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9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5" r:id="rId6"/>
    <p:sldId id="267" r:id="rId7"/>
    <p:sldId id="268" r:id="rId8"/>
    <p:sldId id="269" r:id="rId9"/>
    <p:sldId id="264" r:id="rId10"/>
    <p:sldId id="270" r:id="rId11"/>
    <p:sldId id="266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921"/>
    <a:srgbClr val="006600"/>
    <a:srgbClr val="002B70"/>
    <a:srgbClr val="0D3E95"/>
    <a:srgbClr val="145CDE"/>
    <a:srgbClr val="001B4C"/>
    <a:srgbClr val="002560"/>
    <a:srgbClr val="2975FF"/>
    <a:srgbClr val="9CBCF6"/>
    <a:srgbClr val="61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DFA28-87F8-40C8-9560-6BEF5C9E4EF3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4F74E-87E3-4B59-9E87-2E297F912F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zvd.ru/shkola-territorija_zdorovja?id=286" TargetMode="External"/><Relationship Id="rId7" Type="http://schemas.openxmlformats.org/officeDocument/2006/relationships/hyperlink" Target="http://yandex.ru/images/" TargetMode="External"/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pedsovet.su/load/388-1-0-40326" TargetMode="External"/><Relationship Id="rId5" Type="http://schemas.openxmlformats.org/officeDocument/2006/relationships/hyperlink" Target="http://infourok.ru/material.html?mid=20746" TargetMode="External"/><Relationship Id="rId4" Type="http://schemas.openxmlformats.org/officeDocument/2006/relationships/hyperlink" Target="http://nsportal.ru/nachalnaya-shkola/materialy-dlya-roditelei/2013/11/18/prezentatsiya-po-profilaktike-prostudnyk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908720"/>
            <a:ext cx="813690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sng" strike="noStrike" kern="120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Дед Мороз предупреждает: </a:t>
            </a:r>
            <a:r>
              <a:rPr kumimoji="0" lang="ru-RU" sz="5400" b="1" i="0" u="none" strike="noStrike" kern="120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как сделать щит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от простуды</a:t>
            </a:r>
            <a:endParaRPr kumimoji="0" lang="ru-RU" sz="5400" b="1" i="0" u="none" strike="noStrike" kern="1200" normalizeH="0" baseline="0" noProof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46003" y="3284984"/>
            <a:ext cx="4124002" cy="1512168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презентацию выполнила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i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отапова 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Алла Валерьевна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ГБОУ СОШ №777</a:t>
            </a:r>
          </a:p>
          <a:p>
            <a:pPr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Москва</a:t>
            </a: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/>
            <a:r>
              <a:rPr lang="ru-RU" alt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Ты ЗАБОЛЕЛ. Что делать?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563888" y="1268760"/>
            <a:ext cx="5281662" cy="41414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Обязательно вызови врача!</a:t>
            </a:r>
          </a:p>
          <a:p>
            <a:pPr>
              <a:lnSpc>
                <a:spcPct val="90000"/>
              </a:lnSpc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Соблюдай постельный режим!</a:t>
            </a:r>
          </a:p>
          <a:p>
            <a:pPr>
              <a:lnSpc>
                <a:spcPct val="90000"/>
              </a:lnSpc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Избегай контактов с друзьями!</a:t>
            </a:r>
            <a:endParaRPr lang="ru-RU" altLang="ru-RU" sz="2800" b="1" dirty="0" smtClean="0">
              <a:solidFill>
                <a:schemeClr val="accent3">
                  <a:lumMod val="50000"/>
                </a:schemeClr>
              </a:solidFill>
              <a:effectLst/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Соблюдай правила личной гигиены, используй медицинскую маску!</a:t>
            </a:r>
          </a:p>
          <a:p>
            <a:pPr>
              <a:lnSpc>
                <a:spcPct val="90000"/>
              </a:lnSpc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Пей много жидкости!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30677">
            <a:off x="1014229" y="1286142"/>
            <a:ext cx="1787478" cy="22343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0915">
            <a:off x="1052756" y="3751293"/>
            <a:ext cx="2120172" cy="2271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5102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БУДЬТЕ ЗДОРОВЫ</a:t>
            </a:r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!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28434" cy="45259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148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836712"/>
            <a:ext cx="7344816" cy="495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Arial" pitchFamily="34" charset="0"/>
              </a:rPr>
              <a:t>ИСТОЧНИКИ:</a:t>
            </a:r>
            <a:endParaRPr lang="ru-RU" sz="2800" b="1" i="1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Arial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2000" i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  <a:hlinkClick r:id="rId2"/>
              </a:rPr>
              <a:t>http://elenaranko.ucoz.ru/</a:t>
            </a:r>
            <a:endParaRPr lang="ru-RU" sz="2000" i="1" dirty="0">
              <a:solidFill>
                <a:schemeClr val="accent3">
                  <a:lumMod val="50000"/>
                </a:schemeClr>
              </a:solidFill>
              <a:cs typeface="Arial" pitchFamily="34" charset="0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2000" i="1" dirty="0" smtClean="0">
                <a:solidFill>
                  <a:schemeClr val="accent3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2000" i="1" u="sng" dirty="0">
                <a:solidFill>
                  <a:schemeClr val="accent3">
                    <a:lumMod val="50000"/>
                  </a:schemeClr>
                </a:solidFill>
                <a:ea typeface="Calibri"/>
                <a:cs typeface="Times New Roman"/>
                <a:hlinkClick r:id="rId3"/>
              </a:rPr>
              <a:t>http://</a:t>
            </a:r>
            <a:r>
              <a:rPr lang="ru-RU" sz="2000" i="1" u="sng" dirty="0" smtClean="0">
                <a:solidFill>
                  <a:schemeClr val="accent3">
                    <a:lumMod val="50000"/>
                  </a:schemeClr>
                </a:solidFill>
                <a:ea typeface="Calibri"/>
                <a:cs typeface="Times New Roman"/>
                <a:hlinkClick r:id="rId3"/>
              </a:rPr>
              <a:t>school-zvd.ru/shkola-territorija_zdorovja?id=286</a:t>
            </a:r>
            <a:endParaRPr lang="ru-RU" sz="2000" i="1" u="sng" dirty="0" smtClean="0">
              <a:solidFill>
                <a:schemeClr val="accent3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i="1" u="sng" dirty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http://nsportal.ru/nachalnaya-shkola/materialy-dlya-roditelei/2013/11/18/prezentatsiya-po-profilaktike-prostudnykh</a:t>
            </a:r>
            <a:endParaRPr lang="ru-RU" sz="2000" i="1" dirty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i="1" u="sng" dirty="0" smtClean="0">
                <a:solidFill>
                  <a:schemeClr val="accent3">
                    <a:lumMod val="50000"/>
                  </a:schemeClr>
                </a:solidFill>
                <a:ea typeface="Calibri"/>
                <a:cs typeface="Times New Roman"/>
                <a:hlinkClick r:id="rId5"/>
              </a:rPr>
              <a:t>http</a:t>
            </a:r>
            <a:r>
              <a:rPr lang="ru-RU" sz="2000" i="1" u="sng" dirty="0">
                <a:solidFill>
                  <a:schemeClr val="accent3">
                    <a:lumMod val="50000"/>
                  </a:schemeClr>
                </a:solidFill>
                <a:ea typeface="Calibri"/>
                <a:cs typeface="Times New Roman"/>
                <a:hlinkClick r:id="rId5"/>
              </a:rPr>
              <a:t>://</a:t>
            </a:r>
            <a:r>
              <a:rPr lang="ru-RU" sz="2000" i="1" u="sng" dirty="0" smtClean="0">
                <a:solidFill>
                  <a:schemeClr val="accent3">
                    <a:lumMod val="50000"/>
                  </a:schemeClr>
                </a:solidFill>
                <a:ea typeface="Calibri"/>
                <a:cs typeface="Times New Roman"/>
                <a:hlinkClick r:id="rId5"/>
              </a:rPr>
              <a:t>infourok.ru/material.html?mid=20746</a:t>
            </a:r>
            <a:endParaRPr lang="ru-RU" sz="2000" i="1" u="sng" dirty="0" smtClean="0">
              <a:solidFill>
                <a:schemeClr val="accent3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i="1" u="sng" dirty="0">
                <a:solidFill>
                  <a:schemeClr val="accent3">
                    <a:lumMod val="50000"/>
                  </a:schemeClr>
                </a:solidFill>
                <a:hlinkClick r:id="rId6"/>
              </a:rPr>
              <a:t>http://</a:t>
            </a:r>
            <a:r>
              <a:rPr lang="ru-RU" sz="2000" i="1" u="sng" dirty="0" smtClean="0">
                <a:solidFill>
                  <a:schemeClr val="accent3">
                    <a:lumMod val="50000"/>
                  </a:schemeClr>
                </a:solidFill>
                <a:hlinkClick r:id="rId6"/>
              </a:rPr>
              <a:t>pedsovet.su/load/388-1-0-40326</a:t>
            </a:r>
            <a:endParaRPr lang="ru-RU" sz="2000" i="1" u="sng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3">
                    <a:lumMod val="50000"/>
                  </a:schemeClr>
                </a:solidFill>
                <a:hlinkClick r:id="rId7"/>
              </a:rPr>
              <a:t>http://yandex.ru/images</a:t>
            </a:r>
            <a:r>
              <a:rPr lang="en-US" sz="2000" i="1" dirty="0" smtClean="0">
                <a:solidFill>
                  <a:schemeClr val="accent3">
                    <a:lumMod val="50000"/>
                  </a:schemeClr>
                </a:solidFill>
                <a:hlinkClick r:id="rId7"/>
              </a:rPr>
              <a:t>/</a:t>
            </a:r>
            <a:endParaRPr lang="ru-RU" sz="2000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accent3">
                    <a:lumMod val="50000"/>
                  </a:schemeClr>
                </a:solidFill>
              </a:rPr>
              <a:t>Поляков В.В. Основы безопасности жизнедеятельности. 2-4 класс. – М., 1998.</a:t>
            </a:r>
            <a:endParaRPr lang="ru-RU" sz="2000" i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ла\Desktop\Новая папка\58154a0948ed126ceb87f1ebd5b2a56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3895725" cy="56673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78430" y="476672"/>
            <a:ext cx="375274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Зимой на улице столько интересного! Можно кататься на коньках, лыжах и санках, лепить снеговика, играть в снежки, гулять по заснеженному лесу…</a:t>
            </a:r>
          </a:p>
          <a:p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 Но если ты болеешь, тебе придётся сидеть дома и завидовать друзьям.</a:t>
            </a:r>
          </a:p>
          <a:p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Как же сделать так, чтобы ты не заболел? 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Я могу дать несколько полезных советов.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2193" y="620688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Источником инфекции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чаще всего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является больной человек. </a:t>
            </a:r>
            <a:b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</a:b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Мы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заражаемся вдыхая воздух с мельчайшими капельками слюны и мокроты, выделяемыми больными при кашле и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чихании.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/>
            </a:r>
            <a:b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</a:b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А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также при контакте с больными при рукопожатии, обмениваясь предметами личной гигиены (носовой платок, полотенце) и другими предметами быта (посуда, телефон, карандаши, 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игрушки).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93" y="3284984"/>
            <a:ext cx="2528441" cy="16561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573016"/>
            <a:ext cx="2359980" cy="23599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279035"/>
            <a:ext cx="2301100" cy="191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15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274638"/>
            <a:ext cx="8229600" cy="994122"/>
          </a:xfrm>
          <a:noFill/>
        </p:spPr>
        <p:txBody>
          <a:bodyPr/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Симптомы заболевания:</a:t>
            </a:r>
          </a:p>
        </p:txBody>
      </p:sp>
      <p:sp>
        <p:nvSpPr>
          <p:cNvPr id="5123" name="Rectangle 5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57200" y="1124744"/>
            <a:ext cx="8229600" cy="40324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высокая температура;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озноб и слабость; 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боль и ломота во </a:t>
            </a:r>
          </a:p>
          <a:p>
            <a:pPr>
              <a:buFont typeface="Wingdings" pitchFamily="2" charset="2"/>
              <a:buNone/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     всем теле;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кашель;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головная боль;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- насморк или заложенность носа.</a:t>
            </a:r>
          </a:p>
          <a:p>
            <a:pPr>
              <a:buFont typeface="Wingdings" pitchFamily="2" charset="2"/>
              <a:buNone/>
            </a:pPr>
            <a:endParaRPr lang="ru-RU" altLang="ru-RU" b="1" dirty="0" smtClean="0"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484784"/>
            <a:ext cx="2798309" cy="27983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364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Внимание! Важно:</a:t>
            </a:r>
            <a:endParaRPr lang="ru-RU" altLang="ru-RU" sz="4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8813" y="1600200"/>
            <a:ext cx="5487987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Поддерживай прохладную температуру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 в комнате.</a:t>
            </a:r>
            <a:endParaRPr lang="ru-RU" altLang="ru-RU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Регулярно проветривай комнату и делай влажную уборку.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Одевайся  по погоде.</a:t>
            </a:r>
            <a:endParaRPr lang="ru-RU" altLang="ru-RU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481">
            <a:off x="6444208" y="1844824"/>
            <a:ext cx="2190750" cy="1647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9766">
            <a:off x="688486" y="1229826"/>
            <a:ext cx="19050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2238">
            <a:off x="564230" y="3278895"/>
            <a:ext cx="2768027" cy="2076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17314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ru-RU" alt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Внимание! Важно: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755576" y="1268760"/>
            <a:ext cx="4806950" cy="40469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Прикрывай рот и нос при чихании или кашле.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Избегай прикосновений ко своему рту и носу.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Соблюдай «дистанцию» при общении.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4115">
            <a:off x="6155475" y="1272726"/>
            <a:ext cx="2133184" cy="204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324" y="3335753"/>
            <a:ext cx="1658254" cy="1658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8434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ru-RU" alt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Внимание! Важно: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4343400" y="1905000"/>
            <a:ext cx="4502150" cy="3505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b="1" dirty="0" smtClean="0">
                <a:effectLst/>
              </a:rPr>
              <a:t>   </a:t>
            </a:r>
            <a:r>
              <a:rPr lang="ru-RU" altLang="ru-RU" sz="36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Часто и очень тщательно мой руки с мылом!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9408">
            <a:off x="1152923" y="3519284"/>
            <a:ext cx="2735471" cy="20516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79531">
            <a:off x="1579091" y="1381256"/>
            <a:ext cx="2677100" cy="2007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2331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ru-RU" altLang="ru-RU" sz="4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Внимание! Важно: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812223" y="1484784"/>
            <a:ext cx="4688086" cy="34563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Избегай общения с людьми, которые могут быть больными.</a:t>
            </a:r>
          </a:p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Comic Sans MS" panose="030F0702030302020204" pitchFamily="66" charset="0"/>
              </a:rPr>
              <a:t>Старайся поменьше находиться в местах скопления людей.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0737">
            <a:off x="731233" y="1472751"/>
            <a:ext cx="3038799" cy="22790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40153">
            <a:off x="1356367" y="3770580"/>
            <a:ext cx="2262550" cy="19869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554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Внимание! Важно: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Ежедневно делай зарядку!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Закаляйся!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Ешь побольше полезных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овощей и фруктов – в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них много витаминов!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Соблюдай режим дня!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45376"/>
            <a:ext cx="2829694" cy="17665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193">
            <a:off x="3641089" y="4806474"/>
            <a:ext cx="2327118" cy="1693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870" y="3467906"/>
            <a:ext cx="2663571" cy="20824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5673">
            <a:off x="6473179" y="1273934"/>
            <a:ext cx="2148830" cy="210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69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600"/>
      </a:hlink>
      <a:folHlink>
        <a:srgbClr val="8AA84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310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Симптомы заболевания:</vt:lpstr>
      <vt:lpstr>Внимание! Важно:</vt:lpstr>
      <vt:lpstr>Внимание! Важно:</vt:lpstr>
      <vt:lpstr>Внимание! Важно:</vt:lpstr>
      <vt:lpstr>Внимание! Важно:</vt:lpstr>
      <vt:lpstr>Внимание! Важно:</vt:lpstr>
      <vt:lpstr>Ты ЗАБОЛЕЛ. Что делать?</vt:lpstr>
      <vt:lpstr>БУДЬТЕ ЗДОРОВЫ!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25</cp:revision>
  <dcterms:created xsi:type="dcterms:W3CDTF">2013-08-17T08:34:50Z</dcterms:created>
  <dcterms:modified xsi:type="dcterms:W3CDTF">2015-01-20T14:18:29Z</dcterms:modified>
</cp:coreProperties>
</file>