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71" r:id="rId10"/>
    <p:sldId id="283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Wctni1212ry12@mail.ru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hyperlink" Target="mailto:school4_@mail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2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70C0"/>
                </a:solidFill>
                <a:latin typeface="Arial Black" pitchFamily="34" charset="0"/>
              </a:rPr>
              <a:t>ФГОС.</a:t>
            </a: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История Древнего мира </a:t>
            </a:r>
            <a:b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5 класс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F:\уроки, проверочные работы5,6,8,11 классы\5 класс. проверка.уроки\ГРЕЦИЯ\театр Др.Греции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99490" y="1417341"/>
            <a:ext cx="4941169" cy="5940152"/>
          </a:xfrm>
          <a:prstGeom prst="rect">
            <a:avLst/>
          </a:prstGeom>
          <a:noFill/>
        </p:spPr>
      </p:pic>
      <p:pic>
        <p:nvPicPr>
          <p:cNvPr id="1029" name="Picture 5" descr="F:\уроки, проверочные работы5,6,8,11 классы\5 класс. проверка.уроки\ГРЕЦИЯ\Госпожа и служан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259632" y="4221088"/>
            <a:ext cx="2376264" cy="222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F:\уроки, проверочные работы5,6,8,11 классы\5 класс. проверка.уроки\ГРЕЦИЯ\Кулачный боец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1484784"/>
            <a:ext cx="864096" cy="1203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7" name="Picture 13" descr="F:\уроки, проверочные работы5,6,8,11 классы\5 класс. проверка.уроки\ГРЕЦИЯ\Статуя богини Ники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1556792"/>
            <a:ext cx="1080120" cy="177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F:\уроки, проверочные работы5,6,8,11 классы\5 класс. проверка.уроки\ГРЕЦИЯ\Аристотель и Платон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484784"/>
            <a:ext cx="1475656" cy="116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 descr="F:\уроки, проверочные работы5,6,8,11 классы\5 класс. проверка.уроки\ГРЕЦИЯ\Лекарь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717032"/>
            <a:ext cx="1456296" cy="263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99883"/>
              </p:ext>
            </p:extLst>
          </p:nvPr>
        </p:nvGraphicFramePr>
        <p:xfrm>
          <a:off x="3923928" y="4509120"/>
          <a:ext cx="5220073" cy="2348880"/>
        </p:xfrm>
        <a:graphic>
          <a:graphicData uri="http://schemas.openxmlformats.org/drawingml/2006/table">
            <a:tbl>
              <a:tblPr/>
              <a:tblGrid>
                <a:gridCol w="2425833"/>
                <a:gridCol w="2794240"/>
              </a:tblGrid>
              <a:tr h="453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Фамилия: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Шевченко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Имя: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Елена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3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Отчество: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Степановна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2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Электронная почта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Wctni</a:t>
                      </a:r>
                      <a:r>
                        <a:rPr lang="ru-RU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1212</a:t>
                      </a: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ry</a:t>
                      </a:r>
                      <a:r>
                        <a:rPr lang="ru-RU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12@</a:t>
                      </a: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mail</a:t>
                      </a:r>
                      <a:r>
                        <a:rPr lang="ru-RU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.</a:t>
                      </a:r>
                      <a:r>
                        <a:rPr lang="en-US" sz="1400" b="1" u="sng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  <a:hlinkClick r:id="rId8"/>
                        </a:rPr>
                        <a:t>ru</a:t>
                      </a: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9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23928" y="1569422"/>
            <a:ext cx="5220072" cy="28161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Фестиваль педагогических идей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урок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2014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2015 учебный год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к уроку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Средняя общеобразовательная школа №4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Калача - 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Дону Волгоградской области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404503, г. Калач - на - Дону,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ул. Революционная, д. 421,  тел. 3-43-61 факс. 3-77- 41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school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4_@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mail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ru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СИСТЕМНО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ДЕЯТЕЛЬНОСТНЫЙ ПОДХОД НА УРОКАХ ИСТОРИИ В 5 КЛАССЕ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РАМКАХ ОСВОЕНИЯ ФГОС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2146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80"/>
            <a:ext cx="9144000" cy="53245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 Black" pitchFamily="34" charset="0"/>
              </a:rPr>
              <a:t>Информация для учителя.</a:t>
            </a:r>
          </a:p>
          <a:p>
            <a:endParaRPr lang="ru-RU" sz="2000" b="1" dirty="0" smtClean="0">
              <a:latin typeface="Arial Black" pitchFamily="34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     Далее, по мере изучения истории Древнего Египта, необходимо возвращаться к информации в схеме, использовать её для повторения, и продолжать заполнять. </a:t>
            </a:r>
          </a:p>
          <a:p>
            <a:r>
              <a:rPr lang="ru-RU" sz="2000" b="1" dirty="0" smtClean="0">
                <a:latin typeface="Arial Black" pitchFamily="34" charset="0"/>
              </a:rPr>
              <a:t>     Слайды, прилагаемые далее - это фрагменты последующих уроков, на которых ваши ученики продолжат заполнение схемы, характеризующей государство Древний Египет. Применяйте их по мере необходимости.</a:t>
            </a:r>
          </a:p>
          <a:p>
            <a:r>
              <a:rPr lang="ru-RU" sz="2000" b="1" dirty="0" smtClean="0">
                <a:latin typeface="Arial Black" pitchFamily="34" charset="0"/>
              </a:rPr>
              <a:t>       По окончании изучения темы «Древний Египет», данная схема может (и должна) быть использована для закрепления и повторения новых знаний и умений.</a:t>
            </a:r>
          </a:p>
          <a:p>
            <a:r>
              <a:rPr lang="ru-RU" sz="2000" b="1" dirty="0" smtClean="0">
                <a:latin typeface="Arial Black" pitchFamily="34" charset="0"/>
              </a:rPr>
              <a:t>    Обязательно ученики должны уметь описывать кратко историю Древнего Египта по данной схеме, т.к. изначально одной из целей построения схемы было её дальнейшее использование, как опоры для характеристики древнего государства.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683591_dbog5vgm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0"/>
            <a:ext cx="4483702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ancient_egypt_gods_39.gif"/>
          <p:cNvPicPr>
            <a:picLocks noChangeAspect="1"/>
          </p:cNvPicPr>
          <p:nvPr/>
        </p:nvPicPr>
        <p:blipFill>
          <a:blip r:embed="rId3" cstate="print"/>
          <a:srcRect l="3983" t="6346" r="5833" b="8873"/>
          <a:stretch>
            <a:fillRect/>
          </a:stretch>
        </p:blipFill>
        <p:spPr>
          <a:xfrm>
            <a:off x="6300192" y="0"/>
            <a:ext cx="2513006" cy="16288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ancient_egypt_gods_37.gif"/>
          <p:cNvPicPr>
            <a:picLocks noChangeAspect="1"/>
          </p:cNvPicPr>
          <p:nvPr/>
        </p:nvPicPr>
        <p:blipFill>
          <a:blip r:embed="rId4" cstate="print"/>
          <a:srcRect l="4945" t="9552" r="4195" b="6871"/>
          <a:stretch>
            <a:fillRect/>
          </a:stretch>
        </p:blipFill>
        <p:spPr>
          <a:xfrm>
            <a:off x="4932040" y="1772816"/>
            <a:ext cx="2513006" cy="16288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0" y="3749457"/>
            <a:ext cx="45720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У египтян была своеобразная форма религии. Сочетание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тотемизма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и поклонение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животным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(анимизм) одновременно.</a:t>
            </a:r>
          </a:p>
        </p:txBody>
      </p:sp>
    </p:spTree>
    <p:extLst>
      <p:ext uri="{BB962C8B-B14F-4D97-AF65-F5344CB8AC3E}">
        <p14:creationId xmlns:p14="http://schemas.microsoft.com/office/powerpoint/2010/main" val="257244646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gipe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05518" cy="685800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0008-008-Drevnij-Egipet-ZHretsy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rcRect l="5901" t="23750" r="1963" b="5901"/>
          <a:stretch>
            <a:fillRect/>
          </a:stretch>
        </p:blipFill>
        <p:spPr>
          <a:xfrm>
            <a:off x="4239933" y="4049688"/>
            <a:ext cx="4904067" cy="280831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Храм – жилище богов. Жрецы – служители богов. 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71121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rocodi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32656"/>
            <a:ext cx="3643939" cy="244827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Bik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6010" y="332656"/>
            <a:ext cx="3856028" cy="244827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Bast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204864"/>
            <a:ext cx="2160240" cy="3233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anuel-Schulz-620x5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2924944"/>
            <a:ext cx="3586336" cy="293269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Священные животные египтян: бык – Апис, крокодил –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Себек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, кошка – 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Бастет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, жук – скарабей (символ).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8" name="Рисунок 7" descr="eg1.jpg"/>
          <p:cNvPicPr>
            <a:picLocks noChangeAspect="1"/>
          </p:cNvPicPr>
          <p:nvPr/>
        </p:nvPicPr>
        <p:blipFill>
          <a:blip r:embed="rId6" cstate="print"/>
          <a:srcRect l="14131" t="86956" r="66304"/>
          <a:stretch>
            <a:fillRect/>
          </a:stretch>
        </p:blipFill>
        <p:spPr>
          <a:xfrm>
            <a:off x="7164288" y="2996952"/>
            <a:ext cx="1296144" cy="86409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od-dr-egypt-z15.jpg"/>
          <p:cNvPicPr>
            <a:picLocks noChangeAspect="1"/>
          </p:cNvPicPr>
          <p:nvPr/>
        </p:nvPicPr>
        <p:blipFill>
          <a:blip r:embed="rId7" cstate="print"/>
          <a:srcRect l="55775" t="65750" r="23435"/>
          <a:stretch>
            <a:fillRect/>
          </a:stretch>
        </p:blipFill>
        <p:spPr>
          <a:xfrm>
            <a:off x="3995936" y="3356992"/>
            <a:ext cx="953640" cy="172819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4067944" y="3645024"/>
            <a:ext cx="914400" cy="91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32240" y="3933056"/>
            <a:ext cx="1584176" cy="1512168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08304" y="3068960"/>
            <a:ext cx="914400" cy="9144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67333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26-026-Predstavlenie-o-zagrobnoj-zhizni.jpg"/>
          <p:cNvPicPr>
            <a:picLocks noChangeAspect="1"/>
          </p:cNvPicPr>
          <p:nvPr/>
        </p:nvPicPr>
        <p:blipFill>
          <a:blip r:embed="rId2" cstate="print"/>
          <a:srcRect t="12201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Мумификация умерших – свидетельство веры египтян в загробную жизнь (</a:t>
            </a:r>
            <a:r>
              <a:rPr lang="ru-RU" sz="2800" dirty="0" err="1" smtClean="0">
                <a:solidFill>
                  <a:srgbClr val="C00000"/>
                </a:solidFill>
                <a:latin typeface="Arial Black" pitchFamily="34" charset="0"/>
              </a:rPr>
              <a:t>жизнь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после смерти).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Мумия египетского жреца Па-ди-иста в Эрмитаж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3760" y="5422540"/>
            <a:ext cx="2160240" cy="143546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430652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Пирамиды – усыпальницы для фараонов, членов их семей, богатых вельмож.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676652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5340627" cy="388843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013176"/>
            <a:ext cx="5364088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Пирамида Хеопса –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ПЕРВОЕ ЧУДО СВЕТА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> 2600 год до н.э.</a:t>
            </a:r>
          </a:p>
        </p:txBody>
      </p:sp>
      <p:pic>
        <p:nvPicPr>
          <p:cNvPr id="5" name="Рисунок 4" descr="231_028_great_pyrami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9797" y="1052736"/>
            <a:ext cx="1824203" cy="13681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iramida_heopsa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052736"/>
            <a:ext cx="1672664" cy="223224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vnutrixeops.gif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5461178" y="4149080"/>
            <a:ext cx="3682822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582507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791822_Grobnica_Meriba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631185"/>
            <a:ext cx="9144000" cy="622681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На изображениях самыми большими фигурами изображали богов, немного меньше – фараонов, маленькими – обычных людей.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644008" y="1916832"/>
            <a:ext cx="1872208" cy="381642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732240" y="4293096"/>
            <a:ext cx="914400" cy="1584176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4005064"/>
            <a:ext cx="1368152" cy="108012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1128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7864" y="0"/>
            <a:ext cx="2429462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Где? –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вдоль побережья р. Нил, на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северо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-востоке Африки</a:t>
            </a:r>
          </a:p>
        </p:txBody>
      </p:sp>
      <p:pic>
        <p:nvPicPr>
          <p:cNvPr id="4" name="Рисунок 3" descr="ant-eg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6795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0"/>
            <a:ext cx="27718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Единое государство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когда? –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Около 3 тыс. лет до н.э.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1628800"/>
            <a:ext cx="3635896" cy="28623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Слои населения </a:t>
            </a:r>
          </a:p>
          <a:p>
            <a:r>
              <a:rPr lang="ru-RU" sz="2000" dirty="0" smtClean="0">
                <a:latin typeface="Arial Black" pitchFamily="34" charset="0"/>
              </a:rPr>
              <a:t>и их занятия: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фараон-правитель Египта; жрецы-служители Богов; вельможи, крестьяне, ремесленники-слуги фараона;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рабы-собственность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господ.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4611231"/>
            <a:ext cx="5940152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Религия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91880" y="2060848"/>
            <a:ext cx="0" cy="57606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1"/>
          </p:cNvCxnSpPr>
          <p:nvPr/>
        </p:nvCxnSpPr>
        <p:spPr>
          <a:xfrm flipV="1">
            <a:off x="4283968" y="661720"/>
            <a:ext cx="2088232" cy="19031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3212976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824" y="2564904"/>
            <a:ext cx="218842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Древний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Египет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1520" y="1916832"/>
            <a:ext cx="1800200" cy="38164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>
            <a:endCxn id="8" idx="1"/>
          </p:cNvCxnSpPr>
          <p:nvPr/>
        </p:nvCxnSpPr>
        <p:spPr>
          <a:xfrm flipV="1">
            <a:off x="1331642" y="815608"/>
            <a:ext cx="2016222" cy="148865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0"/>
            <a:ext cx="34198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Дополните схему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03848" y="4611231"/>
            <a:ext cx="5940152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Религия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(тотем), вера в загробную жизнь, пирамиды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3275856" y="3573016"/>
            <a:ext cx="0" cy="12961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64865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Сделайте вывод об особенностях религии древних египтян.</a:t>
            </a:r>
            <a:endParaRPr lang="ru-RU" sz="28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80728"/>
            <a:ext cx="9144000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Особенности религии древних египтян: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тотемизм (многобожие), анимизм (священные животные);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вера в жизнь после смерти (мумификация тел умерших, постройка усыпальниц - пирамид);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храмы – жилища богов, жрецы – служители богов;</a:t>
            </a:r>
          </a:p>
          <a:p>
            <a:pPr lvl="0"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богов изображали на рисунках самыми большими фигурами.</a:t>
            </a:r>
          </a:p>
        </p:txBody>
      </p:sp>
      <p:pic>
        <p:nvPicPr>
          <p:cNvPr id="4" name="Рисунок 3" descr="гор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0" y="5013138"/>
            <a:ext cx="1763688" cy="184486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9gods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2555776" y="5013176"/>
            <a:ext cx="2755778" cy="18448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gypt_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6757" y="5013176"/>
            <a:ext cx="3107243" cy="184482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90937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rnak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888400"/>
            <a:ext cx="1728192" cy="25948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папирус, иероглиф Египет.jpg"/>
          <p:cNvPicPr>
            <a:picLocks noChangeAspect="1"/>
          </p:cNvPicPr>
          <p:nvPr/>
        </p:nvPicPr>
        <p:blipFill>
          <a:blip r:embed="rId3" cstate="print"/>
          <a:srcRect l="26375" t="16400" r="28738"/>
          <a:stretch>
            <a:fillRect/>
          </a:stretch>
        </p:blipFill>
        <p:spPr>
          <a:xfrm>
            <a:off x="7020272" y="1196752"/>
            <a:ext cx="1855827" cy="2592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img551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5013176"/>
            <a:ext cx="2687960" cy="15254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48680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Особенности культуры Древнего Египта.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Проверьте себя!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Рисунок 4" descr="33683591_dbog5vgm.jpg"/>
          <p:cNvPicPr>
            <a:picLocks noChangeAspect="1"/>
          </p:cNvPicPr>
          <p:nvPr/>
        </p:nvPicPr>
        <p:blipFill>
          <a:blip r:embed="rId5" cstate="print">
            <a:lum bright="-20000" contrast="20000"/>
          </a:blip>
          <a:stretch>
            <a:fillRect/>
          </a:stretch>
        </p:blipFill>
        <p:spPr>
          <a:xfrm>
            <a:off x="179512" y="4509120"/>
            <a:ext cx="1509284" cy="2308510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araoh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052736"/>
            <a:ext cx="144642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76652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32040" y="5013176"/>
            <a:ext cx="2160240" cy="157283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медицина Др.Египет.jpg"/>
          <p:cNvPicPr>
            <a:picLocks noChangeAspect="1"/>
          </p:cNvPicPr>
          <p:nvPr/>
        </p:nvPicPr>
        <p:blipFill>
          <a:blip r:embed="rId8" cstate="print">
            <a:lum bright="10000" contrast="20000"/>
          </a:blip>
          <a:stretch>
            <a:fillRect/>
          </a:stretch>
        </p:blipFill>
        <p:spPr>
          <a:xfrm>
            <a:off x="6444208" y="4077072"/>
            <a:ext cx="2443200" cy="1628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15816" y="1124744"/>
            <a:ext cx="3744416" cy="34778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Религия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(тотем), вера в загробную жизнь, пирамиды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Письменность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(папирус, иероглиф)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Наука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(медицина, астрономия, математика)</a:t>
            </a: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Искусство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(архитектура, живопись).</a:t>
            </a:r>
          </a:p>
        </p:txBody>
      </p:sp>
    </p:spTree>
    <p:extLst>
      <p:ext uri="{BB962C8B-B14F-4D97-AF65-F5344CB8AC3E}">
        <p14:creationId xmlns:p14="http://schemas.microsoft.com/office/powerpoint/2010/main" val="391854580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924944"/>
            <a:ext cx="9144000" cy="31085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Цель: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познакомиться</a:t>
            </a:r>
            <a:r>
              <a:rPr lang="ru-RU" sz="2800" dirty="0" smtClean="0">
                <a:latin typeface="Arial Black" pitchFamily="34" charset="0"/>
              </a:rPr>
              <a:t> с природными особенностями и географическим положением Египта;</a:t>
            </a:r>
          </a:p>
          <a:p>
            <a:r>
              <a:rPr lang="ru-RU" sz="2800" dirty="0" smtClean="0">
                <a:latin typeface="Arial Black" pitchFamily="34" charset="0"/>
              </a:rPr>
              <a:t>населением Египта в древности;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узнать</a:t>
            </a:r>
            <a:r>
              <a:rPr lang="ru-RU" sz="2800" dirty="0" smtClean="0">
                <a:latin typeface="Arial Black" pitchFamily="34" charset="0"/>
              </a:rPr>
              <a:t>, когда и где возникло государство.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Учиться  строить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историческую схему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основу</a:t>
            </a:r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опорного конспекта</a:t>
            </a:r>
            <a:r>
              <a:rPr lang="ru-RU" sz="2800" dirty="0" smtClean="0">
                <a:latin typeface="Arial Black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Раздел. Древний  Восток.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Глава.   Древний Египет.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Black" pitchFamily="34" charset="0"/>
              </a:rPr>
              <a:t>Тема.    Возникновение государства в Древнем Египте.</a:t>
            </a:r>
          </a:p>
          <a:p>
            <a:r>
              <a:rPr lang="ru-RU" sz="2800" dirty="0" smtClean="0">
                <a:latin typeface="Arial Black" pitchFamily="34" charset="0"/>
              </a:rPr>
              <a:t>Природные условия, географическое положение,  население.</a:t>
            </a:r>
          </a:p>
        </p:txBody>
      </p:sp>
    </p:spTree>
    <p:extLst>
      <p:ext uri="{BB962C8B-B14F-4D97-AF65-F5344CB8AC3E}">
        <p14:creationId xmlns:p14="http://schemas.microsoft.com/office/powerpoint/2010/main" val="384111361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47864" y="0"/>
            <a:ext cx="2429462" cy="1631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Где? –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вдоль побережья р. Нил, на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северо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 -востоке Африки</a:t>
            </a:r>
          </a:p>
        </p:txBody>
      </p:sp>
      <p:pic>
        <p:nvPicPr>
          <p:cNvPr id="4" name="Рисунок 3" descr="ant-eg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6795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0"/>
            <a:ext cx="2771800" cy="132343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Единое государство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когда? –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Около 3 тыс. лет до н.э.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1628800"/>
            <a:ext cx="3635896" cy="286232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Слои населения </a:t>
            </a:r>
          </a:p>
          <a:p>
            <a:r>
              <a:rPr lang="ru-RU" sz="2000" dirty="0" smtClean="0">
                <a:latin typeface="Arial Black" pitchFamily="34" charset="0"/>
              </a:rPr>
              <a:t>и их занятия: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фараон-правитель Египта</a:t>
            </a:r>
            <a:r>
              <a:rPr lang="ru-RU" sz="2000" dirty="0" smtClean="0">
                <a:latin typeface="Arial Black" pitchFamily="34" charset="0"/>
              </a:rPr>
              <a:t>;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жрецы</a:t>
            </a:r>
            <a:r>
              <a:rPr lang="ru-RU" sz="2000" dirty="0" smtClean="0">
                <a:latin typeface="Arial Black" pitchFamily="34" charset="0"/>
              </a:rPr>
              <a:t>-служители Богов;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вельможи, крестьяне, ремесленники</a:t>
            </a:r>
            <a:r>
              <a:rPr lang="ru-RU" sz="2000" dirty="0" smtClean="0">
                <a:latin typeface="Arial Black" pitchFamily="34" charset="0"/>
              </a:rPr>
              <a:t>-слуги фараона; </a:t>
            </a:r>
            <a:r>
              <a:rPr lang="ru-RU" sz="2000" dirty="0" err="1" smtClean="0">
                <a:solidFill>
                  <a:srgbClr val="C00000"/>
                </a:solidFill>
                <a:latin typeface="Arial Black" pitchFamily="34" charset="0"/>
              </a:rPr>
              <a:t>рабы</a:t>
            </a:r>
            <a:r>
              <a:rPr lang="ru-RU" sz="2000" dirty="0" err="1" smtClean="0">
                <a:latin typeface="Arial Black" pitchFamily="34" charset="0"/>
              </a:rPr>
              <a:t>-собственность</a:t>
            </a:r>
            <a:r>
              <a:rPr lang="ru-RU" sz="2000" dirty="0" smtClean="0">
                <a:latin typeface="Arial Black" pitchFamily="34" charset="0"/>
              </a:rPr>
              <a:t> господ.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3848" y="4611231"/>
            <a:ext cx="5940152" cy="224676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Религия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(тотем), вера в загробную жизнь, пирамиды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Письменность 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(папирус, иероглиф)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Наука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(медицина, астрономия, математика)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Искусство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</a:rPr>
              <a:t> (архитектура, живопись).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91880" y="2060848"/>
            <a:ext cx="0" cy="57606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75856" y="3573016"/>
            <a:ext cx="0" cy="12961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1"/>
          </p:cNvCxnSpPr>
          <p:nvPr/>
        </p:nvCxnSpPr>
        <p:spPr>
          <a:xfrm flipV="1">
            <a:off x="4283968" y="661720"/>
            <a:ext cx="2088232" cy="19031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3212976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824" y="2564904"/>
            <a:ext cx="218842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Древний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Египет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1520" y="1916832"/>
            <a:ext cx="1800200" cy="38164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>
            <a:endCxn id="8" idx="1"/>
          </p:cNvCxnSpPr>
          <p:nvPr/>
        </p:nvCxnSpPr>
        <p:spPr>
          <a:xfrm flipV="1">
            <a:off x="1331642" y="815608"/>
            <a:ext cx="2016222" cy="1488650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0"/>
            <a:ext cx="30598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Проверьте себя!</a:t>
            </a:r>
          </a:p>
        </p:txBody>
      </p:sp>
    </p:spTree>
    <p:extLst>
      <p:ext uri="{BB962C8B-B14F-4D97-AF65-F5344CB8AC3E}">
        <p14:creationId xmlns:p14="http://schemas.microsoft.com/office/powerpoint/2010/main" val="2194640310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7" y="2564904"/>
            <a:ext cx="5832649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Автор благодарит </a:t>
            </a:r>
            <a:r>
              <a:rPr lang="ru-RU" sz="2400" b="1" dirty="0" smtClean="0">
                <a:latin typeface="Arial Black" pitchFamily="34" charset="0"/>
              </a:rPr>
              <a:t>всех истинных владельцев графических  изображений и карт, использованных в данной презентации.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Урок подготовлен по </a:t>
            </a:r>
            <a:r>
              <a:rPr lang="ru-RU" sz="2400" b="1" dirty="0" err="1" smtClean="0">
                <a:solidFill>
                  <a:srgbClr val="C00000"/>
                </a:solidFill>
                <a:latin typeface="Arial Black" pitchFamily="34" charset="0"/>
              </a:rPr>
              <a:t>чебнику</a:t>
            </a: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latin typeface="Arial Black" pitchFamily="34" charset="0"/>
              </a:rPr>
              <a:t> Всеобщая  история </a:t>
            </a:r>
          </a:p>
          <a:p>
            <a:r>
              <a:rPr lang="ru-RU" sz="2400" b="1" dirty="0" smtClean="0">
                <a:latin typeface="Arial Black" pitchFamily="34" charset="0"/>
              </a:rPr>
              <a:t>«История древнего мира» 5 класс : С.В. Колпаков, Н.А. </a:t>
            </a:r>
            <a:r>
              <a:rPr lang="ru-RU" sz="2400" b="1" dirty="0" err="1" smtClean="0">
                <a:latin typeface="Arial Black" pitchFamily="34" charset="0"/>
              </a:rPr>
              <a:t>Селунская</a:t>
            </a:r>
            <a:r>
              <a:rPr lang="ru-RU" sz="2400" b="1" dirty="0" smtClean="0">
                <a:latin typeface="Arial Black" pitchFamily="34" charset="0"/>
              </a:rPr>
              <a:t> – Москва, «Дрофа» - 2007г. </a:t>
            </a:r>
            <a:endParaRPr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Как вы понимаете, что такое историческая схема?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48680"/>
            <a:ext cx="91440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Историческая схема –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это схематическое расположение исторической информации, которая излагается в определённой последовательности, в сжатом виде.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132856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Что нужно для того, чтобы заполнить историческую схему правильно?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96952"/>
            <a:ext cx="9144000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Нужно 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1. внимательно прочитать исторический текст;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2. проанализировать его (мысленного или реально разделить целый текст на составные части).</a:t>
            </a:r>
          </a:p>
          <a:p>
            <a:r>
              <a:rPr lang="ru-RU" sz="2400" dirty="0" smtClean="0">
                <a:latin typeface="Arial Black" pitchFamily="34" charset="0"/>
              </a:rPr>
              <a:t>Анализ позволяет получить необходимую информацию о структуре объекта исследования, а также выделить из общей массы фактов те, которые непосредственно относятся к рассматриваемому вопросу.</a:t>
            </a:r>
          </a:p>
        </p:txBody>
      </p:sp>
    </p:spTree>
    <p:extLst>
      <p:ext uri="{BB962C8B-B14F-4D97-AF65-F5344CB8AC3E}">
        <p14:creationId xmlns:p14="http://schemas.microsoft.com/office/powerpoint/2010/main" val="2350734565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3. систематизировать материал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( </a:t>
            </a:r>
            <a:r>
              <a:rPr lang="ru-RU" sz="2400" dirty="0" smtClean="0">
                <a:latin typeface="Arial Black" pitchFamily="34" charset="0"/>
              </a:rPr>
              <a:t>объединить в однородные группы  по неким признакам);</a:t>
            </a:r>
          </a:p>
          <a:p>
            <a:pPr marL="514350" indent="-514350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4. результаты занести в схему. </a:t>
            </a:r>
            <a:endParaRPr lang="ru-RU" sz="2400" dirty="0" smtClean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25144"/>
            <a:ext cx="9144000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Задание 1.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Определите по предложенной схеме, что может относиться к особенностям (то, что может не встретиться у другого государства)  развития государства?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268760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Какой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исторический объект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мы с вами будем изучать?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132856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Государство.</a:t>
            </a:r>
            <a:endParaRPr lang="ru-RU" sz="2800" dirty="0" smtClean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36912"/>
            <a:ext cx="91440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Какие сведения нам нужны, чтобы охарактеризовать государство?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501008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ГДЕ ВОЗНИКЛО ГОСУДАРСТВО; КОГДА ОНО ВОЗНИКЛО; НАСЕЛЕНИЕ; ЗАНЯТИЯ НАСЕЛЕНИЯ; ОСОБЕННОСТИ ЭТОГО ГОСУДАРСТВА.</a:t>
            </a:r>
          </a:p>
        </p:txBody>
      </p:sp>
    </p:spTree>
    <p:extLst>
      <p:ext uri="{BB962C8B-B14F-4D97-AF65-F5344CB8AC3E}">
        <p14:creationId xmlns:p14="http://schemas.microsoft.com/office/powerpoint/2010/main" val="2019475896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t-eg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6795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332656"/>
            <a:ext cx="2357454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Где?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…………..</a:t>
            </a:r>
          </a:p>
          <a:p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276872"/>
            <a:ext cx="3439854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Слои населения </a:t>
            </a:r>
          </a:p>
          <a:p>
            <a:r>
              <a:rPr lang="ru-RU" sz="2400" dirty="0" smtClean="0">
                <a:latin typeface="Arial Black" pitchFamily="34" charset="0"/>
              </a:rPr>
              <a:t>и их занятия:</a:t>
            </a:r>
          </a:p>
          <a:p>
            <a:r>
              <a:rPr lang="ru-RU" sz="2400" dirty="0" smtClean="0">
                <a:latin typeface="Arial Black" pitchFamily="34" charset="0"/>
              </a:rPr>
              <a:t>…………………………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4549676"/>
            <a:ext cx="594015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Религия -  ………………..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Письменность - ………………….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Наука  - …………………….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Искусство  - ………………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91880" y="1124744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75856" y="3573016"/>
            <a:ext cx="0" cy="12961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1"/>
          </p:cNvCxnSpPr>
          <p:nvPr/>
        </p:nvCxnSpPr>
        <p:spPr>
          <a:xfrm flipV="1">
            <a:off x="5076056" y="1117486"/>
            <a:ext cx="1152128" cy="1519427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3212976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824" y="2564904"/>
            <a:ext cx="218842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Древний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Египет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1520" y="1916832"/>
            <a:ext cx="1800200" cy="38164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>
            <a:endCxn id="8" idx="1"/>
          </p:cNvCxnSpPr>
          <p:nvPr/>
        </p:nvCxnSpPr>
        <p:spPr>
          <a:xfrm flipV="1">
            <a:off x="1115618" y="932821"/>
            <a:ext cx="2088230" cy="1704092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8184" y="332656"/>
            <a:ext cx="2520280" cy="156966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Единое государство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когда?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1257009951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t-eg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6795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3848" y="332656"/>
            <a:ext cx="2357454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Где? –</a:t>
            </a:r>
          </a:p>
          <a:p>
            <a:endParaRPr lang="ru-RU" sz="24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2276872"/>
            <a:ext cx="3439854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 Black" pitchFamily="34" charset="0"/>
              </a:rPr>
              <a:t>Слои населения </a:t>
            </a:r>
          </a:p>
          <a:p>
            <a:r>
              <a:rPr lang="ru-RU" sz="2400" dirty="0" smtClean="0">
                <a:latin typeface="Arial Black" pitchFamily="34" charset="0"/>
              </a:rPr>
              <a:t>и их занятия:</a:t>
            </a: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</a:endParaRPr>
          </a:p>
          <a:p>
            <a:endParaRPr lang="ru-RU" sz="2400" dirty="0" smtClean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3848" y="4549676"/>
            <a:ext cx="5940152" cy="19389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Религия -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Письменность -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Наука  -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Искусство  -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3491880" y="1124744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75856" y="3573016"/>
            <a:ext cx="0" cy="129614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7" idx="1"/>
          </p:cNvCxnSpPr>
          <p:nvPr/>
        </p:nvCxnSpPr>
        <p:spPr>
          <a:xfrm flipV="1">
            <a:off x="5076056" y="932821"/>
            <a:ext cx="1152128" cy="1704091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076056" y="3212976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87824" y="2564904"/>
            <a:ext cx="218842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Древний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Египет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1520" y="1916832"/>
            <a:ext cx="1800200" cy="38164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>
            <a:endCxn id="8" idx="1"/>
          </p:cNvCxnSpPr>
          <p:nvPr/>
        </p:nvCxnSpPr>
        <p:spPr>
          <a:xfrm flipV="1">
            <a:off x="1115618" y="748155"/>
            <a:ext cx="2088230" cy="1888757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28184" y="332656"/>
            <a:ext cx="252028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Единое государство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когда?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0272" y="1484784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особенность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04248" y="6309320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особенность</a:t>
            </a:r>
            <a:endParaRPr lang="ru-RU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23514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family-values.ru/files/p3253/e15_9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00808"/>
            <a:ext cx="3707904" cy="4934472"/>
          </a:xfrm>
          <a:prstGeom prst="rect">
            <a:avLst/>
          </a:prstGeom>
          <a:noFill/>
        </p:spPr>
      </p:pic>
      <p:pic>
        <p:nvPicPr>
          <p:cNvPr id="6146" name="Picture 2" descr="http://img13.nnm.ru/imagez/gallery/5/a/b/4/0/5ab40e3207c45c81ddde78620ee7414a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96328"/>
            <a:ext cx="3707904" cy="2172832"/>
          </a:xfrm>
          <a:prstGeom prst="rect">
            <a:avLst/>
          </a:prstGeom>
          <a:noFill/>
        </p:spPr>
      </p:pic>
      <p:pic>
        <p:nvPicPr>
          <p:cNvPr id="6148" name="Picture 4" descr="http://lawsonia.ru/sites/lawsonia.ru/files/styles/660/public/storys/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0609" y="2689280"/>
            <a:ext cx="3177495" cy="1819839"/>
          </a:xfrm>
          <a:prstGeom prst="rect">
            <a:avLst/>
          </a:prstGeom>
          <a:noFill/>
        </p:spPr>
      </p:pic>
      <p:pic>
        <p:nvPicPr>
          <p:cNvPr id="6152" name="Picture 8" descr="http://ru.fishki.net/picsw/062011/28/post/egipet/egipet-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16378"/>
            <a:ext cx="3275856" cy="2241622"/>
          </a:xfrm>
          <a:prstGeom prst="rect">
            <a:avLst/>
          </a:prstGeom>
          <a:noFill/>
        </p:spPr>
      </p:pic>
      <p:pic>
        <p:nvPicPr>
          <p:cNvPr id="6154" name="Picture 10" descr="http://votpuskegypt.com/excursion_img.php?pic=excursions_images/607455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3573016"/>
            <a:ext cx="2808312" cy="2106235"/>
          </a:xfrm>
          <a:prstGeom prst="rect">
            <a:avLst/>
          </a:prstGeom>
          <a:noFill/>
        </p:spPr>
      </p:pic>
      <p:pic>
        <p:nvPicPr>
          <p:cNvPr id="6156" name="Picture 12" descr="http://img0.liveinternet.ru/images/foto/b/1/apps/1/164/1164546_embellishment-00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481312"/>
            <a:ext cx="1728192" cy="2376688"/>
          </a:xfrm>
          <a:prstGeom prst="rect">
            <a:avLst/>
          </a:prstGeom>
          <a:noFill/>
        </p:spPr>
      </p:pic>
      <p:pic>
        <p:nvPicPr>
          <p:cNvPr id="6158" name="Picture 14" descr="http://xn--80affc5aemh3bzb.xn--p1ai/wp-content/uploads/2012/09/1298747921_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7696" y="5052039"/>
            <a:ext cx="2736304" cy="1805961"/>
          </a:xfrm>
          <a:prstGeom prst="rect">
            <a:avLst/>
          </a:prstGeom>
          <a:noFill/>
        </p:spPr>
      </p:pic>
      <p:pic>
        <p:nvPicPr>
          <p:cNvPr id="6162" name="Picture 18" descr="http://img-fotki.yandex.ru/get/6200/105877511.96/0_634ba_f255c84a_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5506153"/>
            <a:ext cx="1648594" cy="135184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Задание 2. </a:t>
            </a:r>
          </a:p>
          <a:p>
            <a:r>
              <a:rPr lang="ru-RU" sz="2400" dirty="0" smtClean="0">
                <a:latin typeface="Arial Black" pitchFamily="34" charset="0"/>
              </a:rPr>
              <a:t>§ 5 – проанализируйте, систематизируйте текст, внимательно изучите карту, для того, чтобы определить местоположение Древнеегипетского государства.</a:t>
            </a:r>
          </a:p>
          <a:p>
            <a:r>
              <a:rPr lang="ru-RU" sz="2400" dirty="0" smtClean="0">
                <a:latin typeface="Arial Black" pitchFamily="34" charset="0"/>
              </a:rPr>
              <a:t>Начните  заполнение схемы  по созданному  макету. </a:t>
            </a:r>
          </a:p>
        </p:txBody>
      </p:sp>
    </p:spTree>
    <p:extLst>
      <p:ext uri="{BB962C8B-B14F-4D97-AF65-F5344CB8AC3E}">
        <p14:creationId xmlns:p14="http://schemas.microsoft.com/office/powerpoint/2010/main" val="382636442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nt-egp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31840" cy="6795818"/>
          </a:xfrm>
          <a:prstGeom prst="rect">
            <a:avLst/>
          </a:prstGeom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491880" y="1124744"/>
            <a:ext cx="0" cy="151216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491880" y="2852936"/>
            <a:ext cx="0" cy="1656184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635896" y="1117486"/>
            <a:ext cx="2592288" cy="137541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139952" y="2996952"/>
            <a:ext cx="576064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2492896"/>
            <a:ext cx="2188421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 Древний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Египет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251520" y="1916832"/>
            <a:ext cx="1800200" cy="381642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Соединительная линия уступом 29"/>
          <p:cNvCxnSpPr>
            <a:endCxn id="8" idx="1"/>
          </p:cNvCxnSpPr>
          <p:nvPr/>
        </p:nvCxnSpPr>
        <p:spPr>
          <a:xfrm flipV="1">
            <a:off x="1115618" y="932821"/>
            <a:ext cx="2088230" cy="1704095"/>
          </a:xfrm>
          <a:prstGeom prst="bentConnector3">
            <a:avLst>
              <a:gd name="adj1" fmla="val 50000"/>
            </a:avLst>
          </a:prstGeom>
          <a:ln w="7620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0"/>
            <a:ext cx="34198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Проверьте себя!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32656"/>
            <a:ext cx="2808312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Где? –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на Северо-востоке Африки, в долине р.НИЛ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28184" y="332656"/>
            <a:ext cx="2520280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Единое государство</a:t>
            </a:r>
          </a:p>
          <a:p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когда?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– 2,5 – 3 тыс. лет до н.э.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1556792"/>
            <a:ext cx="4427984" cy="535531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Слои населения </a:t>
            </a:r>
          </a:p>
          <a:p>
            <a:r>
              <a:rPr lang="ru-RU" dirty="0" smtClean="0">
                <a:latin typeface="Arial Black" pitchFamily="34" charset="0"/>
              </a:rPr>
              <a:t>и их занятия:</a:t>
            </a:r>
            <a:r>
              <a:rPr lang="ru-RU" b="1" dirty="0" smtClean="0"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latin typeface="Arial Black" pitchFamily="34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фараон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– правитель Египта, сын Бога,</a:t>
            </a:r>
          </a:p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жрецы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– служители Богов, </a:t>
            </a:r>
          </a:p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чиновники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– советники фараона, военачальники, сборщики налогов</a:t>
            </a:r>
          </a:p>
          <a:p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-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земледельцы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– обработка земли, сбор урожая, государственные повинности, 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ремесленники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– производили товары (посуду, оружие, одежду, обувь и др.),</a:t>
            </a:r>
          </a:p>
          <a:p>
            <a:pPr>
              <a:buFontTx/>
              <a:buChar char="-"/>
            </a:pP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рабы</a:t>
            </a:r>
            <a:r>
              <a:rPr lang="ru-RU" b="1" dirty="0" smtClean="0">
                <a:latin typeface="Arial Black" pitchFamily="34" charset="0"/>
                <a:cs typeface="Times New Roman" pitchFamily="18" charset="0"/>
              </a:rPr>
              <a:t> – собственность господ (при доме, в мастерских, на полях, в каменоломнях, на строительстве оросительной системы). </a:t>
            </a:r>
            <a:endParaRPr lang="ru-RU" dirty="0" smtClean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7664" y="4581128"/>
            <a:ext cx="3168352" cy="175432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Особенности культуры: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Религия - 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Письменность -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Наука  - </a:t>
            </a:r>
          </a:p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Искусство  - </a:t>
            </a:r>
          </a:p>
        </p:txBody>
      </p:sp>
    </p:spTree>
    <p:extLst>
      <p:ext uri="{BB962C8B-B14F-4D97-AF65-F5344CB8AC3E}">
        <p14:creationId xmlns:p14="http://schemas.microsoft.com/office/powerpoint/2010/main" val="86757178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Наша схема полностью может охарактеризовать государство Египет в древности?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84784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Нет.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060848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Что нужно, чтобы решить эту проблему?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636912"/>
            <a:ext cx="9144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Продолжить изучение истории государства Египет в древности.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645024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Цель нашего занятия достигнута?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149080"/>
            <a:ext cx="91440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Да.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25144"/>
            <a:ext cx="91440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Домашнее задание. </a:t>
            </a:r>
          </a:p>
          <a:p>
            <a:r>
              <a:rPr lang="ru-RU" sz="2800" dirty="0" smtClean="0">
                <a:latin typeface="Arial Black" pitchFamily="34" charset="0"/>
              </a:rPr>
              <a:t>§ 5 – внимательно прочитать. 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Запомнить</a:t>
            </a:r>
            <a:r>
              <a:rPr lang="ru-RU" sz="2800" dirty="0" smtClean="0">
                <a:latin typeface="Arial Black" pitchFamily="34" charset="0"/>
              </a:rPr>
              <a:t> алгоритм изучения государства, структуру исторической схемы.</a:t>
            </a:r>
          </a:p>
        </p:txBody>
      </p:sp>
    </p:spTree>
    <p:extLst>
      <p:ext uri="{BB962C8B-B14F-4D97-AF65-F5344CB8AC3E}">
        <p14:creationId xmlns:p14="http://schemas.microsoft.com/office/powerpoint/2010/main" val="4122094968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1121</Words>
  <Application>Microsoft Office PowerPoint</Application>
  <PresentationFormat>Экран (4:3)</PresentationFormat>
  <Paragraphs>160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ФГОС. История Древнего мира  5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16</cp:revision>
  <dcterms:created xsi:type="dcterms:W3CDTF">2015-01-07T11:25:20Z</dcterms:created>
  <dcterms:modified xsi:type="dcterms:W3CDTF">2015-02-01T19:51:48Z</dcterms:modified>
</cp:coreProperties>
</file>