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5"/>
  </p:notesMasterIdLst>
  <p:sldIdLst>
    <p:sldId id="256" r:id="rId2"/>
    <p:sldId id="257" r:id="rId3"/>
    <p:sldId id="260" r:id="rId4"/>
    <p:sldId id="267" r:id="rId5"/>
    <p:sldId id="277" r:id="rId6"/>
    <p:sldId id="318" r:id="rId7"/>
    <p:sldId id="268" r:id="rId8"/>
    <p:sldId id="269" r:id="rId9"/>
    <p:sldId id="270" r:id="rId10"/>
    <p:sldId id="329" r:id="rId11"/>
    <p:sldId id="271" r:id="rId12"/>
    <p:sldId id="272" r:id="rId13"/>
    <p:sldId id="320" r:id="rId14"/>
    <p:sldId id="273" r:id="rId15"/>
    <p:sldId id="274" r:id="rId16"/>
    <p:sldId id="275" r:id="rId17"/>
    <p:sldId id="276" r:id="rId18"/>
    <p:sldId id="322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316" r:id="rId27"/>
    <p:sldId id="285" r:id="rId28"/>
    <p:sldId id="303" r:id="rId29"/>
    <p:sldId id="286" r:id="rId30"/>
    <p:sldId id="317" r:id="rId31"/>
    <p:sldId id="287" r:id="rId32"/>
    <p:sldId id="289" r:id="rId33"/>
    <p:sldId id="290" r:id="rId34"/>
    <p:sldId id="291" r:id="rId35"/>
    <p:sldId id="292" r:id="rId36"/>
    <p:sldId id="319" r:id="rId37"/>
    <p:sldId id="314" r:id="rId38"/>
    <p:sldId id="308" r:id="rId39"/>
    <p:sldId id="312" r:id="rId40"/>
    <p:sldId id="310" r:id="rId41"/>
    <p:sldId id="293" r:id="rId42"/>
    <p:sldId id="313" r:id="rId43"/>
    <p:sldId id="309" r:id="rId44"/>
    <p:sldId id="294" r:id="rId45"/>
    <p:sldId id="296" r:id="rId46"/>
    <p:sldId id="295" r:id="rId47"/>
    <p:sldId id="297" r:id="rId48"/>
    <p:sldId id="326" r:id="rId49"/>
    <p:sldId id="327" r:id="rId50"/>
    <p:sldId id="299" r:id="rId51"/>
    <p:sldId id="300" r:id="rId52"/>
    <p:sldId id="301" r:id="rId53"/>
    <p:sldId id="302" r:id="rId54"/>
    <p:sldId id="304" r:id="rId55"/>
    <p:sldId id="305" r:id="rId56"/>
    <p:sldId id="311" r:id="rId57"/>
    <p:sldId id="315" r:id="rId58"/>
    <p:sldId id="306" r:id="rId59"/>
    <p:sldId id="323" r:id="rId60"/>
    <p:sldId id="307" r:id="rId61"/>
    <p:sldId id="324" r:id="rId62"/>
    <p:sldId id="266" r:id="rId63"/>
    <p:sldId id="325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61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46D31-C55D-4161-BAEC-9C8A0489787E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B534C-FAA6-4B54-9455-0D03DEBB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ED0A-5E59-4C6E-8431-D79EFEF44C0E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B00A05-D075-4435-AC7F-AFA852149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ED0A-5E59-4C6E-8431-D79EFEF44C0E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0A05-D075-4435-AC7F-AFA852149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ED0A-5E59-4C6E-8431-D79EFEF44C0E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0A05-D075-4435-AC7F-AFA852149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ED0A-5E59-4C6E-8431-D79EFEF44C0E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B00A05-D075-4435-AC7F-AFA852149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ED0A-5E59-4C6E-8431-D79EFEF44C0E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0A05-D075-4435-AC7F-AFA852149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ED0A-5E59-4C6E-8431-D79EFEF44C0E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0A05-D075-4435-AC7F-AFA852149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ED0A-5E59-4C6E-8431-D79EFEF44C0E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7B00A05-D075-4435-AC7F-AFA852149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ED0A-5E59-4C6E-8431-D79EFEF44C0E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0A05-D075-4435-AC7F-AFA852149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ED0A-5E59-4C6E-8431-D79EFEF44C0E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0A05-D075-4435-AC7F-AFA852149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ED0A-5E59-4C6E-8431-D79EFEF44C0E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0A05-D075-4435-AC7F-AFA852149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ED0A-5E59-4C6E-8431-D79EFEF44C0E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0A05-D075-4435-AC7F-AFA852149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4EED0A-5E59-4C6E-8431-D79EFEF44C0E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B00A05-D075-4435-AC7F-AFA852149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Users\&#1051;&#1072;&#1085;&#1076;&#1099;&#1096;\Desktop\&#1055;&#1045;&#1057;&#1053;&#1048;%20&#1042;&#1054;&#1049;&#1053;&#1067;\&#1051;.%20&#1059;&#1090;&#1105;&#1089;&#1086;&#1074;%20&#1074;%20&#1089;&#1086;&#1087;&#1088;.%20&#1086;&#1088;&#1082;&#1077;&#1089;&#1090;&#1088;&#1072;%20-%20&#1057;&#1083;&#1091;&#1095;&#1072;&#1081;&#1085;&#1099;&#1081;%20&#1074;&#1072;&#1083;&#1100;&#1089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Users\&#1051;&#1072;&#1085;&#1076;&#1099;&#1096;\Desktop\&#1055;&#1045;&#1057;&#1053;&#1048;%20&#1042;&#1054;&#1049;&#1053;&#1067;\&#1050;&#1088;&#1072;&#1089;&#1085;&#1086;&#1079;&#1085;&#1072;&#1084;&#1077;&#1085;&#1085;&#1099;&#1081;%20&#1072;&#1085;&#1089;&#1072;&#1084;&#1073;&#1083;&#1100;%20&#1087;&#1086;&#1076;%20&#1091;&#1087;&#1088;.%20&#1040;.%20&#1040;&#1083;&#1077;&#1082;&#1089;&#1072;&#1085;&#1076;&#1088;&#1086;&#1074;&#1072;%20-%20&#1057;&#1074;&#1103;&#1097;&#1077;&#1085;&#1085;&#1072;&#1103;%20&#1074;&#1086;&#1081;&#1085;&#1072;.mp3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Ландыш\Desktop\ВОЙНА\master18_backgrou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" y="0"/>
            <a:ext cx="91554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0"/>
            <a:ext cx="5929322" cy="235743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Муниципальное бюджетное образовательное учреждение 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«Кировская средняя общеобразовательная школа» 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актанышского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муниципального района  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республики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татарстан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571876"/>
            <a:ext cx="8072462" cy="221457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5400" b="1" dirty="0" smtClean="0"/>
              <a:t> 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«ВОЙНА, БЕДА, </a:t>
            </a:r>
          </a:p>
          <a:p>
            <a:pPr algn="ctr"/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ЛЮБОВЬ И ЮНОСТЬ»</a:t>
            </a:r>
            <a:endParaRPr lang="ru-RU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Л. Утёсов в сопр. оркестра - Случайный валь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15272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старое кин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715304" cy="1571612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C00000"/>
                </a:solidFill>
              </a:rPr>
              <a:t>Как будто на них вся Россия сошлась,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Как будто за каждою русской околицей,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Крестом своих рук ограждая живых.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 Всем миром сойдясь, наши прадеды молятся.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457200"/>
            <a:ext cx="4491038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Жди меня…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G:\ВОЙНА\письмо.1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3382342" cy="4729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G:\ВОЙНА\письмо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14422"/>
            <a:ext cx="3123718" cy="4626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57200"/>
            <a:ext cx="7358114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Лидия </a:t>
            </a:r>
            <a:r>
              <a:rPr lang="ru-RU" dirty="0" err="1" smtClean="0">
                <a:solidFill>
                  <a:schemeClr val="tx1"/>
                </a:solidFill>
              </a:rPr>
              <a:t>русланова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G:\ВОЙНА\225605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3198560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G:\ВОЙНА\ryslanova_li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00306"/>
            <a:ext cx="4316536" cy="2881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G:\руслан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44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57200"/>
            <a:ext cx="44196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смуглянка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G:\ВОЙНА\молдаванка смугля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643313"/>
            <a:ext cx="4286248" cy="321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G:\ВОЙНА\смугля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62501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457200"/>
            <a:ext cx="3919534" cy="16144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Александр </a:t>
            </a:r>
            <a:r>
              <a:rPr lang="ru-RU" dirty="0" err="1" smtClean="0">
                <a:solidFill>
                  <a:schemeClr val="tx1"/>
                </a:solidFill>
              </a:rPr>
              <a:t>Трифонович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твардовский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G:\ВОЙНА\твардовский1.jp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14136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G:\ВОЙНА\твардов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783082"/>
            <a:ext cx="3100406" cy="3810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G:\ВОЙНА\твардовский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68415"/>
            <a:ext cx="4810164" cy="3589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ВОЙНА\tt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Василий </a:t>
            </a:r>
            <a:r>
              <a:rPr lang="ru-RU" dirty="0" err="1" smtClean="0">
                <a:solidFill>
                  <a:schemeClr val="tx1"/>
                </a:solidFill>
              </a:rPr>
              <a:t>теркин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434" name="Picture 2" descr="G:\терк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220844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Памятник </a:t>
            </a:r>
            <a:r>
              <a:rPr lang="ru-RU" dirty="0" err="1" smtClean="0">
                <a:solidFill>
                  <a:schemeClr val="tx1"/>
                </a:solidFill>
              </a:rPr>
              <a:t>теркину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58" name="Picture 2" descr="G:\теркин гарм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155" y="1285860"/>
            <a:ext cx="5915045" cy="44362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457200"/>
            <a:ext cx="3848096" cy="838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землянке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0" name="Picture 2" descr="G:\ВОЙНА\в землянке.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072066" cy="3935995"/>
          </a:xfrm>
          <a:prstGeom prst="rect">
            <a:avLst/>
          </a:prstGeom>
          <a:noFill/>
        </p:spPr>
      </p:pic>
      <p:pic>
        <p:nvPicPr>
          <p:cNvPr id="12291" name="Picture 3" descr="G:\ВОЙНА\в землянке.jpg"/>
          <p:cNvPicPr>
            <a:picLocks noChangeAspect="1" noChangeArrowheads="1"/>
          </p:cNvPicPr>
          <p:nvPr/>
        </p:nvPicPr>
        <p:blipFill>
          <a:blip r:embed="rId3" cstate="print"/>
          <a:srcRect b="6598"/>
          <a:stretch>
            <a:fillRect/>
          </a:stretch>
        </p:blipFill>
        <p:spPr bwMode="auto">
          <a:xfrm>
            <a:off x="4267200" y="3824265"/>
            <a:ext cx="4876800" cy="30337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22 июня 1941 года немецко-фашистская Германия без объявления войны напала на нашу страну. Хорошо вооружённая и обученная гитлеровская армия быстро продвигалась вглубь страны.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Советский Союз поднялся на бой с врагом. Мужчины, женщины, даже дети взялись за оружие.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457200"/>
            <a:ext cx="3848096" cy="18287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Теплее на фронте от ласковых писем.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G:\ВОЙНА\письм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000528" cy="5310435"/>
          </a:xfrm>
          <a:prstGeom prst="rect">
            <a:avLst/>
          </a:prstGeom>
          <a:noFill/>
        </p:spPr>
      </p:pic>
      <p:pic>
        <p:nvPicPr>
          <p:cNvPr id="20482" name="Picture 2" descr="G:\х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6427" y="3857628"/>
            <a:ext cx="4483291" cy="26670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Письмо на родину от красноармейца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 descr="G:\ВОЙНА\письмо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482" y="1554163"/>
            <a:ext cx="6005435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457200"/>
            <a:ext cx="3848096" cy="46148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Муса Джалиль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1906 - 1944 г.г.                            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Песнь свою я посвятил народу,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Жизнь свою народу отдаю!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8" name="Picture 2" descr="G:\ВОЙНА\234726_6440_Джали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66" y="928670"/>
            <a:ext cx="3826688" cy="5171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ВОЙНА\муса в плен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374276" cy="4525962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85786" y="4857760"/>
            <a:ext cx="68580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преклоню колен, палач, перед тобою,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Хотя я узник твой, я раб в тюрьме твоей,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Придёт мой час - умру. Но знай: умру я стоя,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Хотя ты голову отрубишь мне, злодей.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Мусе Джалилю посмертно присвоено звание Героя Советского Союза.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986" name="Picture 2" descr="G:\ВОЙНА\памятник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:\ВОЙНА\s504335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72424" cy="4156152"/>
          </a:xfrm>
          <a:prstGeom prst="rect">
            <a:avLst/>
          </a:prstGeom>
          <a:noFill/>
        </p:spPr>
      </p:pic>
      <p:pic>
        <p:nvPicPr>
          <p:cNvPr id="43011" name="Picture 3" descr="G:\ВОЙНА\крематир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14686"/>
            <a:ext cx="4572005" cy="3429004"/>
          </a:xfrm>
          <a:prstGeom prst="rect">
            <a:avLst/>
          </a:prstGeom>
          <a:noFill/>
        </p:spPr>
      </p:pic>
      <p:pic>
        <p:nvPicPr>
          <p:cNvPr id="13314" name="Picture 2" descr="G:\наба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0"/>
            <a:ext cx="4500594" cy="3143248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4214818"/>
            <a:ext cx="3929058" cy="2031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Бухенвальд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 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один из крупнейших концентрационных лагерей 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территории Германии, располагавшийся близ Веймара в Тюрингии. С июля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1937 по апрель 1945 года в лагере было заключено около 250 000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человек.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вид на </a:t>
            </a:r>
            <a:r>
              <a:rPr lang="ru-RU" dirty="0" err="1" smtClean="0">
                <a:solidFill>
                  <a:schemeClr val="tx1"/>
                </a:solidFill>
              </a:rPr>
              <a:t>бухенвальдский</a:t>
            </a:r>
            <a:r>
              <a:rPr lang="ru-RU" dirty="0" smtClean="0">
                <a:solidFill>
                  <a:schemeClr val="tx1"/>
                </a:solidFill>
              </a:rPr>
              <a:t> барак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G:\вид на барак бух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357298"/>
            <a:ext cx="4657447" cy="30972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4714884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Люди мира, на минуту встаньте!</a:t>
            </a:r>
            <a:br>
              <a:rPr lang="ru-RU" sz="2400" dirty="0" smtClean="0"/>
            </a:br>
            <a:r>
              <a:rPr lang="ru-RU" sz="2400" dirty="0" smtClean="0"/>
              <a:t>Слушайте, слушайте: гудит со всех сторон - </a:t>
            </a:r>
          </a:p>
          <a:p>
            <a:r>
              <a:rPr lang="ru-RU" sz="2400" dirty="0" smtClean="0"/>
              <a:t>Это раздаётся в Бухенвальде</a:t>
            </a:r>
            <a:br>
              <a:rPr lang="ru-RU" sz="2400" dirty="0" smtClean="0"/>
            </a:br>
            <a:r>
              <a:rPr lang="ru-RU" sz="2400" dirty="0" smtClean="0"/>
              <a:t>Колокольный звон, колокольный звон.</a:t>
            </a:r>
            <a:endParaRPr lang="ru-RU" sz="24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:\ВОЙНА\бухенвальдский наба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381499" cy="3286124"/>
          </a:xfrm>
          <a:prstGeom prst="rect">
            <a:avLst/>
          </a:prstGeom>
          <a:noFill/>
        </p:spPr>
      </p:pic>
      <p:pic>
        <p:nvPicPr>
          <p:cNvPr id="44035" name="Picture 3" descr="G:\ВОЙНА\Buchenwald_Prisoners_83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232991"/>
            <a:ext cx="4929190" cy="362500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500042"/>
            <a:ext cx="4786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Сотни тысяч заживо сожжённых</a:t>
            </a:r>
            <a:br>
              <a:rPr lang="ru-RU" dirty="0" smtClean="0"/>
            </a:br>
            <a:r>
              <a:rPr lang="ru-RU" dirty="0" smtClean="0"/>
              <a:t>Строятся, строятся в шеренги к ряду ряд.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G:\ВОЙНА\д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982" cy="49291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18" y="5143512"/>
            <a:ext cx="53578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Это возродилась и окрепла</a:t>
            </a:r>
            <a:br>
              <a:rPr lang="ru-RU" sz="2000" dirty="0" smtClean="0"/>
            </a:br>
            <a:r>
              <a:rPr lang="ru-RU" sz="2000" dirty="0" smtClean="0"/>
              <a:t>В медном гуле праведная кровь.</a:t>
            </a:r>
            <a:br>
              <a:rPr lang="ru-RU" sz="2000" dirty="0" smtClean="0"/>
            </a:br>
            <a:r>
              <a:rPr lang="ru-RU" sz="2000" dirty="0" smtClean="0"/>
              <a:t>Это жертвы ожили из пепла</a:t>
            </a:r>
          </a:p>
          <a:p>
            <a:r>
              <a:rPr lang="ru-RU" sz="2000" dirty="0" smtClean="0"/>
              <a:t>И восстали вновь, и восстали вновь.</a:t>
            </a:r>
            <a:endParaRPr lang="ru-RU" sz="20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G:\ВОЙНА\Cremator_inside_the_crematorium_Auschwitz_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714876" cy="3536157"/>
          </a:xfrm>
          <a:prstGeom prst="rect">
            <a:avLst/>
          </a:prstGeom>
          <a:noFill/>
        </p:spPr>
      </p:pic>
      <p:pic>
        <p:nvPicPr>
          <p:cNvPr id="45059" name="Picture 3" descr="G:\ВОЙНА\бухенвальдский набат.j1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11188"/>
            <a:ext cx="4357686" cy="36468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857628"/>
            <a:ext cx="4929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Звон плывёт, плывёт над всей землёю,</a:t>
            </a:r>
            <a:br>
              <a:rPr lang="ru-RU" sz="2000" dirty="0" smtClean="0"/>
            </a:br>
            <a:r>
              <a:rPr lang="ru-RU" sz="2000" dirty="0" smtClean="0"/>
              <a:t>И гудит взволнованный эфир:</a:t>
            </a:r>
            <a:br>
              <a:rPr lang="ru-RU" sz="2000" dirty="0" smtClean="0"/>
            </a:br>
            <a:r>
              <a:rPr lang="ru-RU" sz="2000" dirty="0" smtClean="0"/>
              <a:t>Люди мира, будьте зорче втрое,</a:t>
            </a:r>
            <a:br>
              <a:rPr lang="ru-RU" sz="2000" dirty="0" smtClean="0"/>
            </a:br>
            <a:r>
              <a:rPr lang="ru-RU" sz="2000" dirty="0" smtClean="0"/>
              <a:t>Берегите мир, берегите мир!</a:t>
            </a:r>
            <a:endParaRPr lang="ru-RU" sz="20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sz="3000" i="1" dirty="0" smtClean="0">
                <a:solidFill>
                  <a:schemeClr val="tx1"/>
                </a:solidFill>
              </a:rPr>
              <a:t>Июнь. Клонился к вечеру закат, </a:t>
            </a:r>
            <a:br>
              <a:rPr lang="ru-RU" sz="3000" i="1" dirty="0" smtClean="0">
                <a:solidFill>
                  <a:schemeClr val="tx1"/>
                </a:solidFill>
              </a:rPr>
            </a:br>
            <a:r>
              <a:rPr lang="ru-RU" sz="3000" i="1" dirty="0" smtClean="0">
                <a:solidFill>
                  <a:schemeClr val="tx1"/>
                </a:solidFill>
              </a:rPr>
              <a:t>И теплой ночи разливалось море. </a:t>
            </a:r>
            <a:br>
              <a:rPr lang="ru-RU" sz="3000" i="1" dirty="0" smtClean="0">
                <a:solidFill>
                  <a:schemeClr val="tx1"/>
                </a:solidFill>
              </a:rPr>
            </a:br>
            <a:r>
              <a:rPr lang="ru-RU" sz="3000" i="1" dirty="0" smtClean="0">
                <a:solidFill>
                  <a:schemeClr val="tx1"/>
                </a:solidFill>
              </a:rPr>
              <a:t>И раздавался звонкий смех ребят, </a:t>
            </a:r>
            <a:br>
              <a:rPr lang="ru-RU" sz="3000" i="1" dirty="0" smtClean="0">
                <a:solidFill>
                  <a:schemeClr val="tx1"/>
                </a:solidFill>
              </a:rPr>
            </a:br>
            <a:r>
              <a:rPr lang="ru-RU" sz="3000" i="1" dirty="0" smtClean="0">
                <a:solidFill>
                  <a:schemeClr val="tx1"/>
                </a:solidFill>
              </a:rPr>
              <a:t>Не знающих, не ведающих горя. </a:t>
            </a:r>
            <a:br>
              <a:rPr lang="ru-RU" sz="3000" i="1" dirty="0" smtClean="0">
                <a:solidFill>
                  <a:schemeClr val="tx1"/>
                </a:solidFill>
              </a:rPr>
            </a:br>
            <a:r>
              <a:rPr lang="ru-RU" sz="3000" i="1" dirty="0" smtClean="0">
                <a:solidFill>
                  <a:schemeClr val="tx1"/>
                </a:solidFill>
              </a:rPr>
              <a:t/>
            </a:r>
            <a:br>
              <a:rPr lang="ru-RU" sz="3000" i="1" dirty="0" smtClean="0">
                <a:solidFill>
                  <a:schemeClr val="tx1"/>
                </a:solidFill>
              </a:rPr>
            </a:br>
            <a:r>
              <a:rPr lang="ru-RU" sz="3000" i="1" dirty="0" smtClean="0">
                <a:solidFill>
                  <a:schemeClr val="tx1"/>
                </a:solidFill>
              </a:rPr>
              <a:t>Июнь! Тогда еще не знали мы, </a:t>
            </a:r>
            <a:br>
              <a:rPr lang="ru-RU" sz="3000" i="1" dirty="0" smtClean="0">
                <a:solidFill>
                  <a:schemeClr val="tx1"/>
                </a:solidFill>
              </a:rPr>
            </a:br>
            <a:r>
              <a:rPr lang="ru-RU" sz="3000" i="1" dirty="0" smtClean="0">
                <a:solidFill>
                  <a:schemeClr val="tx1"/>
                </a:solidFill>
              </a:rPr>
              <a:t>Со школьных вечеров домой шагая, </a:t>
            </a:r>
            <a:br>
              <a:rPr lang="ru-RU" sz="3000" i="1" dirty="0" smtClean="0">
                <a:solidFill>
                  <a:schemeClr val="tx1"/>
                </a:solidFill>
              </a:rPr>
            </a:br>
            <a:r>
              <a:rPr lang="ru-RU" sz="3000" i="1" dirty="0" smtClean="0">
                <a:solidFill>
                  <a:schemeClr val="tx1"/>
                </a:solidFill>
              </a:rPr>
              <a:t>Что завтра будет первый день войны, </a:t>
            </a:r>
            <a:br>
              <a:rPr lang="ru-RU" sz="3000" i="1" dirty="0" smtClean="0">
                <a:solidFill>
                  <a:schemeClr val="tx1"/>
                </a:solidFill>
              </a:rPr>
            </a:br>
            <a:r>
              <a:rPr lang="ru-RU" sz="3000" i="1" dirty="0" smtClean="0">
                <a:solidFill>
                  <a:schemeClr val="tx1"/>
                </a:solidFill>
              </a:rPr>
              <a:t>А кончится она лишь в сорок пятом, в мае. </a:t>
            </a:r>
            <a:br>
              <a:rPr lang="ru-RU" sz="3000" i="1" dirty="0" smtClean="0">
                <a:solidFill>
                  <a:schemeClr val="tx1"/>
                </a:solidFill>
              </a:rPr>
            </a:br>
            <a:endParaRPr lang="ru-RU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женщин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1827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143512"/>
            <a:ext cx="7472386" cy="838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 войны «не женское лицо»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6083" name="Picture 3" descr="G:\ВОЙНА\ме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289"/>
            <a:ext cx="5572164" cy="46434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«А зори здесь тихие»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8130" name="Picture 2" descr="G:\ВОЙНА\а зори сдесь тихие.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41" y="1643050"/>
            <a:ext cx="7524821" cy="48435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«Не женская это доля – убивать»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9154" name="Picture 2" descr="G:\ВОЙНА\а зори сдесь тих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28736"/>
            <a:ext cx="4185354" cy="3071834"/>
          </a:xfrm>
          <a:prstGeom prst="rect">
            <a:avLst/>
          </a:prstGeom>
          <a:noFill/>
        </p:spPr>
      </p:pic>
      <p:pic>
        <p:nvPicPr>
          <p:cNvPr id="49155" name="Picture 3" descr="G:\ВОЙНА\а зори сдесь тихие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643314"/>
            <a:ext cx="4762500" cy="2619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G:\ВОЙНА\а зори сдесь тихие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6000744" cy="3000372"/>
          </a:xfrm>
          <a:prstGeom prst="rect">
            <a:avLst/>
          </a:prstGeom>
          <a:noFill/>
        </p:spPr>
      </p:pic>
      <p:pic>
        <p:nvPicPr>
          <p:cNvPr id="50179" name="Picture 3" descr="G:\ВОЙНА\а зори сдесь тихие.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357562"/>
            <a:ext cx="5905504" cy="29527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_olga-berggol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745" b="6875"/>
          <a:stretch>
            <a:fillRect/>
          </a:stretch>
        </p:blipFill>
        <p:spPr bwMode="auto">
          <a:xfrm>
            <a:off x="0" y="0"/>
            <a:ext cx="914524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G:\о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087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599197-14-284910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28" r="3336"/>
          <a:stretch>
            <a:fillRect/>
          </a:stretch>
        </p:blipFill>
        <p:spPr bwMode="auto">
          <a:xfrm rot="20741281">
            <a:off x="374329" y="315003"/>
            <a:ext cx="2419466" cy="3332294"/>
          </a:xfrm>
          <a:prstGeom prst="rect">
            <a:avLst/>
          </a:prstGeom>
          <a:noFill/>
        </p:spPr>
      </p:pic>
      <p:pic>
        <p:nvPicPr>
          <p:cNvPr id="3075" name="Picture 3" descr="G:\Berggolc_Las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56328">
            <a:off x="6533275" y="398360"/>
            <a:ext cx="2090407" cy="3337043"/>
          </a:xfrm>
          <a:prstGeom prst="rect">
            <a:avLst/>
          </a:prstGeom>
          <a:noFill/>
        </p:spPr>
      </p:pic>
      <p:pic>
        <p:nvPicPr>
          <p:cNvPr id="3076" name="Picture 4" descr="G:\3bd5a.jpg"/>
          <p:cNvPicPr>
            <a:picLocks noChangeAspect="1" noChangeArrowheads="1"/>
          </p:cNvPicPr>
          <p:nvPr/>
        </p:nvPicPr>
        <p:blipFill>
          <a:blip r:embed="rId4" cstate="print"/>
          <a:srcRect l="4615" t="3125" r="7692" b="3124"/>
          <a:stretch>
            <a:fillRect/>
          </a:stretch>
        </p:blipFill>
        <p:spPr bwMode="auto">
          <a:xfrm>
            <a:off x="3143240" y="3135704"/>
            <a:ext cx="2357454" cy="3722296"/>
          </a:xfrm>
          <a:prstGeom prst="rect">
            <a:avLst/>
          </a:prstGeom>
          <a:noFill/>
        </p:spPr>
      </p:pic>
      <p:pic>
        <p:nvPicPr>
          <p:cNvPr id="3077" name="Picture 5" descr="G:\big99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0"/>
            <a:ext cx="2540000" cy="30003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G:\ВОЙНА\Н. Цуцин Блокадный Ленингр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202211" cy="4143380"/>
          </a:xfrm>
          <a:prstGeom prst="rect">
            <a:avLst/>
          </a:prstGeom>
          <a:noFill/>
        </p:spPr>
      </p:pic>
      <p:pic>
        <p:nvPicPr>
          <p:cNvPr id="61443" name="Picture 3" descr="G:\ВОЙНА\ленингард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680678"/>
            <a:ext cx="5000628" cy="3177322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14810" y="857232"/>
            <a:ext cx="492919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Уже страданьям нашим не найти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ни меры, ни названья, ни сравненья.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А. Пахомов На Неву за водой. Из серии Ленинград в дни блокады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2706" name="Picture 2" descr="G:\ВОЙНА\А. Пахомов На Неву за водой. Из серии Ленинград в дни блокад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3564195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 свидания, мальчики!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Users\Ландыш\Desktop\ВОЙНА\189855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5959"/>
          <a:stretch>
            <a:fillRect/>
          </a:stretch>
        </p:blipFill>
        <p:spPr bwMode="auto">
          <a:xfrm>
            <a:off x="2168177" y="1554163"/>
            <a:ext cx="4960046" cy="3803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блокада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67289" cy="4525962"/>
          </a:xfrm>
          <a:prstGeom prst="rect">
            <a:avLst/>
          </a:prstGeom>
          <a:noFill/>
        </p:spPr>
      </p:pic>
      <p:pic>
        <p:nvPicPr>
          <p:cNvPr id="5123" name="Picture 3" descr="G:\блокад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793" y="3176577"/>
            <a:ext cx="4981207" cy="36814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Юлия </a:t>
            </a:r>
            <a:r>
              <a:rPr lang="ru-RU" dirty="0" err="1" smtClean="0">
                <a:solidFill>
                  <a:schemeClr val="tx1"/>
                </a:solidFill>
              </a:rPr>
              <a:t>друнина</a:t>
            </a:r>
            <a:r>
              <a:rPr lang="ru-RU" dirty="0" smtClean="0">
                <a:solidFill>
                  <a:schemeClr val="tx1"/>
                </a:solidFill>
              </a:rPr>
              <a:t> -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0ca6bfc549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2911924" cy="4525962"/>
          </a:xfrm>
          <a:prstGeom prst="rect">
            <a:avLst/>
          </a:prstGeom>
          <a:noFill/>
        </p:spPr>
      </p:pic>
      <p:pic>
        <p:nvPicPr>
          <p:cNvPr id="1027" name="Picture 3" descr="G:\Юлия Друн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3381979" cy="4643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9785699413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19734">
            <a:off x="363223" y="432448"/>
            <a:ext cx="2611927" cy="3954458"/>
          </a:xfrm>
          <a:prstGeom prst="rect">
            <a:avLst/>
          </a:prstGeom>
          <a:noFill/>
        </p:spPr>
      </p:pic>
      <p:pic>
        <p:nvPicPr>
          <p:cNvPr id="2051" name="Picture 3" descr="G:\3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9058">
            <a:off x="5988232" y="284285"/>
            <a:ext cx="2682556" cy="3943358"/>
          </a:xfrm>
          <a:prstGeom prst="rect">
            <a:avLst/>
          </a:prstGeom>
          <a:noFill/>
        </p:spPr>
      </p:pic>
      <p:pic>
        <p:nvPicPr>
          <p:cNvPr id="2052" name="Picture 4" descr="G:\554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000372"/>
            <a:ext cx="2620313" cy="3367102"/>
          </a:xfrm>
          <a:prstGeom prst="rect">
            <a:avLst/>
          </a:prstGeom>
          <a:noFill/>
        </p:spPr>
      </p:pic>
      <p:pic>
        <p:nvPicPr>
          <p:cNvPr id="2053" name="Picture 5" descr="G:\V1067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0"/>
            <a:ext cx="2571768" cy="33651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829444" cy="68578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Мы под Москвой окопы рыли-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Девчонки из столичных школ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2466" name="Picture 2" descr="G:\ВОЙНА\око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4374"/>
            <a:ext cx="7358114" cy="54940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G:\сесри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55581" cy="3500437"/>
          </a:xfrm>
          <a:prstGeom prst="rect">
            <a:avLst/>
          </a:prstGeom>
          <a:noFill/>
        </p:spPr>
      </p:pic>
      <p:pic>
        <p:nvPicPr>
          <p:cNvPr id="16387" name="Picture 3" descr="G:\се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39263"/>
            <a:ext cx="4929190" cy="3318737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14282" y="3786190"/>
            <a:ext cx="41434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были женщины на войне, защитницы родины</a:t>
            </a:r>
            <a:endParaRPr kumimoji="0" lang="tt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457200"/>
            <a:ext cx="5348294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была медсестрой, санитаркой в пехоте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4" descr="G:\ВОЙНА\медс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2978796" cy="4525962"/>
          </a:xfrm>
          <a:prstGeom prst="rect">
            <a:avLst/>
          </a:prstGeom>
          <a:noFill/>
        </p:spPr>
      </p:pic>
      <p:pic>
        <p:nvPicPr>
          <p:cNvPr id="52226" name="Picture 2" descr="G:\ВОЙНА\медсе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857496"/>
            <a:ext cx="4568908" cy="31750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553216" cy="8382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</a:rPr>
              <a:t>Плачет девочка от бессилья,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Задыхается: «Не могу!»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G:\ВОЙНА\медсест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050" y="1764506"/>
            <a:ext cx="4686300" cy="4105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Ландыш\Desktop\ВОЙНА\А. Жабский Хлеб. Из серии Дети войны. 1985 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950" y="1774031"/>
            <a:ext cx="4762500" cy="408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57356" y="642918"/>
            <a:ext cx="5338770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А. </a:t>
            </a:r>
            <a:r>
              <a:rPr lang="ru-RU" sz="2400" dirty="0" err="1" smtClean="0">
                <a:solidFill>
                  <a:schemeClr val="tx1"/>
                </a:solidFill>
              </a:rPr>
              <a:t>Жабский</a:t>
            </a:r>
            <a:r>
              <a:rPr lang="ru-RU" sz="2400" dirty="0" smtClean="0">
                <a:solidFill>
                  <a:schemeClr val="tx1"/>
                </a:solidFill>
              </a:rPr>
              <a:t> Хлеб.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Из серии Дети войны.1985г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Ландыш\Desktop\ВОЙНА\тылда хатынна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373215" cy="31432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643314"/>
            <a:ext cx="4214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женщины в тылу занимают  </a:t>
            </a:r>
          </a:p>
          <a:p>
            <a:r>
              <a:rPr lang="ru-RU" sz="2400" dirty="0" smtClean="0"/>
              <a:t> важное   место</a:t>
            </a:r>
            <a:endParaRPr lang="ru-RU" sz="2400" dirty="0"/>
          </a:p>
        </p:txBody>
      </p:sp>
      <p:pic>
        <p:nvPicPr>
          <p:cNvPr id="1028" name="Picture 4" descr="D:\Users\Ландыш\Desktop\ВОЙНА\тыл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183" y="3357563"/>
            <a:ext cx="5241817" cy="3500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Users\Ландыш\Desktop\ВОЙНА\жен ты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5814"/>
            <a:ext cx="5572132" cy="3562185"/>
          </a:xfrm>
          <a:prstGeom prst="rect">
            <a:avLst/>
          </a:prstGeom>
          <a:noFill/>
        </p:spPr>
      </p:pic>
      <p:pic>
        <p:nvPicPr>
          <p:cNvPr id="5" name="Picture 5" descr="D:\Users\Ландыш\Desktop\ВОЙНА\тыл.png"/>
          <p:cNvPicPr>
            <a:picLocks noChangeAspect="1" noChangeArrowheads="1"/>
          </p:cNvPicPr>
          <p:nvPr/>
        </p:nvPicPr>
        <p:blipFill>
          <a:blip r:embed="rId3" cstate="print"/>
          <a:srcRect l="5854" t="5081" r="4430" b="9165"/>
          <a:stretch>
            <a:fillRect/>
          </a:stretch>
        </p:blipFill>
        <p:spPr bwMode="auto">
          <a:xfrm>
            <a:off x="4429124" y="0"/>
            <a:ext cx="4500594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Лебедев Кумач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2" name="Picture 2" descr="G:\ВОЙНА\Лебедев Кумач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2898771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раснознаменный ансамбль под упр. А. Александрова - Священная вой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15338" y="5715016"/>
            <a:ext cx="304800" cy="304800"/>
          </a:xfrm>
          <a:prstGeom prst="rect">
            <a:avLst/>
          </a:prstGeom>
        </p:spPr>
      </p:pic>
      <p:pic>
        <p:nvPicPr>
          <p:cNvPr id="3074" name="Picture 2" descr="D:\Users\Ландыш\Desktop\ВОЙНА\А. Лысенко. 1941 г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714488"/>
            <a:ext cx="3881448" cy="3407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G:\ВОЙНА\детии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691" y="1554163"/>
            <a:ext cx="6963018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G:\ВОЙНА\дети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57752" cy="3647051"/>
          </a:xfrm>
          <a:prstGeom prst="rect">
            <a:avLst/>
          </a:prstGeom>
          <a:noFill/>
        </p:spPr>
      </p:pic>
      <p:pic>
        <p:nvPicPr>
          <p:cNvPr id="54275" name="Picture 3" descr="G:\ВОЙНА\де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377974"/>
            <a:ext cx="4429124" cy="3480026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42910" y="4286256"/>
            <a:ext cx="37433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лишенные детства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G:\ВОЙНА\детид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4872342" cy="3286124"/>
          </a:xfrm>
          <a:prstGeom prst="rect">
            <a:avLst/>
          </a:prstGeom>
          <a:noFill/>
        </p:spPr>
      </p:pic>
      <p:pic>
        <p:nvPicPr>
          <p:cNvPr id="5" name="Picture 2" descr="G:\ВОЙНА\детиии.jpg"/>
          <p:cNvPicPr>
            <a:picLocks noChangeAspect="1" noChangeArrowheads="1"/>
          </p:cNvPicPr>
          <p:nvPr/>
        </p:nvPicPr>
        <p:blipFill>
          <a:blip r:embed="rId3" cstate="print"/>
          <a:srcRect l="54688" t="7291" r="4687" b="33333"/>
          <a:stretch>
            <a:fillRect/>
          </a:stretch>
        </p:blipFill>
        <p:spPr bwMode="auto">
          <a:xfrm>
            <a:off x="5429224" y="2786034"/>
            <a:ext cx="3714776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286388"/>
            <a:ext cx="6543692" cy="121444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Постарела мать за много лет,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А вестей от сына нет и нет.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6323" name="Picture 3" descr="G:\ВОЙНА\ма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3883931" cy="50628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35729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Да, были, как века, мгновения.</a:t>
            </a:r>
            <a:br>
              <a:rPr lang="ru-RU" sz="2000" dirty="0" smtClean="0"/>
            </a:br>
            <a:r>
              <a:rPr lang="ru-RU" sz="2000" dirty="0" smtClean="0"/>
              <a:t>Об этом тяжко вспоминать. –</a:t>
            </a:r>
            <a:br>
              <a:rPr lang="ru-RU" sz="2000" dirty="0" smtClean="0"/>
            </a:br>
            <a:r>
              <a:rPr lang="ru-RU" sz="2000" dirty="0" smtClean="0"/>
              <a:t>Хватило б только сил, терпения, -</a:t>
            </a:r>
            <a:br>
              <a:rPr lang="ru-RU" sz="2000" dirty="0" smtClean="0"/>
            </a:br>
            <a:r>
              <a:rPr lang="ru-RU" sz="2000" dirty="0" smtClean="0"/>
              <a:t>Чуть слышно повторяла мать.</a:t>
            </a:r>
            <a:endParaRPr lang="ru-RU" sz="20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G:\ВОЙНА\32_60000_280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5797" y="0"/>
            <a:ext cx="951539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G:\ВОЙНА\1166859758bf88864223e8f105365ff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484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G:\ВОЙНА\6UVjNuatXc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83698" cy="3714752"/>
          </a:xfrm>
          <a:prstGeom prst="rect">
            <a:avLst/>
          </a:prstGeom>
          <a:noFill/>
        </p:spPr>
      </p:pic>
      <p:pic>
        <p:nvPicPr>
          <p:cNvPr id="5" name="Picture 2" descr="G:\ВОЙНА\211818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934102"/>
            <a:ext cx="3347864" cy="2923898"/>
          </a:xfrm>
          <a:prstGeom prst="rect">
            <a:avLst/>
          </a:prstGeom>
          <a:noFill/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4214818"/>
            <a:ext cx="39290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Много лет, как кончилась война.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Много лет, как все пришли назад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все вернули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287" y="1554163"/>
            <a:ext cx="665582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G:\ВОЙНА\246695_soldat_-vojna_-retro_1600x1200_(www.GdeFon.ru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214678" y="0"/>
            <a:ext cx="59293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Вдруг с экрана сын взглянул на мать.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Мать узнала сына в тот же миг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457200"/>
            <a:ext cx="4348162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Я хотел вернуться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506" name="Picture 2" descr="G:\я хоте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429000"/>
            <a:ext cx="4800600" cy="3429000"/>
          </a:xfrm>
          <a:prstGeom prst="rect">
            <a:avLst/>
          </a:prstGeom>
          <a:noFill/>
        </p:spPr>
      </p:pic>
      <p:pic>
        <p:nvPicPr>
          <p:cNvPr id="21507" name="Picture 3" descr="G:\я хотел верну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586114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G:\кума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G:\свяшенн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1" y="0"/>
            <a:ext cx="49291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G:\я хотел б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290"/>
            <a:ext cx="4445000" cy="6388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мы победил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311" y="1554163"/>
            <a:ext cx="6553778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конец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7505722" cy="50092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57166"/>
            <a:ext cx="8786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Важно помнить и чтить светлую память погибших и знать свою историю</a:t>
            </a:r>
            <a:endParaRPr lang="ru-RU" sz="20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6" name="Picture 2" descr="G:\9_6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053018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Константин </a:t>
            </a:r>
            <a:r>
              <a:rPr lang="ru-RU" dirty="0" err="1" smtClean="0">
                <a:solidFill>
                  <a:schemeClr val="tx1"/>
                </a:solidFill>
              </a:rPr>
              <a:t>симонов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Users\Ландыш\Desktop\ВОЙНА\Константин Симо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93918"/>
            <a:ext cx="3429024" cy="4868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Users\Ландыш\Desktop\ВОЙНА\Константин Симонов.jp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266" y="214290"/>
            <a:ext cx="394173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Дороги </a:t>
            </a:r>
            <a:r>
              <a:rPr lang="ru-RU" dirty="0" err="1" smtClean="0">
                <a:solidFill>
                  <a:schemeClr val="tx1"/>
                </a:solidFill>
              </a:rPr>
              <a:t>смоленщины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G:\ВОЙНА\дороги смоленщин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7836732" cy="4937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ВОЙНА\дороги смо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" y="-17885"/>
            <a:ext cx="8882126" cy="6661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336</Words>
  <Application>Microsoft Office PowerPoint</Application>
  <PresentationFormat>Экран (4:3)</PresentationFormat>
  <Paragraphs>57</Paragraphs>
  <Slides>63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Трек</vt:lpstr>
      <vt:lpstr>Муниципальное бюджетное образовательное учреждение  «Кировская средняя общеобразовательная школа»  актанышского муниципального района   республики татарстан</vt:lpstr>
      <vt:lpstr>Слайд 2</vt:lpstr>
      <vt:lpstr>Слайд 3</vt:lpstr>
      <vt:lpstr>До свидания, мальчики!</vt:lpstr>
      <vt:lpstr>Лебедев Кумач</vt:lpstr>
      <vt:lpstr>Слайд 6</vt:lpstr>
      <vt:lpstr>Константин симонов</vt:lpstr>
      <vt:lpstr>Дороги смоленщины</vt:lpstr>
      <vt:lpstr>Слайд 9</vt:lpstr>
      <vt:lpstr>Как будто на них вся Россия сошлась, Как будто за каждою русской околицей, Крестом своих рук ограждая живых.  Всем миром сойдясь, наши прадеды молятся.</vt:lpstr>
      <vt:lpstr>Жди меня…</vt:lpstr>
      <vt:lpstr>Лидия русланова</vt:lpstr>
      <vt:lpstr>Слайд 13</vt:lpstr>
      <vt:lpstr>смуглянка</vt:lpstr>
      <vt:lpstr>Александр Трифонович твардовский</vt:lpstr>
      <vt:lpstr>Слайд 16</vt:lpstr>
      <vt:lpstr>Василий теркин</vt:lpstr>
      <vt:lpstr>Памятник теркину</vt:lpstr>
      <vt:lpstr>В землянке</vt:lpstr>
      <vt:lpstr>Теплее на фронте от ласковых писем.</vt:lpstr>
      <vt:lpstr>Письмо на родину от красноармейца</vt:lpstr>
      <vt:lpstr>Муса Джалиль  1906 - 1944 г.г.                                 Песнь свою я посвятил народу, Жизнь свою народу отдаю!</vt:lpstr>
      <vt:lpstr>Слайд 23</vt:lpstr>
      <vt:lpstr>Мусе Джалилю посмертно присвоено звание Героя Советского Союза.  </vt:lpstr>
      <vt:lpstr>Слайд 25</vt:lpstr>
      <vt:lpstr>вид на бухенвальдский барак</vt:lpstr>
      <vt:lpstr>Слайд 27</vt:lpstr>
      <vt:lpstr>Слайд 28</vt:lpstr>
      <vt:lpstr>Слайд 29</vt:lpstr>
      <vt:lpstr>Слайд 30</vt:lpstr>
      <vt:lpstr>у войны «не женское лицо»</vt:lpstr>
      <vt:lpstr>«А зори здесь тихие»</vt:lpstr>
      <vt:lpstr>«Не женская это доля – убивать»</vt:lpstr>
      <vt:lpstr>Слайд 34</vt:lpstr>
      <vt:lpstr>Слайд 35</vt:lpstr>
      <vt:lpstr>Слайд 36</vt:lpstr>
      <vt:lpstr>Слайд 37</vt:lpstr>
      <vt:lpstr>Слайд 38</vt:lpstr>
      <vt:lpstr>А. Пахомов На Неву за водой. Из серии Ленинград в дни блокады</vt:lpstr>
      <vt:lpstr>Слайд 40</vt:lpstr>
      <vt:lpstr>Юлия друнина -</vt:lpstr>
      <vt:lpstr>Слайд 42</vt:lpstr>
      <vt:lpstr>Мы под Москвой окопы рыли- Девчонки из столичных школ</vt:lpstr>
      <vt:lpstr>Слайд 44</vt:lpstr>
      <vt:lpstr>была медсестрой, санитаркой в пехоте</vt:lpstr>
      <vt:lpstr>Плачет девочка от бессилья, Задыхается: «Не могу!» </vt:lpstr>
      <vt:lpstr>А. Жабский Хлеб.  Из серии Дети войны.1985г</vt:lpstr>
      <vt:lpstr>Слайд 48</vt:lpstr>
      <vt:lpstr>Слайд 49</vt:lpstr>
      <vt:lpstr>Слайд 50</vt:lpstr>
      <vt:lpstr>Слайд 51</vt:lpstr>
      <vt:lpstr>Слайд 52</vt:lpstr>
      <vt:lpstr>Постарела мать за много лет, А вестей от сына нет и нет.</vt:lpstr>
      <vt:lpstr>Слайд 54</vt:lpstr>
      <vt:lpstr>Слайд 55</vt:lpstr>
      <vt:lpstr>Слайд 56</vt:lpstr>
      <vt:lpstr>Слайд 57</vt:lpstr>
      <vt:lpstr>Слайд 58</vt:lpstr>
      <vt:lpstr>Я хотел вернуться</vt:lpstr>
      <vt:lpstr>Слайд 60</vt:lpstr>
      <vt:lpstr>Слайд 61</vt:lpstr>
      <vt:lpstr>Слайд 62</vt:lpstr>
      <vt:lpstr>Слайд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 «Кировская средняя общеобразовательная школа»  актанышского муниципального района   республики татарстан</dc:title>
  <dc:creator>Ландыш</dc:creator>
  <cp:lastModifiedBy>Рания</cp:lastModifiedBy>
  <cp:revision>59</cp:revision>
  <dcterms:created xsi:type="dcterms:W3CDTF">2013-02-08T04:56:57Z</dcterms:created>
  <dcterms:modified xsi:type="dcterms:W3CDTF">2013-04-30T03:43:59Z</dcterms:modified>
</cp:coreProperties>
</file>