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4"/>
  </p:notesMasterIdLst>
  <p:sldIdLst>
    <p:sldId id="256" r:id="rId2"/>
    <p:sldId id="257" r:id="rId3"/>
    <p:sldId id="258" r:id="rId4"/>
    <p:sldId id="278" r:id="rId5"/>
    <p:sldId id="259" r:id="rId6"/>
    <p:sldId id="279" r:id="rId7"/>
    <p:sldId id="260" r:id="rId8"/>
    <p:sldId id="280" r:id="rId9"/>
    <p:sldId id="261" r:id="rId10"/>
    <p:sldId id="281" r:id="rId11"/>
    <p:sldId id="262" r:id="rId12"/>
    <p:sldId id="282" r:id="rId13"/>
    <p:sldId id="263" r:id="rId14"/>
    <p:sldId id="283" r:id="rId15"/>
    <p:sldId id="264" r:id="rId16"/>
    <p:sldId id="284" r:id="rId17"/>
    <p:sldId id="265" r:id="rId18"/>
    <p:sldId id="285" r:id="rId19"/>
    <p:sldId id="266" r:id="rId20"/>
    <p:sldId id="286" r:id="rId21"/>
    <p:sldId id="267" r:id="rId22"/>
    <p:sldId id="287" r:id="rId23"/>
    <p:sldId id="268" r:id="rId24"/>
    <p:sldId id="288" r:id="rId25"/>
    <p:sldId id="269" r:id="rId26"/>
    <p:sldId id="289" r:id="rId27"/>
    <p:sldId id="270" r:id="rId28"/>
    <p:sldId id="290" r:id="rId29"/>
    <p:sldId id="271" r:id="rId30"/>
    <p:sldId id="291" r:id="rId31"/>
    <p:sldId id="272" r:id="rId32"/>
    <p:sldId id="292" r:id="rId33"/>
    <p:sldId id="273" r:id="rId34"/>
    <p:sldId id="293" r:id="rId35"/>
    <p:sldId id="274" r:id="rId36"/>
    <p:sldId id="294" r:id="rId37"/>
    <p:sldId id="275" r:id="rId38"/>
    <p:sldId id="296" r:id="rId39"/>
    <p:sldId id="276" r:id="rId40"/>
    <p:sldId id="295" r:id="rId41"/>
    <p:sldId id="277" r:id="rId42"/>
    <p:sldId id="297" r:id="rId4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CEC92A-3C92-41AE-BEE3-E2E95EB6C46F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C84A09-B428-4416-9602-436A1C40FA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745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Лористон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Картина «Лористон в ставке Кутузова» Ульянов Н.П.  (1875-1949)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Верещагин «Мир во что бы то ни стало»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79350F-203B-44E0-8D6A-812ED228F6DB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3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Картина  Верещагина Василия Васильевича (1842-1904): «Перед Москвой в ожидании депутации бояр». 1891-1892 ГИМ 2 сентября 1812 года. Поклонная гора. Захват Наполеоном </a:t>
            </a:r>
            <a:r>
              <a:rPr lang="ru-RU" dirty="0" err="1" smtClean="0"/>
              <a:t>Москвы.На</a:t>
            </a:r>
            <a:r>
              <a:rPr lang="ru-RU" dirty="0" smtClean="0"/>
              <a:t> картине изображён Наполеон, стоящий на Поклонной горе. Проходящие войска приветствуют своего императора, высоко поднимая кивера, надетые на штыки. Но наполеон мрачен и хмур. Не радуют его ни приветственные крики, ни прекрасная панорама города. Он давно уже ждёт покорную депутацию бояр с традиционным подношением ключей.  Десятки городов брал наполеон и везде встречал покорность жителей. Но ключей от Москвы ему никто не несёт. И вот, терзаясь, он всматривается в пространство  в тщетных поисках желанной депутации. Наполеон полон сомнений и зловещих предчувствий. В поведении жителей Москвы он начинает понимать черты особого характера и героического склада души русского народа. Ему становится всё более ясно, что с захватом Москвы война не кончится, разгорится ещё сильнее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Картина  Верещагина Василия Васильевича (1842-1904): «Перед Москвой в ожидании депутации бояр». 1891-1892 ГИМ 2 сентября 1812 года. Поклонная гора. Захват Наполеоном </a:t>
            </a:r>
            <a:r>
              <a:rPr lang="ru-RU" dirty="0" err="1" smtClean="0"/>
              <a:t>Москвы.На</a:t>
            </a:r>
            <a:r>
              <a:rPr lang="ru-RU" dirty="0" smtClean="0"/>
              <a:t> картине изображён Наполеон, стоящий на Поклонной горе. Проходящие войска приветствуют своего императора, высоко поднимая кивера, надетые на штыки. Но наполеон мрачен и хмур. Не радуют его ни приветственные крики, ни прекрасная панорама города. Он давно уже ждёт покорную депутацию бояр с традиционным подношением ключей.  Десятки городов брал наполеон и везде встречал покорность жителей. Но ключей от Москвы ему никто не несёт. И вот, терзаясь, он всматривается в пространство  в тщетных поисках желанной депутации. Наполеон полон сомнений и зловещих предчувствий. В поведении жителей Москвы он начинает понимать черты особого характера и героического склада души русского народа. Ему становится всё более ясно, что с захватом Москвы война не кончится, разгорится ещё сильнее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Картина  Верещагина Василия Васильевича (1842-1904): «Перед Москвой в ожидании депутации бояр». 1891-1892 ГИМ 2 сентября 1812 года. Поклонная гора. 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6BE484-2B21-46D6-B7B5-E156199500BC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4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6E32E0-54BA-4748-B4D7-6AFCBD125B8A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5FB93-8FE6-49B8-B2B4-482A0819B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0953387"/>
      </p:ext>
    </p:extLst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A44F-D4DB-48D6-996E-338473A6A5D7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113BC-F8DE-430D-91D8-35DDF30CFA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486787"/>
      </p:ext>
    </p:extLst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2CE3-C453-48AF-B47A-1A0E9A183496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3186-72AE-41AD-B7A0-CAF5B920D2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489327"/>
      </p:ext>
    </p:extLst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3E88-A211-4801-81C7-9F5EAADE6443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6263-88C2-4EAA-8A2E-E23AA06D53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467801"/>
      </p:ext>
    </p:extLst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3B92D0-1E27-4C36-85E3-8A2BDE9A3DA5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1B79D-CA6D-4C5A-AFDB-4AD86C215B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665996"/>
      </p:ext>
    </p:extLst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1D8C-1669-4BD2-909A-990C3841E989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30BD0-C17E-41A7-BADD-F289858FF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262139"/>
      </p:ext>
    </p:extLst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86F9B-F2BC-4D53-ACD4-C3E3E5C9457E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ECA1-AD8C-4012-B8F1-578ADB6BB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354515"/>
      </p:ext>
    </p:extLst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55EE-A926-43DA-973F-DAE30904B939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3703-0AFD-46A6-A0B5-F514E538A9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632792"/>
      </p:ext>
    </p:extLst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F36DA2-C1EB-47D8-9A07-EDE03E7DCAC7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1FAD-290C-416D-A5B9-6C2DF61AB2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815627"/>
      </p:ext>
    </p:extLst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9D43-A154-49E3-A627-A8B249C154D9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DD98-2A1B-41C1-AAB8-EF425D8138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810464"/>
      </p:ext>
    </p:extLst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8C6C02-A186-4D12-BC07-D7BD4B47F6A5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089D0-96CB-44B5-9FBB-42A521AF3D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089726"/>
      </p:ext>
    </p:extLst>
  </p:cSld>
  <p:clrMapOvr>
    <a:masterClrMapping/>
  </p:clrMapOvr>
  <p:transition>
    <p:wheel spokes="8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82B2566-8B1E-480E-9EFF-01BD94D4CB4D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B9D"/>
                </a:solidFill>
              </a:defRPr>
            </a:lvl1pPr>
          </a:lstStyle>
          <a:p>
            <a:pPr>
              <a:defRPr/>
            </a:pPr>
            <a:fld id="{03347359-E122-4C54-9728-1DAB81E1C8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0" r:id="rId2"/>
    <p:sldLayoutId id="2147483908" r:id="rId3"/>
    <p:sldLayoutId id="2147483901" r:id="rId4"/>
    <p:sldLayoutId id="2147483902" r:id="rId5"/>
    <p:sldLayoutId id="2147483903" r:id="rId6"/>
    <p:sldLayoutId id="2147483909" r:id="rId7"/>
    <p:sldLayoutId id="2147483904" r:id="rId8"/>
    <p:sldLayoutId id="2147483910" r:id="rId9"/>
    <p:sldLayoutId id="2147483905" r:id="rId10"/>
    <p:sldLayoutId id="2147483906" r:id="rId11"/>
  </p:sldLayoutIdLst>
  <p:transition>
    <p:wheel spokes="8"/>
    <p:sndAc>
      <p:stSnd>
        <p:snd r:embed="rId13" name="cashreg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" Type="http://schemas.openxmlformats.org/officeDocument/2006/relationships/audio" Target="../media/audio1.wav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218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«Недаром помнит вся Россия..»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4149725"/>
            <a:ext cx="7772400" cy="2232025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преподаватель литературы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Батманова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И.Н.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Печора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г.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000125" y="357188"/>
            <a:ext cx="67151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«Печорское речное училище – филиал Федерального бюджетного государственного образовательного учреждения высшего  образования «Государственный университет морского и речного флота имени адмирала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С.О.Макарова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объединение  социально-гуманитарных дисциплин</a:t>
            </a:r>
            <a:endParaRPr lang="ru-RU" altLang="ru-RU" sz="1800" b="1" i="1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sz="half" idx="1"/>
          </p:nvPr>
        </p:nvSpPr>
        <p:spPr>
          <a:xfrm>
            <a:off x="3491880" y="516372"/>
            <a:ext cx="5184576" cy="5419725"/>
          </a:xfrm>
        </p:spPr>
        <p:txBody>
          <a:bodyPr/>
          <a:lstStyle/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 Одно, что бы я сделал, ежели бы имел власть, - начал князь Андрей. Я не брал бы пленных. Что такое пленные? Это рыцарство. Французы разорили мой дом и идут разорить Москву. Оскорбили и оскорбляют меня всякую секунду. Они враги мои, они преступники все по моим понятиям. И также думает Тимохин и вся армия». Фраза князя Андрея перед Бородинским сражением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200400" cy="400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658549" y="5301208"/>
            <a:ext cx="1042987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4"/>
          <p:cNvSpPr>
            <a:spLocks noGrp="1"/>
          </p:cNvSpPr>
          <p:nvPr>
            <p:ph sz="half" idx="1"/>
          </p:nvPr>
        </p:nvSpPr>
        <p:spPr>
          <a:xfrm>
            <a:off x="705525" y="5301208"/>
            <a:ext cx="3268301" cy="447576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600" dirty="0" smtClean="0"/>
              <a:t>Пьер на батарее  Раевского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  <p:sp>
        <p:nvSpPr>
          <p:cNvPr id="17412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2132856"/>
            <a:ext cx="3930650" cy="2857108"/>
          </a:xfrm>
        </p:spPr>
        <p:txBody>
          <a:bodyPr/>
          <a:lstStyle/>
          <a:p>
            <a:pPr eaLnBrk="1" hangingPunct="1"/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 </a:t>
            </a:r>
            <a:r>
              <a:rPr lang="ru-RU" alt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большую часть событий показал глазами Пьера?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9" name="Рисунок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038" y="620688"/>
            <a:ext cx="1935163" cy="226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Рисунок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25" y="2886051"/>
            <a:ext cx="3024187" cy="2220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30365" y="476672"/>
            <a:ext cx="3925888" cy="1521867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Отечественная война  в романе 50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755650" y="1268760"/>
            <a:ext cx="7848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dirty="0">
                <a:latin typeface="Arial" panose="020B0604020202020204" pitchFamily="34" charset="0"/>
              </a:rPr>
              <a:t>Толстой показывает большую часть событий глазами человека невоенного.  Он воспринимает войну с психологической точки зрения и может наблюдать за настроением участников, а оно-то по Толстому, и является причиной победы …….. именно дух русской армии он понимает.</a:t>
            </a: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668344" y="5301208"/>
            <a:ext cx="1042987" cy="1042987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85890" y="489320"/>
            <a:ext cx="4550853" cy="4558013"/>
          </a:xfrm>
        </p:spPr>
        <p:txBody>
          <a:bodyPr>
            <a:no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на правом крыле российской позиции Кутузов разместил12 пехотных корпуса из 7,а также 3 кавалерийских корпуса и казачий корпус Платова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два дня состоялось сражение, которое задержало французские войска и дало возможность построить укрепления.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20072" y="2924944"/>
            <a:ext cx="37147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i="1" dirty="0">
                <a:latin typeface="Arial" panose="020B0604020202020204" pitchFamily="34" charset="0"/>
              </a:rPr>
              <a:t>О каком сражении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i="1" dirty="0">
                <a:latin typeface="Arial" panose="020B0604020202020204" pitchFamily="34" charset="0"/>
              </a:rPr>
              <a:t> идёт речь?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i="1" dirty="0">
                <a:latin typeface="Arial" panose="020B0604020202020204" pitchFamily="34" charset="0"/>
              </a:rPr>
              <a:t>Когда оно  состоялось?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30365" y="476672"/>
            <a:ext cx="3925888" cy="1521867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Отечественная война  в истории </a:t>
            </a:r>
            <a:r>
              <a:rPr lang="ru-RU" dirty="0">
                <a:solidFill>
                  <a:schemeClr val="accent1">
                    <a:satMod val="150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412" y="4437112"/>
            <a:ext cx="5815012" cy="10509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6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Бородинское сражение </a:t>
            </a:r>
            <a:r>
              <a:rPr lang="ru-RU" sz="26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26августа 1812 года</a:t>
            </a:r>
            <a:endParaRPr lang="ru-RU" sz="26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412" y="548680"/>
            <a:ext cx="5815012" cy="369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740352" y="5301208"/>
            <a:ext cx="1042988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4"/>
          <p:cNvSpPr>
            <a:spLocks noGrp="1"/>
          </p:cNvSpPr>
          <p:nvPr>
            <p:ph sz="half" idx="1"/>
          </p:nvPr>
        </p:nvSpPr>
        <p:spPr>
          <a:xfrm>
            <a:off x="500063" y="1500188"/>
            <a:ext cx="3932237" cy="43894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57983" y="3068960"/>
            <a:ext cx="27860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i="1" dirty="0">
                <a:latin typeface="Arial" panose="020B0604020202020204" pitchFamily="34" charset="0"/>
              </a:rPr>
              <a:t>Назовите дату начала и окончания войны 1812 года.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5" y="2348880"/>
            <a:ext cx="47529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30365" y="476672"/>
            <a:ext cx="3925888" cy="1521867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Отечественная война  в истории 20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sz="half" idx="1"/>
          </p:nvPr>
        </p:nvSpPr>
        <p:spPr>
          <a:xfrm>
            <a:off x="4716016" y="620688"/>
            <a:ext cx="3931920" cy="4389120"/>
          </a:xfrm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начала и окончания войны 24 июня по 14 декабря 1812 года на территории России, далее заграничный поход. 25 декабря был подписан манифест Александром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об окончании войны</a:t>
            </a:r>
          </a:p>
          <a:p>
            <a:endParaRPr lang="ru-RU" altLang="ru-RU" dirty="0" smtClean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40352" y="5445224"/>
            <a:ext cx="1042987" cy="1042987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4573"/>
            <a:ext cx="4267200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57750" y="2951407"/>
            <a:ext cx="42862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600" i="1" dirty="0">
                <a:latin typeface="Arial" panose="020B0604020202020204" pitchFamily="34" charset="0"/>
              </a:rPr>
              <a:t>Назовите  основные сражения </a:t>
            </a:r>
            <a:r>
              <a:rPr lang="ru-RU" altLang="ru-RU" sz="2600" i="1" dirty="0" smtClean="0">
                <a:latin typeface="Arial" panose="020B0604020202020204" pitchFamily="34" charset="0"/>
              </a:rPr>
              <a:t> войны </a:t>
            </a:r>
            <a:r>
              <a:rPr lang="ru-RU" altLang="ru-RU" sz="2600" i="1" dirty="0">
                <a:latin typeface="Arial" panose="020B0604020202020204" pitchFamily="34" charset="0"/>
              </a:rPr>
              <a:t>1812 года.</a:t>
            </a:r>
          </a:p>
        </p:txBody>
      </p:sp>
      <p:pic>
        <p:nvPicPr>
          <p:cNvPr id="2355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0477"/>
            <a:ext cx="3717537" cy="2504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" y="2989099"/>
            <a:ext cx="368681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30365" y="476672"/>
            <a:ext cx="3925888" cy="1521867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Отечественная война  в истории 30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740352" y="5373216"/>
            <a:ext cx="971056" cy="1002087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9992" y="-459432"/>
            <a:ext cx="4356497" cy="4747890"/>
          </a:xfrm>
        </p:spPr>
        <p:txBody>
          <a:bodyPr/>
          <a:lstStyle/>
          <a:p>
            <a:pPr marL="342900" indent="-342900">
              <a:buFont typeface="Wingdings 2" panose="05020102010507070707" pitchFamily="18" charset="2"/>
              <a:buAutoNum type="arabicPeriod"/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 2" panose="05020102010507070707" pitchFamily="18" charset="2"/>
              <a:buAutoNum type="arabicPeriod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августа – Бой под Красным</a:t>
            </a:r>
          </a:p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26  августа – Бородинское сражение</a:t>
            </a:r>
          </a:p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18 октября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Тарутинский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бой</a:t>
            </a:r>
          </a:p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24 октября – сражение под Малоярославцем</a:t>
            </a:r>
          </a:p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Сражение под Красным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57751" cy="3091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7639" y="719954"/>
            <a:ext cx="407193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600" i="1" dirty="0" smtClean="0">
                <a:latin typeface="Arial" panose="020B0604020202020204" pitchFamily="34" charset="0"/>
              </a:rPr>
              <a:t>Кто </a:t>
            </a:r>
            <a:r>
              <a:rPr lang="ru-RU" altLang="ru-RU" sz="2600" i="1" dirty="0">
                <a:latin typeface="Arial" panose="020B0604020202020204" pitchFamily="34" charset="0"/>
              </a:rPr>
              <a:t>был командующим русской армии в начале войны и впоследствии? </a:t>
            </a:r>
          </a:p>
        </p:txBody>
      </p:sp>
      <p:pic>
        <p:nvPicPr>
          <p:cNvPr id="2560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52" y="2708919"/>
            <a:ext cx="2723967" cy="2943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2762848" cy="2994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30365" y="476672"/>
            <a:ext cx="3925888" cy="1521867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Отечественная война  в истории 40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Выбери вопрос!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4" cy="393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15"/>
                <a:gridCol w="1207652"/>
                <a:gridCol w="1278691"/>
                <a:gridCol w="1349729"/>
                <a:gridCol w="1349729"/>
                <a:gridCol w="1250248"/>
              </a:tblGrid>
              <a:tr h="640132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2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ОВ</a:t>
                      </a:r>
                      <a:r>
                        <a:rPr lang="ru-RU" sz="2400" b="1" baseline="0" dirty="0" smtClean="0"/>
                        <a:t> в романе</a:t>
                      </a:r>
                      <a:endParaRPr lang="ru-RU" sz="24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4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27"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/>
                        <a:t>ОВ</a:t>
                      </a:r>
                      <a:r>
                        <a:rPr lang="ru-RU" sz="2400" b="1" baseline="0" smtClean="0"/>
                        <a:t> </a:t>
                      </a:r>
                      <a:r>
                        <a:rPr lang="ru-RU" sz="2400" b="1" baseline="0" dirty="0" smtClean="0"/>
                        <a:t>в истории</a:t>
                      </a:r>
                      <a:endParaRPr lang="ru-RU" sz="24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1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2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Герои</a:t>
                      </a:r>
                      <a:r>
                        <a:rPr lang="ru-RU" sz="2400" b="1" baseline="0" dirty="0" smtClean="0"/>
                        <a:t> войны</a:t>
                      </a:r>
                      <a:endParaRPr lang="ru-RU" sz="2400" b="1" dirty="0" smtClean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3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4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5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6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7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2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Живо</a:t>
                      </a:r>
                    </a:p>
                    <a:p>
                      <a:pPr algn="ctr"/>
                      <a:r>
                        <a:rPr lang="ru-RU" sz="2400" b="1" dirty="0" err="1" smtClean="0"/>
                        <a:t>пись</a:t>
                      </a:r>
                      <a:endParaRPr lang="ru-RU" sz="24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8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9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0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1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2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 marL="90928" marR="9092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Барклай-де-Толли </a:t>
            </a:r>
          </a:p>
        </p:txBody>
      </p:sp>
      <p:sp>
        <p:nvSpPr>
          <p:cNvPr id="26627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Кутузов</a:t>
            </a:r>
          </a:p>
          <a:p>
            <a:endParaRPr lang="ru-RU" altLang="ru-RU" dirty="0" smtClean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644293" y="5294789"/>
            <a:ext cx="1042987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1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82" y="1541463"/>
            <a:ext cx="2881312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21866"/>
            <a:ext cx="297815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4"/>
          <p:cNvSpPr>
            <a:spLocks noGrp="1"/>
          </p:cNvSpPr>
          <p:nvPr>
            <p:ph sz="half" idx="1"/>
          </p:nvPr>
        </p:nvSpPr>
        <p:spPr>
          <a:xfrm>
            <a:off x="1000125" y="357188"/>
            <a:ext cx="2857500" cy="42862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50246" y="2708920"/>
            <a:ext cx="32861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i="1" dirty="0">
                <a:latin typeface="Arial" panose="020B0604020202020204" pitchFamily="34" charset="0"/>
              </a:rPr>
              <a:t>Кто был дипломатом Франции в России перед войной?</a:t>
            </a:r>
          </a:p>
        </p:txBody>
      </p:sp>
      <p:pic>
        <p:nvPicPr>
          <p:cNvPr id="2765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237605"/>
            <a:ext cx="3086100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30365" y="476672"/>
            <a:ext cx="3925888" cy="1521867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Отечественная война  в истории 50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sz="half" idx="1"/>
          </p:nvPr>
        </p:nvSpPr>
        <p:spPr>
          <a:xfrm>
            <a:off x="1115616" y="530225"/>
            <a:ext cx="7272734" cy="4389438"/>
          </a:xfrm>
        </p:spPr>
        <p:txBody>
          <a:bodyPr/>
          <a:lstStyle/>
          <a:p>
            <a:pPr>
              <a:defRPr/>
            </a:pPr>
            <a:endParaRPr lang="ru-RU" altLang="ru-RU" dirty="0" smtClean="0"/>
          </a:p>
          <a:p>
            <a:pPr>
              <a:defRPr/>
            </a:pPr>
            <a:endParaRPr lang="ru-RU" altLang="ru-RU" dirty="0"/>
          </a:p>
          <a:p>
            <a:pPr>
              <a:defRPr/>
            </a:pPr>
            <a:endParaRPr lang="ru-RU" altLang="ru-RU" dirty="0" smtClean="0"/>
          </a:p>
          <a:p>
            <a:pPr>
              <a:defRPr/>
            </a:pP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Лористон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Французский государственный и военный деятель, дипломат. В 1811-1812 гг. – посол в России. </a:t>
            </a:r>
          </a:p>
          <a:p>
            <a:pPr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 войны 1812 г.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altLang="ru-RU" dirty="0" smtClean="0"/>
          </a:p>
          <a:p>
            <a:pPr>
              <a:defRPr/>
            </a:pPr>
            <a:endParaRPr lang="ru-RU" altLang="ru-RU" dirty="0" smtClean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668344" y="5373216"/>
            <a:ext cx="1042987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4"/>
          <p:cNvSpPr>
            <a:spLocks noGrp="1"/>
          </p:cNvSpPr>
          <p:nvPr>
            <p:ph sz="half" idx="1"/>
          </p:nvPr>
        </p:nvSpPr>
        <p:spPr>
          <a:xfrm>
            <a:off x="317921" y="1484784"/>
            <a:ext cx="4765309" cy="5688630"/>
          </a:xfrm>
        </p:spPr>
        <p:txBody>
          <a:bodyPr>
            <a:no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репостной крестьянин села Павлово. Предводитель крестьянского партизанского отряда, действовавшего во время Отечественной войны 1812 года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районе города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Богородска.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30173" y="4941168"/>
            <a:ext cx="345027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600" i="1" dirty="0" smtClean="0">
                <a:latin typeface="Arial" panose="020B0604020202020204" pitchFamily="34" charset="0"/>
              </a:rPr>
              <a:t>Вспомните, </a:t>
            </a:r>
            <a:r>
              <a:rPr lang="ru-RU" altLang="ru-RU" sz="2600" i="1" dirty="0">
                <a:latin typeface="Arial" panose="020B0604020202020204" pitchFamily="34" charset="0"/>
              </a:rPr>
              <a:t>как его зовут?</a:t>
            </a:r>
          </a:p>
        </p:txBody>
      </p:sp>
      <p:pic>
        <p:nvPicPr>
          <p:cNvPr id="2970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9"/>
            <a:ext cx="2585650" cy="3108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30365" y="476673"/>
            <a:ext cx="3925888" cy="122413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Герои войны 1812 года 10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3"/>
          <p:cNvSpPr>
            <a:spLocks noGrp="1"/>
          </p:cNvSpPr>
          <p:nvPr>
            <p:ph sz="half" idx="1"/>
          </p:nvPr>
        </p:nvSpPr>
        <p:spPr>
          <a:xfrm>
            <a:off x="354014" y="836712"/>
            <a:ext cx="8234363" cy="5922963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Курин Герасим Матвеевич (1777— 2 июня 1850)  </a:t>
            </a:r>
          </a:p>
          <a:p>
            <a:pPr algn="just"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крепостной крестьянин села Павлово, Белгородского уезда, Московской губернии. Предводитель крестьянского партизанского отряда (насчитывал около 6 тыс. человек), действовавшего во время Отечественной войны 1812 года в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Вохонской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волости. Крестьянский отряд состоял из 5300 пеших и 500 конных воинов в районе города Богородска </a:t>
            </a:r>
            <a:r>
              <a:rPr lang="ru-RU" altLang="ru-RU" dirty="0" smtClean="0"/>
              <a:t>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altLang="ru-RU" dirty="0" smtClean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668344" y="5373216"/>
            <a:ext cx="1042987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4"/>
          <p:cNvSpPr>
            <a:spLocks noGrp="1"/>
          </p:cNvSpPr>
          <p:nvPr>
            <p:ph sz="half" idx="1"/>
          </p:nvPr>
        </p:nvSpPr>
        <p:spPr>
          <a:xfrm>
            <a:off x="362918" y="848362"/>
            <a:ext cx="4310392" cy="5994992"/>
          </a:xfrm>
        </p:spPr>
        <p:txBody>
          <a:bodyPr>
            <a:normAutofit fontScale="40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Главнокомандующий Крымской армией В. М. Долгоруков в своём докладе о победе в битве писал: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…Ранены: подполковник …, приведший гренадерский свой </a:t>
            </a:r>
            <a:r>
              <a:rPr lang="ru-RU" sz="5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баталион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, из новых и молодых людей состоящий, до такого совершенства, что в деле с неприятелем превосходил оный старых солдат. Сей штаб-офицер получил рану пулею, которая, ударивши между глазу и виска, вышла на пролёт в том же месте на другой стороне лица.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dirty="0" smtClean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30365" y="4869160"/>
            <a:ext cx="42148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i="1" dirty="0">
                <a:latin typeface="Arial" panose="020B0604020202020204" pitchFamily="34" charset="0"/>
              </a:rPr>
              <a:t>Этот человек является участником Отечественной  войны.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i="1" dirty="0">
                <a:latin typeface="Arial" panose="020B0604020202020204" pitchFamily="34" charset="0"/>
              </a:rPr>
              <a:t>Кто он? </a:t>
            </a:r>
          </a:p>
        </p:txBody>
      </p:sp>
      <p:pic>
        <p:nvPicPr>
          <p:cNvPr id="3174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88781"/>
            <a:ext cx="2724857" cy="302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30365" y="476673"/>
            <a:ext cx="3925888" cy="122413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Герои войны 1812 года 20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365104"/>
            <a:ext cx="8183562" cy="1050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effectLst/>
              </a:rPr>
              <a:t> </a:t>
            </a:r>
            <a:r>
              <a:rPr lang="ru-RU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Михаил Илларионович Голенищев –</a:t>
            </a:r>
            <a:r>
              <a:rPr lang="ru-RU" sz="29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Кутузов, </a:t>
            </a:r>
            <a:r>
              <a:rPr lang="ru-RU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командующий армией</a:t>
            </a:r>
            <a:br>
              <a:rPr lang="ru-RU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1513" y="530225"/>
            <a:ext cx="2767012" cy="3435350"/>
          </a:xfrm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644973" y="5294064"/>
            <a:ext cx="1042987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4"/>
          <p:cNvSpPr>
            <a:spLocks noGrp="1"/>
          </p:cNvSpPr>
          <p:nvPr>
            <p:ph sz="half" idx="1"/>
          </p:nvPr>
        </p:nvSpPr>
        <p:spPr>
          <a:xfrm>
            <a:off x="263615" y="870906"/>
            <a:ext cx="4478844" cy="4756150"/>
          </a:xfrm>
        </p:spPr>
        <p:txBody>
          <a:bodyPr>
            <a:no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российский генерал от инфантерии, командующий 2-й русской армией в начале Отечественной войны 1812 года был из рода грузинских князей. Он выступал сторонником привлечения к борьбе с французами широких слоёв народа, был одним из инициаторов партизанского движения.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36345" y="4797152"/>
            <a:ext cx="321468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600" i="1" dirty="0">
                <a:latin typeface="Arial" panose="020B0604020202020204" pitchFamily="34" charset="0"/>
              </a:rPr>
              <a:t>Назовите фамилию этого генерала</a:t>
            </a:r>
          </a:p>
        </p:txBody>
      </p:sp>
      <p:pic>
        <p:nvPicPr>
          <p:cNvPr id="3379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45" y="1820026"/>
            <a:ext cx="2318858" cy="285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30365" y="476673"/>
            <a:ext cx="3925888" cy="122413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Герои войны 1812 года 30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745" y="4817168"/>
            <a:ext cx="8183562" cy="10509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Князь Багратион</a:t>
            </a:r>
            <a:br>
              <a:rPr lang="ru-RU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5613" y="863600"/>
            <a:ext cx="3200400" cy="3743325"/>
          </a:xfr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668344" y="5373216"/>
            <a:ext cx="1042987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7" y="620688"/>
            <a:ext cx="4536505" cy="5256584"/>
          </a:xfrm>
        </p:spPr>
        <p:txBody>
          <a:bodyPr rtlCol="0">
            <a:no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звали все Александровым Александром Андреевичем, это офицер, участник войны 1812 года.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Однажды сын прислал письмо, спрашивая  благословения на брак. Увидев обращение «…», Александров, не читая, бросил письмо в огонь. И только после того, как сын прислал письмо с просьбой к Александру Андреевичу, было написано «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благославляю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98703" y="2132856"/>
            <a:ext cx="3257550" cy="2633663"/>
          </a:xfrm>
        </p:spPr>
        <p:txBody>
          <a:bodyPr rtlCol="0">
            <a:no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настоящую фамилию этого лица.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Что за обращение было написано в письме сына? 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30365" y="476673"/>
            <a:ext cx="3925888" cy="122413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Герои войны 1812 года 40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365" y="476672"/>
            <a:ext cx="3925888" cy="152186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Отечественная война  в романе 10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Содержимое 4"/>
          <p:cNvSpPr>
            <a:spLocks noGrp="1"/>
          </p:cNvSpPr>
          <p:nvPr>
            <p:ph sz="half" idx="1"/>
          </p:nvPr>
        </p:nvSpPr>
        <p:spPr>
          <a:xfrm>
            <a:off x="683568" y="980728"/>
            <a:ext cx="3931920" cy="4389120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«Неужели это смерть, - думал …, совершенно новым, завистливым взглядом глядя на траву, на полынь и на струйку дыма.. – Я не могу, я не хочу умереть, я люблю жизнь, люблю эту траву, землю, воздух…»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56150" y="2857500"/>
            <a:ext cx="3930650" cy="2062163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героя Бородинского сражения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438" y="4149080"/>
            <a:ext cx="8183562" cy="10509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Надежда </a:t>
            </a:r>
            <a:r>
              <a:rPr lang="ru-RU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Дурова, кавалерист-девица</a:t>
            </a:r>
            <a:endParaRPr lang="ru-RU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7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92696"/>
            <a:ext cx="2737247" cy="3738679"/>
          </a:xfrm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654852" y="5301208"/>
            <a:ext cx="1042987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38150" indent="-319088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mtClean="0"/>
              <a:t> </a:t>
            </a:r>
          </a:p>
          <a:p>
            <a:pPr marL="438150" indent="-319088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25603" y="2183160"/>
            <a:ext cx="3930650" cy="2990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изображён на портрете?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Чем известен этот герой  времён Отечественной войны? </a:t>
            </a:r>
          </a:p>
        </p:txBody>
      </p:sp>
      <p:pic>
        <p:nvPicPr>
          <p:cNvPr id="3789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2" y="1268760"/>
            <a:ext cx="3200400" cy="3905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30365" y="476673"/>
            <a:ext cx="3925888" cy="122413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Герои войны 1812 года 50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933056"/>
            <a:ext cx="8183562" cy="10509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Денис </a:t>
            </a:r>
            <a:r>
              <a:rPr lang="ru-RU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Давыдов (руководил </a:t>
            </a:r>
            <a:r>
              <a:rPr lang="ru-RU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партизанским </a:t>
            </a:r>
            <a:r>
              <a:rPr lang="ru-RU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отрядом)</a:t>
            </a:r>
            <a:endParaRPr lang="ru-RU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8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19" y="702147"/>
            <a:ext cx="3200400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740352" y="5373216"/>
            <a:ext cx="1042987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83473" y="1877169"/>
            <a:ext cx="2948087" cy="3312368"/>
          </a:xfrm>
        </p:spPr>
        <p:txBody>
          <a:bodyPr rtlCol="0"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изображён на этой картине?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Вспомните название картины и её автора.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994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5087937" cy="352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04664"/>
            <a:ext cx="8424936" cy="122413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Художники о войне 1812 года 10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8305800" cy="4389437"/>
          </a:xfrm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Изображены пленные французы и партизаны</a:t>
            </a:r>
          </a:p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Французы в 1812 году, пленённые партизанами.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И.М.Прянишников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1874</a:t>
            </a:r>
          </a:p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Желание отомстить за поруганную родную землю вылилось в массовый стихийный протест крестьянства. Поселяне уходили в леса. Встретившись впервые с партизанами в Литве и Белоруссии, французы узнали вскоре их грозную силу в Смоленской, Калужской, Тверской губерниях.</a:t>
            </a:r>
          </a:p>
          <a:p>
            <a:endParaRPr lang="ru-RU" altLang="ru-RU" dirty="0" smtClean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731126" y="5373216"/>
            <a:ext cx="1042987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88235" y="1594002"/>
            <a:ext cx="3932237" cy="4389438"/>
          </a:xfrm>
        </p:spPr>
        <p:txBody>
          <a:bodyPr rtlCol="0"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картине «Военный совет в Филях»художника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А.Кившенко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изображен военный совет в избе крестьянина А. Фролова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выдумаете , кто из военачальников, изображён на этой картине? 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5" y="2357247"/>
            <a:ext cx="4267200" cy="2562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04664"/>
            <a:ext cx="8424936" cy="122413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Художники о войне 1812 года 20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ъект 2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8089900" cy="4389438"/>
          </a:xfrm>
        </p:spPr>
        <p:txBody>
          <a:bodyPr/>
          <a:lstStyle/>
          <a:p>
            <a:pPr algn="just"/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Военный совет в Филях. Художник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А.Кившенко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1880 г.</a:t>
            </a:r>
          </a:p>
          <a:p>
            <a:pPr algn="just"/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Изображен военный совет в избе крестьянина А. Фролова в деревне Фили 13 сентября. Можно сказать, что на картине «Военный совет в Филях» изображён центральный момент заседания, а именно волевое стратегическое решение Кутузова сдать Москву в пользу сохранения армии и обращение к собранию:</a:t>
            </a:r>
          </a:p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картине слева направо изображены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П.С.Кайсаров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М.И.Кутузов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П.П.Коновницын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Н.Н.Раевский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А.И.Остерман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-Толстой,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М.Б.Барклай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-де-Толли,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Ф.П.Уваров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Д.С.Дохтуров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А.П.Ермолов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К.Ф.Толь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Л.Л.Бенигсен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Алексей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Кившенко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писал картину «Военный совет в «Филях» под впечатлением романа Толстого: изобразил 11 генералов (хотя, точное их количество неизвестно и колеблется от 10 до 15), плюс внучку хозяина избы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Малашу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затаившуюся на печке</a:t>
            </a:r>
          </a:p>
          <a:p>
            <a:endParaRPr lang="ru-RU" altLang="ru-RU" dirty="0" smtClean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740352" y="5373216"/>
            <a:ext cx="1042987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220072" y="2343150"/>
            <a:ext cx="3384550" cy="2470150"/>
          </a:xfrm>
        </p:spPr>
        <p:txBody>
          <a:bodyPr rtlCol="0">
            <a:normAutofit fontScale="925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Какое сражение изобразил художник?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автора картины? 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8025"/>
            <a:ext cx="4219575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04664"/>
            <a:ext cx="8424936" cy="122413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Художники о войне 1812 года 30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2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8161338" cy="5491163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Сражение при Бородине.  Раскрашенная литография Виктора по оригиналу 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П.Гесса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Середина </a:t>
            </a:r>
            <a:r>
              <a:rPr lang="en-US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века.</a:t>
            </a:r>
          </a:p>
          <a:p>
            <a:pPr>
              <a:defRPr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1839 году по приглашению императора Николая1  посетил Россию, получил заказ написать для Зимнего дворца цикл картин о важнейших сражениях 1812 г. Вместе со знатоком униформы генералом Л. И. Килем совершил поездку по местам сражений 1812 г., сделал множество зарисовок (хранятся в Мюнхене). </a:t>
            </a:r>
          </a:p>
          <a:p>
            <a:pPr>
              <a:defRPr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1840—1857 гг. создал 12 полотен, из которых сохранились 10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altLang="ru-RU" dirty="0" smtClean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740352" y="5373216"/>
            <a:ext cx="1042987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80683" y="1988840"/>
            <a:ext cx="3930650" cy="3562350"/>
          </a:xfrm>
        </p:spPr>
        <p:txBody>
          <a:bodyPr rtlCol="0">
            <a:normAutofit fontScale="925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человек изображен и на картине В. Верещагина , и на картине Н.Ульянова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он?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Вспомните названия картин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079500"/>
            <a:ext cx="3459163" cy="2500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3579813"/>
            <a:ext cx="3360737" cy="2589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04664"/>
            <a:ext cx="8424936" cy="122413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Художники о войне 1812 года 40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5"/>
          <p:cNvSpPr>
            <a:spLocks noGrp="1"/>
          </p:cNvSpPr>
          <p:nvPr>
            <p:ph idx="1"/>
          </p:nvPr>
        </p:nvSpPr>
        <p:spPr>
          <a:xfrm>
            <a:off x="899592" y="4483683"/>
            <a:ext cx="7535808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dirty="0" smtClean="0"/>
              <a:t>Князь Андрей Болконский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643813" y="5373216"/>
            <a:ext cx="1042987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96" y="1224995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562" cy="14398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Лористон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французский дипломат</a:t>
            </a:r>
            <a:b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Объект 2"/>
          <p:cNvSpPr>
            <a:spLocks noGrp="1"/>
          </p:cNvSpPr>
          <p:nvPr>
            <p:ph sz="half" idx="1"/>
          </p:nvPr>
        </p:nvSpPr>
        <p:spPr>
          <a:xfrm>
            <a:off x="1007090" y="2420888"/>
            <a:ext cx="7874000" cy="1602631"/>
          </a:xfrm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Картина «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Лористон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ставке Кутузова» Ульянов Н.П.  (1875-1949)</a:t>
            </a:r>
          </a:p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Верещагин «Мир во что бы то ни стало»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680126" y="5301208"/>
            <a:ext cx="1042988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28610" y="1918109"/>
            <a:ext cx="3930650" cy="30622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 i="1" dirty="0" smtClean="0">
                <a:latin typeface="Corbel" panose="020B0503020204020204" pitchFamily="34" charset="0"/>
              </a:rPr>
              <a:t> </a:t>
            </a:r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изображён на этой картине?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Где происходит действие?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Вспомните название картины и автора.</a:t>
            </a:r>
          </a:p>
        </p:txBody>
      </p:sp>
      <p:pic>
        <p:nvPicPr>
          <p:cNvPr id="4915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7331"/>
            <a:ext cx="3200400" cy="376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04664"/>
            <a:ext cx="8424936" cy="122413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Художники о войне 1812 года 50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ъект 2"/>
          <p:cNvSpPr>
            <a:spLocks noGrp="1"/>
          </p:cNvSpPr>
          <p:nvPr>
            <p:ph sz="half" idx="1"/>
          </p:nvPr>
        </p:nvSpPr>
        <p:spPr>
          <a:xfrm>
            <a:off x="341970" y="764704"/>
            <a:ext cx="8378825" cy="4389438"/>
          </a:xfrm>
        </p:spPr>
        <p:txBody>
          <a:bodyPr/>
          <a:lstStyle/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Картина  Верещагина Василия Васильевича (1842-1904): «Перед Москвой в ожидании депутации бояр». 1891-1892 ГИМ 2 сентября 1812 года. Поклонная гора. Захват Наполеоном Москвы. </a:t>
            </a:r>
          </a:p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картине изображён Наполеон, стоящий на Поклонной горе. Проходящие войска приветствуют своего императора, высоко поднимая кивера, надетые на штыки. Но Наполеон мрачен и хмур.  Он давно уже ждёт покорную депутацию бояр с традиционным подношением ключей. Но ключей от Москвы ему никто не несёт.  </a:t>
            </a:r>
          </a:p>
          <a:p>
            <a:endParaRPr lang="ru-RU" altLang="ru-RU" dirty="0" smtClean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668344" y="5301208"/>
            <a:ext cx="1043608" cy="97784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4350" y="620688"/>
            <a:ext cx="3932238" cy="5022875"/>
          </a:xfrm>
        </p:spPr>
        <p:txBody>
          <a:bodyPr rtlCol="0"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Я не понимаю, что такое значит искусный полководец, с насмешкой сказал князь Андрей.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Искусный полководец, -сказал Пьер, ну, тот, который предвидел все случайности …угадал мысли противника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Да это невозможно, сказал князь Андрей…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Пьер с удивлением посмотрел на него.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Однако, - сказал он, - ведь говорят же, что война подобна шахматной игре.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56150" y="2071688"/>
            <a:ext cx="3930650" cy="2500312"/>
          </a:xfrm>
        </p:spPr>
        <p:txBody>
          <a:bodyPr rtlCol="0">
            <a:normAutofit fontScale="8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вы думаете, кого имел ввиду Л.Н.Толстой, вкладывая в слова Пьера эту фразу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30365" y="476672"/>
            <a:ext cx="3925888" cy="1521867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Отечественная война  в романе 20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5"/>
          <p:cNvSpPr>
            <a:spLocks noChangeArrowheads="1"/>
          </p:cNvSpPr>
          <p:nvPr/>
        </p:nvSpPr>
        <p:spPr bwMode="auto">
          <a:xfrm>
            <a:off x="4843463" y="1628800"/>
            <a:ext cx="3600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Вспомните фразу: «Шахматы расставлены, игра начинается завтра»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Ответ: </a:t>
            </a:r>
            <a:r>
              <a:rPr lang="ru-RU" altLang="ru-RU" dirty="0" err="1">
                <a:latin typeface="Arial" panose="020B0604020202020204" pitchFamily="34" charset="0"/>
              </a:rPr>
              <a:t>Наполен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2736850" cy="4064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668344" y="5301208"/>
            <a:ext cx="1042987" cy="1042988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764704"/>
            <a:ext cx="3932237" cy="4389437"/>
          </a:xfrm>
        </p:spPr>
        <p:txBody>
          <a:bodyPr rtlCol="0"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dirty="0" smtClean="0"/>
              <a:t>«Солдатом быть, просто солдатом….войти в эту общую жизнь всем существом, проникнуться тем, что делает их такими. Но как скинуть с себя всё это лишнее… всё бремя этого внешнего человека?»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00379" y="2420888"/>
            <a:ext cx="3930650" cy="3276600"/>
          </a:xfrm>
        </p:spPr>
        <p:txBody>
          <a:bodyPr rtlCol="0">
            <a:normAutofit fontScale="8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из героев романа произносит эту фразу?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30365" y="476672"/>
            <a:ext cx="3925888" cy="1521867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Отечественная война  в романе 30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sz="half" idx="1"/>
          </p:nvPr>
        </p:nvSpPr>
        <p:spPr>
          <a:xfrm>
            <a:off x="321667" y="3501008"/>
            <a:ext cx="8675687" cy="2016125"/>
          </a:xfrm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«Солдатом быть, просто солдатом….войти в эту общую жизнь всем существом, проникнуться тем, что делает их такими. Но как скинуть с себя всё это лишнее… всё бремя этого внешнего человека?», - думал Пьер. (Он решил тоже участвовать в сражении и был на батарее Раевского)</a:t>
            </a:r>
          </a:p>
          <a:p>
            <a:endParaRPr lang="ru-RU" altLang="ru-RU" dirty="0" smtClean="0"/>
          </a:p>
        </p:txBody>
      </p:sp>
      <p:pic>
        <p:nvPicPr>
          <p:cNvPr id="14339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692696"/>
            <a:ext cx="5935663" cy="2636838"/>
          </a:xfrm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740352" y="5373216"/>
            <a:ext cx="1042987" cy="1042987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980728"/>
            <a:ext cx="3932238" cy="4389438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«Французы разорили мой дом и идут разорить Москву. Оскорбили и оскорбляют меня всякую секунду. Они враги мои, они преступники все по моим понятиям…»</a:t>
            </a:r>
          </a:p>
          <a:p>
            <a:pPr eaLnBrk="1" hangingPunct="1"/>
            <a:endParaRPr lang="ru-RU" altLang="ru-RU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  <p:sp>
        <p:nvSpPr>
          <p:cNvPr id="15364" name="Содержимое 5"/>
          <p:cNvSpPr>
            <a:spLocks noGrp="1"/>
          </p:cNvSpPr>
          <p:nvPr>
            <p:ph sz="half" idx="2"/>
          </p:nvPr>
        </p:nvSpPr>
        <p:spPr>
          <a:xfrm>
            <a:off x="4756150" y="3071813"/>
            <a:ext cx="3930650" cy="1847850"/>
          </a:xfrm>
        </p:spPr>
        <p:txBody>
          <a:bodyPr/>
          <a:lstStyle/>
          <a:p>
            <a:pPr eaLnBrk="1" hangingPunct="1"/>
            <a:endParaRPr lang="ru-RU" altLang="ru-RU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 i="1" dirty="0" smtClean="0">
                <a:latin typeface="Corbel" panose="020B0503020204020204" pitchFamily="34" charset="0"/>
              </a:rPr>
              <a:t> </a:t>
            </a:r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Кому принадлежат эти слова?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30365" y="476672"/>
            <a:ext cx="3925888" cy="1521867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Отечественная война  в романе 40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1617</Words>
  <Application>Microsoft Office PowerPoint</Application>
  <PresentationFormat>Экран (4:3)</PresentationFormat>
  <Paragraphs>179</Paragraphs>
  <Slides>42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Corbel</vt:lpstr>
      <vt:lpstr>Times New Roman</vt:lpstr>
      <vt:lpstr>Verdana</vt:lpstr>
      <vt:lpstr>Wingdings 2</vt:lpstr>
      <vt:lpstr>Аспект</vt:lpstr>
      <vt:lpstr>«Недаром помнит вся Россия..» </vt:lpstr>
      <vt:lpstr>Выбери вопрос!</vt:lpstr>
      <vt:lpstr>Отечественная война  в романе 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Бородинское сражение   26августа 1812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Михаил Илларионович Голенищев –Кутузов, командующий армией </vt:lpstr>
      <vt:lpstr>Презентация PowerPoint</vt:lpstr>
      <vt:lpstr>Князь Багратион </vt:lpstr>
      <vt:lpstr>Презентация PowerPoint</vt:lpstr>
      <vt:lpstr>Надежда Дурова, кавалерист-девица</vt:lpstr>
      <vt:lpstr>Презентация PowerPoint</vt:lpstr>
      <vt:lpstr>Денис Давыдов (руководил партизанским отрядом)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Лористон - французский дипломат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Недаром помнит вся Россия</dc:title>
  <dc:creator>Ирина</dc:creator>
  <cp:lastModifiedBy>user</cp:lastModifiedBy>
  <cp:revision>96</cp:revision>
  <dcterms:created xsi:type="dcterms:W3CDTF">2009-03-28T09:38:10Z</dcterms:created>
  <dcterms:modified xsi:type="dcterms:W3CDTF">2015-01-04T09:28:33Z</dcterms:modified>
</cp:coreProperties>
</file>