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8" r:id="rId3"/>
    <p:sldId id="266" r:id="rId4"/>
    <p:sldId id="260" r:id="rId5"/>
    <p:sldId id="261" r:id="rId6"/>
    <p:sldId id="262" r:id="rId7"/>
    <p:sldId id="263" r:id="rId8"/>
    <p:sldId id="267" r:id="rId9"/>
    <p:sldId id="264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83" autoAdjust="0"/>
    <p:restoredTop sz="75072" autoAdjust="0"/>
  </p:normalViewPr>
  <p:slideViewPr>
    <p:cSldViewPr>
      <p:cViewPr varScale="1">
        <p:scale>
          <a:sx n="91" d="100"/>
          <a:sy n="91" d="100"/>
        </p:scale>
        <p:origin x="-13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9AC6-6B2E-49E0-8DBA-0134CDAF8395}" type="datetimeFigureOut">
              <a:rPr lang="ru-RU" smtClean="0"/>
              <a:pPr/>
              <a:t>20.12.2014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863E-9014-463C-89C2-AC1096D8CF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9AC6-6B2E-49E0-8DBA-0134CDAF8395}" type="datetimeFigureOut">
              <a:rPr lang="ru-RU" smtClean="0"/>
              <a:pPr/>
              <a:t>20.12.2014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863E-9014-463C-89C2-AC1096D8CF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9AC6-6B2E-49E0-8DBA-0134CDAF8395}" type="datetimeFigureOut">
              <a:rPr lang="ru-RU" smtClean="0"/>
              <a:pPr/>
              <a:t>20.12.2014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863E-9014-463C-89C2-AC1096D8CF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9AC6-6B2E-49E0-8DBA-0134CDAF8395}" type="datetimeFigureOut">
              <a:rPr lang="ru-RU" smtClean="0"/>
              <a:pPr/>
              <a:t>20.12.2014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863E-9014-463C-89C2-AC1096D8CF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9AC6-6B2E-49E0-8DBA-0134CDAF8395}" type="datetimeFigureOut">
              <a:rPr lang="ru-RU" smtClean="0"/>
              <a:pPr/>
              <a:t>20.12.2014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863E-9014-463C-89C2-AC1096D8CF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9AC6-6B2E-49E0-8DBA-0134CDAF8395}" type="datetimeFigureOut">
              <a:rPr lang="ru-RU" smtClean="0"/>
              <a:pPr/>
              <a:t>20.12.2014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863E-9014-463C-89C2-AC1096D8CF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9AC6-6B2E-49E0-8DBA-0134CDAF8395}" type="datetimeFigureOut">
              <a:rPr lang="ru-RU" smtClean="0"/>
              <a:pPr/>
              <a:t>20.12.2014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863E-9014-463C-89C2-AC1096D8CF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9AC6-6B2E-49E0-8DBA-0134CDAF8395}" type="datetimeFigureOut">
              <a:rPr lang="ru-RU" smtClean="0"/>
              <a:pPr/>
              <a:t>20.12.2014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863E-9014-463C-89C2-AC1096D8CF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9AC6-6B2E-49E0-8DBA-0134CDAF8395}" type="datetimeFigureOut">
              <a:rPr lang="ru-RU" smtClean="0"/>
              <a:pPr/>
              <a:t>20.12.2014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863E-9014-463C-89C2-AC1096D8CF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9AC6-6B2E-49E0-8DBA-0134CDAF8395}" type="datetimeFigureOut">
              <a:rPr lang="ru-RU" smtClean="0"/>
              <a:pPr/>
              <a:t>20.12.2014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863E-9014-463C-89C2-AC1096D8CF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9AC6-6B2E-49E0-8DBA-0134CDAF8395}" type="datetimeFigureOut">
              <a:rPr lang="ru-RU" smtClean="0"/>
              <a:pPr/>
              <a:t>20.12.2014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846863E-9014-463C-89C2-AC1096D8CF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4E9AC6-6B2E-49E0-8DBA-0134CDAF8395}" type="datetimeFigureOut">
              <a:rPr lang="ru-RU" smtClean="0"/>
              <a:pPr/>
              <a:t>20.12.2014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46863E-9014-463C-89C2-AC1096D8CF6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www.debtsmart.com/wordpress/wp-content/uploads/2011/11/pickpocke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88640"/>
            <a:ext cx="2857500" cy="2857500"/>
          </a:xfrm>
          <a:prstGeom prst="rect">
            <a:avLst/>
          </a:prstGeom>
          <a:noFill/>
        </p:spPr>
      </p:pic>
      <p:pic>
        <p:nvPicPr>
          <p:cNvPr id="8" name="Рисунок 7" descr="http://i1.poltava.pl.ua/news/191/19033/photo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068960"/>
            <a:ext cx="4756785" cy="3307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www.sb.by/images/articles/9/53/kluch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3068960"/>
            <a:ext cx="2074282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s://d-a.d-cd.net/58e8d28s-960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1920" y="188640"/>
            <a:ext cx="295232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насилие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Насилие – принуждение, неволя, действие стеснительное, обидное, незаконное, своевольное.</a:t>
            </a:r>
          </a:p>
          <a:p>
            <a:r>
              <a:rPr lang="ru-RU" sz="3200" dirty="0" smtClean="0"/>
              <a:t>Цель насилия – завоевание каких-либо прав и привилегий, а также господства и контроля путем оскорбления, запугивания, шантажа</a:t>
            </a:r>
            <a:endParaRPr lang="ru-RU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337320"/>
          </a:xfrm>
        </p:spPr>
        <p:txBody>
          <a:bodyPr/>
          <a:lstStyle/>
          <a:p>
            <a:pPr algn="ctr"/>
            <a:r>
              <a:rPr lang="ru-RU" dirty="0" smtClean="0"/>
              <a:t>Виды насилия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708920"/>
            <a:ext cx="7854696" cy="2272216"/>
          </a:xfrm>
        </p:spPr>
        <p:txBody>
          <a:bodyPr>
            <a:noAutofit/>
          </a:bodyPr>
          <a:lstStyle/>
          <a:p>
            <a:pPr marL="514350" indent="-514350" algn="l">
              <a:buAutoNum type="arabicPeriod"/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Физическое</a:t>
            </a:r>
            <a:r>
              <a:rPr lang="ru-RU" sz="2800" dirty="0" smtClean="0"/>
              <a:t>: физическое принуждение, побои, нанесение телесных повреждений, принудительная изоляция/удержание</a:t>
            </a:r>
          </a:p>
          <a:p>
            <a:pPr marL="514350" indent="-514350" algn="l">
              <a:buAutoNum type="arabicPeriod"/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Психологическое</a:t>
            </a:r>
            <a:r>
              <a:rPr lang="ru-RU" sz="2800" dirty="0" smtClean="0"/>
              <a:t>: угрозы, брань, унизительные высказывания</a:t>
            </a:r>
          </a:p>
          <a:p>
            <a:pPr marL="514350" indent="-514350" algn="l">
              <a:buAutoNum type="arabicPeriod"/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Экономическое</a:t>
            </a:r>
            <a:r>
              <a:rPr lang="ru-RU" sz="2800" dirty="0" smtClean="0"/>
              <a:t>: все виды силового и мошеннического лишения имущества и материальных средств</a:t>
            </a:r>
            <a:endParaRPr lang="ru-RU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8332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Примеры насилия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348880"/>
            <a:ext cx="7854696" cy="4320480"/>
          </a:xfrm>
        </p:spPr>
        <p:txBody>
          <a:bodyPr>
            <a:normAutofit/>
          </a:bodyPr>
          <a:lstStyle/>
          <a:p>
            <a:pPr algn="l">
              <a:buFontTx/>
              <a:buChar char="-"/>
            </a:pPr>
            <a:r>
              <a:rPr lang="ru-RU" dirty="0" smtClean="0"/>
              <a:t>Разрушение личных вещей</a:t>
            </a:r>
          </a:p>
          <a:p>
            <a:pPr algn="l">
              <a:buFontTx/>
              <a:buChar char="-"/>
            </a:pPr>
            <a:r>
              <a:rPr lang="ru-RU" dirty="0" smtClean="0"/>
              <a:t>Слежка за поступками, телефонными звонками</a:t>
            </a:r>
          </a:p>
          <a:p>
            <a:pPr algn="l">
              <a:buFontTx/>
              <a:buChar char="-"/>
            </a:pPr>
            <a:r>
              <a:rPr lang="ru-RU" dirty="0" smtClean="0"/>
              <a:t>Угрозы (прямые и косвенные, словесные и бессловесные) избиением, оружием</a:t>
            </a:r>
          </a:p>
          <a:p>
            <a:pPr algn="l">
              <a:buFontTx/>
              <a:buChar char="-"/>
            </a:pPr>
            <a:r>
              <a:rPr lang="ru-RU" dirty="0" smtClean="0"/>
              <a:t>Критика в форме унижающего высмеивания, издевательств, обвинений, невыслушивание мнения</a:t>
            </a:r>
          </a:p>
          <a:p>
            <a:pPr algn="l">
              <a:buFontTx/>
              <a:buChar char="-"/>
            </a:pPr>
            <a:r>
              <a:rPr lang="ru-RU" dirty="0" smtClean="0"/>
              <a:t>Ругань, брань, нецензурные высказывания</a:t>
            </a:r>
          </a:p>
          <a:p>
            <a:pPr algn="l">
              <a:buFontTx/>
              <a:buChar char="-"/>
            </a:pPr>
            <a:r>
              <a:rPr lang="ru-RU" dirty="0" smtClean="0"/>
              <a:t>Лишение средств к существованию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7612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факты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988840"/>
            <a:ext cx="7927032" cy="4608512"/>
          </a:xfrm>
        </p:spPr>
        <p:txBody>
          <a:bodyPr>
            <a:noAutofit/>
          </a:bodyPr>
          <a:lstStyle/>
          <a:p>
            <a:pPr algn="l">
              <a:buFontTx/>
              <a:buChar char="-"/>
            </a:pPr>
            <a:r>
              <a:rPr lang="ru-RU" sz="2400" dirty="0" smtClean="0"/>
              <a:t>Большинство краж из автомобилей «лежало на виду», угон автомобилей – ключи в замке зажигания</a:t>
            </a:r>
          </a:p>
          <a:p>
            <a:pPr algn="l">
              <a:buFontTx/>
              <a:buChar char="-"/>
            </a:pPr>
            <a:r>
              <a:rPr lang="ru-RU" sz="2400" dirty="0" smtClean="0"/>
              <a:t>Отмечена связь между вхождением в моду «мини» и резким увеличением количеств изнасилований</a:t>
            </a:r>
          </a:p>
          <a:p>
            <a:pPr algn="l">
              <a:buFontTx/>
              <a:buChar char="-"/>
            </a:pPr>
            <a:r>
              <a:rPr lang="ru-RU" sz="2400" dirty="0" smtClean="0"/>
              <a:t>Большинство изнасилований – неосмотрительное поведение жертв: распитие алкоголя с незнакомыми людьми, провоцирующая одежда, путь без сопровождения ночью</a:t>
            </a:r>
          </a:p>
          <a:p>
            <a:pPr algn="l">
              <a:buFontTx/>
              <a:buChar char="-"/>
            </a:pPr>
            <a:r>
              <a:rPr lang="ru-RU" sz="2400" dirty="0" smtClean="0"/>
              <a:t>- Кражи – неосмотрительное поведение с ключами, открывание дверей незнакомым людям, сообщение сведений об отсутствии хозяев дома</a:t>
            </a:r>
            <a:endParaRPr lang="ru-RU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Безопасным является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82068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dirty="0" smtClean="0"/>
              <a:t>Практиковать ответственное поведение</a:t>
            </a:r>
          </a:p>
          <a:p>
            <a:pPr marL="457200" indent="-457200">
              <a:buAutoNum type="arabicPeriod"/>
            </a:pPr>
            <a:r>
              <a:rPr lang="ru-RU" dirty="0" smtClean="0"/>
              <a:t>Быть готовым потратить время, деньги для обеспечения собственной безопасности</a:t>
            </a:r>
          </a:p>
          <a:p>
            <a:pPr marL="457200" indent="-457200">
              <a:buAutoNum type="arabicPeriod"/>
            </a:pPr>
            <a:r>
              <a:rPr lang="ru-RU" dirty="0" smtClean="0"/>
              <a:t>Практиковать отказ от групповых мероприятий (особенно в нетрезвом виде) с целью приучить окружение к вашей автономности</a:t>
            </a:r>
          </a:p>
          <a:p>
            <a:pPr marL="457200" indent="-457200">
              <a:buAutoNum type="arabicPeriod"/>
            </a:pPr>
            <a:r>
              <a:rPr lang="ru-RU" dirty="0" smtClean="0"/>
              <a:t>Разработать систему «повседневной» </a:t>
            </a:r>
          </a:p>
          <a:p>
            <a:pPr marL="457200" indent="-457200"/>
            <a:r>
              <a:rPr lang="ru-RU" dirty="0" smtClean="0"/>
              <a:t>           безопасности</a:t>
            </a:r>
          </a:p>
          <a:p>
            <a:pPr marL="457200" indent="-457200"/>
            <a:r>
              <a:rPr lang="ru-RU" dirty="0" smtClean="0"/>
              <a:t>5.       Стремиться выглядеть непривлекательно для преступников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372984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Виктимное </a:t>
            </a:r>
            <a:r>
              <a:rPr lang="ru-RU" sz="6000" dirty="0" smtClean="0"/>
              <a:t>поведение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ru-RU" sz="2000" dirty="0" smtClean="0"/>
              <a:t>подготовила учитель биологии</a:t>
            </a:r>
            <a:br>
              <a:rPr lang="ru-RU" sz="2000" dirty="0" smtClean="0"/>
            </a:br>
            <a:r>
              <a:rPr lang="ru-RU" sz="2000" dirty="0" smtClean="0"/>
              <a:t>высшей квалификационной категории</a:t>
            </a:r>
            <a:br>
              <a:rPr lang="ru-RU" sz="2000" dirty="0" smtClean="0"/>
            </a:br>
            <a:r>
              <a:rPr lang="ru-RU" sz="2000" dirty="0" smtClean="0"/>
              <a:t>МБОУ «СОШ № 2» п. </a:t>
            </a:r>
            <a:r>
              <a:rPr lang="ru-RU" sz="2000" dirty="0" err="1" smtClean="0"/>
              <a:t>Пурпе</a:t>
            </a:r>
            <a:r>
              <a:rPr lang="ru-RU" sz="2000" dirty="0" smtClean="0"/>
              <a:t>,</a:t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dirty="0" err="1" smtClean="0"/>
              <a:t>Пуровского</a:t>
            </a:r>
            <a:r>
              <a:rPr lang="ru-RU" sz="2000" dirty="0" smtClean="0"/>
              <a:t> района</a:t>
            </a:r>
            <a:br>
              <a:rPr lang="ru-RU" sz="2000" dirty="0" smtClean="0"/>
            </a:br>
            <a:r>
              <a:rPr lang="ru-RU" sz="2000" dirty="0" err="1" smtClean="0"/>
              <a:t>Мазур</a:t>
            </a:r>
            <a:r>
              <a:rPr lang="ru-RU" sz="2000" dirty="0" smtClean="0"/>
              <a:t> Мария Викторовна</a:t>
            </a:r>
            <a:endParaRPr lang="ru-RU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05800" cy="6408712"/>
          </a:xfrm>
        </p:spPr>
        <p:txBody>
          <a:bodyPr>
            <a:normAutofit/>
          </a:bodyPr>
          <a:lstStyle/>
          <a:p>
            <a:r>
              <a:rPr lang="ru-RU" sz="3600" i="1" dirty="0" err="1" smtClean="0"/>
              <a:t>Виктимность</a:t>
            </a:r>
            <a:r>
              <a:rPr lang="ru-RU" sz="3600" dirty="0" smtClean="0"/>
              <a:t> – свойство, отклоняющееся от норм безопасности деятельности человека, приводящее к повышенной уязвимости , доступности и привлекательности жертвы правонарушений.</a:t>
            </a:r>
            <a:br>
              <a:rPr lang="ru-RU" sz="3600" dirty="0" smtClean="0"/>
            </a:br>
            <a:r>
              <a:rPr lang="ru-RU" sz="3600" i="1" dirty="0" err="1" smtClean="0"/>
              <a:t>Виктимность</a:t>
            </a:r>
            <a:r>
              <a:rPr lang="ru-RU" sz="3600" i="1" dirty="0" smtClean="0"/>
              <a:t> </a:t>
            </a:r>
            <a:r>
              <a:rPr lang="ru-RU" sz="3600" dirty="0" smtClean="0"/>
              <a:t>– это повышенная способность в силу ряда субъективных и объективных обстоятельств становиться мишенью для преступных посягательств</a:t>
            </a:r>
            <a:endParaRPr lang="ru-RU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4612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Согласно формулировке закона «О безопасности» (05.03.92) под безопасностью понимается «состояние защищенности жизненно важных интересов личности, общества, государства от внутренних и внешних угроз»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605232"/>
          </a:xfrm>
        </p:spPr>
        <p:txBody>
          <a:bodyPr>
            <a:normAutofit/>
          </a:bodyPr>
          <a:lstStyle/>
          <a:p>
            <a:r>
              <a:rPr lang="ru-RU" dirty="0" smtClean="0"/>
              <a:t>Под </a:t>
            </a:r>
            <a:r>
              <a:rPr lang="ru-RU" dirty="0" err="1" smtClean="0"/>
              <a:t>виктимным</a:t>
            </a:r>
            <a:r>
              <a:rPr lang="ru-RU" dirty="0" smtClean="0"/>
              <a:t> поведением понимается такое поведение, которое вводит человека в какую-либо или одновременно в несколько групп риска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Типы личности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Виктимная</a:t>
            </a:r>
            <a:r>
              <a:rPr lang="ru-RU" dirty="0" smtClean="0">
                <a:solidFill>
                  <a:schemeClr val="tx1"/>
                </a:solidFill>
              </a:rPr>
              <a:t> личность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Безопасная личность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Воспринимает мир как враждебный, полный непредсказуемых  и неуправляемых опасностей</a:t>
            </a: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Рассматривает себя как реальную и потенциальную жертву этих опасностей</a:t>
            </a: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Допускает опрометчивые поступки ошибаясь или совершая провокационные действия</a:t>
            </a:r>
            <a:endParaRPr lang="ru-RU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Знает о существовании различных опасностей, но уверена, что в мире есть предпосылки для преодоления опасных ситуаций</a:t>
            </a:r>
          </a:p>
          <a:p>
            <a:r>
              <a:rPr lang="ru-RU" dirty="0" smtClean="0"/>
              <a:t>Не абсолютизирует свои возможности, но понимает, что теоретическая и практическая подготовка может обеспечить безопасность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5332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Из общего числа совершенных преступлений только в 36,2 % случаев потерпевшие вели себя достаточно осмотрительно, их действия были социально одобряемы, а в остальных были неосторожными (24,8 %), аморальными (26,1 %) или противоправными (12,9 %)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821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Жертва</a:t>
            </a:r>
            <a:br>
              <a:rPr lang="ru-RU" dirty="0" smtClean="0"/>
            </a:br>
            <a:r>
              <a:rPr lang="ru-RU" dirty="0" smtClean="0"/>
              <a:t>1. </a:t>
            </a:r>
            <a:r>
              <a:rPr lang="ru-RU" smtClean="0"/>
              <a:t>Агрессивные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2. Активные</a:t>
            </a:r>
            <a:br>
              <a:rPr lang="ru-RU" dirty="0" smtClean="0"/>
            </a:br>
            <a:r>
              <a:rPr lang="ru-RU" dirty="0" smtClean="0"/>
              <a:t>3. Пассивные</a:t>
            </a:r>
            <a:br>
              <a:rPr lang="ru-RU" dirty="0" smtClean="0"/>
            </a:br>
            <a:r>
              <a:rPr lang="ru-RU" dirty="0" smtClean="0"/>
              <a:t>4. Инициативные</a:t>
            </a:r>
            <a:br>
              <a:rPr lang="ru-RU" dirty="0" smtClean="0"/>
            </a:br>
            <a:r>
              <a:rPr lang="ru-RU" dirty="0" smtClean="0"/>
              <a:t>5. Некритичные</a:t>
            </a:r>
            <a:br>
              <a:rPr lang="ru-RU" dirty="0" smtClean="0"/>
            </a:br>
            <a:r>
              <a:rPr lang="ru-RU" dirty="0" smtClean="0"/>
              <a:t>6. Нейтральные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4338" name="AutoShape 2" descr="data:image/jpeg;base64,/9j/4AAQSkZJRgABAQAAAQABAAD/2wCEAAkGBxQTERUUEhQVFBUXGBgaGBgXFBcXGBgYGBgXHBUbGhgaHCggGBomHBcUITEhJSkrLi4uFx8zODMsNygtLisBCgoKDg0OGxAQGiwkHyQuLCwsLCwsLCwsLCwsLCwsLCwsLCwsLCwsLCwsLCwsLCwsLCwsLCwsLCwsLCwsLCwsLP/AABEIAMABBgMBIgACEQEDEQH/xAAcAAABBQEBAQAAAAAAAAAAAAAAAwQFBgcCAQj/xABHEAABAwEFBAYFCgQEBgMAAAABAAIRAwQSITFBBQZRYQcTInGBkTKhscHwFCNCUlRicpPR4ZKj0vEVM1OCF0NEorLCCCRj/8QAGgEAAwEBAQEAAAAAAAAAAAAAAAECAwQFBv/EACcRAAICAgICAgEEAwAAAAAAAAABAhEDIRIxBEFhcVETIlKxMkKR/9oADAMBAAIRAxEAPwDcUIQgAQhCABCEIAF5Ka23aNOn6RxxgASTGeWQ5nBVXbe/tKgDea8GJEXY5YgmBzQOi5ueAJJgc1Gbe3goWSj1tZ4a3CBmXE6NGpWF729I1e0FwY67SyGGZ7veqRbNovqXb7nPIwF4kgAZAYpWPifWdg2pSrNmm6YwIILXNJAIDmuALTBBxGqeAr5Rsu8lam4GlUbTIEEsphoPgMzjmrdu5vjaqjnD5RJa0mHVOrBAjEDJzsctUWHE+gULOtjdIxDhStlMU3jBzmuBbOWLQOzjzKvlmtd6ODgS0zMgR5ZpiaocoXi9QIEIQgAQhCABCEIAEIQgAQhCABCEIAEIQgAQhCABCEIAEIQgAQhCABMdsbRZZ6FSs8w1jS4+CckwMTgsu6c9vAWJtFjo6yoLwhwJa3HUREgT3hJjStma7x71VrZVdUc4sZoAYwHEqqVa5JJE98kym1atOZw4LhtXgpNRapUc8iTMZDQJSi5sx69O7u5poahy8yvKLsUyR5UpHikRUI/dP7DZTUnEMpsEvechy5kpzW2bRIHVvdeODespuYxx0AcRmUwI5m034QY58P3Vt3X37r2aq0lzzTE4B0gTm4MyjASBGGRCpYszhIcIMwRzGi6YwgyJ+AkNJs+vth7Wp2ijTqscHB7QcOYy781JL5j3E32q2M3DLqRwu37sZ4tJwGPrX0jsraDa9JlRhwcAeeITTIlGh4hCEyQQhJwgDsFerwBeoAEIQgAQheEoA9QuZXSABCEIAEIQgAQhCABCEIAFzmgroIAFgP8A8gtotdaqVFpm4wud3uwGPcD5rfl8t9MFr63alctxDSKfKWjGPElJlRKOTjxKCV64Rh5n40SbikUeldU2nNcgpVs/vogCf2U0uouaBec2qyoWDNzRdkDjkT5cU7ZReetLnVHMIfN8Oa0OJHUhgcBD54YZKuU6xBBaSCMiCQfMJw+3PeIe8uHFzifIcUBQ42paAa5IxA10JDQCfEyU2oGRy+Ak6lIxHh613QpRgdDH7JFo9qMyP0fbitn6Et7w7/6dV4vf8qdWgE3QdSIOHCecY7EjkE52BaHUbTSqt9Jjg7yITFJWfXqElZat5jXfWaD5iV2VRiBK9AQAmO1tr0bOy/WeGDSTieQGqAH6q28HSBYbI4sqVbzxmymL5B4EjAHlKznf3pSfVaaVjvUmHB1SYeRwEeiOefcsrbWxnXjqp5fgvj+Tatq9NVPKzUHF3GqQB/CwmfMKCHS7bHPALGMGt1k/+SoVmaHDGPKfau67Lpyy4YexK2VSPofcrekWxpvXb4zuggEHIwSVaCvlrZe3K9mqipSe5ju+cOfHxW3dHO9NS2BwqODyBJ7IbBnKAMRiMe9NMhxouy9aiF6qJBCEIAEIQgAQuXFCAOkIQgAQhCABfLfStZXUdp2i+AOtd1kD6hJawHgYbPivqRfJ3STWc7aVqdUMu61wH4WktaPANaPBTIuBVazdRl8etJQli7PuSYEoQ2DGyuxV0yHrnj+y4J4fHMohMSFW8/7pwylCQY6MNPYuwHanDTn3JFD1rgBieOWfcgvEY4cPcP3TWlTJPxACVq0yXBrRKRSR1SdjB8VbdyN3n2p91rTBvSeEXQ31u/7SjcbcOvbKwGDabSDUecgNAIzJj3r6C3X3bo2OkGU295OJOZ95801sUnx+yaY2AANF0hCoxIXenbXyakC2DUc4NYCYbJ1cfqjPwWB72bzOrVXMY7rDk+rm5/Jp+izgGgDjOavHS/tuSbOzFxDJP1R2jA+8ZHh3rJ+rawYn9fjmspPZtCOhjaqmPIeXNI89OHu7l7VN505NGAA+PWvXMjE6ZcygB9Ya0Z5/HxCl6RaRjqq/SbjBz171K2bKZQPoXrGnBu4+B/srp0LbSFO2vpOj56nDTxcwyAOd0u/hWZ177nek6BxPlhp3J1sjaz7NWZVaSHMcHDw+PIprQns+tULJbP0vPIa42dppj/MIcb0alojPlj71rFN4cARiCAR3HJWnZk00dIQhMQIQhAAhCEACEIQAIQhAAvm/p6sbWbSloAv0muMcS54M+S+kF8//APyCoh1tpOaQbtLtkEG6LxgEDLU873JTIvH2ZEBPvKC/QZL13AYD4zXEY4IGe8kqKRzXdhZLwrnZNlGtSAabpaYMAY8FE58TfFh5qylspamY9vJK02lzgI7hEx8cFZ6G77ybpbjrjlirBsbd9tF14kF2mGA7ufNQ8qRovHdjHYu5bnAOrGDo33n9FOWTd2nRMhhcdTnHcFPWOpjipulRdUIZTaHPOIkwIzMnTVYqTkzZxUSW3BpdWx7IAmHCM4iDPq8yrcqvunsu0U3ufXa1gghrRUvkyRiTAwwVoXXC0jz8zTnaBNtpWgU6T3kxDSZPqThzgBJwCz7pP3rs/wDh1pZRr031QGtLWOBMPcGnLOJx4KmZpNmObd2z1tepUJmXGO7RQheahveXPmmxIwxnsz4wMPA4LvrYgBYnQduACcss5DOtqD8LfZPJNaBvuHf58092k4mgSOOHPie7JHwFeyMqV5OGp80+sjoIvY8AePE8VE2Yy/uTp9eCY7k3oSVq2TtnqNJuiOZ1JOa7GxrzuXFR+xLK+o7sgmMfj1K0l7b9IsJuwL44HKY0+iDzIUSlRrDHyQ7OxW0Kdx4P/Mjg5vVAkjxMeBW4brg/IrNez6mnPfcCp793GWt1Jt5zWtxLm5mnhepk6SbuP7rQ2tAAAwAyWuN2rMMy4uj1CELQxBCEIAEIQgAQhCABeOdGeCCqLv1vEB8zTc4YkPuAFxcBi3HQa+WhQXjg5ukMd9t/SJpWNwGjqvuZ/V5cViu26pLiZJvekTmTMyTqrZt2lfaXSLwum8BF9j5gkcQQqpaLG7v80HqQxRjGkiuOpaH9kWbAglSVWynIhJCyYniMx7wpaMng3odUrEBD24iccc8irRsZ5Y6/JAunCJGRIBHfHnKq1kLmmMxqOSuezKtN7OycYy1yhYZItG0IcR0+2Mc5pYC3sMDpMy8NAeeUnRSlGHzlkqzaKJB7OftUvsoPBi46o/RjAXuOvZDQThryPisWrLekTVipEEMaC97oDWjOT6uGJ4rSd3djdQ288g1CMYyaOA496rG6uyXsPyi0DqWt7RdUhpJ0AB9EDn78FN4ek2hSBFnHXOjBxwYD7XervW+HHW2ceXnkfGG/yXupUDQS4hoGZJgDvJyVG3n6TLPZyWUAK9TiD82D+Iel4eayneXfa02rCrU7IODGi62eYGfjKqFptRkxwjD3LoHDxFHc9k/vRvxarWT1tUwTgxvZY0cmjM8zJVesxdULm4kXTPdp64SVisFSqeyOyM3HIfqVLigKTLjRiSJdIxOmGgxyUt2dmLA8nxEgCDA4xp4fokBUxVzrxRvNYTTYwsaSxjXVKlR4nXCI9qitrUg+mSTecGlzHlt10McBUY8DUSFKR5c1xdEOyoRACm7SZoEawPMkEnyCgKRlTTH/ADYP1sfIYe5RLsuPQy2fsuqabqrYDQCSScgOGCk92t3hXN+s5zaYBJIAnDHEnIRKteyxT+R3YxOBHPJPHbKIsoDcesIkD6ucdxgTyWUsjOiOFKrFN1NgsFPrwS1suLcpDcSCZGcLrYtnpUqxDwDTtNKcdJJDmz3wZ4kcAudqPdRoGi0kOrAtLTo0j5w8oBjDVylt3Nkmq6gwyXNmODQYJJ5AAYKLbNXUVfoum4FgfTpue9xe09mmcMWgmTHOB5FW0ngkbLZwxjabcmiB4JcBdsI8VR5WSfOTkeoQhUQCEIQAIQhAAhC8JjNAEJvhtwWSzlwjrHdmmPvcY4AY+Q1WR1bcx5LiXtJMkANd2jmWk5E8U4302/8AKrS5wPzbOzTH3Rm7/cce6OCr3WoPW8bBxjvsdWiveEAQMAMfotHZHmSfFNeoB0Hx3rsVSNJTmlUDx2SQeB17uao7YpIi7TZI9IC7xAxCZ2nZ05ekMjxHBT1V2jhhl3JGkyDdPhKC+CK9Tph+B7NQZThPJO2WRxgsHayIGcp/arECZgcw7XuPHuSlOzXIc0GcZaXEyIgjylIhxosm52zbNeP+IPMuHZF4NY2JJlwxkiMctNVOWjfixWYFuz6Tb2Tnua5vd6QvPE84VMtNQlhfmRjhwKr+1Xyb2oGPMaz4JcUujDJ48XK5b+PRLbe3lr13TVqOfoNGj/aMAeYVbtNpx7/ak+tJwz08svVCaWmrEH4HEJlWkqRxXrwTBx1UxsjYQI6ysJnEMyA/F+ii9j0g5993oty5ke4KXdazUOPo6CY8cNVL2b+NiU/3S6F7XaYwDWADIXm+oZBRFsvHEf8Ar7QpM2VpyJHifeo+10C39ePOFB3Shqjp+16bu08vpvwDrrWva4t9Ew7Jw4qO2ltQOaWMaQIuy49ohzr1QmMJcQ3y5pG00U0iQEWfOeTjcZbOaSnNki8AD9Gf1+PFR1js8zPmpLZ9MtrAaYiPjXLzUSZlBFm2fSvNg4NJz4RirXY5AbJgNE45Ad+nFM9jbKdA1BGfeISHSG6pTpUaTcOtLp+8Kd0hvcZxXOlyZ2pekNrJbPllqLs2jssEH0RkSNJMnx5LR93KHyd1+MdRyIjDJYzunbxTrw7AE4HnP7LZrDXvNE44YFPqRnLaovVCoHNBaZBSirey7d1Zg+ic+XNWMGcl1wlyR504cWeoQhWQCEIQAIQhAAqV0n7f6iz9QwxUrAg/dp/SPj6P8XBXN7gASTAGJJyAGa+e99Nu/KbXUqg9km6z8DcG904uj7xQdHjY+U7fSIurX0XLaij3VEtRfxyQeqmS1GsIxySjrVT1z5KINacDlyQLG05OPimaJsm7RbQBi0kchMhMqVrpP7LXwdA7Ag8knZqL2+i+RwTx1hZVHzjRPHUeKZqm2PKQw7QxXT29mRoZ/VRtOxVaJ7D+sb9Vx7Q7jr3KVs7w4TlOYiITL+zqi0aZHHw1CqW3rMaZc3MEG7zB+I8FbKA01BwSO2tlG0Uw2mAasgNkgCXEAiTgBz5JGeVaM/qVrs8YHnEKx7qbgWi2MNorTZ7G1pe+q8YuY0Eu6th9LAekYHfktT3J6JaFnLa1su2ivgQ2PmaZ5A/5h5uEcACJS3Tjt35Ps7qWmH2l1wcerbDqp7vRb/vUtnjzz85cYmDuqgCGSGaAmSBOROp56opPUfTqFLMcdCVFnr48y6RN2a0aJ5dDhByUJYzJgS48B+uSuGydhPqAeg3veSfIBTKaXZ3R8nHX7mVbaFhu4hRtksodUh2R9q0+0blVXN7L2Hxd7wqRtrZVWzVW9Ywtgy05gxjmM0uSfRyeSsOVXB7GLqQa7AYDBS9kptNRhMwYx1S/+Hki+YgiWgY+lqfjRKVKEFvIhYNnmRjTNP2ZZoY0clXOlazE2ahVxJp1SP4mnPlLB5qxbBrTSbPBd70bLdarJUpUxNQ3SwSBLg4ECTlOXijH2O6krMVpMDqoP1nAyeBw/RaHu7tR1GoKNUyIljvrNPvGR7lmdQVKFZ9Ks1zKlN0Oa7AtI9oiCCMDM6qd/wATFWmBMPZiw89R3H9FU1scpKTtG1UqgIBGSltkbSukMeeyfRPA8DyWb7n7fvtDXHtaj41VsL/EFKMq2YShemXtCrWzNsFkNfizQ5lv6hWRrgRIxBXVGSkcc4OL2eoQhUQCEIQBUOlTaJo7OfBg1HNp+BkuHi1rh4r5+q1ZK07p02pNShZwcGtNRw5uN1nkGv8A4llAPHJB6XjRqH2LNK6NRIuPloiUjpQ8pVdClw9RocnYcWm64QRx01xTLTJGjWhPaNVQrKmKe2eqmaxkTbHzniuXtcwFzZcBjGZjUDim1CopGhUTNuwa8GHNxBGfIpZNaDLpcwYN9JvccwO4j1pyEwNW3O2x8os4vH5ynDX8/qu8R6wViXTttM1tp9UD2aFNreQc/tuPk6mPBWnd3bBs1cPGLTg8cW/qMx+6yvfbaHX2+01Rk6s+JwJaCQzP7oGGizkeRPx/08ra6IN7tB/desqaaarkhclQN2iXsdW7krlu/tLEYrPrHV0OXH3KbsNogiMlhOI4SNo2bbA4Bd7Y2VTtNI06gkHzB0IOhVP2HtPAYq12S3Ssk6LcfaKXbNmus7GseZuyGu0cPonviB4KOrEQCeOHNaZtTZ7a9ItcNJB4HQrKrbSeLWKThAZJJ0M4D2qhW5Oy/wC7tbsDuVmoVYgjTFVbY7YYO5WCg7AKYsmaFekjcOntKiKlOGWpjfm35B4z6t/Fp0P0SeEg/O9Vr6T3MeCyowlrmnAtcDiDzX1Fad5bNZLMypaqzKTYIF49p13CGtHaccsACvnvpQ3sstvtQq2Wg6mQLr6riAawGDSaYyiMHEyQYIwEdjjyVnDDJw0yN2NtI06gMrXdgbV6xoDjjoVg9NsmQTIV93M20Cerf2XD4HgsckGtnRjyqWjVW8FL7C2hceKZPYccPuuPuPtUFZ6l5sHHgUoFClTtFSipKmaAhNNlWrrKTXHOIPeMD+vina7E7VnA1ToEIQmI+eul2re2pXByaKTR+Ux0ebiqQXSrp0vtA2rXxmW0j3fNMEeqfFUd7Tokeri/wX0LNcvRyTcVOOCkKbBTEu9KcIdlABGWs8coGGMgNbHdW6ztFjQYAAzGUkg5HMY/rIZPrFxkn48Vw9xOOmMAZDHIcAvAJTGkOGDgQndGRofao0tI4+C7pPOjiO4oLTJ6z1k+o1VX6VVx+l5iU/oE/W9SZvGRZrHSNTKMBiTkB3pdtkB9F7XHhiJ7pzTXZDvmiJmHtLgBiWYaeakusLg7tBwhxwGDY/y4Oh5Jg5OyLqqkb6WKHtqj6WDvxAYHxHsV82g6Xu9ffAn1yqvvWJs7uRafWB7CUpLROXcCioA8vj1r0Djlx+NVy53kszzWzx5+PjVPbFavP2pgSuQ6EmrM7ply2btK6c1cae36VCmH1iGiO8uPIDM4HD9IWY0HhjC+pqBdF7jrgZmMu8nGITG02l1V95xJx4+7QnNZrDb2EvJpUjbtnb+WN0B1YM5Pa5vriFB7yVWOtbX03Ne17AQ5pBBg8Qste7FObNanMILTBVSwL0zOHlNPaNt2KOyFPNMALMd1992NIZaR1Z+uPQ/3DNvrHctIo1mvYHNIc04ggyCOIIzXO4OPZ0rJGe0ZZ0w2FxtVOoDM0QIP3XOmPMKh2KzPqPuMEnngAOJPBaj0ssgWd861G+d0+71ql7Ns9+laGs/zHMEAagE3gO8Eea68e4o4cupsRsuymwQ20Ui86YgE8A7IlNnNcx2rXtPiD7wpplWXlt4GkSB1YaLrKQYZc7VpDozUTtWr22AmXClTD+N6NecXVZnZfdyN6jIpVj3FX6naBOeawCjVg4K47F3nql9Nl11QyB2QXOP+0Yk9y5542to7MWZPUuzc92K/aczQi94iAfOR5KxKA3Ts77nWVGuYXAABwuujMkg4jTPgp9awVROfK05OgQhCszPmrpReTtW1k532DwFKmB6gFWG4iVpHSVunbK+0K1ZlCKdS5cJqUgXXKbGukX5GIjuhVVu49vaZFFvd1tKP/JYyz4oupSSf2j0oZoKKtroimMaxrag9LQZie0D3YeRjOcI2tVfM4RkBjgNAOSujOjbabgHNs2Bx/wA6j/Wg9F+1Ps386j/WtU01aNP1Mb/2KfQtoycI+OKdFvjKsD+irah/6X+dR4fjSlm6MtrMw+TSDn8/Rw7u3nj7UC/Wiu2iuteW5IvNObY5jBWw9Gm0/s386j/WvP8AhrtP7N/Oo/1pmizQ/kis0yOLvV+ie0KvIqcHRvtP7N/Oo/1pyzo+2ll8m8eto8fx5IGs8P5IjLHaXNILTdPepB1uquzqR4e4Zp1S3D2iM7MfzaPP76XZuRtD7Oe/raOX8aZtHPi9tDJs3ccfV6lWN7LTDA36xx7h75haDR3OtwMfJzGp6ykf/dV7eXo12lWqB1Ozy2AADVpAjjMvx70Seic2fHx1Jf8ATMKjp0MJFwPNXo9E21fsv8+jwn665d0SbW+yj8+jy++szzpzi/ZRZKd2VrQzrCcQcBniC27hgePhJ0xtreiTa8z8lGGXz9Hj+NeP6I9rHH5KJ1HX0OH4/CFVHLKbZSrVaS8ycM4AmBOJiTmTiVxZ3QVdT0Q7X+yj8+hy+/8AELqn0RbXH/Sj8+hxj66ZBT3cdEox/ZnX2furiOinazWz8lH59HAZ/XzwSNl6L9pmQ2ztdhOFooHDiDfgjSQhySdNiKo0ypjd7eSvY3fNOlk403Elh4wPonmPGVMs6KNrfZR+fQ4x9ddnoo2t9lH59D+vkm6aBNp2hXfbeajbLLR6sFtQVZcx2bRcfJBGDmkkYjxhU2hXLSC0kEZEHFXBnRZtUCPkvj19CctO3/deHop2r9lH59Hj+NSoqKpFSk5O2V60bTqVWllR5LTmIAnvgYqGrsc10nEE5/rzV8b0WbV+y/zqH9aU/wCFu1CINlwP/wC1Hv8Ar5pklEpu8OKdUrQQQWkiDIIMGRkZGR9itD+ibauQs0gZHr6M+Pb5r1nRTtb7KPz6HH8aALr0f9LJbdobQdebgG2jMjlV4j748dStmpVA5oc0hzSAQQZBByIIzC+aafRdtWMbL/PocPxrQOjiw7YsDhRr2Y1LKTl11EupEx2mfOejji3vIxwcDNWcUJL5Qf8ATf8A9n9SEAQ+8rA6pZ2uwBc4HTCWa6KNrsaWOlrW3RwaIddJjAAjEXYcTOeGCsO19lNrgSS0tmCOcTI1yCh6e7NRzvnastGUEkxynBvrXj+T4+V5ZOMLUvn4rf8AZDTFDUpilQv1Or+bwdccbuLcb4wZiWjHOYSgq0tbZOMAX8A4DEZyTJmDJ0MqQq7LZdY24x1xpaOsbewMTj4Lg7LbevdVQm8XA3MbxM3u/wDderji4wSfpIsjXVaYAAtkgmMC46E43XYeg7hlhE4rtNJ7op2qHPIgNfmWNh0C9icAeGCd/wCFN1pUP4O/9T5robNbIPV0ZGRuZTM+1WBxZrfRpgzXa4ElwvPmByJJkf3UlSqBwDmkEESCMiCo5my2wPmqAIBGDNDw8ynTWPAAbcAAwEH44oAcoSA6z7nrQOs1uetAC6EnSvY3rvKJ96UQAIQhAAhCEACEIQAIQhAAmNt2ax+Ia29xAAJGoJ1T5CmcIzVMBGy0Q1uUE4nEnGANe5LIQmkkqQAhCEwIn5NV6+9jcvEz1hiLuAud6XFnr/6o/gCQGy3df1kti9eyN70YhOGWFwEddUPMxOvLH9lhgi1ytVtiQvQpvBN54cIwF2OH7+aXTR1kdjFV4kk/RMToJGSDZHf6r8s8JyAx00nJbjHaEy+Rvg/PP1xhuHDILr5K/wD1XeTeXLl60AO0Lmk2AASTzOa8Q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data:image/jpeg;base64,/9j/4AAQSkZJRgABAQAAAQABAAD/2wCEAAkGBxQTERUUEhQVFBUXGBgaGBgXFBcXGBgYGBgXHBUbGhgaHCggGBomHBcUITEhJSkrLi4uFx8zODMsNygtLisBCgoKDg0OGxAQGiwkHyQuLCwsLCwsLCwsLCwsLCwsLCwsLCwsLCwsLCwsLCwsLCwsLCwsLCwsLCwsLCwsLCwsLP/AABEIAMABBgMBIgACEQEDEQH/xAAcAAABBQEBAQAAAAAAAAAAAAAAAwQFBgcCAQj/xABHEAABAwEFBAYFCgQEBgMAAAABAAIRAwQSITFBBQZRYQcTInGBkTKhscHwFCNCUlRicpPR4ZKj0vEVM1OCF0NEorLCCCRj/8QAGgEAAwEBAQEAAAAAAAAAAAAAAAECAwQFBv/EACcRAAICAgICAgEEAwAAAAAAAAABAhEDIRIxBEFhcVETIlKxMkKR/9oADAMBAAIRAxEAPwDcUIQgAQhCABCEIAF5Ka23aNOn6RxxgASTGeWQ5nBVXbe/tKgDea8GJEXY5YgmBzQOi5ueAJJgc1Gbe3goWSj1tZ4a3CBmXE6NGpWF729I1e0FwY67SyGGZ7veqRbNovqXb7nPIwF4kgAZAYpWPifWdg2pSrNmm6YwIILXNJAIDmuALTBBxGqeAr5Rsu8lam4GlUbTIEEsphoPgMzjmrdu5vjaqjnD5RJa0mHVOrBAjEDJzsctUWHE+gULOtjdIxDhStlMU3jBzmuBbOWLQOzjzKvlmtd6ODgS0zMgR5ZpiaocoXi9QIEIQgAQhCABCEIAEIQgAQhCABCEIAEIQgAQhCABCEIAEIQgAQhCABMdsbRZZ6FSs8w1jS4+CckwMTgsu6c9vAWJtFjo6yoLwhwJa3HUREgT3hJjStma7x71VrZVdUc4sZoAYwHEqqVa5JJE98kym1atOZw4LhtXgpNRapUc8iTMZDQJSi5sx69O7u5poahy8yvKLsUyR5UpHikRUI/dP7DZTUnEMpsEvechy5kpzW2bRIHVvdeODespuYxx0AcRmUwI5m034QY58P3Vt3X37r2aq0lzzTE4B0gTm4MyjASBGGRCpYszhIcIMwRzGi6YwgyJ+AkNJs+vth7Wp2ijTqscHB7QcOYy781JL5j3E32q2M3DLqRwu37sZ4tJwGPrX0jsraDa9JlRhwcAeeITTIlGh4hCEyQQhJwgDsFerwBeoAEIQgAQheEoA9QuZXSABCEIAEIQgAQhCABCEIAFzmgroIAFgP8A8gtotdaqVFpm4wud3uwGPcD5rfl8t9MFr63alctxDSKfKWjGPElJlRKOTjxKCV64Rh5n40SbikUeldU2nNcgpVs/vogCf2U0uouaBec2qyoWDNzRdkDjkT5cU7ZReetLnVHMIfN8Oa0OJHUhgcBD54YZKuU6xBBaSCMiCQfMJw+3PeIe8uHFzifIcUBQ42paAa5IxA10JDQCfEyU2oGRy+Ak6lIxHh613QpRgdDH7JFo9qMyP0fbitn6Et7w7/6dV4vf8qdWgE3QdSIOHCecY7EjkE52BaHUbTSqt9Jjg7yITFJWfXqElZat5jXfWaD5iV2VRiBK9AQAmO1tr0bOy/WeGDSTieQGqAH6q28HSBYbI4sqVbzxmymL5B4EjAHlKznf3pSfVaaVjvUmHB1SYeRwEeiOefcsrbWxnXjqp5fgvj+Tatq9NVPKzUHF3GqQB/CwmfMKCHS7bHPALGMGt1k/+SoVmaHDGPKfau67Lpyy4YexK2VSPofcrekWxpvXb4zuggEHIwSVaCvlrZe3K9mqipSe5ju+cOfHxW3dHO9NS2BwqODyBJ7IbBnKAMRiMe9NMhxouy9aiF6qJBCEIAEIQgAQuXFCAOkIQgAQhCABfLfStZXUdp2i+AOtd1kD6hJawHgYbPivqRfJ3STWc7aVqdUMu61wH4WktaPANaPBTIuBVazdRl8etJQli7PuSYEoQ2DGyuxV0yHrnj+y4J4fHMohMSFW8/7pwylCQY6MNPYuwHanDTn3JFD1rgBieOWfcgvEY4cPcP3TWlTJPxACVq0yXBrRKRSR1SdjB8VbdyN3n2p91rTBvSeEXQ31u/7SjcbcOvbKwGDabSDUecgNAIzJj3r6C3X3bo2OkGU295OJOZ95801sUnx+yaY2AANF0hCoxIXenbXyakC2DUc4NYCYbJ1cfqjPwWB72bzOrVXMY7rDk+rm5/Jp+izgGgDjOavHS/tuSbOzFxDJP1R2jA+8ZHh3rJ+rawYn9fjmspPZtCOhjaqmPIeXNI89OHu7l7VN505NGAA+PWvXMjE6ZcygB9Ya0Z5/HxCl6RaRjqq/SbjBz171K2bKZQPoXrGnBu4+B/srp0LbSFO2vpOj56nDTxcwyAOd0u/hWZ177nek6BxPlhp3J1sjaz7NWZVaSHMcHDw+PIprQns+tULJbP0vPIa42dppj/MIcb0alojPlj71rFN4cARiCAR3HJWnZk00dIQhMQIQhAAhCEACEIQAIQhAAvm/p6sbWbSloAv0muMcS54M+S+kF8//APyCoh1tpOaQbtLtkEG6LxgEDLU873JTIvH2ZEBPvKC/QZL13AYD4zXEY4IGe8kqKRzXdhZLwrnZNlGtSAabpaYMAY8FE58TfFh5qylspamY9vJK02lzgI7hEx8cFZ6G77ybpbjrjlirBsbd9tF14kF2mGA7ufNQ8qRovHdjHYu5bnAOrGDo33n9FOWTd2nRMhhcdTnHcFPWOpjipulRdUIZTaHPOIkwIzMnTVYqTkzZxUSW3BpdWx7IAmHCM4iDPq8yrcqvunsu0U3ufXa1gghrRUvkyRiTAwwVoXXC0jz8zTnaBNtpWgU6T3kxDSZPqThzgBJwCz7pP3rs/wDh1pZRr031QGtLWOBMPcGnLOJx4KmZpNmObd2z1tepUJmXGO7RQheahveXPmmxIwxnsz4wMPA4LvrYgBYnQduACcss5DOtqD8LfZPJNaBvuHf58092k4mgSOOHPie7JHwFeyMqV5OGp80+sjoIvY8AePE8VE2Yy/uTp9eCY7k3oSVq2TtnqNJuiOZ1JOa7GxrzuXFR+xLK+o7sgmMfj1K0l7b9IsJuwL44HKY0+iDzIUSlRrDHyQ7OxW0Kdx4P/Mjg5vVAkjxMeBW4brg/IrNez6mnPfcCp793GWt1Jt5zWtxLm5mnhepk6SbuP7rQ2tAAAwAyWuN2rMMy4uj1CELQxBCEIAEIQgAQhCABeOdGeCCqLv1vEB8zTc4YkPuAFxcBi3HQa+WhQXjg5ukMd9t/SJpWNwGjqvuZ/V5cViu26pLiZJvekTmTMyTqrZt2lfaXSLwum8BF9j5gkcQQqpaLG7v80HqQxRjGkiuOpaH9kWbAglSVWynIhJCyYniMx7wpaMng3odUrEBD24iccc8irRsZ5Y6/JAunCJGRIBHfHnKq1kLmmMxqOSuezKtN7OycYy1yhYZItG0IcR0+2Mc5pYC3sMDpMy8NAeeUnRSlGHzlkqzaKJB7OftUvsoPBi46o/RjAXuOvZDQThryPisWrLekTVipEEMaC97oDWjOT6uGJ4rSd3djdQ288g1CMYyaOA496rG6uyXsPyi0DqWt7RdUhpJ0AB9EDn78FN4ek2hSBFnHXOjBxwYD7XervW+HHW2ceXnkfGG/yXupUDQS4hoGZJgDvJyVG3n6TLPZyWUAK9TiD82D+Iel4eayneXfa02rCrU7IODGi62eYGfjKqFptRkxwjD3LoHDxFHc9k/vRvxarWT1tUwTgxvZY0cmjM8zJVesxdULm4kXTPdp64SVisFSqeyOyM3HIfqVLigKTLjRiSJdIxOmGgxyUt2dmLA8nxEgCDA4xp4fokBUxVzrxRvNYTTYwsaSxjXVKlR4nXCI9qitrUg+mSTecGlzHlt10McBUY8DUSFKR5c1xdEOyoRACm7SZoEawPMkEnyCgKRlTTH/ADYP1sfIYe5RLsuPQy2fsuqabqrYDQCSScgOGCk92t3hXN+s5zaYBJIAnDHEnIRKteyxT+R3YxOBHPJPHbKIsoDcesIkD6ucdxgTyWUsjOiOFKrFN1NgsFPrwS1suLcpDcSCZGcLrYtnpUqxDwDTtNKcdJJDmz3wZ4kcAudqPdRoGi0kOrAtLTo0j5w8oBjDVylt3Nkmq6gwyXNmODQYJJ5AAYKLbNXUVfoum4FgfTpue9xe09mmcMWgmTHOB5FW0ngkbLZwxjabcmiB4JcBdsI8VR5WSfOTkeoQhUQCEIQAIQhAAhC8JjNAEJvhtwWSzlwjrHdmmPvcY4AY+Q1WR1bcx5LiXtJMkANd2jmWk5E8U4302/8AKrS5wPzbOzTH3Rm7/cce6OCr3WoPW8bBxjvsdWiveEAQMAMfotHZHmSfFNeoB0Hx3rsVSNJTmlUDx2SQeB17uao7YpIi7TZI9IC7xAxCZ2nZ05ekMjxHBT1V2jhhl3JGkyDdPhKC+CK9Tph+B7NQZThPJO2WRxgsHayIGcp/arECZgcw7XuPHuSlOzXIc0GcZaXEyIgjylIhxosm52zbNeP+IPMuHZF4NY2JJlwxkiMctNVOWjfixWYFuz6Tb2Tnua5vd6QvPE84VMtNQlhfmRjhwKr+1Xyb2oGPMaz4JcUujDJ48XK5b+PRLbe3lr13TVqOfoNGj/aMAeYVbtNpx7/ak+tJwz08svVCaWmrEH4HEJlWkqRxXrwTBx1UxsjYQI6ysJnEMyA/F+ii9j0g5993oty5ke4KXdazUOPo6CY8cNVL2b+NiU/3S6F7XaYwDWADIXm+oZBRFsvHEf8Ar7QpM2VpyJHifeo+10C39ePOFB3Shqjp+16bu08vpvwDrrWva4t9Ew7Jw4qO2ltQOaWMaQIuy49ohzr1QmMJcQ3y5pG00U0iQEWfOeTjcZbOaSnNki8AD9Gf1+PFR1js8zPmpLZ9MtrAaYiPjXLzUSZlBFm2fSvNg4NJz4RirXY5AbJgNE45Ad+nFM9jbKdA1BGfeISHSG6pTpUaTcOtLp+8Kd0hvcZxXOlyZ2pekNrJbPllqLs2jssEH0RkSNJMnx5LR93KHyd1+MdRyIjDJYzunbxTrw7AE4HnP7LZrDXvNE44YFPqRnLaovVCoHNBaZBSirey7d1Zg+ic+XNWMGcl1wlyR504cWeoQhWQCEIQAIQhAAqV0n7f6iz9QwxUrAg/dp/SPj6P8XBXN7gASTAGJJyAGa+e99Nu/KbXUqg9km6z8DcG904uj7xQdHjY+U7fSIurX0XLaij3VEtRfxyQeqmS1GsIxySjrVT1z5KINacDlyQLG05OPimaJsm7RbQBi0kchMhMqVrpP7LXwdA7Ag8knZqL2+i+RwTx1hZVHzjRPHUeKZqm2PKQw7QxXT29mRoZ/VRtOxVaJ7D+sb9Vx7Q7jr3KVs7w4TlOYiITL+zqi0aZHHw1CqW3rMaZc3MEG7zB+I8FbKA01BwSO2tlG0Uw2mAasgNkgCXEAiTgBz5JGeVaM/qVrs8YHnEKx7qbgWi2MNorTZ7G1pe+q8YuY0Eu6th9LAekYHfktT3J6JaFnLa1su2ivgQ2PmaZ5A/5h5uEcACJS3Tjt35Ps7qWmH2l1wcerbDqp7vRb/vUtnjzz85cYmDuqgCGSGaAmSBOROp56opPUfTqFLMcdCVFnr48y6RN2a0aJ5dDhByUJYzJgS48B+uSuGydhPqAeg3veSfIBTKaXZ3R8nHX7mVbaFhu4hRtksodUh2R9q0+0blVXN7L2Hxd7wqRtrZVWzVW9Ywtgy05gxjmM0uSfRyeSsOVXB7GLqQa7AYDBS9kptNRhMwYx1S/+Hki+YgiWgY+lqfjRKVKEFvIhYNnmRjTNP2ZZoY0clXOlazE2ahVxJp1SP4mnPlLB5qxbBrTSbPBd70bLdarJUpUxNQ3SwSBLg4ECTlOXijH2O6krMVpMDqoP1nAyeBw/RaHu7tR1GoKNUyIljvrNPvGR7lmdQVKFZ9Ks1zKlN0Oa7AtI9oiCCMDM6qd/wATFWmBMPZiw89R3H9FU1scpKTtG1UqgIBGSltkbSukMeeyfRPA8DyWb7n7fvtDXHtaj41VsL/EFKMq2YShemXtCrWzNsFkNfizQ5lv6hWRrgRIxBXVGSkcc4OL2eoQhUQCEIQBUOlTaJo7OfBg1HNp+BkuHi1rh4r5+q1ZK07p02pNShZwcGtNRw5uN1nkGv8A4llAPHJB6XjRqH2LNK6NRIuPloiUjpQ8pVdClw9RocnYcWm64QRx01xTLTJGjWhPaNVQrKmKe2eqmaxkTbHzniuXtcwFzZcBjGZjUDim1CopGhUTNuwa8GHNxBGfIpZNaDLpcwYN9JvccwO4j1pyEwNW3O2x8os4vH5ynDX8/qu8R6wViXTttM1tp9UD2aFNreQc/tuPk6mPBWnd3bBs1cPGLTg8cW/qMx+6yvfbaHX2+01Rk6s+JwJaCQzP7oGGizkeRPx/08ra6IN7tB/desqaaarkhclQN2iXsdW7krlu/tLEYrPrHV0OXH3KbsNogiMlhOI4SNo2bbA4Bd7Y2VTtNI06gkHzB0IOhVP2HtPAYq12S3Ssk6LcfaKXbNmus7GseZuyGu0cPonviB4KOrEQCeOHNaZtTZ7a9ItcNJB4HQrKrbSeLWKThAZJJ0M4D2qhW5Oy/wC7tbsDuVmoVYgjTFVbY7YYO5WCg7AKYsmaFekjcOntKiKlOGWpjfm35B4z6t/Fp0P0SeEg/O9Vr6T3MeCyowlrmnAtcDiDzX1Fad5bNZLMypaqzKTYIF49p13CGtHaccsACvnvpQ3sstvtQq2Wg6mQLr6riAawGDSaYyiMHEyQYIwEdjjyVnDDJw0yN2NtI06gMrXdgbV6xoDjjoVg9NsmQTIV93M20Cerf2XD4HgsckGtnRjyqWjVW8FL7C2hceKZPYccPuuPuPtUFZ6l5sHHgUoFClTtFSipKmaAhNNlWrrKTXHOIPeMD+vina7E7VnA1ToEIQmI+eul2re2pXByaKTR+Ux0ebiqQXSrp0vtA2rXxmW0j3fNMEeqfFUd7Tokeri/wX0LNcvRyTcVOOCkKbBTEu9KcIdlABGWs8coGGMgNbHdW6ztFjQYAAzGUkg5HMY/rIZPrFxkn48Vw9xOOmMAZDHIcAvAJTGkOGDgQndGRofao0tI4+C7pPOjiO4oLTJ6z1k+o1VX6VVx+l5iU/oE/W9SZvGRZrHSNTKMBiTkB3pdtkB9F7XHhiJ7pzTXZDvmiJmHtLgBiWYaeakusLg7tBwhxwGDY/y4Oh5Jg5OyLqqkb6WKHtqj6WDvxAYHxHsV82g6Xu9ffAn1yqvvWJs7uRafWB7CUpLROXcCioA8vj1r0Djlx+NVy53kszzWzx5+PjVPbFavP2pgSuQ6EmrM7ply2btK6c1cae36VCmH1iGiO8uPIDM4HD9IWY0HhjC+pqBdF7jrgZmMu8nGITG02l1V95xJx4+7QnNZrDb2EvJpUjbtnb+WN0B1YM5Pa5vriFB7yVWOtbX03Ne17AQ5pBBg8Qste7FObNanMILTBVSwL0zOHlNPaNt2KOyFPNMALMd1992NIZaR1Z+uPQ/3DNvrHctIo1mvYHNIc04ggyCOIIzXO4OPZ0rJGe0ZZ0w2FxtVOoDM0QIP3XOmPMKh2KzPqPuMEnngAOJPBaj0ssgWd861G+d0+71ql7Ns9+laGs/zHMEAagE3gO8Eea68e4o4cupsRsuymwQ20Ui86YgE8A7IlNnNcx2rXtPiD7wpplWXlt4GkSB1YaLrKQYZc7VpDozUTtWr22AmXClTD+N6NecXVZnZfdyN6jIpVj3FX6naBOeawCjVg4K47F3nql9Nl11QyB2QXOP+0Yk9y5542to7MWZPUuzc92K/aczQi94iAfOR5KxKA3Ts77nWVGuYXAABwuujMkg4jTPgp9awVROfK05OgQhCszPmrpReTtW1k532DwFKmB6gFWG4iVpHSVunbK+0K1ZlCKdS5cJqUgXXKbGukX5GIjuhVVu49vaZFFvd1tKP/JYyz4oupSSf2j0oZoKKtroimMaxrag9LQZie0D3YeRjOcI2tVfM4RkBjgNAOSujOjbabgHNs2Bx/wA6j/Wg9F+1Ps386j/WtU01aNP1Mb/2KfQtoycI+OKdFvjKsD+irah/6X+dR4fjSlm6MtrMw+TSDn8/Rw7u3nj7UC/Wiu2iuteW5IvNObY5jBWw9Gm0/s386j/WvP8AhrtP7N/Oo/1pmizQ/kis0yOLvV+ie0KvIqcHRvtP7N/Oo/1pyzo+2ll8m8eto8fx5IGs8P5IjLHaXNILTdPepB1uquzqR4e4Zp1S3D2iM7MfzaPP76XZuRtD7Oe/raOX8aZtHPi9tDJs3ccfV6lWN7LTDA36xx7h75haDR3OtwMfJzGp6ykf/dV7eXo12lWqB1Ozy2AADVpAjjMvx70Seic2fHx1Jf8ATMKjp0MJFwPNXo9E21fsv8+jwn665d0SbW+yj8+jy++szzpzi/ZRZKd2VrQzrCcQcBniC27hgePhJ0xtreiTa8z8lGGXz9Hj+NeP6I9rHH5KJ1HX0OH4/CFVHLKbZSrVaS8ycM4AmBOJiTmTiVxZ3QVdT0Q7X+yj8+hy+/8AELqn0RbXH/Sj8+hxj66ZBT3cdEox/ZnX2furiOinazWz8lH59HAZ/XzwSNl6L9pmQ2ztdhOFooHDiDfgjSQhySdNiKo0ypjd7eSvY3fNOlk403Elh4wPonmPGVMs6KNrfZR+fQ4x9ddnoo2t9lH59D+vkm6aBNp2hXfbeajbLLR6sFtQVZcx2bRcfJBGDmkkYjxhU2hXLSC0kEZEHFXBnRZtUCPkvj19CctO3/deHop2r9lH59Hj+NSoqKpFSk5O2V60bTqVWllR5LTmIAnvgYqGrsc10nEE5/rzV8b0WbV+y/zqH9aU/wCFu1CINlwP/wC1Hv8Ar5pklEpu8OKdUrQQQWkiDIIMGRkZGR9itD+ibauQs0gZHr6M+Pb5r1nRTtb7KPz6HH8aALr0f9LJbdobQdebgG2jMjlV4j748dStmpVA5oc0hzSAQQZBByIIzC+aafRdtWMbL/PocPxrQOjiw7YsDhRr2Y1LKTl11EupEx2mfOejji3vIxwcDNWcUJL5Qf8ATf8A9n9SEAQ+8rA6pZ2uwBc4HTCWa6KNrsaWOlrW3RwaIddJjAAjEXYcTOeGCsO19lNrgSS0tmCOcTI1yCh6e7NRzvnastGUEkxynBvrXj+T4+V5ZOMLUvn4rf8AZDTFDUpilQv1Or+bwdccbuLcb4wZiWjHOYSgq0tbZOMAX8A4DEZyTJmDJ0MqQq7LZdY24x1xpaOsbewMTj4Lg7LbevdVQm8XA3MbxM3u/wDderji4wSfpIsjXVaYAAtkgmMC46E43XYeg7hlhE4rtNJ7op2qHPIgNfmWNh0C9icAeGCd/wCFN1pUP4O/9T5robNbIPV0ZGRuZTM+1WBxZrfRpgzXa4ElwvPmByJJkf3UlSqBwDmkEESCMiCo5my2wPmqAIBGDNDw8ynTWPAAbcAAwEH44oAcoSA6z7nrQOs1uetAC6EnSvY3rvKJ96UQAIQhAAhCEACEIQAIQhAAmNt2ax+Ia29xAAJGoJ1T5CmcIzVMBGy0Q1uUE4nEnGANe5LIQmkkqQAhCEwIn5NV6+9jcvEz1hiLuAud6XFnr/6o/gCQGy3df1kti9eyN70YhOGWFwEddUPMxOvLH9lhgi1ytVtiQvQpvBN54cIwF2OH7+aXTR1kdjFV4kk/RMToJGSDZHf6r8s8JyAx00nJbjHaEy+Rvg/PP1xhuHDILr5K/wD1XeTeXLl60AO0Lmk2AASTzOa8Q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2" name="AutoShape 6" descr="data:image/jpeg;base64,/9j/4AAQSkZJRgABAQAAAQABAAD/2wCEAAkGBxQSEhQUExQVFRUUFxcWFRQVFBQUFBQXFBQWFxcXFRUYHCggGBwlHBUUITEhJSkrLi4uFx8zODMsNygtLisBCgoKDg0OGhAQGiwkHCQsLCwsLywsLCwsLCwsLCwsLCwsLCwsLCwsLCwsLCwsLCwsLCwsLCwsLCwsLCwsLCwsK//AABEIALcBFAMBIgACEQEDEQH/xAAcAAAABwEBAAAAAAAAAAAAAAAAAQIDBAUGBwj/xAA9EAABAwIDBAgEBAQGAwAAAAABAAIRAyEEEjEFBkFREyJhcYGRobEHMsHRQlJy8BQjsuEkM0OCksJiotL/xAAZAQADAQEBAAAAAAAAAAAAAAAAAQMCBAX/xAAjEQACAgIDAAIDAQEAAAAAAAAAAQIRAyEEEjETQSIyYVEF/9oADAMBAAIRAxEAPwDYBqUGpYCUGoEIDUoNSw1KDUANhqVlSw1KDUANhqPKnQ1AEcwgBvKjyJ7IjyIAayo8qdyo8qAGciPIncqPKmAzkRZE/lQyoAYyIZU/lRZUAMZUMqfyosqAI+REWqTlSSxAEcsRZFILUktQIjlqItUgtSS1ADBaklqfLUktQAyWpMJ8tSYQAyQihOkJJCAG4REJwhJKAEQglIkATAEoBGAlgJGhIalBqVC53vH8T2U3upYVgqlpg1XGKf8Asj5u/RFglZvsTiW0xfU6NFye4KvxG2WsvUIZzEsJA5kTPouL7S3rxNYkurOE/klo8CFRHaVQTFWqJ+b+Y6/fBv4rNlOh07fDfwSadGp1RZxYS1zzya7UDu87hYattmsSS2o4TqMzneeYmVQsaHAuJNu/xKU2pOiBxo1ewd9MZQeMlRz28aVTrNI7Bq3wK7HuhvCzHURUBAeLVKYkFjuRB4civN2eOK1O4+1HUMRTqNebuaxzIjO0mNeMTp22QgkrPQuVHCU24BGhuClQtERuEITkIQgBvKhlTkIQmAiEMqXCEIAbyosqdhFCAG8qLKnYRQgBktSS1PkJJagBnKiLU8QkwgBgtSS1SC1MVqrW/M5re9wHugBBakkKFiN4cKz5q9PwOb+mVV4jffCN0c9/6WEf1QlaH1ZfkJJCyGJ+IlIfLSce9wHtKrq/xGd+Ci0d7i72hLsh9Gb4hJIXMa+/+JOnRt7mfclV9fe7FO/1nD9MN9kd0P42dcyo1xCpt6uTJq1D/vd90Eu4/jO+gJYCACWAtGDMfEPbhwmDcWR0lU9EyeGYHM7wbPiQuD5GsAk/vuWx+K+3OmxnRNdLKDctjbOTLz3/ACjwWHfDpJ8AseloqkJqVXOJAsBrzjtKj5J7lJw46p9fsg5kj17kxMbbiIblSqTgRrHcPqmHt4KXgaRIPsgS9EwI1+idweJNNwIMgEG9+I1CTUoHiPHgo7XZTBSN1R6Z3G2mMTg6bwZjq3MkREAnjYi/neVoIXIfgntprTUw73xnIdTBdAJuCBPHRdghbRGSpiYQhKQhMyJhCEpBACYQRoIAKEULD7f+JFOi91OizpS0wXkwyeMACXd9llsZ8QsW/RzWDkxoHqZKy5I2sbZ2GFFxOOpU/nqMb+p7R6SuG4neLE1PnrVHd73R5Sq9+JcdSs9zfxHbsTvdg2a1gf0tc71AhVOK+ImGb8raj/ANH1XIy8pBel3Zr40dExfxMd/p0Wjtc5zvaFUYn4gYt2jmt/S0D3lY8vQNRLsx9EXeI3lxNT5q1Q9md0eUqtqYtxNyT4qIXosyQx11QpsvSZSEAGXosyIpJTEKlJLklAoAUCgkEokAelwEK1Mlrg2xIIB7SLJbQltCqc55gxmEc3NMyA0PJmekiXC+pkqAwCT+5XSfi5sQU67X0mmK5LngCevF4HKGz3ntXNHWCwXTDbV4KTTYSP7esqG0XVxsym5+g01j99yG6BRsrnYUgqbhBEJ3E0XGoWluXSRqed/BHszDF2cRpp3wk5aNKGyecGbECzgCR7+H3SHbtGoCWWI4LT1RlDKbAC7iTo0GLdpU2lRfTA0DSRcgCJPAKXZou4pmR3Mw76GNo5hDg9sA2BJMATwk2ntXpBhkCRB5clxzbmFb/LeSAQ5vW0tIv4QtvifiBhWHKBUeRyAE9sOIKrCVnNmx1VGtQWTp/ELC/iFVvewEeYKU/f3DcMx8IW+yI9WapBZWhv3h3G5Le9X+B2hTrCWOB7iE1JMHFolKp3sxZpYOu8GCKZAPIu6oPqrZUO/VIuwGIjg3N/xcCfQIfgl6cJqu6zu8+6SXpp7rmeZRZlE6h7MhmUfMjzIGLc9NGoie5MkoMtjudEXJmUJTCxwFGCkAoIEPIpTRrJPSoCx0lJJTZqJs1e1ArHiURKjl86AnuulCm8/hPjb3ToLHCUEkYR5/L4uCCAPUACcASQlhUIEPa+zG4ikabraFroBLSDII/fFcE393QdgHtvnY4dVwBm1utwBNuK9EhQtt7Go4uk6jWbma7tIIIMgtIuCCk0ajKjysAVuN18OG080SdcoEl3IBTt7vh8cFUY+nNSg4hpJ+cGHEggDSBqtBsrCNY1ppiRFuYsoZXWjswq9oy7NlVMxfUY4F5kzFpMmB3WU/d3Y4pydSTPpH3U/beNq5ctKiS4wM9TqtvxaNXAKw3b2Y9nWc6SeyB3QsbotFKyiqdM2q4U2CbQ93ytB4xxKl7N2RWLjWxNUvawF1wGtAF4DRYaa63Wl2xhsp6QCAGmY7P2Vm9u7yj+Fc0NcHuOQNIMzNyB3JoUkvTLbx7SfUfIJng1t8gmwEecqhdQfMuD294InxU/8AgqmQuyvBceRt2oYShU4OqDvDo8ZEKq0cknbF0A+LPPj/AH1SqtYxcEHmLT4aFSIMdaO8QJ8BbySXttET4JiRHojNx10IUrY28OIwlUOaSWg3bNj4HQqFhy5pIDTB/CQZHam31XA3aR3grIzq1b4mNyAinci5nj2AfdZ/F/EV1UOY6S1wLXNhoEGxg6rGMxrflPldBuBMyJjgY0P2R2YdUvC2rUadTSxPZHsq2tgHAkC/YlYjEZBBBA56EeP7spOz2Cs75nE2EkW9+xLZtLt4VlWk5uoI70x0yv8AF4DNLXA9UwSBGsQeXEJNPdkSREkcZhvmbeUrSVmvim/EUDq4TfTBbnY25LqjxmYxtMHrODiTbg2wE+y29HdTCU/loNP6yXnycSEm6F8cvGcX2fgqtcxTpkxq42aO9xt4J7GbExDPwhw4ljg6Pqu1tqBgytaGjgAA0DwCq9sYZtQZhAeBYjU9h5hJTRuOKPjOPNwlTjkHe77Jf8GeNQeDSfeFd7Xw4BDwIDtRyd3cFXLT0Tlj6umRRgR+Zx8APunBhWD8J8Xn6QnyEgpWZ6oSKTPyN8cx9ylZRwa0dzG/ZAopQOg3E8024I3JJQIEIIwEEAelglhVu2tr08JSNWqYaDAAuXE6ABYfF/FI/wClREc3uJPkIVW0iCi2dMCUuPV/iXij8opt7Q2f6pVdiN+ca/WsR+kNb/SAs90a+Nncn0wRBE94lYfbGDGGqyyGsN4mBebNHgfMLmlbb2If81aoe9xPuVGZiajzAJcXHQalYnUi2JOD9Ot067XCA0n0HioO1cSafRsZGZ7wPW/pKz+x9pmkG03vlx0Jtf8ALPHvKRtF9UvFUESzQGTBNp9VFpxdM7qaXhoN4tshtBzTTfnu1oixmwuFzd+NcAGOOd+bMf1HXwC2G2do1w0XaQAJIpknzJgeSwD/APNceQBuf/EKkDmza0aNtZ38NLp67jlmRAFv33KnpuqNcCHWm2kH98lfsyHCUg6x4E2iwkKpLSBYSJnna91shsl1GSC4QeY4+PPxVdWFnDhr5A6qfRxLQ1+YRbiCBoe1RHPpuBy36p0OYaHkkFEelTgA6tIIMcOtP0TeIos0gkcDIP0unadQsFwS28iIN3Wg803VfaQQ0HQ6E/XyRY6Iz8NBjXIZBmDY6eoTmGjhm7QSPso9bEWgeJNvJO4LGEQMzgRaOGpPMc/RIKofq0cwls8oMR7XHYmqDCwkMk30AzRLZjMO/inMS/R0l7XWvM21aeXFTcI7q3kNcSWk2kRfTQJovgxqc6eiwdsoGOveLxBnjbme1aDd3ANe91MugM1aBLjEHX8IgwTzlQdl4WrVfaIa2XGGnK2bmPJbLYmCaxpyWmQXHUzck8yfJDdHp5njw0oL8gzTaXlugbw4ADlyTwwjXAwXRzgCe7iVAxdYMe+HAEEnMTqLJmjia9V4DJI1c8yGNA7ctz2KbZ53W9sdr0ssdgjujn9gq3GYoj3J/twVvtHEsBAmSTDRBMnnELE75Y7o6Tg10PecvaL3PuspWxv+FPtPFBznAGQZI72m/wD2VU1w5wouFrS4WIDWlo8QRdLcrsnl+ib0ZOl0g0XflKYp14GqfZiCskwujd+U+RSSOwqQa5mQpBrGJm/egCtcI1HmiF9L9ynfxLjqUOmPP3TFRC6M8j5FEpZeeaCAo6J8YcX1aFLnmefDqj3K5m0rZfFnEZsY1v5KTR4kud9QsW0pv0zDwcRgpsuVlsvZD6wzCGsBguOpjXKOKylZWMXJ0hrA4N1V0M8SdGjtWioUGUG5WCXGzqh49jRwCXSpdGzKwQBc8XOPMnmixXyg8iPKVeMKPRw8dRVv0h4ylLZN4PoUVTFPa2LHkTM2581NqNlhHio5pSPDROUU/S8oJldi956hYaThEkSbaAifRVNHDF7nOkZLXEmYGg5kwrHa+EHRuOmnE8SAqhlCGHg0eql1UfDyuXHrIs8Of1zyDn28ir3CYRxYXBrp5w4+fMLIbvUekrNEEgnQcRN12rZuzKLmfyuoRYicwntU5SoxihatnPM7TLagAm0+dj5rTYCns2k3M2m7PlMF4JkxqIt5J7aW4pqOLg6m08bujyhO4LcIsb1sU4A8GNHu6Z8QsWV6xQupsfD4ujLR1s2rJDoMxYfVZDbe79ShPUc+nxOUgt7SALjtC6RsLYdDCg9Hme53zPe6XGOxsAeAUnGUw8Ql2oz1tnB8RgBqGkXHkZvoo1PDg2yu5anTyW93g3WcwmpQYS0TnY3Vs/iYOI5geSxe08JH8xvD5hp4/dUjKycoUOUXOIbbLxJM66ST9uauKODLgcsnlbkPqqTCshlPvcPUFajZbZiJsUpPZXFa39kzZGOFGpncCWj5mgxIPA+MLR7EFSuSZNOm4nKQJJynWTYTfmsxtHDdHUj8NRsj6+vutjujV/w7ByzDycUTerPU5aUsccq9HW4OnTquc9sgT1335aTZRsXtpzxkoMc4kgDLpfm42CucRhGVCC5ocRz08tEmtRBEacotHcpNnBGl6Z/FFmGl1Q9JWIhoizJ/KPrr3Lnm8wzVWucZLmkkTMda318l0epsmmHFxlzjxcSSucb3UyzFOHAtaR3XHuCqY3ci2HeREbBUmmxEgpraGBNO4u08eXYUeGcrfDukQRINiOBV5I68/Ejljf2ZZzrpyk9SdsbN6Prtuz1byB7O1V7XLNHhzhLHLrInGqlsqqE16da5IVkgFEHJsOSpQAtzkE1KCAL3ffE9JjsQ7gH5R3MAb9CqJPY+tnq1H/me53mSfqmGOQJClr9nMLaVKxALAe0EkmfGVmdl4XparWcCet2NFz6e62uJdMjh2ekKmNfZ6HChtyI7TNvb927k2Dq08Z/uEh9QtI48joe4n9hJcZdBtm9HDQ/vkqncw9mVJbB1EtPeLJ1rYsoOGqRVe3jZxHaZB9RPirKoOKATtEDa+XonTpb3Cxm0MZJg2HLh5di2G2mF1F3dKwm0mzDuB9+SlL9jzOffY0e4uPdSxLHMBAILZIsQV2d2Gp1YdJp1Yu9hFx28HN/dly/4Z1XGi9wEmg8Fp7CJie6R4rcZCK7m3LKtM1GtkiCCM2U8JzA+BXPP0WGP4Jonu2diI6uJpHj1qT/UiorBuHlgl5Ji5Fh4BZbC7SwT7GtVJEy3OczToQREhTMPXoBgDH1QBoXE/sqZrd+lx0kWFwOKXTffXzWbq7QYLAvI55oJ7AiG1QNA9o5ucD5CVlhRrmFviqHeTdOniZe3qVCLkCWut+Mce/VO7Ox3SAkRyJ+g/esqww2K4FCYmji23dg18Jao05Qeq8dZh8eHcYUzdjaGbqn5h6rslSm14uAQdQbhZHaW41Bz89GaL9erdn/E6eELbl/pmOmVe2BnpA8WmR9fv4LRboj/AA7Z1Mn/ANiow2LUDSDldaOInwKf2Cw0GBlS0EwZtEmLrLl+NHW53j6f00bU3VCFOoDok1HIs5yBiVzbf6l/Npu5tLfIyP6iujYl659v6f8ALPafZbx/sVwupozVFWFDEFvaq2kVKYV1nsxei3o1A5pBuDYjvWX2lhDSfH4Tdp7OXeFcU6mW6k5G1mlrgTOkRLTzBWWjj5fG+Va9MsHJxqXj8A6i6DcH5XDQ/YppiyzwpRcXTH2J2Uw0peZIQ5KCblBAxTykEo36pEoA026FG1Sp3MH9R/6q4ruUXYVLJh2zq6X+enoAl13cleKpHr4I9caI1erFjp2/dJNaW9rSIP3TNerzB7xf0CqauN1aDcwBYg6xoVo1KdFk0/4lx5sb9VdU3WhVdKl/NLp4AeSsnCEG4DOLZLCByWKx1HJMCWm8flPHwW6LlQ7aw0dcD9Xb2qWRfZDk4+0bJ3wtxjW9PTmzw0wTxuF1DEVGtfTqGIYwgnlmy/ZeequHGuhnUWUjC7yYqhLW1XEG0OJd5SpOHbaPNjmUFTR0DeDcE16zq9CoGmoXOtNjFoIPFRsJuptBogPfA/NUzNM3sHBVuy9/g27g5juOWSx3hw8lb4X4hF5ideHcs1JaZvtje16B+yca2S5oJ4EEDwghZXau0cTRzNr5gT8sfL6LpeA2700SRE8Dx1yg8e06DvTm8W7rMQyXNkcY1APEe6ynT2UauOjkOzdvVKTx0T3NtBMmCZ1I0K6hutvEMQ29nj5m/Ucx7LlW29jOwtY03XGrHcHt4Hv4FWmx6+X+Y0lrhy1B5+N1ucU1aIY5yumdsoYhSM4WB3f3nFfqnq1W6jg7tb9lp8PjpXO9enRRbxKRUwwIgoqGJBUkPCKTFbRHw2GDBA0ScSYCmQouJZZOgspqr9Vgt/H3pjtPsFt677wufb91P5lMdjj6hax/sVg9opaRUprlApPT/SLrR6sJqiU0yYU+nWDLAZn+jR2lUza8aa8+XapmGdlFhc6ud9kMpCSb0TsRWDmEVBmB/KMt+ydSs9icOWHQwdMwg+Kugy8vMn27hwScWGOblMgcI9CAlRy8vjLKrS2UYcncybr4VzNQYOjoIB+yS1yzR4MouLpj0oJsOKCBCsyKUlAJAbrZ89BTzTOUTz8R5Jqu5SMW6Ow8eSr6laTGvcug9paikRcS4R/f6FZ+rUiqwnQHWQe5XmKcI+6zeKpkvFhE8I+iGc2ZutGowr6RvnM8pIVoyrI7OCgYOoIFh5BSTVTOqL0Pl6ZrQQkF6ae9IHIodr4OLjQfcKgrX8gtniAHCDxWdxeFyGDzPjGn1UutOjyeVDq7IOHocT5J4lKJTNd1iqHATdl7Xq4d4fSdBHMBzfEFdd3K3wbjG5XHLVb8zNB+phi4PLULiAKsNh7QNDEUqoMAOAdyLSYdPZHsFPJBNFcWRxdfR1vfTdtmIbyNyx35Xf8AyeIXKujfRe6m8Q4WI/fBd1oVRVp+Cye8OxmPdmcwFzbG1yFzxlR6Eau2c2DyCHAkEXBFiO0Lf7ubaFVozmHixPAntVJtLYLMs07Edsg+Cotn4s03k8rOHZ9wttKaLzcZK0dhoSOIIVlRqrmeyt8GNqCmXHKbZjZo7J1j0Wyp40gZh1mnlf2UXBxOdTUvDU0KwOqjbQfAKhbPxzH3BE8uPkmds41oaZPqn9AlspqlW5K5xvhi82IgfhaB4kk+0K525vQxkhvWdwaPqeCxjpcS9xkuMu8VXFD7ZHLm66iOMqJfSE2CjApQcr0EedNaZa4emB2lS88a+SpGYlw4pf8AFlM9LF/1MSVVRc/xg4+0ov4v8oM/mNyO7gqzD12finylWuHrM/BB90jsxciGXySA3MfwuIOuZwM+BVdjMCWdYA5eXFv3Ctn1Hdg78qScQNHGewapUZ5HGjlj/SiDkFbfwVM3yx2SUFmjyXw8n8KlWGw8PnrNHBvWPc2/vCr5Wj3WpQ2pU5kNHhc+48kRWyOGPaaRa4oyq+r3/RSK9RQKzjzA9VY9WTIuNbaw8Zj1VZh2xMnMDy7OR4pe0IOrifM+miRRbAAWZujhzzLig+AOKf6VV+CMtdOgIjx1QfUjinF2i2PJcUWBrJl9dV9TFqFWxhWgllSLWpiWjUz2BVOLxGdxd5DsTPSkpBKR5vJzd3QrtUfEmyecVGxBSOVABR6hIYUppQM7HuHtPpMPTM9Zoyn/AGmPotNjqIcJC5JuFtLo3lhNjfzXW8HVDmrjkqlR6OOXaKZlsbRyO/8AF3oVhN4cOG1jHEAldV2phA4Gy5jvVTLa0a2HfF1vF+xjO/w0UYF1PwO0a1H/ACqrmj8sy3/ibBV5KeBXQ0jiTa8LOpvDiJzBzQ7mGwfGDdV+0Nq4mt/mVTHIWSCUlLqv8NPJL/SPSw8J0hLSHJmCM/2shKN+veEyDwQA7KEpEoSgBwPQD03KEoHZJZinDif32pZxzuAA8J9SocopQWjyMsVSkx2pUc4yXH/kQgmwUEE3OT+yetfgWZKLG8YzO73X+qCCzA9HiLbZHrVOWigYmoY4IIKp2S8KWs9znAE24gW0TpKCCjP083K9k/Zzpa4doPnb6IqtIdyNBagdOHcEQKtLt9AmxQbxJKCC3Q3FDeII4WsmQggg8rK/zYRKjVyggkzCEsKVKCCAJmyMRkqtPMwux7ExstaUEFzZvTs43jLrpA5co34P+MqDkGDzaD9USCMX7Dz/AKmfcltcgguk4g5RIIIAIlIcUEEAMVtO5RgeKCCQxYKOUEECAggggAIpQQQMCCCCA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4344" name="Picture 8" descr="http://us.123rf.com/450wm/martinan/martinan1201/martinan120100033/11844636-%D0%9F%D1%80%D0%BE%D0%B1%D0%BB%D0%B5%D0%BC%D1%8B---%D1%81%D1%82%D0%B0%D1%80%D1%88%D0%B8%D0%B9-%D0%BC%D0%B0%D1%82%D1%8C-%D1%83%D1%82%D0%B5%D1%88%D0%B0%D0%B5%D1%82-%D0%B4%D0%BE%D1%87%D1%8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836712"/>
            <a:ext cx="4286250" cy="28479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533224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Виктимология</a:t>
            </a:r>
            <a:r>
              <a:rPr lang="ru-RU" dirty="0" smtClean="0"/>
              <a:t> как наука – «часть криминологии, занимающаяся </a:t>
            </a:r>
            <a:r>
              <a:rPr lang="ru-RU" dirty="0" err="1" smtClean="0"/>
              <a:t>мзучением</a:t>
            </a:r>
            <a:r>
              <a:rPr lang="ru-RU" dirty="0" smtClean="0"/>
              <a:t> физического лица – жертвы в формировании криминогенной ситуации (преступности)»</a:t>
            </a:r>
            <a:br>
              <a:rPr lang="ru-RU" dirty="0" smtClean="0"/>
            </a:br>
            <a:r>
              <a:rPr lang="en-US" dirty="0" err="1" smtClean="0"/>
              <a:t>victime</a:t>
            </a:r>
            <a:r>
              <a:rPr lang="en-US" dirty="0" smtClean="0"/>
              <a:t> – </a:t>
            </a:r>
            <a:r>
              <a:rPr lang="ru-RU" dirty="0" smtClean="0"/>
              <a:t>жертва, </a:t>
            </a:r>
            <a:r>
              <a:rPr lang="en-US" dirty="0" smtClean="0"/>
              <a:t>logos-</a:t>
            </a:r>
            <a:r>
              <a:rPr lang="ru-RU" dirty="0" smtClean="0"/>
              <a:t>знание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166</TotalTime>
  <Words>434</Words>
  <Application>Microsoft Office PowerPoint</Application>
  <PresentationFormat>Экран (4:3)</PresentationFormat>
  <Paragraphs>41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Слайд 1</vt:lpstr>
      <vt:lpstr>Виктимное поведение подготовила учитель биологии высшей квалификационной категории МБОУ «СОШ № 2» п. Пурпе,  Пуровского района Мазур Мария Викторовна</vt:lpstr>
      <vt:lpstr>Виктимность – свойство, отклоняющееся от норм безопасности деятельности человека, приводящее к повышенной уязвимости , доступности и привлекательности жертвы правонарушений. Виктимность – это повышенная способность в силу ряда субъективных и объективных обстоятельств становиться мишенью для преступных посягательств</vt:lpstr>
      <vt:lpstr>Согласно формулировке закона «О безопасности» (05.03.92) под безопасностью понимается «состояние защищенности жизненно важных интересов личности, общества, государства от внутренних и внешних угроз» </vt:lpstr>
      <vt:lpstr>Под виктимным поведением понимается такое поведение, которое вводит человека в какую-либо или одновременно в несколько групп риска</vt:lpstr>
      <vt:lpstr>Типы личности</vt:lpstr>
      <vt:lpstr>Из общего числа совершенных преступлений только в 36,2 % случаев потерпевшие вели себя достаточно осмотрительно, их действия были социально одобряемы, а в остальных были неосторожными (24,8 %), аморальными (26,1 %) или противоправными (12,9 %)</vt:lpstr>
      <vt:lpstr>Жертва 1. Агрессивные 2. Активные 3. Пассивные 4. Инициативные 5. Некритичные 6. Нейтральные </vt:lpstr>
      <vt:lpstr>Виктимология как наука – «часть криминологии, занимающаяся мзучением физического лица – жертвы в формировании криминогенной ситуации (преступности)» victime – жертва, logos-знание</vt:lpstr>
      <vt:lpstr>насилие</vt:lpstr>
      <vt:lpstr>Виды насилия</vt:lpstr>
      <vt:lpstr>Примеры насилия</vt:lpstr>
      <vt:lpstr>факты</vt:lpstr>
      <vt:lpstr>Безопасным является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Мария</dc:creator>
  <cp:lastModifiedBy>Мария</cp:lastModifiedBy>
  <cp:revision>20</cp:revision>
  <dcterms:created xsi:type="dcterms:W3CDTF">2014-12-20T05:41:22Z</dcterms:created>
  <dcterms:modified xsi:type="dcterms:W3CDTF">2014-12-20T10:25:08Z</dcterms:modified>
</cp:coreProperties>
</file>