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75" r:id="rId8"/>
    <p:sldId id="264" r:id="rId9"/>
    <p:sldId id="265" r:id="rId10"/>
    <p:sldId id="276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7" r:id="rId20"/>
    <p:sldId id="278" r:id="rId21"/>
    <p:sldId id="281" r:id="rId22"/>
    <p:sldId id="282" r:id="rId23"/>
    <p:sldId id="283" r:id="rId24"/>
    <p:sldId id="284" r:id="rId25"/>
    <p:sldId id="286" r:id="rId26"/>
    <p:sldId id="280" r:id="rId27"/>
    <p:sldId id="287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4" autoAdjust="0"/>
    <p:restoredTop sz="94662" autoAdjust="0"/>
  </p:normalViewPr>
  <p:slideViewPr>
    <p:cSldViewPr>
      <p:cViewPr varScale="1">
        <p:scale>
          <a:sx n="66" d="100"/>
          <a:sy n="66" d="100"/>
        </p:scale>
        <p:origin x="-141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59280"/>
            <a:ext cx="64008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9144000" cy="9326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07D17C5B-6153-435C-8A22-51572B8AD6E5}" type="datetimeFigureOut">
              <a:rPr lang="ru-RU" smtClean="0"/>
              <a:t>13.12.2014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90DC-06CC-4A16-9FF3-C733E02630B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17C5B-6153-435C-8A22-51572B8AD6E5}" type="datetimeFigureOut">
              <a:rPr lang="ru-RU" smtClean="0"/>
              <a:t>13.12.2014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90DC-06CC-4A16-9FF3-C733E02630B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09041"/>
            <a:ext cx="1295400" cy="4318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1219199"/>
            <a:ext cx="5181600" cy="4267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17C5B-6153-435C-8A22-51572B8AD6E5}" type="datetimeFigureOut">
              <a:rPr lang="ru-RU" smtClean="0"/>
              <a:t>13.12.2014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90DC-06CC-4A16-9FF3-C733E02630B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0"/>
            <a:ext cx="6400800" cy="30480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17C5B-6153-435C-8A22-51572B8AD6E5}" type="datetimeFigureOut">
              <a:rPr lang="ru-RU" smtClean="0"/>
              <a:t>13.12.2014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90DC-06CC-4A16-9FF3-C733E02630B0}" type="slidenum">
              <a:rPr lang="ru-RU" smtClean="0"/>
              <a:t>‹#›</a:t>
            </a:fld>
            <a:endParaRPr lang="ru-RU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17C5B-6153-435C-8A22-51572B8AD6E5}" type="datetimeFigureOut">
              <a:rPr lang="ru-RU" smtClean="0"/>
              <a:t>13.12.2014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90DC-06CC-4A16-9FF3-C733E02630B0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410267"/>
            <a:ext cx="6248400" cy="1456373"/>
          </a:xfrm>
        </p:spPr>
        <p:txBody>
          <a:bodyPr anchor="t">
            <a:normAutofit/>
          </a:bodyPr>
          <a:lstStyle>
            <a:lvl1pPr algn="ctr">
              <a:defRPr sz="36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503680"/>
            <a:ext cx="6248400" cy="1566862"/>
          </a:xfrm>
        </p:spPr>
        <p:txBody>
          <a:bodyPr anchor="b"/>
          <a:lstStyle>
            <a:lvl1pPr marL="0" indent="0" algn="ctr">
              <a:buNone/>
              <a:defRPr sz="20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3124200" cy="3124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17C5B-6153-435C-8A22-51572B8AD6E5}" type="datetimeFigureOut">
              <a:rPr lang="ru-RU" smtClean="0"/>
              <a:t>13.12.2014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90DC-06CC-4A16-9FF3-C733E02630B0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2438400"/>
            <a:ext cx="3124200" cy="3124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lourish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71600" y="2819400"/>
            <a:ext cx="3124200" cy="2743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8200" y="2819400"/>
            <a:ext cx="3124200" cy="2743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62201"/>
            <a:ext cx="3125788" cy="451338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59152"/>
            <a:ext cx="3127375" cy="448056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17C5B-6153-435C-8A22-51572B8AD6E5}" type="datetimeFigureOut">
              <a:rPr lang="ru-RU" smtClean="0"/>
              <a:t>13.12.2014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90DC-06CC-4A16-9FF3-C733E02630B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17C5B-6153-435C-8A22-51572B8AD6E5}" type="datetimeFigureOut">
              <a:rPr lang="ru-RU" smtClean="0"/>
              <a:t>13.12.2014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90DC-06CC-4A16-9FF3-C733E02630B0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17C5B-6153-435C-8A22-51572B8AD6E5}" type="datetimeFigureOut">
              <a:rPr lang="ru-RU" smtClean="0"/>
              <a:t>13.12.2014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90DC-06CC-4A16-9FF3-C733E02630B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1" y="1676400"/>
            <a:ext cx="2819399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1" y="2275840"/>
            <a:ext cx="2819399" cy="290576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17C5B-6153-435C-8A22-51572B8AD6E5}" type="datetimeFigureOut">
              <a:rPr lang="ru-RU" smtClean="0"/>
              <a:t>13.12.2014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90DC-06CC-4A16-9FF3-C733E02630B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71600" y="1676400"/>
            <a:ext cx="3276600" cy="3505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9"/>
          <p:cNvSpPr/>
          <p:nvPr/>
        </p:nvSpPr>
        <p:spPr>
          <a:xfrm>
            <a:off x="1463040" y="1847088"/>
            <a:ext cx="3090672" cy="3090672"/>
          </a:xfrm>
          <a:prstGeom prst="plaque">
            <a:avLst>
              <a:gd name="adj" fmla="val 8438"/>
            </a:avLst>
          </a:prstGeom>
          <a:noFill/>
          <a:ln w="9525">
            <a:solidFill>
              <a:schemeClr val="tx2">
                <a:alpha val="17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676400"/>
            <a:ext cx="2819400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1905000"/>
            <a:ext cx="2971800" cy="2971800"/>
          </a:xfrm>
          <a:prstGeom prst="plaque">
            <a:avLst>
              <a:gd name="adj" fmla="val 8341"/>
            </a:avLst>
          </a:prstGeom>
          <a:solidFill>
            <a:schemeClr val="bg1">
              <a:lumMod val="95000"/>
              <a:alpha val="35000"/>
            </a:schemeClr>
          </a:solidFill>
          <a:ln w="98425" cmpd="thinThick">
            <a:noFill/>
            <a:bevel/>
          </a:ln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2276856"/>
            <a:ext cx="2819400" cy="287528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17C5B-6153-435C-8A22-51572B8AD6E5}" type="datetimeFigureOut">
              <a:rPr lang="ru-RU" smtClean="0"/>
              <a:t>13.12.2014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590DC-06CC-4A16-9FF3-C733E02630B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dow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6400800" cy="3429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04800" y="6356350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07D17C5B-6153-435C-8A22-51572B8AD6E5}" type="datetimeFigureOut">
              <a:rPr lang="ru-RU" smtClean="0"/>
              <a:t>13.12.2014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971800" y="635635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675120" y="63642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3C7590DC-06CC-4A16-9FF3-C733E02630B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-274320" algn="l" defTabSz="914400" rtl="0" eaLnBrk="1" latinLnBrk="0" hangingPunct="1">
        <a:lnSpc>
          <a:spcPct val="150000"/>
        </a:lnSpc>
        <a:spcBef>
          <a:spcPct val="20000"/>
        </a:spcBef>
        <a:buClrTx/>
        <a:buFont typeface="Wingdings" pitchFamily="2" charset="2"/>
        <a:buChar char="v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1916832"/>
            <a:ext cx="7772400" cy="194421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Литературный </a:t>
            </a:r>
            <a:r>
              <a:rPr lang="ru-RU" dirty="0" smtClean="0"/>
              <a:t>турнир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«</a:t>
            </a:r>
            <a:r>
              <a:rPr lang="ru-RU" b="1" dirty="0"/>
              <a:t>Муза радости и печали в творчестве </a:t>
            </a:r>
            <a:r>
              <a:rPr lang="ru-RU" b="1" dirty="0" smtClean="0"/>
              <a:t>Н.А</a:t>
            </a:r>
            <a:r>
              <a:rPr lang="ru-RU" b="1" dirty="0"/>
              <a:t>. Некрасова</a:t>
            </a:r>
            <a:r>
              <a:rPr lang="ru-RU" dirty="0"/>
              <a:t>»</a:t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51720" y="3933056"/>
            <a:ext cx="5328592" cy="151216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i="0" dirty="0" smtClean="0">
                <a:solidFill>
                  <a:srgbClr val="002060"/>
                </a:solidFill>
              </a:rPr>
              <a:t>Хакимова  </a:t>
            </a:r>
            <a:r>
              <a:rPr lang="ru-RU" i="0" dirty="0" smtClean="0">
                <a:solidFill>
                  <a:srgbClr val="002060"/>
                </a:solidFill>
              </a:rPr>
              <a:t>Л.</a:t>
            </a:r>
            <a:r>
              <a:rPr lang="ru-RU" i="0" dirty="0" smtClean="0">
                <a:solidFill>
                  <a:srgbClr val="002060"/>
                </a:solidFill>
              </a:rPr>
              <a:t>М.</a:t>
            </a:r>
            <a:r>
              <a:rPr lang="en-US" i="0" dirty="0" smtClean="0">
                <a:solidFill>
                  <a:srgbClr val="002060"/>
                </a:solidFill>
              </a:rPr>
              <a:t>,</a:t>
            </a:r>
            <a:endParaRPr lang="ru-RU" i="0" dirty="0" smtClean="0">
              <a:solidFill>
                <a:srgbClr val="002060"/>
              </a:solidFill>
            </a:endParaRPr>
          </a:p>
          <a:p>
            <a:pPr>
              <a:lnSpc>
                <a:spcPct val="100000"/>
              </a:lnSpc>
            </a:pPr>
            <a:r>
              <a:rPr lang="ru-RU" i="0" dirty="0">
                <a:solidFill>
                  <a:srgbClr val="002060"/>
                </a:solidFill>
              </a:rPr>
              <a:t>у</a:t>
            </a:r>
            <a:r>
              <a:rPr lang="ru-RU" i="0" dirty="0" smtClean="0">
                <a:solidFill>
                  <a:srgbClr val="002060"/>
                </a:solidFill>
              </a:rPr>
              <a:t>читель русского языка и литературы</a:t>
            </a:r>
          </a:p>
          <a:p>
            <a:pPr>
              <a:lnSpc>
                <a:spcPct val="100000"/>
              </a:lnSpc>
            </a:pPr>
            <a:r>
              <a:rPr lang="ru-RU" i="0" dirty="0" smtClean="0">
                <a:solidFill>
                  <a:srgbClr val="002060"/>
                </a:solidFill>
              </a:rPr>
              <a:t>МАОУ Лицей № </a:t>
            </a:r>
            <a:r>
              <a:rPr lang="ru-RU" sz="2800" i="0" dirty="0" smtClean="0">
                <a:solidFill>
                  <a:srgbClr val="002060"/>
                </a:solidFill>
              </a:rPr>
              <a:t>2</a:t>
            </a:r>
          </a:p>
          <a:p>
            <a:pPr>
              <a:lnSpc>
                <a:spcPct val="100000"/>
              </a:lnSpc>
            </a:pPr>
            <a:r>
              <a:rPr lang="ru-RU" sz="2400" i="0" dirty="0">
                <a:solidFill>
                  <a:srgbClr val="002060"/>
                </a:solidFill>
              </a:rPr>
              <a:t>г</a:t>
            </a:r>
            <a:r>
              <a:rPr lang="ru-RU" sz="2400" i="0" dirty="0" smtClean="0">
                <a:solidFill>
                  <a:srgbClr val="002060"/>
                </a:solidFill>
              </a:rPr>
              <a:t>. Балаково</a:t>
            </a:r>
            <a:endParaRPr lang="ru-RU" sz="2400" i="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55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420888"/>
            <a:ext cx="6336704" cy="3048000"/>
          </a:xfrm>
        </p:spPr>
      </p:pic>
    </p:spTree>
    <p:extLst>
      <p:ext uri="{BB962C8B-B14F-4D97-AF65-F5344CB8AC3E}">
        <p14:creationId xmlns:p14="http://schemas.microsoft.com/office/powerpoint/2010/main" val="107155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87703" y="980728"/>
            <a:ext cx="6512768" cy="1212933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/>
              <a:t>Назовите болезнь которая  валила с ног строителей железной  дороги?</a:t>
            </a:r>
            <a:endParaRPr lang="ru-RU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061" y="2314601"/>
            <a:ext cx="6174053" cy="313062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207594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03648" y="1268760"/>
            <a:ext cx="6400800" cy="864095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sz="2000" b="1" dirty="0" smtClean="0"/>
              <a:t>Какой возраст у Ванюши из стихотворения                      « Крестьянские дети»?</a:t>
            </a:r>
          </a:p>
          <a:p>
            <a:pPr algn="ctr"/>
            <a:endParaRPr lang="ru-RU" sz="20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301213"/>
            <a:ext cx="6391656" cy="316835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564790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3888" y="1896233"/>
            <a:ext cx="4752528" cy="3461069"/>
          </a:xfrm>
        </p:spPr>
        <p:txBody>
          <a:bodyPr>
            <a:normAutofit/>
          </a:bodyPr>
          <a:lstStyle/>
          <a:p>
            <a:pPr marL="1371600" lvl="3" indent="0">
              <a:buNone/>
            </a:pPr>
            <a:r>
              <a:rPr lang="ru-RU" sz="3200" b="1" dirty="0" smtClean="0"/>
              <a:t>«Скоро сам узнаешь в школе</a:t>
            </a:r>
            <a:r>
              <a:rPr lang="en-US" sz="3200" b="1" dirty="0" smtClean="0"/>
              <a:t>,</a:t>
            </a:r>
            <a:r>
              <a:rPr lang="ru-RU" sz="3200" b="1" dirty="0" smtClean="0"/>
              <a:t> как архангельский мужик…»</a:t>
            </a:r>
            <a:endParaRPr lang="ru-RU" sz="32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197471"/>
            <a:ext cx="3810000" cy="45720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8307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436096" y="1508229"/>
            <a:ext cx="2664296" cy="407426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indent="0">
              <a:buNone/>
            </a:pPr>
            <a:r>
              <a:rPr lang="ru-RU" dirty="0" smtClean="0"/>
              <a:t>« И, шествуя важно, в спокойствии чинном…»</a:t>
            </a:r>
          </a:p>
          <a:p>
            <a:pPr indent="0">
              <a:buNone/>
            </a:pPr>
            <a:endParaRPr lang="ru-RU" dirty="0" smtClean="0"/>
          </a:p>
          <a:p>
            <a:pPr indent="0">
              <a:buNone/>
            </a:pPr>
            <a:r>
              <a:rPr lang="ru-RU" dirty="0" smtClean="0"/>
              <a:t>« Мигом команда моя разбежалась только  на лодке две пары осталось – Сильно измокли ослабли: в мешок я их </a:t>
            </a:r>
            <a:r>
              <a:rPr lang="ru-RU" dirty="0" err="1" smtClean="0"/>
              <a:t>поклал</a:t>
            </a:r>
            <a:r>
              <a:rPr lang="ru-RU" dirty="0" smtClean="0"/>
              <a:t> –и домой поволок …»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14"/>
          </p:nvPr>
        </p:nvSpPr>
        <p:spPr>
          <a:xfrm>
            <a:off x="971600" y="1501890"/>
            <a:ext cx="2520280" cy="4086944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indent="0">
              <a:buNone/>
            </a:pPr>
            <a:r>
              <a:rPr lang="ru-RU" dirty="0" smtClean="0"/>
              <a:t>«Знаю</a:t>
            </a:r>
            <a:r>
              <a:rPr lang="ru-RU" dirty="0"/>
              <a:t>: старая </a:t>
            </a:r>
            <a:r>
              <a:rPr lang="ru-RU" dirty="0" smtClean="0"/>
              <a:t>дьячиха</a:t>
            </a:r>
          </a:p>
          <a:p>
            <a:pPr indent="0">
              <a:buNone/>
            </a:pPr>
            <a:r>
              <a:rPr lang="ru-RU" dirty="0" smtClean="0"/>
              <a:t>Отдала </a:t>
            </a:r>
            <a:r>
              <a:rPr lang="ru-RU" dirty="0" err="1" smtClean="0"/>
              <a:t>четвертачок</a:t>
            </a:r>
            <a:r>
              <a:rPr lang="ru-RU" dirty="0" smtClean="0"/>
              <a:t>…»</a:t>
            </a:r>
          </a:p>
          <a:p>
            <a:pPr indent="0">
              <a:buNone/>
            </a:pPr>
            <a:endParaRPr lang="ru-RU" dirty="0" smtClean="0"/>
          </a:p>
          <a:p>
            <a:pPr indent="0">
              <a:buNone/>
            </a:pPr>
            <a:r>
              <a:rPr lang="ru-RU" dirty="0" smtClean="0"/>
              <a:t>«В </a:t>
            </a:r>
            <a:r>
              <a:rPr lang="ru-RU" dirty="0"/>
              <a:t>эту минуту свисток оглушительный</a:t>
            </a:r>
          </a:p>
          <a:p>
            <a:pPr indent="0">
              <a:buNone/>
            </a:pPr>
            <a:r>
              <a:rPr lang="ru-RU" dirty="0"/>
              <a:t>Взвизгнул - исчезла толпа мертвецов</a:t>
            </a:r>
            <a:r>
              <a:rPr lang="ru-RU" dirty="0" smtClean="0"/>
              <a:t>!»</a:t>
            </a:r>
          </a:p>
          <a:p>
            <a:pPr indent="0">
              <a:buNone/>
            </a:pPr>
            <a:endParaRPr lang="ru-RU" dirty="0"/>
          </a:p>
          <a:p>
            <a:pPr indent="0">
              <a:buNone/>
            </a:pPr>
            <a:r>
              <a:rPr lang="ru-RU" dirty="0" smtClean="0"/>
              <a:t>«Видел</a:t>
            </a:r>
            <a:r>
              <a:rPr lang="ru-RU" dirty="0"/>
              <a:t>, папаша, я сон удивительный,-</a:t>
            </a:r>
          </a:p>
          <a:p>
            <a:pPr indent="0">
              <a:buNone/>
            </a:pPr>
            <a:r>
              <a:rPr lang="ru-RU" dirty="0"/>
              <a:t>Ваня сказал,- тысяч пять </a:t>
            </a:r>
            <a:r>
              <a:rPr lang="ru-RU" dirty="0" smtClean="0"/>
              <a:t>мужиков…»</a:t>
            </a:r>
          </a:p>
        </p:txBody>
      </p:sp>
      <p:sp>
        <p:nvSpPr>
          <p:cNvPr id="7" name="Овал 6"/>
          <p:cNvSpPr/>
          <p:nvPr/>
        </p:nvSpPr>
        <p:spPr>
          <a:xfrm>
            <a:off x="3586578" y="4725144"/>
            <a:ext cx="1777510" cy="1004618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«школь-ник»</a:t>
            </a:r>
            <a:endParaRPr lang="ru-RU" dirty="0"/>
          </a:p>
        </p:txBody>
      </p:sp>
      <p:sp>
        <p:nvSpPr>
          <p:cNvPr id="8" name="Овал 7"/>
          <p:cNvSpPr/>
          <p:nvPr/>
        </p:nvSpPr>
        <p:spPr>
          <a:xfrm>
            <a:off x="3678880" y="2420888"/>
            <a:ext cx="1685208" cy="1033016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«</a:t>
            </a:r>
            <a:r>
              <a:rPr lang="ru-RU" sz="1200" dirty="0" smtClean="0"/>
              <a:t>Железная дорога»</a:t>
            </a:r>
            <a:endParaRPr lang="ru-RU" sz="1200" dirty="0"/>
          </a:p>
        </p:txBody>
      </p:sp>
      <p:sp>
        <p:nvSpPr>
          <p:cNvPr id="9" name="Овал 8"/>
          <p:cNvSpPr/>
          <p:nvPr/>
        </p:nvSpPr>
        <p:spPr>
          <a:xfrm>
            <a:off x="3707904" y="1268760"/>
            <a:ext cx="1656184" cy="100811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«Крестьян- </a:t>
            </a:r>
            <a:r>
              <a:rPr lang="ru-RU" sz="1400" dirty="0" err="1" smtClean="0"/>
              <a:t>ские</a:t>
            </a:r>
            <a:r>
              <a:rPr lang="ru-RU" sz="1400" dirty="0" smtClean="0"/>
              <a:t> дети»</a:t>
            </a:r>
            <a:endParaRPr lang="ru-RU" sz="1400" dirty="0"/>
          </a:p>
        </p:txBody>
      </p:sp>
      <p:sp>
        <p:nvSpPr>
          <p:cNvPr id="10" name="Овал 9"/>
          <p:cNvSpPr/>
          <p:nvPr/>
        </p:nvSpPr>
        <p:spPr>
          <a:xfrm>
            <a:off x="3635896" y="3545362"/>
            <a:ext cx="1728192" cy="10801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«Дедушка Мазай и зайцы</a:t>
            </a:r>
            <a:r>
              <a:rPr lang="ru-RU" dirty="0" smtClean="0"/>
              <a:t>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4226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03648" y="1196752"/>
            <a:ext cx="6400800" cy="92846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«Он замолчал и навзничь лег…»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368150"/>
            <a:ext cx="3384376" cy="3312368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2348880"/>
            <a:ext cx="3295722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107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412776"/>
            <a:ext cx="6400800" cy="64043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Что роднит эти  стихотворения 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4380068" y="2817104"/>
            <a:ext cx="3864339" cy="2447925"/>
          </a:xfrm>
        </p:spPr>
        <p:txBody>
          <a:bodyPr>
            <a:normAutofit fontScale="85000" lnSpcReduction="10000"/>
          </a:bodyPr>
          <a:lstStyle/>
          <a:p>
            <a:r>
              <a:rPr lang="ru-RU" sz="2400" dirty="0" smtClean="0"/>
              <a:t>« </a:t>
            </a:r>
            <a:r>
              <a:rPr lang="ru-RU" sz="3200" dirty="0" smtClean="0"/>
              <a:t>Школьник» </a:t>
            </a:r>
          </a:p>
          <a:p>
            <a:r>
              <a:rPr lang="ru-RU" sz="3200" dirty="0" smtClean="0"/>
              <a:t>« Железная дорога» </a:t>
            </a:r>
          </a:p>
          <a:p>
            <a:r>
              <a:rPr lang="ru-RU" sz="3200" dirty="0" smtClean="0"/>
              <a:t>«Крестьянские дети</a:t>
            </a:r>
            <a:r>
              <a:rPr lang="ru-RU" sz="2400" dirty="0" smtClean="0"/>
              <a:t>»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93" y="2492896"/>
            <a:ext cx="3384376" cy="309634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221459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71600" y="1476669"/>
            <a:ext cx="3124200" cy="1656184"/>
          </a:xfrm>
        </p:spPr>
        <p:txBody>
          <a:bodyPr>
            <a:normAutofit fontScale="92500"/>
          </a:bodyPr>
          <a:lstStyle/>
          <a:p>
            <a:pPr indent="0">
              <a:buNone/>
            </a:pPr>
            <a:r>
              <a:rPr lang="ru-RU" dirty="0" smtClean="0"/>
              <a:t>« Что тебе эта скорбь вопиющая</a:t>
            </a:r>
            <a:r>
              <a:rPr lang="en-US" dirty="0" smtClean="0"/>
              <a:t>,</a:t>
            </a:r>
            <a:r>
              <a:rPr lang="ru-RU" dirty="0" smtClean="0"/>
              <a:t> </a:t>
            </a:r>
          </a:p>
          <a:p>
            <a:pPr indent="0">
              <a:buNone/>
            </a:pPr>
            <a:r>
              <a:rPr lang="ru-RU" dirty="0" smtClean="0"/>
              <a:t>Что тебе этот </a:t>
            </a:r>
            <a:r>
              <a:rPr lang="ru-RU" u="sng" dirty="0" smtClean="0"/>
              <a:t>бедный</a:t>
            </a:r>
            <a:r>
              <a:rPr lang="ru-RU" dirty="0" smtClean="0"/>
              <a:t> народ?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4"/>
          </p:nvPr>
        </p:nvSpPr>
        <p:spPr>
          <a:xfrm>
            <a:off x="827584" y="3573016"/>
            <a:ext cx="3812232" cy="1973557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ru-RU" dirty="0" smtClean="0"/>
              <a:t>« </a:t>
            </a:r>
            <a:r>
              <a:rPr lang="ru-RU" dirty="0" err="1" smtClean="0"/>
              <a:t>Выдь</a:t>
            </a:r>
            <a:r>
              <a:rPr lang="ru-RU" dirty="0" smtClean="0"/>
              <a:t> на Волгу: чей стон раздается</a:t>
            </a:r>
          </a:p>
          <a:p>
            <a:pPr indent="0">
              <a:buNone/>
            </a:pPr>
            <a:r>
              <a:rPr lang="ru-RU" dirty="0" smtClean="0"/>
              <a:t>Над </a:t>
            </a:r>
            <a:r>
              <a:rPr lang="ru-RU" u="sng" dirty="0" smtClean="0"/>
              <a:t>великою</a:t>
            </a:r>
            <a:r>
              <a:rPr lang="ru-RU" dirty="0" smtClean="0"/>
              <a:t> русской рекой?...»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661" y="2348880"/>
            <a:ext cx="3202721" cy="216024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290200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1403648" y="1484784"/>
            <a:ext cx="6400800" cy="1079376"/>
          </a:xfrm>
        </p:spPr>
        <p:txBody>
          <a:bodyPr/>
          <a:lstStyle/>
          <a:p>
            <a:r>
              <a:rPr lang="ru-RU" dirty="0" smtClean="0"/>
              <a:t>«Коробейники»</a:t>
            </a:r>
            <a:endParaRPr lang="ru-RU" dirty="0"/>
          </a:p>
        </p:txBody>
      </p:sp>
      <p:pic>
        <p:nvPicPr>
          <p:cNvPr id="7" name="Korobeyniki-Oy-polnym-polna-korobushka(muzofon.com).mp3">
            <a:hlinkClick r:id="" action="ppaction://media"/>
          </p:cNvPr>
          <p:cNvPicPr>
            <a:picLocks noGrp="1" noChangeAspect="1"/>
          </p:cNvPicPr>
          <p:nvPr>
            <p:ph idx="4294967295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91880" y="3789040"/>
            <a:ext cx="2592387" cy="609600"/>
          </a:xfrm>
        </p:spPr>
      </p:pic>
    </p:spTree>
    <p:extLst>
      <p:ext uri="{BB962C8B-B14F-4D97-AF65-F5344CB8AC3E}">
        <p14:creationId xmlns:p14="http://schemas.microsoft.com/office/powerpoint/2010/main" val="162807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2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980728"/>
            <a:ext cx="6400800" cy="1000472"/>
          </a:xfrm>
        </p:spPr>
        <p:txBody>
          <a:bodyPr/>
          <a:lstStyle/>
          <a:p>
            <a:r>
              <a:rPr lang="ru-RU" dirty="0" smtClean="0"/>
              <a:t>Декламация стихов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132856"/>
            <a:ext cx="6768752" cy="351088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73754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Цели Урока: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b="1" i="1" dirty="0" smtClean="0"/>
              <a:t>Образовательная</a:t>
            </a:r>
            <a:r>
              <a:rPr lang="ru-RU" sz="2400" dirty="0" smtClean="0"/>
              <a:t>: закрепить в памяти изученное по творчеству Н.А Некрасова</a:t>
            </a:r>
          </a:p>
          <a:p>
            <a:r>
              <a:rPr lang="ru-RU" sz="2400" b="1" i="1" dirty="0" smtClean="0"/>
              <a:t>Развивающая:</a:t>
            </a:r>
            <a:r>
              <a:rPr lang="ru-RU" sz="2400" dirty="0" smtClean="0"/>
              <a:t> научить детальному изучению текста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104894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899592" y="2132856"/>
            <a:ext cx="3240360" cy="3456384"/>
          </a:xfrm>
          <a:prstGeom prst="horizontalScroll">
            <a:avLst/>
          </a:prstGeom>
          <a:ln>
            <a:solidFill>
              <a:srgbClr val="FF00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Скоро </a:t>
            </a:r>
          </a:p>
          <a:p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Архангельский </a:t>
            </a:r>
          </a:p>
          <a:p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Узнают</a:t>
            </a:r>
          </a:p>
          <a:p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Все</a:t>
            </a:r>
          </a:p>
          <a:p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Мужик</a:t>
            </a:r>
          </a:p>
          <a:p>
            <a:pPr indent="0">
              <a:buNone/>
            </a:pP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412776"/>
            <a:ext cx="6400800" cy="64043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Собрать четверостишие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4"/>
          </p:nvPr>
        </p:nvSpPr>
        <p:spPr>
          <a:xfrm>
            <a:off x="4644008" y="2492896"/>
            <a:ext cx="3600400" cy="3510880"/>
          </a:xfrm>
          <a:prstGeom prst="horizontalScroll">
            <a:avLst/>
          </a:prstGeom>
          <a:ln>
            <a:solidFill>
              <a:srgbClr val="00B0F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2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Осень</a:t>
            </a:r>
          </a:p>
          <a:p>
            <a:r>
              <a:rPr lang="ru-RU" sz="2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Воздух</a:t>
            </a:r>
          </a:p>
          <a:p>
            <a:r>
              <a:rPr lang="ru-RU" sz="2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Бодрит</a:t>
            </a:r>
          </a:p>
          <a:p>
            <a:r>
              <a:rPr lang="ru-RU" sz="2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Студёной</a:t>
            </a:r>
            <a:endParaRPr lang="ru-RU" sz="2000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r>
              <a:rPr lang="ru-RU" sz="2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Сахар</a:t>
            </a:r>
            <a:endParaRPr lang="ru-RU" sz="2000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13768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Иллюстрирование текста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204864"/>
            <a:ext cx="5328591" cy="348004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033842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916832"/>
            <a:ext cx="5616624" cy="352839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205760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62143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«Железная дорога»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132856"/>
            <a:ext cx="5544615" cy="331236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82718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«Дед </a:t>
            </a:r>
            <a:r>
              <a:rPr lang="ru-RU" dirty="0"/>
              <a:t>Мазай и </a:t>
            </a:r>
            <a:r>
              <a:rPr lang="ru-RU" dirty="0" smtClean="0"/>
              <a:t>зайцы»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276872"/>
            <a:ext cx="5328591" cy="324036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635177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196752"/>
            <a:ext cx="6400800" cy="685800"/>
          </a:xfrm>
        </p:spPr>
        <p:txBody>
          <a:bodyPr/>
          <a:lstStyle/>
          <a:p>
            <a:r>
              <a:rPr lang="ru-RU" dirty="0" smtClean="0"/>
              <a:t>«Дед Мазай и зайцы»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132856"/>
            <a:ext cx="5760640" cy="340804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036966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1259632" y="2060848"/>
            <a:ext cx="6400800" cy="3744416"/>
          </a:xfrm>
          <a:prstGeom prst="verticalScroll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pPr indent="0" algn="ctr">
              <a:buNone/>
            </a:pPr>
            <a:r>
              <a:rPr lang="ru-RU" b="1" i="1" dirty="0"/>
              <a:t> Играйте же, дети! Растите на воле!</a:t>
            </a:r>
          </a:p>
          <a:p>
            <a:pPr indent="0" algn="ctr">
              <a:buNone/>
            </a:pPr>
            <a:r>
              <a:rPr lang="ru-RU" b="1" i="1" dirty="0"/>
              <a:t>На то вам и красное детство дано,</a:t>
            </a:r>
          </a:p>
          <a:p>
            <a:pPr indent="0" algn="ctr">
              <a:buNone/>
            </a:pPr>
            <a:r>
              <a:rPr lang="ru-RU" b="1" i="1" dirty="0"/>
              <a:t>Чтоб вечно любить это скудное поле,</a:t>
            </a:r>
          </a:p>
          <a:p>
            <a:pPr indent="0" algn="ctr">
              <a:buNone/>
            </a:pPr>
            <a:r>
              <a:rPr lang="ru-RU" b="1" i="1" dirty="0"/>
              <a:t>Чтоб вечно вам милым казалось оно.</a:t>
            </a:r>
          </a:p>
          <a:p>
            <a:pPr indent="0" algn="ctr">
              <a:buNone/>
            </a:pPr>
            <a:r>
              <a:rPr lang="ru-RU" b="1" i="1" dirty="0"/>
              <a:t>Храните свое вековое наследство,</a:t>
            </a:r>
          </a:p>
          <a:p>
            <a:pPr indent="0" algn="ctr">
              <a:buNone/>
            </a:pPr>
            <a:r>
              <a:rPr lang="ru-RU" b="1" i="1" dirty="0"/>
              <a:t>   Любите свой хлеб трудовой —</a:t>
            </a:r>
          </a:p>
          <a:p>
            <a:pPr indent="0" algn="ctr">
              <a:buNone/>
            </a:pPr>
            <a:r>
              <a:rPr lang="ru-RU" b="1" i="1" dirty="0"/>
              <a:t>И пусть обаянье поэзии детства</a:t>
            </a:r>
          </a:p>
          <a:p>
            <a:pPr indent="0" algn="ctr">
              <a:buNone/>
            </a:pPr>
            <a:r>
              <a:rPr lang="ru-RU" b="1" i="1" dirty="0"/>
              <a:t>Проводит вас в недра землицы родной!..</a:t>
            </a:r>
          </a:p>
        </p:txBody>
      </p:sp>
    </p:spTree>
    <p:extLst>
      <p:ext uri="{BB962C8B-B14F-4D97-AF65-F5344CB8AC3E}">
        <p14:creationId xmlns:p14="http://schemas.microsoft.com/office/powerpoint/2010/main" val="479752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4509120"/>
            <a:ext cx="6400800" cy="685800"/>
          </a:xfrm>
        </p:spPr>
        <p:txBody>
          <a:bodyPr>
            <a:noAutofit/>
          </a:bodyPr>
          <a:lstStyle/>
          <a:p>
            <a:r>
              <a:rPr lang="ru-RU" sz="6600" i="1" dirty="0" smtClean="0"/>
              <a:t>Спасибо за внимание</a:t>
            </a:r>
            <a:r>
              <a:rPr lang="ru-RU" sz="6600" dirty="0" smtClean="0"/>
              <a:t>!</a:t>
            </a:r>
            <a:r>
              <a:rPr lang="ru-RU" sz="6600" dirty="0"/>
              <a:t/>
            </a:r>
            <a:br>
              <a:rPr lang="ru-RU" sz="6600" dirty="0"/>
            </a:b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2980292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Н.А. Некрасов</a:t>
            </a:r>
            <a:endParaRPr lang="ru-RU" b="1" i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988840"/>
            <a:ext cx="3168352" cy="36004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4283968" y="2636911"/>
            <a:ext cx="3888432" cy="25853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Николай Алексеевич Некрасов (28 ноября (10 декабря) 1821, Немиров, Подольская губерния, Российская империя — 27 декабря 1877 (8 января 1878), Санкт-Петербург) — русский поэт, писатель и публицист, революционер-демократ, классик русской литературы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579267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/>
              <a:t>Произведения</a:t>
            </a:r>
            <a:endParaRPr lang="ru-RU" i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2671382"/>
            <a:ext cx="2376264" cy="29553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633844"/>
            <a:ext cx="2376264" cy="295539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761492"/>
            <a:ext cx="2374307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07145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03648" y="1268760"/>
            <a:ext cx="6400800" cy="1008112"/>
          </a:xfrm>
        </p:spPr>
        <p:txBody>
          <a:bodyPr>
            <a:normAutofit/>
          </a:bodyPr>
          <a:lstStyle/>
          <a:p>
            <a:pPr indent="0" algn="ctr">
              <a:buNone/>
            </a:pPr>
            <a:r>
              <a:rPr lang="ru-RU" sz="2000" b="1" i="1" dirty="0" smtClean="0"/>
              <a:t>Давайте вспомним, что такое Муза?</a:t>
            </a:r>
            <a:endParaRPr lang="ru-RU" sz="2000" b="1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348880"/>
            <a:ext cx="3384376" cy="36003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570" y="2506531"/>
            <a:ext cx="3470994" cy="34443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22570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799692" y="4725144"/>
            <a:ext cx="5400600" cy="103484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44450" dist="13970" dir="5400000" algn="ctr" rotWithShape="0">
              <a:srgbClr val="000000">
                <a:alpha val="45000"/>
              </a:srgb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«Под гнетом роковым провел я детство…» </a:t>
            </a:r>
            <a:endParaRPr lang="ru-RU" sz="28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692" y="1412776"/>
            <a:ext cx="5400600" cy="32485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06062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969289"/>
            <a:ext cx="3200333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429229"/>
            <a:ext cx="4032448" cy="403244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964218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2780928"/>
            <a:ext cx="2634770" cy="31482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363" y="980728"/>
            <a:ext cx="3384376" cy="33843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780928"/>
            <a:ext cx="2664296" cy="31482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9692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19672" y="1340767"/>
            <a:ext cx="5832648" cy="987039"/>
          </a:xfrm>
        </p:spPr>
        <p:txBody>
          <a:bodyPr>
            <a:normAutofit/>
          </a:bodyPr>
          <a:lstStyle/>
          <a:p>
            <a:pPr indent="0" algn="ctr">
              <a:buNone/>
            </a:pPr>
            <a:r>
              <a:rPr lang="ru-RU" sz="2400" b="1" dirty="0" smtClean="0"/>
              <a:t>Как учился Некрасов в гимназии?</a:t>
            </a:r>
            <a:endParaRPr lang="ru-RU" sz="2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950" y="2217141"/>
            <a:ext cx="3096344" cy="345638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539" y="2310341"/>
            <a:ext cx="3456384" cy="326998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266112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утюр">
  <a:themeElements>
    <a:clrScheme name="Кутюр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Смокинг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</Template>
  <TotalTime>248</TotalTime>
  <Words>369</Words>
  <Application>Microsoft Office PowerPoint</Application>
  <PresentationFormat>Экран (4:3)</PresentationFormat>
  <Paragraphs>67</Paragraphs>
  <Slides>27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Кутюр</vt:lpstr>
      <vt:lpstr>Литературный турнир  «Муза радости и печали в творчестве Н.А. Некрасова» </vt:lpstr>
      <vt:lpstr>Цели Урока:</vt:lpstr>
      <vt:lpstr>Н.А. Некрасов</vt:lpstr>
      <vt:lpstr>Произведения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«Он замолчал и навзничь лег…»</vt:lpstr>
      <vt:lpstr>Что роднит эти  стихотворения ?</vt:lpstr>
      <vt:lpstr>Презентация PowerPoint</vt:lpstr>
      <vt:lpstr>«Коробейники»</vt:lpstr>
      <vt:lpstr>Декламация стихов</vt:lpstr>
      <vt:lpstr>Собрать четверостишие</vt:lpstr>
      <vt:lpstr>Иллюстрирование текста</vt:lpstr>
      <vt:lpstr>Презентация PowerPoint</vt:lpstr>
      <vt:lpstr>«Железная дорога»</vt:lpstr>
      <vt:lpstr>«Дед Мазай и зайцы»</vt:lpstr>
      <vt:lpstr>«Дед Мазай и зайцы»</vt:lpstr>
      <vt:lpstr>Презентация PowerPoint</vt:lpstr>
      <vt:lpstr>Спасибо за внимание!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Литературный турнир</dc:title>
  <dc:creator>Любовь</dc:creator>
  <cp:lastModifiedBy>Любовь</cp:lastModifiedBy>
  <cp:revision>28</cp:revision>
  <dcterms:created xsi:type="dcterms:W3CDTF">2014-11-30T17:17:17Z</dcterms:created>
  <dcterms:modified xsi:type="dcterms:W3CDTF">2014-12-13T17:32:43Z</dcterms:modified>
</cp:coreProperties>
</file>