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74" r:id="rId3"/>
    <p:sldId id="272" r:id="rId4"/>
    <p:sldId id="275" r:id="rId5"/>
    <p:sldId id="266" r:id="rId6"/>
    <p:sldId id="273" r:id="rId7"/>
    <p:sldId id="276" r:id="rId8"/>
    <p:sldId id="277" r:id="rId9"/>
    <p:sldId id="278" r:id="rId10"/>
    <p:sldId id="279" r:id="rId11"/>
    <p:sldId id="28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21FB3D7-8FEA-40F5-BFA6-D82E5C33A93D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8DBA340-E4F3-43FF-8DB4-C06341DC6E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FB3D7-8FEA-40F5-BFA6-D82E5C33A93D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A340-E4F3-43FF-8DB4-C06341DC6E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FB3D7-8FEA-40F5-BFA6-D82E5C33A93D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A340-E4F3-43FF-8DB4-C06341DC6E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FB3D7-8FEA-40F5-BFA6-D82E5C33A93D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A340-E4F3-43FF-8DB4-C06341DC6E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21FB3D7-8FEA-40F5-BFA6-D82E5C33A93D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8DBA340-E4F3-43FF-8DB4-C06341DC6E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FB3D7-8FEA-40F5-BFA6-D82E5C33A93D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A340-E4F3-43FF-8DB4-C06341DC6E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FB3D7-8FEA-40F5-BFA6-D82E5C33A93D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A340-E4F3-43FF-8DB4-C06341DC6E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FB3D7-8FEA-40F5-BFA6-D82E5C33A93D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A340-E4F3-43FF-8DB4-C06341DC6E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FB3D7-8FEA-40F5-BFA6-D82E5C33A93D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A340-E4F3-43FF-8DB4-C06341DC6E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FB3D7-8FEA-40F5-BFA6-D82E5C33A93D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A340-E4F3-43FF-8DB4-C06341DC6E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FB3D7-8FEA-40F5-BFA6-D82E5C33A93D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A340-E4F3-43FF-8DB4-C06341DC6E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21FB3D7-8FEA-40F5-BFA6-D82E5C33A93D}" type="datetimeFigureOut">
              <a:rPr lang="ru-RU" smtClean="0"/>
              <a:pPr/>
              <a:t>17.11.2013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8DBA340-E4F3-43FF-8DB4-C06341DC6E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728" y="714356"/>
            <a:ext cx="10599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Monotype Corsiva" pitchFamily="66" charset="0"/>
              </a:rPr>
              <a:t>       </a:t>
            </a:r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16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78579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5616" y="3645024"/>
            <a:ext cx="73163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Урок </a:t>
            </a:r>
            <a:r>
              <a:rPr lang="ru-RU" sz="44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sz="44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русского </a:t>
            </a:r>
            <a:r>
              <a:rPr lang="ru-RU" sz="44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ru-RU" sz="44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языка</a:t>
            </a:r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72198" y="714356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00562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85918" y="4071942"/>
            <a:ext cx="3097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03648" y="148478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59832" y="2852936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257300" lvl="2" indent="-342900"/>
            <a:endParaRPr lang="ru-RU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75656" y="3861048"/>
            <a:ext cx="17235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           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750" y="549275"/>
            <a:ext cx="2952750" cy="290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755576" y="5229200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Учитель: Хлебникова О.А.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МАОУ Домодедовская СОШ № 4 с УИОП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2" grpId="0"/>
      <p:bldP spid="13" grpId="0"/>
      <p:bldP spid="13" grpId="1"/>
      <p:bldP spid="14" grpId="0"/>
      <p:bldP spid="1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728" y="714356"/>
            <a:ext cx="9348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Monotype Corsiva" pitchFamily="66" charset="0"/>
              </a:rPr>
              <a:t>      </a:t>
            </a:r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16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78579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407194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7752" y="4000504"/>
            <a:ext cx="1847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 smtClean="0">
              <a:solidFill>
                <a:schemeClr val="bg1"/>
              </a:solidFill>
              <a:latin typeface="Monotype Corsiva" pitchFamily="66" charset="0"/>
            </a:endParaRPr>
          </a:p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72198" y="714356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00562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85918" y="4071942"/>
            <a:ext cx="5597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 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43570" y="4000504"/>
            <a:ext cx="3097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63688" y="1052736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err="1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Синквейн</a:t>
            </a:r>
            <a:endParaRPr lang="ru-RU" sz="2800" b="1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750" y="549275"/>
            <a:ext cx="2852186" cy="2807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539552" y="2924944"/>
            <a:ext cx="8280961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                   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1. Число</a:t>
            </a: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          2. Единственное, множественное.</a:t>
            </a: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         3.  Определять, различать, употреблять.</a:t>
            </a: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         4. Правильно употреблять в речи форму Р.п.                    мн.числа имён существительных.</a:t>
            </a:r>
          </a:p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         5. Словарь.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12" grpId="0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728" y="714356"/>
            <a:ext cx="9348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Monotype Corsiva" pitchFamily="66" charset="0"/>
              </a:rPr>
              <a:t>      </a:t>
            </a:r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16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78579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407194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7752" y="4000504"/>
            <a:ext cx="1847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 smtClean="0">
              <a:solidFill>
                <a:schemeClr val="bg1"/>
              </a:solidFill>
              <a:latin typeface="Monotype Corsiva" pitchFamily="66" charset="0"/>
            </a:endParaRPr>
          </a:p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72198" y="714356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00562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85918" y="4071942"/>
            <a:ext cx="5597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 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43570" y="4000504"/>
            <a:ext cx="3097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63688" y="1052736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dirty="0" smtClean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1560" y="3645024"/>
            <a:ext cx="8280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                    </a:t>
            </a:r>
          </a:p>
        </p:txBody>
      </p:sp>
      <p:pic>
        <p:nvPicPr>
          <p:cNvPr id="19" name="Picture 4" descr="EDU1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213" y="765175"/>
            <a:ext cx="3498850" cy="349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Прямоугольник 19"/>
          <p:cNvSpPr/>
          <p:nvPr/>
        </p:nvSpPr>
        <p:spPr>
          <a:xfrm>
            <a:off x="1547664" y="2967335"/>
            <a:ext cx="59046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endParaRPr lang="ru-RU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endParaRPr lang="ru-RU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endParaRPr lang="ru-RU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endParaRPr lang="ru-RU" sz="240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Домашнее </a:t>
            </a:r>
            <a:r>
              <a:rPr lang="ru-RU" sz="2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задание</a:t>
            </a:r>
            <a:r>
              <a:rPr lang="ru-RU" sz="2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: стр. 118 упр.282, </a:t>
            </a:r>
            <a:r>
              <a:rPr lang="ru-RU" sz="2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выучить формы существительных, </a:t>
            </a:r>
            <a:br>
              <a:rPr lang="ru-RU" sz="2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с которыми работали на уроке</a:t>
            </a:r>
            <a:endParaRPr lang="ru-RU" sz="24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12" grpId="0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728" y="714356"/>
            <a:ext cx="10599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Monotype Corsiva" pitchFamily="66" charset="0"/>
              </a:rPr>
              <a:t>       </a:t>
            </a:r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16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78579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4071942"/>
            <a:ext cx="3097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Monotype Corsiva" pitchFamily="66" charset="0"/>
              </a:rPr>
              <a:t> </a:t>
            </a:r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72198" y="714356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00562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85918" y="4071942"/>
            <a:ext cx="3097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03648" y="1484784"/>
            <a:ext cx="68811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КОД :  </a:t>
            </a:r>
            <a:r>
              <a:rPr lang="ru-RU" sz="36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40    54     28     48     45</a:t>
            </a:r>
            <a:endParaRPr lang="ru-RU" sz="36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59832" y="2852936"/>
            <a:ext cx="2351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257300" lvl="2" indent="-342900">
              <a:buAutoNum type="arabicPlain" startAt="7"/>
            </a:pPr>
            <a:r>
              <a:rPr lang="ru-RU" sz="36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 8  9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75656" y="3861048"/>
            <a:ext cx="416492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ru-RU" sz="36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Д  О  З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ru-RU" sz="36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К  П  Ж</a:t>
            </a:r>
          </a:p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ru-RU" sz="36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Н  Е  А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9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2" grpId="0"/>
      <p:bldP spid="13" grpId="0"/>
      <p:bldP spid="13" grpId="1"/>
      <p:bldP spid="14" grpId="0"/>
      <p:bldP spid="1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728" y="714356"/>
            <a:ext cx="18774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Monotype Corsiva" pitchFamily="66" charset="0"/>
              </a:rPr>
              <a:t>      </a:t>
            </a:r>
            <a:r>
              <a:rPr lang="ru-RU" sz="4400" b="1" dirty="0" err="1" smtClean="0">
                <a:latin typeface="Monotype Corsiva" pitchFamily="66" charset="0"/>
              </a:rPr>
              <a:t>Све</a:t>
            </a:r>
            <a:r>
              <a:rPr lang="ru-RU" sz="4400" b="1" dirty="0" smtClean="0">
                <a:latin typeface="Monotype Corsiva" pitchFamily="66" charset="0"/>
              </a:rPr>
              <a:t>.</a:t>
            </a:r>
            <a:r>
              <a:rPr lang="ru-RU" sz="4400" b="1" dirty="0" smtClean="0">
                <a:solidFill>
                  <a:schemeClr val="bg1"/>
                </a:solidFill>
                <a:latin typeface="Monotype Corsiva" pitchFamily="66" charset="0"/>
              </a:rPr>
              <a:t> </a:t>
            </a:r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16" y="2643182"/>
            <a:ext cx="20489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err="1" smtClean="0">
                <a:latin typeface="Monotype Corsiva" pitchFamily="66" charset="0"/>
              </a:rPr>
              <a:t>приш</a:t>
            </a:r>
            <a:r>
              <a:rPr lang="ru-RU" sz="4400" b="1" dirty="0" smtClean="0">
                <a:latin typeface="Monotype Corsiva" pitchFamily="66" charset="0"/>
              </a:rPr>
              <a:t> . л,</a:t>
            </a:r>
            <a:endParaRPr lang="ru-RU" sz="4400" b="1" dirty="0"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785794"/>
            <a:ext cx="23006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д . </a:t>
            </a:r>
            <a:r>
              <a:rPr lang="ru-RU" sz="3600" b="1" dirty="0" err="1" smtClean="0"/>
              <a:t>ревьев</a:t>
            </a:r>
            <a:r>
              <a:rPr lang="ru-RU" sz="3600" b="1" dirty="0" smtClean="0"/>
              <a:t>,</a:t>
            </a:r>
            <a:endParaRPr lang="ru-RU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00100" y="4071942"/>
            <a:ext cx="18517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smtClean="0">
                <a:latin typeface="Monotype Corsiva" pitchFamily="66" charset="0"/>
              </a:rPr>
              <a:t>о дер  ве</a:t>
            </a:r>
            <a:endParaRPr lang="ru-RU" sz="4400" b="1" dirty="0"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7752" y="4000504"/>
            <a:ext cx="227337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Monotype Corsiva" pitchFamily="66" charset="0"/>
              </a:rPr>
              <a:t>    Р . </a:t>
            </a:r>
            <a:r>
              <a:rPr lang="ru-RU" sz="4400" b="1" dirty="0" err="1" smtClean="0">
                <a:latin typeface="Monotype Corsiva" pitchFamily="66" charset="0"/>
              </a:rPr>
              <a:t>ссия</a:t>
            </a:r>
            <a:endParaRPr lang="ru-RU" sz="4400" b="1" dirty="0" smtClean="0">
              <a:latin typeface="Monotype Corsiva" pitchFamily="66" charset="0"/>
            </a:endParaRPr>
          </a:p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28926" y="714356"/>
            <a:ext cx="5341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smtClean="0">
                <a:solidFill>
                  <a:srgbClr val="FFFF00"/>
                </a:solidFill>
                <a:latin typeface="Monotype Corsiva" pitchFamily="66" charset="0"/>
              </a:rPr>
              <a:t>т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72198" y="714356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FFFF00"/>
                </a:solidFill>
              </a:rPr>
              <a:t>е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00562" y="2643182"/>
            <a:ext cx="3770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ё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85918" y="4071942"/>
            <a:ext cx="17524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Monotype Corsiva" pitchFamily="66" charset="0"/>
              </a:rPr>
              <a:t>  </a:t>
            </a:r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е        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43570" y="4000504"/>
            <a:ext cx="6607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о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11" grpId="0"/>
      <p:bldP spid="11" grpId="1"/>
      <p:bldP spid="12" grpId="0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728" y="714356"/>
            <a:ext cx="9348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Monotype Corsiva" pitchFamily="66" charset="0"/>
              </a:rPr>
              <a:t>      </a:t>
            </a:r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16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78579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407194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7752" y="4000504"/>
            <a:ext cx="1847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 smtClean="0">
              <a:solidFill>
                <a:schemeClr val="bg1"/>
              </a:solidFill>
              <a:latin typeface="Monotype Corsiva" pitchFamily="66" charset="0"/>
            </a:endParaRPr>
          </a:p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72198" y="714356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00562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85918" y="4071942"/>
            <a:ext cx="5597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 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43570" y="4000504"/>
            <a:ext cx="3097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52487" y="1124744"/>
            <a:ext cx="709192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32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Тема урока : </a:t>
            </a:r>
          </a:p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« Родительный падеж </a:t>
            </a:r>
          </a:p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множественного числа</a:t>
            </a:r>
          </a:p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          имён существительных»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750" y="549275"/>
            <a:ext cx="2852186" cy="2807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12" grpId="0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Мои рисунки\Рисунок 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574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500562" y="4071942"/>
            <a:ext cx="31432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2800" dirty="0" smtClean="0"/>
              <a:t>У меня ещё мало</a:t>
            </a:r>
          </a:p>
          <a:p>
            <a:r>
              <a:rPr lang="ru-RU" sz="2800" dirty="0" smtClean="0"/>
              <a:t> зуб. </a:t>
            </a:r>
          </a:p>
          <a:p>
            <a:r>
              <a:rPr lang="ru-RU" sz="2800" dirty="0" smtClean="0"/>
              <a:t> Они не выросли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715008" y="1214422"/>
            <a:ext cx="30003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2800" dirty="0" smtClean="0"/>
              <a:t>У меня с </a:t>
            </a:r>
            <a:r>
              <a:rPr lang="ru-RU" sz="2800" dirty="0" err="1" smtClean="0"/>
              <a:t>губов</a:t>
            </a:r>
            <a:r>
              <a:rPr lang="ru-RU" sz="2800" dirty="0" smtClean="0"/>
              <a:t> </a:t>
            </a:r>
          </a:p>
          <a:p>
            <a:r>
              <a:rPr lang="ru-RU" sz="2800" dirty="0" smtClean="0"/>
              <a:t>капает.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1500174"/>
            <a:ext cx="4286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2400" dirty="0" smtClean="0"/>
              <a:t>Я буду рисовать зверёв.</a:t>
            </a:r>
          </a:p>
          <a:p>
            <a:r>
              <a:rPr lang="ru-RU" sz="2400" dirty="0" smtClean="0"/>
              <a:t>У меня много  </a:t>
            </a:r>
          </a:p>
          <a:p>
            <a:r>
              <a:rPr lang="ru-RU" sz="2400" dirty="0" err="1" smtClean="0"/>
              <a:t>карандашов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Мои рисунки\Рисунок 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749" cy="6858000"/>
          </a:xfrm>
          <a:prstGeom prst="rect">
            <a:avLst/>
          </a:prstGeom>
          <a:noFill/>
        </p:spPr>
      </p:pic>
      <p:pic>
        <p:nvPicPr>
          <p:cNvPr id="6" name="Picture 2" descr="C:\Documents and Settings\Admin\Мои документы\Мои рисунки\Рисунок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76672"/>
            <a:ext cx="3744416" cy="525658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 rot="578365">
            <a:off x="6228184" y="1124744"/>
            <a:ext cx="21080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РАБОТА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С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УЧЕБНИКОМ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Стр.117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20815713">
            <a:off x="4499992" y="3933056"/>
            <a:ext cx="342914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Н.ф.        Р.п. мн.ч.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скл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      нулевое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скл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400" b="1" u="sng" dirty="0" err="1" smtClean="0">
                <a:latin typeface="Arial" pitchFamily="34" charset="0"/>
                <a:cs typeface="Arial" pitchFamily="34" charset="0"/>
              </a:rPr>
              <a:t>м.р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  -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ов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- ей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2400" b="1" u="sng" dirty="0" smtClean="0">
                <a:latin typeface="Arial" pitchFamily="34" charset="0"/>
                <a:cs typeface="Arial" pitchFamily="34" charset="0"/>
              </a:rPr>
              <a:t>с.р.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   нулевое,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ев(перьев)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728" y="714356"/>
            <a:ext cx="9348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Monotype Corsiva" pitchFamily="66" charset="0"/>
              </a:rPr>
              <a:t>      </a:t>
            </a:r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16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78579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407194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7752" y="4000504"/>
            <a:ext cx="1847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 smtClean="0">
              <a:solidFill>
                <a:schemeClr val="bg1"/>
              </a:solidFill>
              <a:latin typeface="Monotype Corsiva" pitchFamily="66" charset="0"/>
            </a:endParaRPr>
          </a:p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72198" y="714356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00562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85918" y="4071942"/>
            <a:ext cx="5597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 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43570" y="4000504"/>
            <a:ext cx="3097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83768" y="1052736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Дифференцированная работа </a:t>
            </a: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750" y="549275"/>
            <a:ext cx="2852186" cy="2807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611560" y="2924944"/>
            <a:ext cx="828096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                   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Доставлять ( письмо, журнал, газета);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покупать ( платье, костюм) , собирать 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( помидор, яблоко, апельсин) ; сушить ( гриб, ягода).</a:t>
            </a:r>
          </a:p>
          <a:p>
            <a:pPr algn="ctr"/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12" grpId="0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728" y="714356"/>
            <a:ext cx="9348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Monotype Corsiva" pitchFamily="66" charset="0"/>
              </a:rPr>
              <a:t>      </a:t>
            </a:r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16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78579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407194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7752" y="4000504"/>
            <a:ext cx="1847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 smtClean="0">
              <a:solidFill>
                <a:schemeClr val="bg1"/>
              </a:solidFill>
              <a:latin typeface="Monotype Corsiva" pitchFamily="66" charset="0"/>
            </a:endParaRPr>
          </a:p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72198" y="714356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00562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85918" y="4071942"/>
            <a:ext cx="5597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 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43570" y="4000504"/>
            <a:ext cx="3097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63688" y="1052736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        ПРОВЕРКА</a:t>
            </a: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750" y="549275"/>
            <a:ext cx="2852186" cy="2807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611560" y="2924944"/>
            <a:ext cx="828096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                   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Доставлять письма, журналы, газеты; покупать платья, костюмы; собирать помидоры, яблоки, апельсины, сушить грибы, ягоды.</a:t>
            </a: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ru-RU" sz="28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Форма им.сущ.- мн.ч., В.п. </a:t>
            </a:r>
            <a:endParaRPr lang="ru-RU" sz="28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12" grpId="0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Рисунок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8728" y="714356"/>
            <a:ext cx="9348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Monotype Corsiva" pitchFamily="66" charset="0"/>
              </a:rPr>
              <a:t>      </a:t>
            </a:r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116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78579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407194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57752" y="4000504"/>
            <a:ext cx="1847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 smtClean="0">
              <a:solidFill>
                <a:schemeClr val="bg1"/>
              </a:solidFill>
              <a:latin typeface="Monotype Corsiva" pitchFamily="66" charset="0"/>
            </a:endParaRPr>
          </a:p>
          <a:p>
            <a:endParaRPr lang="ru-RU" sz="44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72198" y="714356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00562" y="2643182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85918" y="4071942"/>
            <a:ext cx="5597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 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43570" y="4000504"/>
            <a:ext cx="3097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FFF00"/>
                </a:solidFill>
                <a:latin typeface="Monotype Corsiva" pitchFamily="66" charset="0"/>
              </a:rPr>
              <a:t> </a:t>
            </a:r>
            <a:endParaRPr lang="ru-RU" sz="44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63688" y="1052736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        ПРОВЕРКА</a:t>
            </a: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750" y="549275"/>
            <a:ext cx="2852186" cy="2807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611560" y="2924944"/>
            <a:ext cx="828096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                    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Доставка писем, журналов, газет; покупка платьев, костюмов; сбор помидоров, яблок, апельсинов; сушка грибов, ягод.</a:t>
            </a: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ru-RU" sz="28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Форма им.сущ.- мн.ч., Р .п. </a:t>
            </a:r>
            <a:endParaRPr lang="ru-RU" sz="28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12" grpId="0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694</TotalTime>
  <Words>331</Words>
  <Application>Microsoft Office PowerPoint</Application>
  <PresentationFormat>Экран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Начальная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Оксана</cp:lastModifiedBy>
  <cp:revision>71</cp:revision>
  <dcterms:created xsi:type="dcterms:W3CDTF">2011-11-24T13:34:44Z</dcterms:created>
  <dcterms:modified xsi:type="dcterms:W3CDTF">2013-11-17T19:16:18Z</dcterms:modified>
</cp:coreProperties>
</file>