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4" d="100"/>
          <a:sy n="104" d="100"/>
        </p:scale>
        <p:origin x="-90" y="-16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5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08DC49-5386-4C1B-9BF5-F06F7C7B7ADF}" type="datetimeFigureOut">
              <a:rPr lang="ru-RU" smtClean="0"/>
              <a:t>15.12.2014</a:t>
            </a:fld>
            <a:endParaRPr lang="ru-RU" dirty="0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9B81F78-D6E0-4607-BAA0-DF01FEB36EC2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  <p:transition spd="slow">
    <p:wip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08DC49-5386-4C1B-9BF5-F06F7C7B7ADF}" type="datetimeFigureOut">
              <a:rPr lang="ru-RU" smtClean="0"/>
              <a:t>15.12.2014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B81F78-D6E0-4607-BAA0-DF01FEB36EC2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  <p:transition spd="slow">
    <p:wip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08DC49-5386-4C1B-9BF5-F06F7C7B7ADF}" type="datetimeFigureOut">
              <a:rPr lang="ru-RU" smtClean="0"/>
              <a:t>15.12.2014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B81F78-D6E0-4607-BAA0-DF01FEB36EC2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  <p:transition spd="slow">
    <p:wip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Объект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F408DC49-5386-4C1B-9BF5-F06F7C7B7ADF}" type="datetimeFigureOut">
              <a:rPr lang="ru-RU" smtClean="0"/>
              <a:t>15.12.2014</a:t>
            </a:fld>
            <a:endParaRPr lang="ru-RU" dirty="0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F9B81F78-D6E0-4607-BAA0-DF01FEB36EC2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  <p:transition spd="slow">
    <p:wip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08DC49-5386-4C1B-9BF5-F06F7C7B7ADF}" type="datetimeFigureOut">
              <a:rPr lang="ru-RU" smtClean="0"/>
              <a:t>15.12.2014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B81F78-D6E0-4607-BAA0-DF01FEB36EC2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>
    <p:wip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08DC49-5386-4C1B-9BF5-F06F7C7B7ADF}" type="datetimeFigureOut">
              <a:rPr lang="ru-RU" smtClean="0"/>
              <a:t>15.12.2014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B81F78-D6E0-4607-BAA0-DF01FEB36EC2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Объект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  <p:transition spd="slow">
    <p:wip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B81F78-D6E0-4607-BAA0-DF01FEB36EC2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08DC49-5386-4C1B-9BF5-F06F7C7B7ADF}" type="datetimeFigureOut">
              <a:rPr lang="ru-RU" smtClean="0"/>
              <a:t>15.12.2014</a:t>
            </a:fld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2" name="Объект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4" name="Объект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>
    <p:wip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08DC49-5386-4C1B-9BF5-F06F7C7B7ADF}" type="datetimeFigureOut">
              <a:rPr lang="ru-RU" smtClean="0"/>
              <a:t>15.12.2014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B81F78-D6E0-4607-BAA0-DF01FEB36EC2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  <p:transition spd="slow">
    <p:wip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08DC49-5386-4C1B-9BF5-F06F7C7B7ADF}" type="datetimeFigureOut">
              <a:rPr lang="ru-RU" smtClean="0"/>
              <a:t>15.12.2014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B81F78-D6E0-4607-BAA0-DF01FEB36EC2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  <p:transition spd="slow">
    <p:wip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Объект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F408DC49-5386-4C1B-9BF5-F06F7C7B7ADF}" type="datetimeFigureOut">
              <a:rPr lang="ru-RU" smtClean="0"/>
              <a:t>15.12.2014</a:t>
            </a:fld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F9B81F78-D6E0-4607-BAA0-DF01FEB36EC2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  <p:transition spd="slow">
    <p:wip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ru-RU" dirty="0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08DC49-5386-4C1B-9BF5-F06F7C7B7ADF}" type="datetimeFigureOut">
              <a:rPr lang="ru-RU" smtClean="0"/>
              <a:t>15.12.2014</a:t>
            </a:fld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9B81F78-D6E0-4607-BAA0-DF01FEB36EC2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  <p:transition spd="slow">
    <p:wip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F408DC49-5386-4C1B-9BF5-F06F7C7B7ADF}" type="datetimeFigureOut">
              <a:rPr lang="ru-RU" smtClean="0"/>
              <a:t>15.12.2014</a:t>
            </a:fld>
            <a:endParaRPr lang="ru-RU" dirty="0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F9B81F78-D6E0-4607-BAA0-DF01FEB36EC2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slow">
    <p:wipe/>
  </p:transition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g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openxmlformats.org/officeDocument/2006/relationships/image" Target="../media/image9.jp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jpg"/><Relationship Id="rId5" Type="http://schemas.openxmlformats.org/officeDocument/2006/relationships/image" Target="../media/image7.jpg"/><Relationship Id="rId4" Type="http://schemas.openxmlformats.org/officeDocument/2006/relationships/image" Target="../media/image6.jpg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1.jpg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5.jpeg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7.jpeg"/><Relationship Id="rId4" Type="http://schemas.openxmlformats.org/officeDocument/2006/relationships/image" Target="../media/image16.jpg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9.jpg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1.jpg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2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3750"/>
                    </a14:imgEffect>
                    <a14:imgEffect>
                      <a14:saturation sat="85000"/>
                    </a14:imgEffect>
                  </a14:imgLayer>
                </a14:imgProps>
              </a:ext>
            </a:extLst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395536" y="4581128"/>
            <a:ext cx="8229600" cy="2016224"/>
          </a:xfrm>
        </p:spPr>
        <p:txBody>
          <a:bodyPr/>
          <a:lstStyle/>
          <a:p>
            <a:pPr marL="0" lvl="0" indent="0" algn="r">
              <a:spcBef>
                <a:spcPts val="0"/>
              </a:spcBef>
              <a:buClrTx/>
              <a:buSzTx/>
              <a:buNone/>
            </a:pPr>
            <a:r>
              <a:rPr lang="ru-RU" sz="1600" b="1" dirty="0">
                <a:solidFill>
                  <a:schemeClr val="bg1"/>
                </a:solidFill>
                <a:latin typeface="Georgia"/>
              </a:rPr>
              <a:t>Выполнила учитель музыки </a:t>
            </a:r>
          </a:p>
          <a:p>
            <a:pPr marL="0" lvl="0" indent="0" algn="r">
              <a:spcBef>
                <a:spcPts val="0"/>
              </a:spcBef>
              <a:buClrTx/>
              <a:buSzTx/>
              <a:buNone/>
            </a:pPr>
            <a:r>
              <a:rPr lang="ru-RU" sz="1600" b="1" dirty="0">
                <a:solidFill>
                  <a:schemeClr val="bg1"/>
                </a:solidFill>
                <a:latin typeface="Georgia"/>
              </a:rPr>
              <a:t>Круглова Марина </a:t>
            </a:r>
            <a:r>
              <a:rPr lang="ru-RU" sz="1600" b="1" dirty="0" smtClean="0">
                <a:solidFill>
                  <a:schemeClr val="bg1"/>
                </a:solidFill>
                <a:latin typeface="Georgia"/>
              </a:rPr>
              <a:t>Владимировна</a:t>
            </a:r>
          </a:p>
          <a:p>
            <a:pPr marL="0" lvl="0" indent="0" algn="r">
              <a:spcBef>
                <a:spcPts val="0"/>
              </a:spcBef>
              <a:buClrTx/>
              <a:buSzTx/>
              <a:buNone/>
            </a:pPr>
            <a:endParaRPr lang="ru-RU" sz="1600" dirty="0">
              <a:solidFill>
                <a:srgbClr val="1F497D">
                  <a:lumMod val="75000"/>
                </a:srgbClr>
              </a:solidFill>
              <a:latin typeface="Georgia"/>
            </a:endParaRPr>
          </a:p>
          <a:p>
            <a:pPr marL="0" lvl="0" indent="0" algn="r">
              <a:spcBef>
                <a:spcPts val="0"/>
              </a:spcBef>
              <a:buClrTx/>
              <a:buSzTx/>
              <a:buNone/>
            </a:pPr>
            <a:endParaRPr lang="ru-RU" sz="1600" dirty="0" smtClean="0">
              <a:solidFill>
                <a:srgbClr val="1F497D">
                  <a:lumMod val="75000"/>
                </a:srgbClr>
              </a:solidFill>
              <a:latin typeface="Georgia"/>
            </a:endParaRPr>
          </a:p>
          <a:p>
            <a:pPr marL="0" lvl="0" indent="0" algn="r">
              <a:spcBef>
                <a:spcPts val="0"/>
              </a:spcBef>
              <a:buClrTx/>
              <a:buSzTx/>
              <a:buNone/>
            </a:pPr>
            <a:r>
              <a:rPr lang="ru-RU" sz="1600" dirty="0" smtClean="0">
                <a:solidFill>
                  <a:srgbClr val="1F497D">
                    <a:lumMod val="75000"/>
                  </a:srgbClr>
                </a:solidFill>
                <a:latin typeface="Georgia"/>
              </a:rPr>
              <a:t> </a:t>
            </a:r>
            <a:endParaRPr lang="ru-RU" sz="1600" dirty="0">
              <a:solidFill>
                <a:srgbClr val="1F497D">
                  <a:lumMod val="75000"/>
                </a:srgbClr>
              </a:solidFill>
              <a:latin typeface="Georgia"/>
            </a:endParaRPr>
          </a:p>
          <a:p>
            <a:pPr marL="0" lvl="0" indent="0">
              <a:spcBef>
                <a:spcPts val="0"/>
              </a:spcBef>
              <a:buClrTx/>
              <a:buSzTx/>
              <a:buNone/>
            </a:pPr>
            <a:r>
              <a:rPr lang="ru-RU" sz="1400" dirty="0" smtClean="0">
                <a:solidFill>
                  <a:srgbClr val="1F497D">
                    <a:lumMod val="50000"/>
                  </a:srgbClr>
                </a:solidFill>
                <a:latin typeface="Georgia"/>
              </a:rPr>
              <a:t>                                                                    </a:t>
            </a:r>
          </a:p>
          <a:p>
            <a:pPr marL="0" lvl="0" indent="0">
              <a:spcBef>
                <a:spcPts val="0"/>
              </a:spcBef>
              <a:buClrTx/>
              <a:buSzTx/>
              <a:buNone/>
            </a:pPr>
            <a:endParaRPr lang="ru-RU" sz="1400" dirty="0">
              <a:solidFill>
                <a:srgbClr val="1F497D">
                  <a:lumMod val="50000"/>
                </a:srgbClr>
              </a:solidFill>
              <a:latin typeface="Georgia"/>
            </a:endParaRPr>
          </a:p>
          <a:p>
            <a:pPr marL="0" lvl="0" indent="0">
              <a:spcBef>
                <a:spcPts val="0"/>
              </a:spcBef>
              <a:buClrTx/>
              <a:buSzTx/>
              <a:buNone/>
            </a:pPr>
            <a:r>
              <a:rPr lang="ru-RU" sz="1400" dirty="0" smtClean="0">
                <a:solidFill>
                  <a:srgbClr val="1F497D">
                    <a:lumMod val="50000"/>
                  </a:srgbClr>
                </a:solidFill>
                <a:latin typeface="Georgia"/>
              </a:rPr>
              <a:t>                                                                                 </a:t>
            </a:r>
            <a:r>
              <a:rPr lang="ru-RU" sz="1400" b="1" dirty="0">
                <a:solidFill>
                  <a:schemeClr val="bg1"/>
                </a:solidFill>
                <a:latin typeface="Georgia"/>
              </a:rPr>
              <a:t>г</a:t>
            </a:r>
            <a:r>
              <a:rPr lang="ru-RU" sz="1400" b="1" dirty="0" smtClean="0">
                <a:solidFill>
                  <a:schemeClr val="bg1"/>
                </a:solidFill>
                <a:latin typeface="Georgia"/>
              </a:rPr>
              <a:t>. Майкоп, 2015</a:t>
            </a:r>
            <a:endParaRPr lang="ru-RU" sz="1400" b="1" dirty="0">
              <a:solidFill>
                <a:schemeClr val="bg1"/>
              </a:solidFill>
              <a:latin typeface="Georgia"/>
            </a:endParaRPr>
          </a:p>
          <a:p>
            <a:pPr algn="r"/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1052736"/>
            <a:ext cx="8229600" cy="1800200"/>
          </a:xfrm>
        </p:spPr>
        <p:txBody>
          <a:bodyPr>
            <a:normAutofit fontScale="90000"/>
          </a:bodyPr>
          <a:lstStyle/>
          <a:p>
            <a:pPr lvl="0" algn="ctr">
              <a:spcBef>
                <a:spcPts val="0"/>
              </a:spcBef>
            </a:pPr>
            <a:r>
              <a:rPr lang="ru-RU" sz="1600" b="1" spc="0" dirty="0" smtClean="0">
                <a:ln>
                  <a:noFill/>
                </a:ln>
                <a:solidFill>
                  <a:schemeClr val="bg1"/>
                </a:solidFill>
                <a:effectLst/>
                <a:latin typeface="Georgia"/>
                <a:ea typeface="+mn-ea"/>
                <a:cs typeface="+mn-cs"/>
              </a:rPr>
              <a:t>МБОУ «Лицей №8»</a:t>
            </a:r>
            <a:br>
              <a:rPr lang="ru-RU" sz="1600" b="1" spc="0" dirty="0" smtClean="0">
                <a:ln>
                  <a:noFill/>
                </a:ln>
                <a:solidFill>
                  <a:schemeClr val="bg1"/>
                </a:solidFill>
                <a:effectLst/>
                <a:latin typeface="Georgia"/>
                <a:ea typeface="+mn-ea"/>
                <a:cs typeface="+mn-cs"/>
              </a:rPr>
            </a:br>
            <a:r>
              <a:rPr lang="ru-RU" sz="1600" b="1" spc="0" dirty="0" smtClean="0">
                <a:ln>
                  <a:noFill/>
                </a:ln>
                <a:solidFill>
                  <a:schemeClr val="bg1"/>
                </a:solidFill>
                <a:effectLst/>
                <a:latin typeface="Georgia"/>
                <a:ea typeface="+mn-ea"/>
                <a:cs typeface="+mn-cs"/>
              </a:rPr>
              <a:t>Методическая разработка </a:t>
            </a:r>
            <a:br>
              <a:rPr lang="ru-RU" sz="1600" b="1" spc="0" dirty="0" smtClean="0">
                <a:ln>
                  <a:noFill/>
                </a:ln>
                <a:solidFill>
                  <a:schemeClr val="bg1"/>
                </a:solidFill>
                <a:effectLst/>
                <a:latin typeface="Georgia"/>
                <a:ea typeface="+mn-ea"/>
                <a:cs typeface="+mn-cs"/>
              </a:rPr>
            </a:br>
            <a:r>
              <a:rPr lang="ru-RU" sz="1600" b="1" spc="0" dirty="0" smtClean="0">
                <a:ln>
                  <a:noFill/>
                </a:ln>
                <a:solidFill>
                  <a:schemeClr val="bg1"/>
                </a:solidFill>
                <a:effectLst/>
                <a:latin typeface="Georgia"/>
                <a:ea typeface="+mn-ea"/>
                <a:cs typeface="+mn-cs"/>
              </a:rPr>
              <a:t>урока музыки в 3 классе</a:t>
            </a:r>
            <a:r>
              <a:rPr lang="ru-RU" sz="1600" b="1" spc="0" dirty="0" smtClean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latin typeface="Georgia"/>
                <a:ea typeface="+mn-ea"/>
                <a:cs typeface="+mn-cs"/>
              </a:rPr>
              <a:t/>
            </a:r>
            <a:br>
              <a:rPr lang="ru-RU" sz="1600" b="1" spc="0" dirty="0" smtClean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latin typeface="Georgia"/>
                <a:ea typeface="+mn-ea"/>
                <a:cs typeface="+mn-cs"/>
              </a:rPr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b="1" dirty="0" smtClean="0">
                <a:solidFill>
                  <a:srgbClr val="FF0000"/>
                </a:solidFill>
              </a:rPr>
              <a:t>Тема: «В детской. Игры и игрушки»</a:t>
            </a:r>
            <a:br>
              <a:rPr lang="ru-RU" b="1" dirty="0" smtClean="0">
                <a:solidFill>
                  <a:srgbClr val="FF0000"/>
                </a:solidFill>
              </a:rPr>
            </a:br>
            <a:endParaRPr lang="ru-RU" sz="1800" b="1" dirty="0">
              <a:solidFill>
                <a:srgbClr val="FF0000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2689120"/>
            <a:ext cx="3888432" cy="34094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96061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3500"/>
                    </a14:imgEffect>
                  </a14:imgLayer>
                </a14:imgProps>
              </a:ext>
            </a:extLst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611560" y="188640"/>
            <a:ext cx="8229600" cy="3528392"/>
          </a:xfrm>
        </p:spPr>
        <p:txBody>
          <a:bodyPr>
            <a:normAutofit fontScale="92500" lnSpcReduction="10000"/>
          </a:bodyPr>
          <a:lstStyle/>
          <a:p>
            <a:endParaRPr lang="ru-RU" dirty="0" smtClean="0"/>
          </a:p>
          <a:p>
            <a:r>
              <a:rPr lang="ru-RU" sz="3600" b="1" dirty="0" smtClean="0">
                <a:solidFill>
                  <a:srgbClr val="C00000"/>
                </a:solidFill>
              </a:rPr>
              <a:t>Что </a:t>
            </a:r>
            <a:r>
              <a:rPr lang="ru-RU" sz="3600" b="1" dirty="0">
                <a:solidFill>
                  <a:srgbClr val="C00000"/>
                </a:solidFill>
              </a:rPr>
              <a:t>запомнилось сегодня на уроке?</a:t>
            </a:r>
          </a:p>
          <a:p>
            <a:r>
              <a:rPr lang="ru-RU" sz="3600" b="1" dirty="0" smtClean="0">
                <a:solidFill>
                  <a:srgbClr val="C00000"/>
                </a:solidFill>
              </a:rPr>
              <a:t>Что </a:t>
            </a:r>
            <a:r>
              <a:rPr lang="ru-RU" sz="3600" b="1" dirty="0">
                <a:solidFill>
                  <a:srgbClr val="C00000"/>
                </a:solidFill>
              </a:rPr>
              <a:t>нового узнали?</a:t>
            </a:r>
          </a:p>
          <a:p>
            <a:r>
              <a:rPr lang="ru-RU" sz="3600" b="1" dirty="0" smtClean="0">
                <a:solidFill>
                  <a:srgbClr val="C00000"/>
                </a:solidFill>
              </a:rPr>
              <a:t>Что </a:t>
            </a:r>
            <a:r>
              <a:rPr lang="ru-RU" sz="3600" b="1" dirty="0">
                <a:solidFill>
                  <a:srgbClr val="C00000"/>
                </a:solidFill>
              </a:rPr>
              <a:t>было интересно? </a:t>
            </a:r>
          </a:p>
          <a:p>
            <a:r>
              <a:rPr lang="ru-RU" sz="3600" b="1" dirty="0" smtClean="0">
                <a:solidFill>
                  <a:srgbClr val="C00000"/>
                </a:solidFill>
              </a:rPr>
              <a:t>Что </a:t>
            </a:r>
            <a:r>
              <a:rPr lang="ru-RU" sz="3600" b="1" dirty="0">
                <a:solidFill>
                  <a:srgbClr val="C00000"/>
                </a:solidFill>
              </a:rPr>
              <a:t>было трудно?</a:t>
            </a:r>
          </a:p>
          <a:p>
            <a:r>
              <a:rPr lang="ru-RU" sz="3600" b="1" dirty="0" smtClean="0">
                <a:solidFill>
                  <a:srgbClr val="C00000"/>
                </a:solidFill>
              </a:rPr>
              <a:t>Какие </a:t>
            </a:r>
            <a:r>
              <a:rPr lang="ru-RU" sz="3600" b="1" dirty="0">
                <a:solidFill>
                  <a:srgbClr val="C00000"/>
                </a:solidFill>
              </a:rPr>
              <a:t>произведения особенно понравились и запомнились вам?</a:t>
            </a: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611560" y="4293096"/>
            <a:ext cx="8229600" cy="2049582"/>
          </a:xfrm>
        </p:spPr>
        <p:txBody>
          <a:bodyPr>
            <a:normAutofit fontScale="90000"/>
          </a:bodyPr>
          <a:lstStyle/>
          <a:p>
            <a:r>
              <a:rPr lang="ru-RU" sz="2400" b="1" dirty="0" smtClean="0">
                <a:solidFill>
                  <a:srgbClr val="FF0000"/>
                </a:solidFill>
              </a:rPr>
              <a:t>                                           </a:t>
            </a:r>
            <a:r>
              <a:rPr lang="ru-RU" sz="2700" b="1" dirty="0" smtClean="0">
                <a:solidFill>
                  <a:srgbClr val="FF0000"/>
                </a:solidFill>
              </a:rPr>
              <a:t>Домашнее задание:  </a:t>
            </a:r>
            <a:r>
              <a:rPr lang="en-US" sz="2700" b="1" dirty="0" smtClean="0">
                <a:solidFill>
                  <a:srgbClr val="FF0000"/>
                </a:solidFill>
              </a:rPr>
              <a:t/>
            </a:r>
            <a:br>
              <a:rPr lang="en-US" sz="2700" b="1" dirty="0" smtClean="0">
                <a:solidFill>
                  <a:srgbClr val="FF0000"/>
                </a:solidFill>
              </a:rPr>
            </a:br>
            <a:r>
              <a:rPr lang="ru-RU" sz="2400" b="1" dirty="0" smtClean="0">
                <a:solidFill>
                  <a:srgbClr val="FF0000"/>
                </a:solidFill>
              </a:rPr>
              <a:t/>
            </a:r>
            <a:br>
              <a:rPr lang="ru-RU" sz="2400" b="1" dirty="0" smtClean="0">
                <a:solidFill>
                  <a:srgbClr val="FF0000"/>
                </a:solidFill>
              </a:rPr>
            </a:br>
            <a:r>
              <a:rPr lang="ru-RU" sz="2000" b="1" dirty="0" smtClean="0">
                <a:solidFill>
                  <a:schemeClr val="bg1"/>
                </a:solidFill>
              </a:rPr>
              <a:t>1.</a:t>
            </a:r>
            <a:r>
              <a:rPr lang="ru-RU" sz="2000" b="1" dirty="0" smtClean="0">
                <a:solidFill>
                  <a:srgbClr val="FF0000"/>
                </a:solidFill>
              </a:rPr>
              <a:t> </a:t>
            </a:r>
            <a:r>
              <a:rPr lang="ru-RU" sz="2000" b="1" dirty="0" smtClean="0">
                <a:solidFill>
                  <a:schemeClr val="bg1"/>
                </a:solidFill>
              </a:rPr>
              <a:t>Нарисуйте  иллюстрации  к  понравившимся  произведениям.  Те  образы, которые  вы «увидели»,  слушая музыку,  передайте  в  своих  рисунках.</a:t>
            </a:r>
            <a:r>
              <a:rPr lang="en-US" sz="2000" b="1" dirty="0">
                <a:solidFill>
                  <a:schemeClr val="bg1"/>
                </a:solidFill>
              </a:rPr>
              <a:t/>
            </a:r>
            <a:br>
              <a:rPr lang="en-US" sz="2000" b="1" dirty="0">
                <a:solidFill>
                  <a:schemeClr val="bg1"/>
                </a:solidFill>
              </a:rPr>
            </a:br>
            <a:r>
              <a:rPr lang="en-US" sz="2000" b="1" dirty="0" smtClean="0">
                <a:solidFill>
                  <a:schemeClr val="bg1"/>
                </a:solidFill>
              </a:rPr>
              <a:t/>
            </a:r>
            <a:br>
              <a:rPr lang="en-US" sz="2000" b="1" dirty="0" smtClean="0">
                <a:solidFill>
                  <a:schemeClr val="bg1"/>
                </a:solidFill>
              </a:rPr>
            </a:br>
            <a:r>
              <a:rPr lang="ru-RU" sz="2000" b="1" dirty="0" smtClean="0">
                <a:solidFill>
                  <a:schemeClr val="bg1"/>
                </a:solidFill>
              </a:rPr>
              <a:t>2. Пополните  свою  музыкальную  коллекцию  другими  песнями  из вокального  цикла «Детская»  М. Мусоргского.</a:t>
            </a:r>
            <a:endParaRPr lang="ru-RU" sz="27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325781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875"/>
                    </a14:imgEffect>
                  </a14:imgLayer>
                </a14:imgProps>
              </a:ext>
            </a:extLst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2512803"/>
            <a:ext cx="3240360" cy="412724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7984" y="431377"/>
            <a:ext cx="3800932" cy="5466509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7982" y="4576423"/>
            <a:ext cx="1658474" cy="203086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767" y="260648"/>
            <a:ext cx="2280837" cy="29039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506896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500"/>
                    </a14:imgEffect>
                  </a14:imgLayer>
                </a14:imgProps>
              </a:ext>
            </a:extLst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4000" b="1" dirty="0" smtClean="0">
                <a:solidFill>
                  <a:srgbClr val="FF0000"/>
                </a:solidFill>
              </a:rPr>
              <a:t>Модест Петрович Мусоргский</a:t>
            </a:r>
            <a:br>
              <a:rPr lang="ru-RU" sz="4000" b="1" dirty="0" smtClean="0">
                <a:solidFill>
                  <a:srgbClr val="FF0000"/>
                </a:solidFill>
              </a:rPr>
            </a:br>
            <a:r>
              <a:rPr lang="ru-RU" sz="4000" b="1" dirty="0" smtClean="0">
                <a:solidFill>
                  <a:srgbClr val="FF0000"/>
                </a:solidFill>
              </a:rPr>
              <a:t>1839 - 1881</a:t>
            </a:r>
            <a:endParaRPr lang="ru-RU" sz="4000" b="1" dirty="0">
              <a:solidFill>
                <a:srgbClr val="FF0000"/>
              </a:solidFill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1556792"/>
            <a:ext cx="3564060" cy="4807026"/>
          </a:xfrm>
        </p:spPr>
      </p:pic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857328"/>
          </a:xfrm>
        </p:spPr>
        <p:txBody>
          <a:bodyPr>
            <a:normAutofit fontScale="77500" lnSpcReduction="20000"/>
          </a:bodyPr>
          <a:lstStyle/>
          <a:p>
            <a:pPr marL="0" indent="0" algn="ctr">
              <a:buNone/>
            </a:pPr>
            <a:r>
              <a:rPr lang="ru-RU" sz="2000" b="1" dirty="0" smtClean="0">
                <a:solidFill>
                  <a:schemeClr val="bg1"/>
                </a:solidFill>
              </a:rPr>
              <a:t>Вокальный цикл</a:t>
            </a:r>
          </a:p>
          <a:p>
            <a:pPr marL="0" indent="0" algn="ctr">
              <a:buNone/>
            </a:pPr>
            <a:r>
              <a:rPr lang="ru-RU" sz="3600" b="1" dirty="0" smtClean="0">
                <a:solidFill>
                  <a:srgbClr val="FF0000"/>
                </a:solidFill>
              </a:rPr>
              <a:t>«Детская»</a:t>
            </a:r>
          </a:p>
          <a:p>
            <a:pPr marL="0" indent="0" algn="ctr">
              <a:buNone/>
            </a:pPr>
            <a:endParaRPr lang="ru-RU" b="1" dirty="0" smtClean="0">
              <a:solidFill>
                <a:schemeClr val="accent5">
                  <a:lumMod val="50000"/>
                </a:schemeClr>
              </a:solidFill>
            </a:endParaRPr>
          </a:p>
          <a:p>
            <a:pPr marL="0" indent="0" algn="ctr">
              <a:buNone/>
            </a:pPr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ru-RU" b="1" dirty="0">
                <a:solidFill>
                  <a:schemeClr val="bg1"/>
                </a:solidFill>
              </a:rPr>
              <a:t>В этот сборник композитор включил 7 песен, 7 небольших музыкальных картинок, в которых он рассказал  о жизни детей, об их </a:t>
            </a:r>
            <a:r>
              <a:rPr lang="ru-RU" b="1" dirty="0" smtClean="0">
                <a:solidFill>
                  <a:schemeClr val="bg1"/>
                </a:solidFill>
              </a:rPr>
              <a:t>играх</a:t>
            </a:r>
            <a:r>
              <a:rPr lang="ru-RU" b="1" dirty="0">
                <a:solidFill>
                  <a:schemeClr val="bg1"/>
                </a:solidFill>
              </a:rPr>
              <a:t>,</a:t>
            </a:r>
            <a:r>
              <a:rPr lang="ru-RU" b="1" dirty="0" smtClean="0">
                <a:solidFill>
                  <a:schemeClr val="bg1"/>
                </a:solidFill>
              </a:rPr>
              <a:t> </a:t>
            </a:r>
            <a:r>
              <a:rPr lang="ru-RU" b="1" dirty="0">
                <a:solidFill>
                  <a:schemeClr val="bg1"/>
                </a:solidFill>
              </a:rPr>
              <a:t>шалостях и забавах. Мусоргский очень любил наблюдать за детьми, их жизнью, за тем, как они ведут себя, как разговаривают со своими мамами, нянюшками, как играют в детской с куклами, игрушками. И, все увиденное, композитор </a:t>
            </a:r>
            <a:r>
              <a:rPr lang="ru-RU" b="1" dirty="0" smtClean="0">
                <a:solidFill>
                  <a:schemeClr val="bg1"/>
                </a:solidFill>
              </a:rPr>
              <a:t>воплотил </a:t>
            </a:r>
            <a:r>
              <a:rPr lang="ru-RU" b="1" dirty="0">
                <a:solidFill>
                  <a:schemeClr val="bg1"/>
                </a:solidFill>
              </a:rPr>
              <a:t>в своей музыке.</a:t>
            </a:r>
          </a:p>
        </p:txBody>
      </p:sp>
    </p:spTree>
    <p:extLst>
      <p:ext uri="{BB962C8B-B14F-4D97-AF65-F5344CB8AC3E}">
        <p14:creationId xmlns:p14="http://schemas.microsoft.com/office/powerpoint/2010/main" val="198954673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grayscl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3500"/>
                    </a14:imgEffect>
                    <a14:imgEffect>
                      <a14:saturation sat="35000"/>
                    </a14:imgEffect>
                  </a14:imgLayer>
                </a14:imgProps>
              </a:ext>
            </a:extLst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</a:rPr>
              <a:t>Обложка издания вокального цикла «Детская»</a:t>
            </a:r>
            <a:endParaRPr lang="ru-RU" sz="2800" b="1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323528" y="1556792"/>
            <a:ext cx="3394720" cy="4785320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/>
              <a:t> </a:t>
            </a:r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 smtClean="0"/>
          </a:p>
          <a:p>
            <a:pPr marL="0" indent="0" algn="ctr">
              <a:buNone/>
            </a:pPr>
            <a:endParaRPr lang="ru-RU" dirty="0"/>
          </a:p>
          <a:p>
            <a:pPr marL="0" indent="0" algn="ctr">
              <a:buNone/>
            </a:pPr>
            <a:endParaRPr lang="ru-RU" b="1" dirty="0" smtClean="0">
              <a:solidFill>
                <a:srgbClr val="FF0000"/>
              </a:solidFill>
            </a:endParaRPr>
          </a:p>
          <a:p>
            <a:pPr marL="0" indent="0" algn="ctr">
              <a:buNone/>
            </a:pPr>
            <a:r>
              <a:rPr lang="ru-RU" b="1" dirty="0" smtClean="0">
                <a:solidFill>
                  <a:srgbClr val="C00000"/>
                </a:solidFill>
              </a:rPr>
              <a:t>Илья Репин</a:t>
            </a:r>
            <a:endParaRPr lang="ru-RU" b="1" dirty="0">
              <a:solidFill>
                <a:srgbClr val="C00000"/>
              </a:solidFill>
            </a:endParaRPr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half" idx="2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1844824"/>
            <a:ext cx="2775855" cy="3384376"/>
          </a:xfr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9912" y="1628800"/>
            <a:ext cx="4749925" cy="48965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093613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500"/>
                    </a14:imgEffect>
                  </a14:imgLayer>
                </a14:imgProps>
              </a:ext>
            </a:extLst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600" b="1" dirty="0" smtClean="0">
                <a:solidFill>
                  <a:srgbClr val="FF0000"/>
                </a:solidFill>
              </a:rPr>
              <a:t>М. Мусоргский. Песня «С няней»</a:t>
            </a:r>
            <a:endParaRPr lang="ru-RU" sz="3600" b="1" dirty="0">
              <a:solidFill>
                <a:srgbClr val="FF0000"/>
              </a:solidFill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7" y="1772816"/>
            <a:ext cx="4273725" cy="4176464"/>
          </a:xfrm>
        </p:spPr>
      </p:pic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788024" y="1556792"/>
            <a:ext cx="4059936" cy="4929336"/>
          </a:xfrm>
        </p:spPr>
        <p:txBody>
          <a:bodyPr>
            <a:normAutofit/>
          </a:bodyPr>
          <a:lstStyle/>
          <a:p>
            <a:r>
              <a:rPr lang="ru-RU" sz="1800" b="1" dirty="0" smtClean="0">
                <a:solidFill>
                  <a:schemeClr val="bg1"/>
                </a:solidFill>
              </a:rPr>
              <a:t>Сколько исполнителей исполняют песню?</a:t>
            </a:r>
          </a:p>
          <a:p>
            <a:r>
              <a:rPr lang="ru-RU" sz="1800" b="1" dirty="0" smtClean="0">
                <a:solidFill>
                  <a:schemeClr val="bg1"/>
                </a:solidFill>
              </a:rPr>
              <a:t>Сколько действующих лиц в песне и кто они?</a:t>
            </a:r>
          </a:p>
          <a:p>
            <a:r>
              <a:rPr lang="ru-RU" sz="1800" b="1" dirty="0" smtClean="0">
                <a:solidFill>
                  <a:schemeClr val="bg1"/>
                </a:solidFill>
              </a:rPr>
              <a:t>Образы </a:t>
            </a:r>
            <a:r>
              <a:rPr lang="ru-RU" sz="1800" b="1" dirty="0">
                <a:solidFill>
                  <a:schemeClr val="bg1"/>
                </a:solidFill>
              </a:rPr>
              <a:t>скольких сказок раскрываются в песне</a:t>
            </a:r>
            <a:r>
              <a:rPr lang="ru-RU" sz="1800" b="1" dirty="0" smtClean="0">
                <a:solidFill>
                  <a:schemeClr val="bg1"/>
                </a:solidFill>
              </a:rPr>
              <a:t>?</a:t>
            </a:r>
          </a:p>
          <a:p>
            <a:r>
              <a:rPr lang="ru-RU" sz="1800" b="1" dirty="0" smtClean="0">
                <a:solidFill>
                  <a:schemeClr val="bg1"/>
                </a:solidFill>
              </a:rPr>
              <a:t>О ком в них рассказывается?</a:t>
            </a:r>
          </a:p>
          <a:p>
            <a:r>
              <a:rPr lang="ru-RU" sz="1800" b="1" dirty="0">
                <a:solidFill>
                  <a:schemeClr val="bg1"/>
                </a:solidFill>
              </a:rPr>
              <a:t>Интонации какого характера преобладают в начале песни</a:t>
            </a:r>
            <a:r>
              <a:rPr lang="ru-RU" sz="1800" b="1" dirty="0" smtClean="0">
                <a:solidFill>
                  <a:schemeClr val="bg1"/>
                </a:solidFill>
              </a:rPr>
              <a:t>?</a:t>
            </a:r>
          </a:p>
          <a:p>
            <a:r>
              <a:rPr lang="ru-RU" sz="1800" b="1" dirty="0" smtClean="0">
                <a:solidFill>
                  <a:schemeClr val="bg1"/>
                </a:solidFill>
              </a:rPr>
              <a:t>Как меняется музыка и почему?</a:t>
            </a:r>
          </a:p>
          <a:p>
            <a:endParaRPr lang="ru-RU" sz="1800" b="1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ru-RU" sz="1800" b="1" dirty="0" smtClean="0">
              <a:solidFill>
                <a:srgbClr val="002060"/>
              </a:solidFill>
            </a:endParaRPr>
          </a:p>
          <a:p>
            <a:pPr marL="0" indent="0">
              <a:buNone/>
            </a:pPr>
            <a:r>
              <a:rPr lang="ru-RU" sz="1800" b="1" dirty="0" smtClean="0">
                <a:solidFill>
                  <a:srgbClr val="002060"/>
                </a:solidFill>
              </a:rPr>
              <a:t>Речевая интонация </a:t>
            </a:r>
            <a:r>
              <a:rPr lang="ru-RU" sz="1800" b="1" dirty="0" smtClean="0">
                <a:solidFill>
                  <a:srgbClr val="C00000"/>
                </a:solidFill>
              </a:rPr>
              <a:t>(речетатив) </a:t>
            </a:r>
            <a:r>
              <a:rPr lang="ru-RU" sz="1800" b="1" dirty="0" smtClean="0">
                <a:solidFill>
                  <a:schemeClr val="bg1"/>
                </a:solidFill>
              </a:rPr>
              <a:t>– </a:t>
            </a:r>
            <a:r>
              <a:rPr lang="ru-RU" sz="1800" b="1" dirty="0" smtClean="0">
                <a:solidFill>
                  <a:srgbClr val="002060"/>
                </a:solidFill>
              </a:rPr>
              <a:t>распевная речь в вокальном произведении.</a:t>
            </a:r>
            <a:endParaRPr lang="ru-RU" sz="1800" b="1" dirty="0">
              <a:solidFill>
                <a:srgbClr val="002060"/>
              </a:solidFill>
            </a:endParaRPr>
          </a:p>
          <a:p>
            <a:endParaRPr lang="ru-RU" sz="2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512417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500"/>
                    </a14:imgEffect>
                    <a14:imgEffect>
                      <a14:saturation sat="110000"/>
                    </a14:imgEffect>
                  </a14:imgLayer>
                </a14:imgProps>
              </a:ext>
            </a:extLst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</a:rPr>
              <a:t>П. Чайковский. Пьеса «Нянина сказка»</a:t>
            </a:r>
            <a:endParaRPr lang="ru-RU" sz="3200" b="1" dirty="0">
              <a:solidFill>
                <a:srgbClr val="FF0000"/>
              </a:solidFill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1484784"/>
            <a:ext cx="3426559" cy="2472298"/>
          </a:xfrm>
        </p:spPr>
      </p:pic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4008" y="1700808"/>
            <a:ext cx="4059936" cy="4772044"/>
          </a:xfrm>
        </p:spPr>
        <p:txBody>
          <a:bodyPr>
            <a:normAutofit lnSpcReduction="10000"/>
          </a:bodyPr>
          <a:lstStyle/>
          <a:p>
            <a:r>
              <a:rPr lang="ru-RU" sz="2000" b="1" dirty="0" smtClean="0">
                <a:solidFill>
                  <a:schemeClr val="bg1"/>
                </a:solidFill>
              </a:rPr>
              <a:t>Какие душевные состояния ребенка передавала музыка?</a:t>
            </a:r>
          </a:p>
          <a:p>
            <a:r>
              <a:rPr lang="ru-RU" sz="2000" b="1" dirty="0" smtClean="0">
                <a:solidFill>
                  <a:schemeClr val="bg1"/>
                </a:solidFill>
              </a:rPr>
              <a:t>Как средства музыкальной выразительности передавали </a:t>
            </a:r>
            <a:r>
              <a:rPr lang="ru-RU" sz="2000" b="1" dirty="0">
                <a:solidFill>
                  <a:schemeClr val="bg1"/>
                </a:solidFill>
              </a:rPr>
              <a:t>э</a:t>
            </a:r>
            <a:r>
              <a:rPr lang="ru-RU" sz="2000" b="1" dirty="0" smtClean="0">
                <a:solidFill>
                  <a:schemeClr val="bg1"/>
                </a:solidFill>
              </a:rPr>
              <a:t>ти состояния?  </a:t>
            </a:r>
            <a:r>
              <a:rPr lang="ru-RU" sz="2000" b="1" dirty="0" smtClean="0">
                <a:solidFill>
                  <a:srgbClr val="C00000"/>
                </a:solidFill>
              </a:rPr>
              <a:t>(мелодия, динамика, темп, ритм, лад)</a:t>
            </a:r>
          </a:p>
          <a:p>
            <a:r>
              <a:rPr lang="ru-RU" sz="2000" b="1" dirty="0" smtClean="0">
                <a:solidFill>
                  <a:schemeClr val="bg1"/>
                </a:solidFill>
              </a:rPr>
              <a:t>О ком рассказывает няня малышу?</a:t>
            </a:r>
          </a:p>
          <a:p>
            <a:r>
              <a:rPr lang="ru-RU" sz="2000" b="1" dirty="0">
                <a:solidFill>
                  <a:schemeClr val="bg1"/>
                </a:solidFill>
              </a:rPr>
              <a:t>Что общего в произведениях </a:t>
            </a:r>
            <a:r>
              <a:rPr lang="ru-RU" sz="2000" b="1" dirty="0" smtClean="0">
                <a:solidFill>
                  <a:schemeClr val="bg1"/>
                </a:solidFill>
              </a:rPr>
              <a:t>М. Мусоргского </a:t>
            </a:r>
            <a:r>
              <a:rPr lang="ru-RU" sz="2000" b="1" dirty="0">
                <a:solidFill>
                  <a:schemeClr val="bg1"/>
                </a:solidFill>
              </a:rPr>
              <a:t>и </a:t>
            </a:r>
            <a:r>
              <a:rPr lang="ru-RU" sz="2000" b="1" dirty="0" smtClean="0">
                <a:solidFill>
                  <a:schemeClr val="bg1"/>
                </a:solidFill>
              </a:rPr>
              <a:t> П. Чайковского?</a:t>
            </a:r>
          </a:p>
          <a:p>
            <a:r>
              <a:rPr lang="ru-RU" sz="2000" b="1" dirty="0">
                <a:solidFill>
                  <a:schemeClr val="bg1"/>
                </a:solidFill>
              </a:rPr>
              <a:t>В чем различие?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661" y="4061775"/>
            <a:ext cx="3516344" cy="24635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868768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2000"/>
                    </a14:imgEffect>
                  </a14:imgLayer>
                </a14:imgProps>
              </a:ext>
            </a:extLst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М. Мусоргский. Песня «С куклой»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529502" y="1772816"/>
            <a:ext cx="4059936" cy="4572000"/>
          </a:xfrm>
        </p:spPr>
        <p:txBody>
          <a:bodyPr/>
          <a:lstStyle/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 smtClean="0"/>
          </a:p>
          <a:p>
            <a:pPr marL="0" indent="0" algn="ctr">
              <a:buNone/>
            </a:pPr>
            <a:endParaRPr lang="ru-RU" sz="2000" b="1" dirty="0" smtClean="0">
              <a:solidFill>
                <a:srgbClr val="FF0000"/>
              </a:solidFill>
            </a:endParaRPr>
          </a:p>
          <a:p>
            <a:pPr marL="0" indent="0" algn="ctr">
              <a:buNone/>
            </a:pPr>
            <a:r>
              <a:rPr lang="ru-RU" sz="2000" b="1" dirty="0" smtClean="0">
                <a:solidFill>
                  <a:srgbClr val="FF0000"/>
                </a:solidFill>
              </a:rPr>
              <a:t>М. Добужинский </a:t>
            </a:r>
          </a:p>
          <a:p>
            <a:pPr marL="0" indent="0" algn="ctr">
              <a:buNone/>
            </a:pPr>
            <a:r>
              <a:rPr lang="ru-RU" sz="2000" b="1" dirty="0" smtClean="0">
                <a:solidFill>
                  <a:srgbClr val="FF0000"/>
                </a:solidFill>
              </a:rPr>
              <a:t>«Кукла»</a:t>
            </a:r>
            <a:endParaRPr lang="ru-RU" sz="2000" b="1" dirty="0">
              <a:solidFill>
                <a:srgbClr val="FF0000"/>
              </a:solidFill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932040" y="1524000"/>
            <a:ext cx="3776096" cy="4785320"/>
          </a:xfrm>
        </p:spPr>
        <p:txBody>
          <a:bodyPr>
            <a:normAutofit/>
          </a:bodyPr>
          <a:lstStyle/>
          <a:p>
            <a:endParaRPr lang="ru-RU" sz="2000" b="1" dirty="0" smtClean="0">
              <a:solidFill>
                <a:schemeClr val="bg1"/>
              </a:solidFill>
            </a:endParaRPr>
          </a:p>
          <a:p>
            <a:r>
              <a:rPr lang="ru-RU" sz="2000" b="1" dirty="0" smtClean="0">
                <a:solidFill>
                  <a:schemeClr val="bg1"/>
                </a:solidFill>
              </a:rPr>
              <a:t>О чем рассказывается в песне?</a:t>
            </a:r>
          </a:p>
          <a:p>
            <a:r>
              <a:rPr lang="ru-RU" sz="2000" b="1" dirty="0">
                <a:solidFill>
                  <a:schemeClr val="bg1"/>
                </a:solidFill>
              </a:rPr>
              <a:t>Какие средства музыкальной выразительности использует композитор для своего рассказа</a:t>
            </a:r>
            <a:r>
              <a:rPr lang="ru-RU" sz="2000" b="1" dirty="0" smtClean="0">
                <a:solidFill>
                  <a:schemeClr val="bg1"/>
                </a:solidFill>
              </a:rPr>
              <a:t>?</a:t>
            </a:r>
          </a:p>
          <a:p>
            <a:r>
              <a:rPr lang="ru-RU" sz="2000" b="1" dirty="0">
                <a:solidFill>
                  <a:schemeClr val="bg1"/>
                </a:solidFill>
              </a:rPr>
              <a:t>Кому подражает девочка</a:t>
            </a:r>
            <a:r>
              <a:rPr lang="ru-RU" sz="2000" b="1" dirty="0" smtClean="0">
                <a:solidFill>
                  <a:schemeClr val="bg1"/>
                </a:solidFill>
              </a:rPr>
              <a:t>?</a:t>
            </a:r>
          </a:p>
          <a:p>
            <a:r>
              <a:rPr lang="ru-RU" sz="2000" b="1" dirty="0" smtClean="0">
                <a:solidFill>
                  <a:schemeClr val="bg1"/>
                </a:solidFill>
              </a:rPr>
              <a:t>Созвучна ли картина М. Добужинского песне М. Мусоргского и почему?</a:t>
            </a:r>
            <a:endParaRPr lang="ru-RU" sz="2000" b="1" dirty="0">
              <a:solidFill>
                <a:schemeClr val="bg1"/>
              </a:solidFill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916832"/>
            <a:ext cx="4320480" cy="34109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444540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5750"/>
                    </a14:imgEffect>
                  </a14:imgLayer>
                </a14:imgProps>
              </a:ext>
            </a:extLst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solidFill>
                  <a:srgbClr val="FF0000"/>
                </a:solidFill>
              </a:rPr>
              <a:t>Играем в детской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5364088" y="2132856"/>
            <a:ext cx="2962672" cy="3960440"/>
          </a:xfrm>
        </p:spPr>
        <p:txBody>
          <a:bodyPr>
            <a:normAutofit fontScale="40000" lnSpcReduction="20000"/>
          </a:bodyPr>
          <a:lstStyle/>
          <a:p>
            <a:pPr marL="0" indent="0" algn="ctr">
              <a:buNone/>
            </a:pPr>
            <a:r>
              <a:rPr lang="ru-RU" sz="8600" b="1" dirty="0" smtClean="0">
                <a:solidFill>
                  <a:srgbClr val="FF0000"/>
                </a:solidFill>
              </a:rPr>
              <a:t>Киска</a:t>
            </a:r>
          </a:p>
          <a:p>
            <a:pPr marL="0" indent="0" algn="ctr">
              <a:buNone/>
            </a:pPr>
            <a:endParaRPr lang="ru-RU" sz="8600" b="1" dirty="0" smtClean="0">
              <a:solidFill>
                <a:srgbClr val="FF0000"/>
              </a:solidFill>
            </a:endParaRPr>
          </a:p>
          <a:p>
            <a:pPr marL="0" indent="0" algn="ctr">
              <a:buNone/>
            </a:pPr>
            <a:r>
              <a:rPr lang="ru-RU" sz="6000" b="1" dirty="0" smtClean="0">
                <a:solidFill>
                  <a:schemeClr val="bg1"/>
                </a:solidFill>
              </a:rPr>
              <a:t>Киска</a:t>
            </a:r>
            <a:r>
              <a:rPr lang="ru-RU" sz="6000" b="1" dirty="0" smtClean="0">
                <a:solidFill>
                  <a:schemeClr val="bg1"/>
                </a:solidFill>
              </a:rPr>
              <a:t>, киска- </a:t>
            </a:r>
          </a:p>
          <a:p>
            <a:pPr marL="0" indent="0" algn="ctr">
              <a:buNone/>
            </a:pPr>
            <a:r>
              <a:rPr lang="ru-RU" sz="6000" b="1" dirty="0" smtClean="0">
                <a:solidFill>
                  <a:schemeClr val="bg1"/>
                </a:solidFill>
              </a:rPr>
              <a:t>кис, кис, кис.</a:t>
            </a:r>
          </a:p>
          <a:p>
            <a:pPr marL="0" indent="0" algn="ctr">
              <a:buNone/>
            </a:pPr>
            <a:r>
              <a:rPr lang="ru-RU" sz="6000" b="1" dirty="0" smtClean="0">
                <a:solidFill>
                  <a:schemeClr val="bg1"/>
                </a:solidFill>
              </a:rPr>
              <a:t>С нами рядышком садись.</a:t>
            </a:r>
          </a:p>
          <a:p>
            <a:pPr marL="0" indent="0" algn="ctr">
              <a:buNone/>
            </a:pPr>
            <a:r>
              <a:rPr lang="ru-RU" sz="6000" b="1" dirty="0" smtClean="0">
                <a:solidFill>
                  <a:schemeClr val="bg1"/>
                </a:solidFill>
              </a:rPr>
              <a:t>Убери царапки, </a:t>
            </a:r>
          </a:p>
          <a:p>
            <a:pPr marL="0" indent="0" algn="ctr">
              <a:buNone/>
            </a:pPr>
            <a:r>
              <a:rPr lang="ru-RU" sz="6000" b="1" dirty="0" smtClean="0">
                <a:solidFill>
                  <a:schemeClr val="bg1"/>
                </a:solidFill>
              </a:rPr>
              <a:t>Мягонькие лапки.</a:t>
            </a:r>
            <a:endParaRPr lang="ru-RU" sz="6000" b="1" dirty="0">
              <a:solidFill>
                <a:schemeClr val="bg1"/>
              </a:solidFill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588224" y="1524000"/>
            <a:ext cx="2232248" cy="4857328"/>
          </a:xfrm>
        </p:spPr>
        <p:txBody>
          <a:bodyPr>
            <a:normAutofit fontScale="40000" lnSpcReduction="20000"/>
          </a:bodyPr>
          <a:lstStyle/>
          <a:p>
            <a:pPr marL="365760" lvl="1" indent="0" algn="ctr">
              <a:buNone/>
            </a:pPr>
            <a:r>
              <a:rPr lang="ru-RU" sz="2700" b="1" dirty="0" smtClean="0">
                <a:solidFill>
                  <a:srgbClr val="002060"/>
                </a:solidFill>
              </a:rPr>
              <a:t>!</a:t>
            </a:r>
            <a:endParaRPr lang="ru-RU" sz="2700" b="1" dirty="0">
              <a:solidFill>
                <a:srgbClr val="002060"/>
              </a:solidFill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844824"/>
            <a:ext cx="4608512" cy="42484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309021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2000"/>
                    </a14:imgEffect>
                  </a14:imgLayer>
                </a14:imgProps>
              </a:ext>
            </a:extLst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solidFill>
                  <a:srgbClr val="FF0000"/>
                </a:solidFill>
              </a:rPr>
              <a:t>Наша мама - капитан</a:t>
            </a:r>
            <a:endParaRPr lang="ru-RU" b="1" dirty="0">
              <a:solidFill>
                <a:srgbClr val="FF0000"/>
              </a:solidFill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412776"/>
            <a:ext cx="3797595" cy="5087758"/>
          </a:xfrm>
        </p:spPr>
      </p:pic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507335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1600" b="1" dirty="0" smtClean="0">
                <a:solidFill>
                  <a:schemeClr val="bg1"/>
                </a:solidFill>
              </a:rPr>
              <a:t>Нас прямо из пеленок манит к себе вода.</a:t>
            </a:r>
          </a:p>
          <a:p>
            <a:pPr marL="0" indent="0">
              <a:buNone/>
            </a:pPr>
            <a:r>
              <a:rPr lang="ru-RU" sz="1600" b="1" dirty="0" smtClean="0">
                <a:solidFill>
                  <a:schemeClr val="bg1"/>
                </a:solidFill>
              </a:rPr>
              <a:t>И с нею подружились утята навсегда.</a:t>
            </a:r>
          </a:p>
          <a:p>
            <a:pPr marL="0" indent="0">
              <a:buNone/>
            </a:pPr>
            <a:r>
              <a:rPr lang="ru-RU" sz="1600" b="1" dirty="0" smtClean="0">
                <a:solidFill>
                  <a:srgbClr val="C00000"/>
                </a:solidFill>
              </a:rPr>
              <a:t>Припев:</a:t>
            </a:r>
          </a:p>
          <a:p>
            <a:pPr marL="0" indent="0">
              <a:buNone/>
            </a:pPr>
            <a:r>
              <a:rPr lang="ru-RU" sz="1600" b="1" dirty="0" smtClean="0">
                <a:solidFill>
                  <a:schemeClr val="bg1"/>
                </a:solidFill>
              </a:rPr>
              <a:t>Нам не страшен океан, реки и моря.</a:t>
            </a:r>
          </a:p>
          <a:p>
            <a:pPr marL="0" indent="0">
              <a:buNone/>
            </a:pPr>
            <a:r>
              <a:rPr lang="ru-RU" sz="1600" b="1" dirty="0" smtClean="0">
                <a:solidFill>
                  <a:schemeClr val="bg1"/>
                </a:solidFill>
              </a:rPr>
              <a:t>Наша мама капитан, кря, кря.</a:t>
            </a:r>
          </a:p>
          <a:p>
            <a:pPr marL="0" indent="0">
              <a:buNone/>
            </a:pPr>
            <a:r>
              <a:rPr lang="ru-RU" sz="1600" b="1" dirty="0" smtClean="0">
                <a:solidFill>
                  <a:schemeClr val="bg1"/>
                </a:solidFill>
              </a:rPr>
              <a:t>Нам не страшен океан, реки и моря.</a:t>
            </a:r>
          </a:p>
          <a:p>
            <a:pPr marL="0" indent="0">
              <a:buNone/>
            </a:pPr>
            <a:r>
              <a:rPr lang="ru-RU" sz="1600" b="1" dirty="0" smtClean="0">
                <a:solidFill>
                  <a:schemeClr val="bg1"/>
                </a:solidFill>
              </a:rPr>
              <a:t>Наша мама – капитан!</a:t>
            </a:r>
          </a:p>
          <a:p>
            <a:pPr marL="0" indent="0">
              <a:buNone/>
            </a:pPr>
            <a:r>
              <a:rPr lang="ru-RU" sz="1600" b="1" dirty="0" smtClean="0">
                <a:solidFill>
                  <a:schemeClr val="bg1"/>
                </a:solidFill>
              </a:rPr>
              <a:t>Резвимся мы, ныряем, плывем на все лады.</a:t>
            </a:r>
          </a:p>
          <a:p>
            <a:pPr marL="0" indent="0">
              <a:buNone/>
            </a:pPr>
            <a:r>
              <a:rPr lang="ru-RU" sz="1600" b="1" dirty="0" smtClean="0">
                <a:solidFill>
                  <a:schemeClr val="bg1"/>
                </a:solidFill>
              </a:rPr>
              <a:t>Выходим постоянно сухими из воды.</a:t>
            </a:r>
          </a:p>
          <a:p>
            <a:pPr marL="0" indent="0">
              <a:buNone/>
            </a:pPr>
            <a:r>
              <a:rPr lang="ru-RU" sz="1600" b="1" dirty="0" smtClean="0">
                <a:solidFill>
                  <a:srgbClr val="C00000"/>
                </a:solidFill>
              </a:rPr>
              <a:t>Припев</a:t>
            </a:r>
            <a:r>
              <a:rPr lang="ru-RU" sz="1600" b="1" dirty="0" smtClean="0">
                <a:solidFill>
                  <a:schemeClr val="bg1"/>
                </a:solidFill>
              </a:rPr>
              <a:t>.</a:t>
            </a:r>
          </a:p>
          <a:p>
            <a:pPr marL="0" indent="0">
              <a:buNone/>
            </a:pPr>
            <a:r>
              <a:rPr lang="ru-RU" sz="1600" b="1" dirty="0" smtClean="0">
                <a:solidFill>
                  <a:schemeClr val="bg1"/>
                </a:solidFill>
              </a:rPr>
              <a:t>Для нас в любую качку вода – родимый дом.</a:t>
            </a:r>
          </a:p>
          <a:p>
            <a:pPr marL="0" indent="0">
              <a:buNone/>
            </a:pPr>
            <a:r>
              <a:rPr lang="ru-RU" sz="1600" b="1" dirty="0" smtClean="0">
                <a:solidFill>
                  <a:schemeClr val="bg1"/>
                </a:solidFill>
              </a:rPr>
              <a:t>И потому враскачку по суше мы идем.</a:t>
            </a:r>
          </a:p>
          <a:p>
            <a:pPr marL="0" indent="0">
              <a:buNone/>
            </a:pPr>
            <a:r>
              <a:rPr lang="ru-RU" sz="1600" b="1" dirty="0" smtClean="0">
                <a:solidFill>
                  <a:srgbClr val="C00000"/>
                </a:solidFill>
              </a:rPr>
              <a:t>Припев.</a:t>
            </a:r>
            <a:endParaRPr lang="ru-RU" sz="16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205002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умажная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96</TotalTime>
  <Words>427</Words>
  <Application>Microsoft Office PowerPoint</Application>
  <PresentationFormat>Экран (4:3)</PresentationFormat>
  <Paragraphs>87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Бумажная</vt:lpstr>
      <vt:lpstr>МБОУ «Лицей №8» Методическая разработка  урока музыки в 3 классе   Тема: «В детской. Игры и игрушки» </vt:lpstr>
      <vt:lpstr>Презентация PowerPoint</vt:lpstr>
      <vt:lpstr>Модест Петрович Мусоргский 1839 - 1881</vt:lpstr>
      <vt:lpstr>Обложка издания вокального цикла «Детская»</vt:lpstr>
      <vt:lpstr>М. Мусоргский. Песня «С няней»</vt:lpstr>
      <vt:lpstr>П. Чайковский. Пьеса «Нянина сказка»</vt:lpstr>
      <vt:lpstr>М. Мусоргский. Песня «С куклой»</vt:lpstr>
      <vt:lpstr>Играем в детской</vt:lpstr>
      <vt:lpstr>Наша мама - капитан</vt:lpstr>
      <vt:lpstr>                                           Домашнее задание:    1. Нарисуйте  иллюстрации  к  понравившимся  произведениям.  Те  образы, которые  вы «увидели»,  слушая музыку,  передайте  в  своих  рисунках.  2. Пополните  свою  музыкальную  коллекцию  другими  песнями  из вокального  цикла «Детская»  М. Мусоргского.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МБОУ «Лицей №8» Методическая разработка  урока музыки в 3 классе   Тема: «В детской. Игры и игрушки»</dc:title>
  <dc:creator>Админ</dc:creator>
  <cp:lastModifiedBy>Админ</cp:lastModifiedBy>
  <cp:revision>15</cp:revision>
  <dcterms:created xsi:type="dcterms:W3CDTF">2014-03-22T14:50:49Z</dcterms:created>
  <dcterms:modified xsi:type="dcterms:W3CDTF">2014-12-15T15:45:18Z</dcterms:modified>
</cp:coreProperties>
</file>