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3" r:id="rId3"/>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6C1F9-46F9-4AD0-8706-C2B077D52CD2}" type="datetimeFigureOut">
              <a:rPr lang="ru-RU" smtClean="0"/>
              <a:pPr/>
              <a:t>04.12.2014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09C21-129C-4AA5-BCA4-56156390818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r>
              <a:rPr lang="ru-RU" smtClean="0">
                <a:latin typeface="Arial" charset="0"/>
              </a:rPr>
              <a:t>ао</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83EFFA-77DA-4F5B-915D-3E86E3920589}"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30D942-A63E-469D-8A77-637457511CA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3EFFA-77DA-4F5B-915D-3E86E3920589}" type="datetimeFigureOut">
              <a:rPr lang="ru-RU" smtClean="0"/>
              <a:pPr/>
              <a:t>04.12.2014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0D942-A63E-469D-8A77-637457511CA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650" y="0"/>
            <a:ext cx="7272338" cy="1609725"/>
          </a:xfrm>
        </p:spPr>
        <p:txBody>
          <a:bodyPr wrap="square" numCol="1" anchorCtr="0" compatLnSpc="1">
            <a:prstTxWarp prst="textNoShape">
              <a:avLst/>
            </a:prstTxWarp>
          </a:bodyPr>
          <a:lstStyle/>
          <a:p>
            <a:pPr eaLnBrk="1" hangingPunct="1"/>
            <a:r>
              <a:rPr lang="en-US" sz="4800" smtClean="0">
                <a:effectLst>
                  <a:outerShdw blurRad="38100" dist="38100" dir="2700000" algn="tl">
                    <a:srgbClr val="242852"/>
                  </a:outerShdw>
                </a:effectLst>
                <a:latin typeface="Arial" charset="0"/>
              </a:rPr>
              <a:t>   </a:t>
            </a:r>
            <a:r>
              <a:rPr lang="en-US" sz="4000" smtClean="0">
                <a:effectLst>
                  <a:outerShdw blurRad="38100" dist="38100" dir="2700000" algn="tl">
                    <a:srgbClr val="242852"/>
                  </a:outerShdw>
                </a:effectLst>
                <a:latin typeface="Comic Sans MS" pitchFamily="66" charset="0"/>
              </a:rPr>
              <a:t>The Icons </a:t>
            </a:r>
            <a:r>
              <a:rPr lang="en-US" sz="4000" dirty="0" smtClean="0">
                <a:effectLst>
                  <a:outerShdw blurRad="38100" dist="38100" dir="2700000" algn="tl">
                    <a:srgbClr val="242852"/>
                  </a:outerShdw>
                </a:effectLst>
                <a:latin typeface="Comic Sans MS" pitchFamily="66" charset="0"/>
              </a:rPr>
              <a:t>of the</a:t>
            </a:r>
            <a:br>
              <a:rPr lang="en-US" sz="4000" dirty="0" smtClean="0">
                <a:effectLst>
                  <a:outerShdw blurRad="38100" dist="38100" dir="2700000" algn="tl">
                    <a:srgbClr val="242852"/>
                  </a:outerShdw>
                </a:effectLst>
                <a:latin typeface="Comic Sans MS" pitchFamily="66" charset="0"/>
              </a:rPr>
            </a:br>
            <a:r>
              <a:rPr lang="en-US" sz="4000" smtClean="0">
                <a:effectLst>
                  <a:outerShdw blurRad="38100" dist="38100" dir="2700000" algn="tl">
                    <a:srgbClr val="242852"/>
                  </a:outerShdw>
                </a:effectLst>
                <a:latin typeface="Comic Sans MS" pitchFamily="66" charset="0"/>
              </a:rPr>
              <a:t>     United </a:t>
            </a:r>
            <a:r>
              <a:rPr lang="en-US" sz="4000" dirty="0" smtClean="0">
                <a:effectLst>
                  <a:outerShdw blurRad="38100" dist="38100" dir="2700000" algn="tl">
                    <a:srgbClr val="242852"/>
                  </a:outerShdw>
                </a:effectLst>
                <a:latin typeface="Comic Sans MS" pitchFamily="66" charset="0"/>
              </a:rPr>
              <a:t>Kingdom</a:t>
            </a:r>
            <a:r>
              <a:rPr lang="en-US" sz="4800" dirty="0" smtClean="0">
                <a:effectLst>
                  <a:outerShdw blurRad="38100" dist="38100" dir="2700000" algn="tl">
                    <a:srgbClr val="242852"/>
                  </a:outerShdw>
                </a:effectLst>
                <a:latin typeface="Arial" charset="0"/>
              </a:rPr>
              <a:t> </a:t>
            </a:r>
            <a:endParaRPr lang="ru-RU" sz="4800" dirty="0" smtClean="0">
              <a:effectLst>
                <a:outerShdw blurRad="38100" dist="38100" dir="2700000" algn="tl">
                  <a:srgbClr val="242852"/>
                </a:outerShdw>
              </a:effectLst>
              <a:latin typeface="Arial" charset="0"/>
            </a:endParaRPr>
          </a:p>
        </p:txBody>
      </p:sp>
      <p:pic>
        <p:nvPicPr>
          <p:cNvPr id="14339" name="Picture 3" descr="images"/>
          <p:cNvPicPr>
            <a:picLocks noChangeAspect="1" noChangeArrowheads="1"/>
          </p:cNvPicPr>
          <p:nvPr/>
        </p:nvPicPr>
        <p:blipFill>
          <a:blip r:embed="rId2"/>
          <a:srcRect/>
          <a:stretch>
            <a:fillRect/>
          </a:stretch>
        </p:blipFill>
        <p:spPr bwMode="auto">
          <a:xfrm>
            <a:off x="928662" y="1856255"/>
            <a:ext cx="7329961" cy="428738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Объект 3"/>
          <p:cNvPicPr>
            <a:picLocks noGrp="1" noChangeAspect="1"/>
          </p:cNvPicPr>
          <p:nvPr>
            <p:ph idx="1"/>
          </p:nvPr>
        </p:nvPicPr>
        <p:blipFill>
          <a:blip r:embed="rId2"/>
          <a:srcRect/>
          <a:stretch>
            <a:fillRect/>
          </a:stretch>
        </p:blipFill>
        <p:spPr bwMode="auto">
          <a:xfrm>
            <a:off x="2884488" y="0"/>
            <a:ext cx="6259512" cy="5445125"/>
          </a:xfrm>
        </p:spPr>
      </p:pic>
      <p:sp>
        <p:nvSpPr>
          <p:cNvPr id="2" name="Заголовок 1"/>
          <p:cNvSpPr>
            <a:spLocks noGrp="1"/>
          </p:cNvSpPr>
          <p:nvPr>
            <p:ph type="title"/>
          </p:nvPr>
        </p:nvSpPr>
        <p:spPr>
          <a:xfrm>
            <a:off x="1655763" y="5516563"/>
            <a:ext cx="7488237" cy="914400"/>
          </a:xfrm>
        </p:spPr>
        <p:txBody>
          <a:bodyPr wrap="square" numCol="1" anchorCtr="0" compatLnSpc="1">
            <a:prstTxWarp prst="textNoShape">
              <a:avLst/>
            </a:prstTxWarp>
          </a:bodyPr>
          <a:lstStyle/>
          <a:p>
            <a:pPr eaLnBrk="1" hangingPunct="1">
              <a:defRPr/>
            </a:pPr>
            <a:r>
              <a:rPr lang="en-US" sz="4000" dirty="0" smtClean="0">
                <a:effectLst>
                  <a:outerShdw blurRad="38100" dist="38100" dir="2700000" algn="tl">
                    <a:srgbClr val="242852"/>
                  </a:outerShdw>
                </a:effectLst>
                <a:latin typeface="Comic Sans MS" pitchFamily="66" charset="0"/>
              </a:rPr>
              <a:t>British bobby</a:t>
            </a:r>
            <a:r>
              <a:rPr lang="ru-RU" sz="4000" dirty="0" smtClean="0">
                <a:effectLst>
                  <a:outerShdw blurRad="38100" dist="38100" dir="2700000" algn="tl">
                    <a:srgbClr val="242852"/>
                  </a:outerShdw>
                </a:effectLst>
                <a:latin typeface="Comic Sans MS" pitchFamily="66" charset="0"/>
              </a:rPr>
              <a:t> </a:t>
            </a:r>
            <a:r>
              <a:rPr lang="en-US" sz="4000" dirty="0" smtClean="0">
                <a:effectLst>
                  <a:outerShdw blurRad="38100" dist="38100" dir="2700000" algn="tl">
                    <a:srgbClr val="242852"/>
                  </a:outerShdw>
                </a:effectLst>
                <a:latin typeface="Comic Sans MS" pitchFamily="66" charset="0"/>
              </a:rPr>
              <a:t>(policeman)</a:t>
            </a:r>
            <a:endParaRPr lang="ru-RU" sz="4000" dirty="0" smtClean="0">
              <a:effectLst>
                <a:outerShdw blurRad="38100" dist="38100" dir="2700000" algn="tl">
                  <a:srgbClr val="242852"/>
                </a:outerShdw>
              </a:effectLst>
              <a:latin typeface="Comic Sans MS" pitchFamily="66" charset="0"/>
            </a:endParaRPr>
          </a:p>
        </p:txBody>
      </p:sp>
      <p:sp>
        <p:nvSpPr>
          <p:cNvPr id="24579" name="Text Box 4"/>
          <p:cNvSpPr txBox="1">
            <a:spLocks noChangeArrowheads="1"/>
          </p:cNvSpPr>
          <p:nvPr/>
        </p:nvSpPr>
        <p:spPr bwMode="auto">
          <a:xfrm>
            <a:off x="285720" y="-7938"/>
            <a:ext cx="2630518" cy="5909310"/>
          </a:xfrm>
          <a:prstGeom prst="rect">
            <a:avLst/>
          </a:prstGeom>
          <a:noFill/>
          <a:ln w="9525">
            <a:noFill/>
            <a:miter lim="800000"/>
            <a:headEnd/>
            <a:tailEnd/>
          </a:ln>
        </p:spPr>
        <p:txBody>
          <a:bodyPr wrap="square">
            <a:spAutoFit/>
          </a:bodyPr>
          <a:lstStyle/>
          <a:p>
            <a:endParaRPr lang="en-US" dirty="0" smtClean="0"/>
          </a:p>
          <a:p>
            <a:endParaRPr lang="en-US" dirty="0" smtClean="0"/>
          </a:p>
          <a:p>
            <a:pPr algn="l"/>
            <a:r>
              <a:rPr lang="en-US" dirty="0" smtClean="0"/>
              <a:t>To be a police officer in the UK you need to have a  strong constitution, a very good sense of humor, a sense of duty and most of all believe in the importance of law and order. </a:t>
            </a:r>
            <a:r>
              <a:rPr lang="ru-RU" dirty="0" smtClean="0"/>
              <a:t>The </a:t>
            </a:r>
            <a:r>
              <a:rPr lang="ru-RU" dirty="0"/>
              <a:t>London police force was created in 1829 by </a:t>
            </a:r>
            <a:r>
              <a:rPr lang="ru-RU" dirty="0" smtClean="0"/>
              <a:t> </a:t>
            </a:r>
            <a:r>
              <a:rPr lang="ru-RU" dirty="0"/>
              <a:t>Sir Robert Peel (hence the nicknames “bobbies” and “peelers” for policemen). </a:t>
            </a:r>
            <a:r>
              <a:rPr lang="en-US" dirty="0" smtClean="0"/>
              <a:t>Sir Robert Peel was a very famous politician. He became a Member of Parliament when he was only 21.</a:t>
            </a:r>
            <a:r>
              <a:rPr lang="ru-RU" dirty="0" smtClean="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a:xfrm>
            <a:off x="3924300" y="0"/>
            <a:ext cx="4103688" cy="914400"/>
          </a:xfrm>
        </p:spPr>
        <p:txBody>
          <a:bodyPr wrap="square" numCol="1" anchorCtr="0" compatLnSpc="1">
            <a:prstTxWarp prst="textNoShape">
              <a:avLst/>
            </a:prstTxWarp>
          </a:bodyPr>
          <a:lstStyle/>
          <a:p>
            <a:r>
              <a:rPr lang="en-US" sz="4000" dirty="0" smtClean="0">
                <a:effectLst/>
                <a:latin typeface="Comic Sans MS" pitchFamily="66" charset="0"/>
              </a:rPr>
              <a:t>The Thames</a:t>
            </a:r>
            <a:endParaRPr lang="ru-RU" sz="4000" dirty="0" smtClean="0">
              <a:effectLst/>
              <a:latin typeface="Comic Sans MS" pitchFamily="66" charset="0"/>
            </a:endParaRPr>
          </a:p>
        </p:txBody>
      </p:sp>
      <p:sp>
        <p:nvSpPr>
          <p:cNvPr id="25602" name="Rectangle 3"/>
          <p:cNvSpPr>
            <a:spLocks noGrp="1"/>
          </p:cNvSpPr>
          <p:nvPr>
            <p:ph type="body" idx="1"/>
          </p:nvPr>
        </p:nvSpPr>
        <p:spPr bwMode="auto">
          <a:xfrm>
            <a:off x="4572000" y="1412875"/>
            <a:ext cx="4248150" cy="2781300"/>
          </a:xfrm>
        </p:spPr>
        <p:txBody>
          <a:bodyPr wrap="square" numCol="1" anchorCtr="0" compatLnSpc="1">
            <a:prstTxWarp prst="textNoShape">
              <a:avLst/>
            </a:prstTxWarp>
          </a:bodyPr>
          <a:lstStyle/>
          <a:p>
            <a:endParaRPr lang="ru-RU" smtClean="0">
              <a:effectLst/>
            </a:endParaRPr>
          </a:p>
        </p:txBody>
      </p:sp>
      <p:sp>
        <p:nvSpPr>
          <p:cNvPr id="25603" name="Text Box 4"/>
          <p:cNvSpPr txBox="1">
            <a:spLocks noChangeArrowheads="1"/>
          </p:cNvSpPr>
          <p:nvPr/>
        </p:nvSpPr>
        <p:spPr bwMode="auto">
          <a:xfrm>
            <a:off x="0" y="0"/>
            <a:ext cx="2124075" cy="7017306"/>
          </a:xfrm>
          <a:prstGeom prst="rect">
            <a:avLst/>
          </a:prstGeom>
          <a:noFill/>
          <a:ln w="9525">
            <a:noFill/>
            <a:miter lim="800000"/>
            <a:headEnd/>
            <a:tailEnd/>
          </a:ln>
        </p:spPr>
        <p:txBody>
          <a:bodyPr>
            <a:spAutoFit/>
          </a:bodyPr>
          <a:lstStyle/>
          <a:p>
            <a:pPr algn="l"/>
            <a:r>
              <a:rPr lang="en-US" dirty="0" smtClean="0"/>
              <a:t>The river Thames originates </a:t>
            </a:r>
            <a:r>
              <a:rPr lang="en-US" dirty="0"/>
              <a:t>on a hill Cotswold </a:t>
            </a:r>
            <a:r>
              <a:rPr lang="en-US" dirty="0" smtClean="0"/>
              <a:t> and </a:t>
            </a:r>
            <a:r>
              <a:rPr lang="en-US" dirty="0"/>
              <a:t>flows into the North Sea, forming the estuary. Width of the river within the boundaries of London 200-250 </a:t>
            </a:r>
            <a:r>
              <a:rPr lang="en-US" dirty="0" smtClean="0"/>
              <a:t>m. The Thames is the second longest river in the UK. It is 352 km long. Historians call it </a:t>
            </a:r>
            <a:r>
              <a:rPr lang="en-US" i="1" dirty="0" smtClean="0"/>
              <a:t>liquid history</a:t>
            </a:r>
            <a:r>
              <a:rPr lang="en-US" dirty="0" smtClean="0"/>
              <a:t> . The Thames was once a dangerous river. There were many floods on it and people had to build a barrier to protect London. The Thames is called very often </a:t>
            </a:r>
            <a:r>
              <a:rPr lang="en-US" i="1" dirty="0" smtClean="0"/>
              <a:t>Old Father Thames</a:t>
            </a:r>
            <a:endParaRPr lang="ru-RU" i="1" dirty="0"/>
          </a:p>
        </p:txBody>
      </p:sp>
      <p:pic>
        <p:nvPicPr>
          <p:cNvPr id="25604" name="Picture 5" descr="загруженное"/>
          <p:cNvPicPr>
            <a:picLocks noChangeAspect="1" noChangeArrowheads="1"/>
          </p:cNvPicPr>
          <p:nvPr/>
        </p:nvPicPr>
        <p:blipFill>
          <a:blip r:embed="rId2"/>
          <a:srcRect/>
          <a:stretch>
            <a:fillRect/>
          </a:stretch>
        </p:blipFill>
        <p:spPr bwMode="auto">
          <a:xfrm>
            <a:off x="3059113" y="981075"/>
            <a:ext cx="6084887"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a:xfrm>
            <a:off x="3059113" y="0"/>
            <a:ext cx="4608512" cy="914400"/>
          </a:xfrm>
        </p:spPr>
        <p:txBody>
          <a:bodyPr wrap="square" numCol="1" anchorCtr="0" compatLnSpc="1">
            <a:prstTxWarp prst="textNoShape">
              <a:avLst/>
            </a:prstTxWarp>
          </a:bodyPr>
          <a:lstStyle/>
          <a:p>
            <a:r>
              <a:rPr lang="en-US" sz="4000" dirty="0" smtClean="0">
                <a:effectLst/>
                <a:latin typeface="Comic Sans MS" pitchFamily="66" charset="0"/>
              </a:rPr>
              <a:t>The Union Jack</a:t>
            </a:r>
            <a:endParaRPr lang="ru-RU" sz="4000" dirty="0" smtClean="0">
              <a:effectLst/>
              <a:latin typeface="Comic Sans MS" pitchFamily="66" charset="0"/>
            </a:endParaRPr>
          </a:p>
        </p:txBody>
      </p:sp>
      <p:sp>
        <p:nvSpPr>
          <p:cNvPr id="26626" name="Rectangle 3"/>
          <p:cNvSpPr>
            <a:spLocks noGrp="1"/>
          </p:cNvSpPr>
          <p:nvPr>
            <p:ph type="body" idx="1"/>
          </p:nvPr>
        </p:nvSpPr>
        <p:spPr bwMode="auto">
          <a:xfrm>
            <a:off x="3563938" y="1412875"/>
            <a:ext cx="3924300" cy="1944688"/>
          </a:xfrm>
        </p:spPr>
        <p:txBody>
          <a:bodyPr wrap="square" numCol="1" anchorCtr="0" compatLnSpc="1">
            <a:prstTxWarp prst="textNoShape">
              <a:avLst/>
            </a:prstTxWarp>
          </a:bodyPr>
          <a:lstStyle/>
          <a:p>
            <a:endParaRPr lang="ru-RU" smtClean="0">
              <a:effectLst/>
            </a:endParaRPr>
          </a:p>
        </p:txBody>
      </p:sp>
      <p:sp>
        <p:nvSpPr>
          <p:cNvPr id="26627" name="Text Box 4"/>
          <p:cNvSpPr txBox="1">
            <a:spLocks noChangeArrowheads="1"/>
          </p:cNvSpPr>
          <p:nvPr/>
        </p:nvSpPr>
        <p:spPr bwMode="auto">
          <a:xfrm>
            <a:off x="0" y="0"/>
            <a:ext cx="2124075" cy="6186309"/>
          </a:xfrm>
          <a:prstGeom prst="rect">
            <a:avLst/>
          </a:prstGeom>
          <a:noFill/>
          <a:ln w="9525">
            <a:noFill/>
            <a:miter lim="800000"/>
            <a:headEnd/>
            <a:tailEnd/>
          </a:ln>
        </p:spPr>
        <p:txBody>
          <a:bodyPr>
            <a:spAutoFit/>
          </a:bodyPr>
          <a:lstStyle/>
          <a:p>
            <a:endParaRPr lang="en-US" dirty="0" smtClean="0"/>
          </a:p>
          <a:p>
            <a:endParaRPr lang="en-US" dirty="0" smtClean="0"/>
          </a:p>
          <a:p>
            <a:endParaRPr lang="en-US" dirty="0" smtClean="0"/>
          </a:p>
          <a:p>
            <a:endParaRPr lang="en-US" dirty="0" smtClean="0"/>
          </a:p>
          <a:p>
            <a:r>
              <a:rPr lang="en-US" dirty="0" smtClean="0"/>
              <a:t>Flag </a:t>
            </a:r>
            <a:r>
              <a:rPr lang="en-US" dirty="0"/>
              <a:t>of Great Britain </a:t>
            </a:r>
            <a:r>
              <a:rPr lang="en-US" dirty="0" smtClean="0"/>
              <a:t> is </a:t>
            </a:r>
            <a:r>
              <a:rPr lang="en-US" dirty="0"/>
              <a:t>one of the state symbols of the United Kingdom of Great Britain and Northern Ireland. </a:t>
            </a:r>
            <a:r>
              <a:rPr lang="en-US" dirty="0" smtClean="0"/>
              <a:t>It is </a:t>
            </a:r>
            <a:r>
              <a:rPr lang="en-US" dirty="0"/>
              <a:t>a blue rectangular cloth with the image of a red cross in a white straight edging imposed on white and red oblique crosses</a:t>
            </a:r>
            <a:r>
              <a:rPr lang="en-US" dirty="0" smtClean="0"/>
              <a:t>. The nickname of the flag is the Union Jack. </a:t>
            </a:r>
            <a:endParaRPr lang="ru-RU" dirty="0"/>
          </a:p>
        </p:txBody>
      </p:sp>
      <p:pic>
        <p:nvPicPr>
          <p:cNvPr id="26628" name="Picture 5" descr="флаг"/>
          <p:cNvPicPr>
            <a:picLocks noChangeAspect="1" noChangeArrowheads="1"/>
          </p:cNvPicPr>
          <p:nvPr/>
        </p:nvPicPr>
        <p:blipFill>
          <a:blip r:embed="rId2"/>
          <a:srcRect/>
          <a:stretch>
            <a:fillRect/>
          </a:stretch>
        </p:blipFill>
        <p:spPr bwMode="auto">
          <a:xfrm>
            <a:off x="2411413" y="1125538"/>
            <a:ext cx="6591300" cy="539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a:xfrm>
            <a:off x="2987675" y="0"/>
            <a:ext cx="5118100" cy="993775"/>
          </a:xfrm>
        </p:spPr>
        <p:txBody>
          <a:bodyPr wrap="square" numCol="1" anchorCtr="0" compatLnSpc="1">
            <a:prstTxWarp prst="textNoShape">
              <a:avLst/>
            </a:prstTxWarp>
          </a:bodyPr>
          <a:lstStyle/>
          <a:p>
            <a:r>
              <a:rPr lang="en-US" sz="4000" dirty="0" smtClean="0">
                <a:effectLst/>
                <a:latin typeface="Comic Sans MS" pitchFamily="66" charset="0"/>
              </a:rPr>
              <a:t>Private School</a:t>
            </a:r>
            <a:r>
              <a:rPr lang="en-US" dirty="0" smtClean="0">
                <a:effectLst/>
              </a:rPr>
              <a:t> </a:t>
            </a:r>
            <a:endParaRPr lang="ru-RU" dirty="0" smtClean="0">
              <a:effectLst/>
            </a:endParaRPr>
          </a:p>
        </p:txBody>
      </p:sp>
      <p:sp>
        <p:nvSpPr>
          <p:cNvPr id="27650" name="Rectangle 3"/>
          <p:cNvSpPr>
            <a:spLocks noGrp="1"/>
          </p:cNvSpPr>
          <p:nvPr>
            <p:ph type="body" idx="1"/>
          </p:nvPr>
        </p:nvSpPr>
        <p:spPr bwMode="auto">
          <a:xfrm>
            <a:off x="3995738" y="2852738"/>
            <a:ext cx="1143000" cy="914400"/>
          </a:xfrm>
        </p:spPr>
        <p:txBody>
          <a:bodyPr wrap="square" numCol="1" anchorCtr="0" compatLnSpc="1">
            <a:prstTxWarp prst="textNoShape">
              <a:avLst/>
            </a:prstTxWarp>
          </a:bodyPr>
          <a:lstStyle/>
          <a:p>
            <a:endParaRPr lang="ru-RU" smtClean="0">
              <a:effectLst/>
            </a:endParaRPr>
          </a:p>
        </p:txBody>
      </p:sp>
      <p:sp>
        <p:nvSpPr>
          <p:cNvPr id="27651" name="Text Box 4"/>
          <p:cNvSpPr txBox="1">
            <a:spLocks noChangeArrowheads="1"/>
          </p:cNvSpPr>
          <p:nvPr/>
        </p:nvSpPr>
        <p:spPr bwMode="auto">
          <a:xfrm>
            <a:off x="0" y="857232"/>
            <a:ext cx="2216150" cy="6186309"/>
          </a:xfrm>
          <a:prstGeom prst="rect">
            <a:avLst/>
          </a:prstGeom>
          <a:noFill/>
          <a:ln w="9525">
            <a:noFill/>
            <a:miter lim="800000"/>
            <a:headEnd/>
            <a:tailEnd/>
          </a:ln>
        </p:spPr>
        <p:txBody>
          <a:bodyPr>
            <a:spAutoFit/>
          </a:bodyPr>
          <a:lstStyle/>
          <a:p>
            <a:pPr algn="l"/>
            <a:r>
              <a:rPr lang="en-US" dirty="0"/>
              <a:t>Private </a:t>
            </a:r>
            <a:r>
              <a:rPr lang="en-US" dirty="0" smtClean="0"/>
              <a:t>schools are </a:t>
            </a:r>
            <a:r>
              <a:rPr lang="en-US" dirty="0"/>
              <a:t>educational institutions of primary or secondary </a:t>
            </a:r>
            <a:r>
              <a:rPr lang="en-US" dirty="0" smtClean="0"/>
              <a:t>education. Eton is probably the most famous school in the world. It has educated boys for nearly six centuries.</a:t>
            </a:r>
          </a:p>
          <a:p>
            <a:pPr algn="l"/>
            <a:r>
              <a:rPr lang="en-US" dirty="0" smtClean="0"/>
              <a:t>Harrow, the second best public school after Eton was founded in 1572. Well, if you want to study in public school  you need to have money as some public school charge is EU 20 000 a year. </a:t>
            </a:r>
            <a:endParaRPr lang="ru-RU" dirty="0"/>
          </a:p>
        </p:txBody>
      </p:sp>
      <p:pic>
        <p:nvPicPr>
          <p:cNvPr id="27652" name="Picture 5" descr="private-school"/>
          <p:cNvPicPr>
            <a:picLocks noChangeAspect="1" noChangeArrowheads="1"/>
          </p:cNvPicPr>
          <p:nvPr/>
        </p:nvPicPr>
        <p:blipFill>
          <a:blip r:embed="rId2"/>
          <a:srcRect/>
          <a:stretch>
            <a:fillRect/>
          </a:stretch>
        </p:blipFill>
        <p:spPr bwMode="auto">
          <a:xfrm>
            <a:off x="2339975" y="1196975"/>
            <a:ext cx="6804025" cy="537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a:xfrm>
            <a:off x="3348038" y="0"/>
            <a:ext cx="3289300" cy="914400"/>
          </a:xfrm>
        </p:spPr>
        <p:txBody>
          <a:bodyPr wrap="square" numCol="1" anchorCtr="0" compatLnSpc="1">
            <a:prstTxWarp prst="textNoShape">
              <a:avLst/>
            </a:prstTxWarp>
          </a:bodyPr>
          <a:lstStyle/>
          <a:p>
            <a:r>
              <a:rPr lang="ru-RU" sz="4000" dirty="0" smtClean="0">
                <a:effectLst/>
                <a:latin typeface="Comic Sans MS" pitchFamily="66" charset="0"/>
              </a:rPr>
              <a:t>The Beatles</a:t>
            </a:r>
          </a:p>
        </p:txBody>
      </p:sp>
      <p:sp>
        <p:nvSpPr>
          <p:cNvPr id="28674" name="Rectangle 3"/>
          <p:cNvSpPr>
            <a:spLocks noGrp="1"/>
          </p:cNvSpPr>
          <p:nvPr>
            <p:ph type="body" idx="1"/>
          </p:nvPr>
        </p:nvSpPr>
        <p:spPr bwMode="auto">
          <a:xfrm>
            <a:off x="5724525" y="1989138"/>
            <a:ext cx="2505075" cy="2354262"/>
          </a:xfrm>
        </p:spPr>
        <p:txBody>
          <a:bodyPr wrap="square" numCol="1" anchorCtr="0" compatLnSpc="1">
            <a:prstTxWarp prst="textNoShape">
              <a:avLst/>
            </a:prstTxWarp>
          </a:bodyPr>
          <a:lstStyle/>
          <a:p>
            <a:endParaRPr lang="ru-RU" smtClean="0">
              <a:effectLst/>
            </a:endParaRPr>
          </a:p>
        </p:txBody>
      </p:sp>
      <p:sp>
        <p:nvSpPr>
          <p:cNvPr id="28675" name="Text Box 4"/>
          <p:cNvSpPr txBox="1">
            <a:spLocks noChangeArrowheads="1"/>
          </p:cNvSpPr>
          <p:nvPr/>
        </p:nvSpPr>
        <p:spPr bwMode="auto">
          <a:xfrm>
            <a:off x="142844" y="500042"/>
            <a:ext cx="2216150" cy="6683376"/>
          </a:xfrm>
          <a:prstGeom prst="rect">
            <a:avLst/>
          </a:prstGeom>
          <a:noFill/>
          <a:ln w="9525">
            <a:noFill/>
            <a:miter lim="800000"/>
            <a:headEnd/>
            <a:tailEnd/>
          </a:ln>
        </p:spPr>
        <p:txBody>
          <a:bodyPr>
            <a:spAutoFit/>
          </a:bodyPr>
          <a:lstStyle/>
          <a:p>
            <a:pPr algn="l"/>
            <a:r>
              <a:rPr lang="en-US" dirty="0"/>
              <a:t>The Beatles band members separately called "The Beatles", also referred to as "the </a:t>
            </a:r>
            <a:r>
              <a:rPr lang="en-US" dirty="0" err="1"/>
              <a:t>Fab</a:t>
            </a:r>
            <a:r>
              <a:rPr lang="en-US" dirty="0"/>
              <a:t> Four"  - British rock band from Liverpool, founded in 1960, which included playing John Lennon, Paul McCartney, George Harrison, </a:t>
            </a:r>
            <a:r>
              <a:rPr lang="en-US" dirty="0" err="1"/>
              <a:t>Ringo</a:t>
            </a:r>
            <a:r>
              <a:rPr lang="en-US" dirty="0"/>
              <a:t> Starr. Also, at different times in the group were Pete Best, Stuart Sutcliffe and Jimmy </a:t>
            </a:r>
            <a:r>
              <a:rPr lang="en-US" dirty="0" err="1"/>
              <a:t>Nicol</a:t>
            </a:r>
            <a:r>
              <a:rPr lang="en-US" dirty="0"/>
              <a:t>. Most of the songs </a:t>
            </a:r>
            <a:r>
              <a:rPr lang="en-US" dirty="0" smtClean="0"/>
              <a:t>the </a:t>
            </a:r>
            <a:r>
              <a:rPr lang="en-US" dirty="0"/>
              <a:t>Beatles created co-written and signed by John Lennon and Paul McCartney.</a:t>
            </a:r>
            <a:endParaRPr lang="ru-RU" dirty="0"/>
          </a:p>
        </p:txBody>
      </p:sp>
      <p:pic>
        <p:nvPicPr>
          <p:cNvPr id="28676" name="Picture 5" descr="images"/>
          <p:cNvPicPr>
            <a:picLocks noChangeAspect="1" noChangeArrowheads="1"/>
          </p:cNvPicPr>
          <p:nvPr/>
        </p:nvPicPr>
        <p:blipFill>
          <a:blip r:embed="rId2"/>
          <a:srcRect/>
          <a:stretch>
            <a:fillRect/>
          </a:stretch>
        </p:blipFill>
        <p:spPr bwMode="auto">
          <a:xfrm>
            <a:off x="2339975" y="1196975"/>
            <a:ext cx="6804025" cy="544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auto">
          <a:xfrm>
            <a:off x="3419475" y="0"/>
            <a:ext cx="3889375" cy="914400"/>
          </a:xfrm>
        </p:spPr>
        <p:txBody>
          <a:bodyPr wrap="square" numCol="1" anchorCtr="0" compatLnSpc="1">
            <a:prstTxWarp prst="textNoShape">
              <a:avLst/>
            </a:prstTxWarp>
          </a:bodyPr>
          <a:lstStyle/>
          <a:p>
            <a:r>
              <a:rPr lang="en-US" sz="4000" dirty="0" smtClean="0">
                <a:effectLst/>
                <a:latin typeface="Comic Sans MS" pitchFamily="66" charset="0"/>
              </a:rPr>
              <a:t>A Cup of Tea</a:t>
            </a:r>
            <a:endParaRPr lang="ru-RU" sz="4000" dirty="0" smtClean="0">
              <a:effectLst/>
              <a:latin typeface="Comic Sans MS" pitchFamily="66" charset="0"/>
            </a:endParaRPr>
          </a:p>
        </p:txBody>
      </p:sp>
      <p:sp>
        <p:nvSpPr>
          <p:cNvPr id="29698" name="Rectangle 3"/>
          <p:cNvSpPr>
            <a:spLocks noGrp="1"/>
          </p:cNvSpPr>
          <p:nvPr>
            <p:ph type="body" idx="1"/>
          </p:nvPr>
        </p:nvSpPr>
        <p:spPr bwMode="auto">
          <a:xfrm>
            <a:off x="5580063" y="2133600"/>
            <a:ext cx="998537" cy="409575"/>
          </a:xfrm>
        </p:spPr>
        <p:txBody>
          <a:bodyPr wrap="square" numCol="1" anchorCtr="0" compatLnSpc="1">
            <a:prstTxWarp prst="textNoShape">
              <a:avLst/>
            </a:prstTxWarp>
            <a:normAutofit fontScale="85000" lnSpcReduction="20000"/>
          </a:bodyPr>
          <a:lstStyle/>
          <a:p>
            <a:pPr>
              <a:lnSpc>
                <a:spcPct val="90000"/>
              </a:lnSpc>
            </a:pPr>
            <a:endParaRPr lang="ru-RU" smtClean="0">
              <a:effectLst/>
            </a:endParaRPr>
          </a:p>
        </p:txBody>
      </p:sp>
      <p:pic>
        <p:nvPicPr>
          <p:cNvPr id="29699" name="Picture 5" descr="загруженное (1)"/>
          <p:cNvPicPr>
            <a:picLocks noChangeAspect="1" noChangeArrowheads="1"/>
          </p:cNvPicPr>
          <p:nvPr/>
        </p:nvPicPr>
        <p:blipFill>
          <a:blip r:embed="rId2"/>
          <a:srcRect/>
          <a:stretch>
            <a:fillRect/>
          </a:stretch>
        </p:blipFill>
        <p:spPr bwMode="auto">
          <a:xfrm>
            <a:off x="2771775" y="1125538"/>
            <a:ext cx="6372225" cy="5732462"/>
          </a:xfrm>
          <a:prstGeom prst="rect">
            <a:avLst/>
          </a:prstGeom>
          <a:noFill/>
          <a:ln w="9525">
            <a:noFill/>
            <a:miter lim="800000"/>
            <a:headEnd/>
            <a:tailEnd/>
          </a:ln>
        </p:spPr>
      </p:pic>
      <p:sp>
        <p:nvSpPr>
          <p:cNvPr id="29700" name="Text Box 6"/>
          <p:cNvSpPr txBox="1">
            <a:spLocks noChangeArrowheads="1"/>
          </p:cNvSpPr>
          <p:nvPr/>
        </p:nvSpPr>
        <p:spPr bwMode="auto">
          <a:xfrm>
            <a:off x="-92075" y="-7938"/>
            <a:ext cx="2863850" cy="366713"/>
          </a:xfrm>
          <a:prstGeom prst="rect">
            <a:avLst/>
          </a:prstGeom>
          <a:noFill/>
          <a:ln w="9525">
            <a:noFill/>
            <a:miter lim="800000"/>
            <a:headEnd/>
            <a:tailEnd/>
          </a:ln>
        </p:spPr>
        <p:txBody>
          <a:bodyPr>
            <a:spAutoFit/>
          </a:bodyPr>
          <a:lstStyle/>
          <a:p>
            <a:pPr algn="l"/>
            <a:endParaRPr lang="ru-RU"/>
          </a:p>
        </p:txBody>
      </p:sp>
      <p:sp>
        <p:nvSpPr>
          <p:cNvPr id="29701" name="Text Box 7"/>
          <p:cNvSpPr txBox="1">
            <a:spLocks noChangeArrowheads="1"/>
          </p:cNvSpPr>
          <p:nvPr/>
        </p:nvSpPr>
        <p:spPr bwMode="auto">
          <a:xfrm>
            <a:off x="-92075" y="-7938"/>
            <a:ext cx="2792413" cy="366713"/>
          </a:xfrm>
          <a:prstGeom prst="rect">
            <a:avLst/>
          </a:prstGeom>
          <a:noFill/>
          <a:ln w="9525">
            <a:noFill/>
            <a:miter lim="800000"/>
            <a:headEnd/>
            <a:tailEnd/>
          </a:ln>
        </p:spPr>
        <p:txBody>
          <a:bodyPr>
            <a:spAutoFit/>
          </a:bodyPr>
          <a:lstStyle/>
          <a:p>
            <a:pPr algn="l"/>
            <a:endParaRPr lang="ru-RU"/>
          </a:p>
        </p:txBody>
      </p:sp>
      <p:sp>
        <p:nvSpPr>
          <p:cNvPr id="29702" name="Text Box 8"/>
          <p:cNvSpPr txBox="1">
            <a:spLocks noChangeArrowheads="1"/>
          </p:cNvSpPr>
          <p:nvPr/>
        </p:nvSpPr>
        <p:spPr bwMode="auto">
          <a:xfrm>
            <a:off x="214281" y="-79375"/>
            <a:ext cx="2557493" cy="6740307"/>
          </a:xfrm>
          <a:prstGeom prst="rect">
            <a:avLst/>
          </a:prstGeom>
          <a:noFill/>
          <a:ln w="9525">
            <a:noFill/>
            <a:miter lim="800000"/>
            <a:headEnd/>
            <a:tailEnd/>
          </a:ln>
        </p:spPr>
        <p:txBody>
          <a:bodyPr wrap="square">
            <a:spAutoFit/>
          </a:bodyPr>
          <a:lstStyle/>
          <a:p>
            <a:pPr algn="l"/>
            <a:endParaRPr lang="en-US" dirty="0" smtClean="0">
              <a:latin typeface="Comic Sans MS" pitchFamily="66" charset="0"/>
            </a:endParaRPr>
          </a:p>
          <a:p>
            <a:pPr algn="l"/>
            <a:endParaRPr lang="en-US" dirty="0" smtClean="0">
              <a:latin typeface="Comic Sans MS" pitchFamily="66" charset="0"/>
            </a:endParaRPr>
          </a:p>
          <a:p>
            <a:pPr algn="l"/>
            <a:endParaRPr lang="en-US" dirty="0" smtClean="0">
              <a:latin typeface="Comic Sans MS" pitchFamily="66" charset="0"/>
            </a:endParaRPr>
          </a:p>
          <a:p>
            <a:r>
              <a:rPr lang="en-US" dirty="0" smtClean="0">
                <a:latin typeface="Comic Sans MS" pitchFamily="66" charset="0"/>
              </a:rPr>
              <a:t>Tea </a:t>
            </a:r>
            <a:r>
              <a:rPr lang="en-US" dirty="0">
                <a:latin typeface="Comic Sans MS" pitchFamily="66" charset="0"/>
              </a:rPr>
              <a:t>in England - more than tea. </a:t>
            </a:r>
            <a:r>
              <a:rPr lang="en-US" dirty="0" smtClean="0">
                <a:latin typeface="Comic Sans MS" pitchFamily="66" charset="0"/>
              </a:rPr>
              <a:t>It’s a suitable  occasion for a chat over a cup of tea. This tradition is observed not only by the queen but the simple British too. Tea making is an art.</a:t>
            </a:r>
            <a:endParaRPr lang="en-US" dirty="0">
              <a:latin typeface="Comic Sans MS" pitchFamily="66" charset="0"/>
            </a:endParaRPr>
          </a:p>
          <a:p>
            <a:r>
              <a:rPr lang="en-US" dirty="0">
                <a:latin typeface="Comic Sans MS" pitchFamily="66" charset="0"/>
              </a:rPr>
              <a:t>This is a special culture - from brewing to use; </a:t>
            </a:r>
            <a:r>
              <a:rPr lang="en-US" dirty="0" smtClean="0">
                <a:latin typeface="Comic Sans MS" pitchFamily="66" charset="0"/>
              </a:rPr>
              <a:t>it </a:t>
            </a:r>
            <a:r>
              <a:rPr lang="en-US" dirty="0">
                <a:latin typeface="Comic Sans MS" pitchFamily="66" charset="0"/>
              </a:rPr>
              <a:t>has many followers and far beyond the island. The famous five o'clock tea no longer need to be translated. </a:t>
            </a:r>
            <a:r>
              <a:rPr lang="en-US" dirty="0" smtClean="0">
                <a:latin typeface="Comic Sans MS" pitchFamily="66" charset="0"/>
              </a:rPr>
              <a:t>There’s a tradition of  celebrating </a:t>
            </a:r>
            <a:r>
              <a:rPr lang="en-US" dirty="0">
                <a:latin typeface="Comic Sans MS" pitchFamily="66" charset="0"/>
              </a:rPr>
              <a:t>the International Day of tea (December 15)!</a:t>
            </a:r>
            <a:endParaRPr lang="ru-RU"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bwMode="auto">
          <a:xfrm>
            <a:off x="3348038" y="0"/>
            <a:ext cx="3722687" cy="914400"/>
          </a:xfrm>
        </p:spPr>
        <p:txBody>
          <a:bodyPr wrap="square" numCol="1" anchorCtr="0" compatLnSpc="1">
            <a:prstTxWarp prst="textNoShape">
              <a:avLst/>
            </a:prstTxWarp>
          </a:bodyPr>
          <a:lstStyle/>
          <a:p>
            <a:r>
              <a:rPr lang="en-US" sz="4000" dirty="0" smtClean="0">
                <a:effectLst/>
                <a:latin typeface="Comic Sans MS" pitchFamily="66" charset="0"/>
              </a:rPr>
              <a:t>Eden Project</a:t>
            </a:r>
            <a:r>
              <a:rPr lang="en-US" sz="4500" dirty="0" smtClean="0">
                <a:effectLst/>
                <a:latin typeface="Arial" charset="0"/>
              </a:rPr>
              <a:t> </a:t>
            </a:r>
            <a:endParaRPr lang="ru-RU" sz="4500" dirty="0" smtClean="0">
              <a:effectLst/>
              <a:latin typeface="Arial" charset="0"/>
            </a:endParaRPr>
          </a:p>
        </p:txBody>
      </p:sp>
      <p:sp>
        <p:nvSpPr>
          <p:cNvPr id="30722" name="Rectangle 3"/>
          <p:cNvSpPr>
            <a:spLocks noGrp="1"/>
          </p:cNvSpPr>
          <p:nvPr>
            <p:ph type="body" idx="1"/>
          </p:nvPr>
        </p:nvSpPr>
        <p:spPr bwMode="auto">
          <a:xfrm>
            <a:off x="4716463" y="2781300"/>
            <a:ext cx="2592387" cy="719138"/>
          </a:xfrm>
        </p:spPr>
        <p:txBody>
          <a:bodyPr wrap="square" numCol="1" anchorCtr="0" compatLnSpc="1">
            <a:prstTxWarp prst="textNoShape">
              <a:avLst/>
            </a:prstTxWarp>
          </a:bodyPr>
          <a:lstStyle/>
          <a:p>
            <a:endParaRPr lang="ru-RU" smtClean="0">
              <a:effectLst/>
            </a:endParaRPr>
          </a:p>
        </p:txBody>
      </p:sp>
      <p:sp>
        <p:nvSpPr>
          <p:cNvPr id="30723" name="Text Box 4"/>
          <p:cNvSpPr txBox="1">
            <a:spLocks noChangeArrowheads="1"/>
          </p:cNvSpPr>
          <p:nvPr/>
        </p:nvSpPr>
        <p:spPr bwMode="auto">
          <a:xfrm>
            <a:off x="0" y="0"/>
            <a:ext cx="2216150" cy="6463308"/>
          </a:xfrm>
          <a:prstGeom prst="rect">
            <a:avLst/>
          </a:prstGeom>
          <a:noFill/>
          <a:ln w="9525">
            <a:noFill/>
            <a:miter lim="800000"/>
            <a:headEnd/>
            <a:tailEnd/>
          </a:ln>
        </p:spPr>
        <p:txBody>
          <a:bodyPr>
            <a:spAutoFit/>
          </a:bodyPr>
          <a:lstStyle/>
          <a:p>
            <a:endParaRPr lang="en-US" dirty="0" smtClean="0"/>
          </a:p>
          <a:p>
            <a:endParaRPr lang="en-US" dirty="0" smtClean="0"/>
          </a:p>
          <a:p>
            <a:endParaRPr lang="en-US" dirty="0" smtClean="0"/>
          </a:p>
          <a:p>
            <a:endParaRPr lang="en-US" dirty="0" smtClean="0"/>
          </a:p>
          <a:p>
            <a:endParaRPr lang="en-US" dirty="0" smtClean="0"/>
          </a:p>
          <a:p>
            <a:pPr algn="l"/>
            <a:r>
              <a:rPr lang="en-US" dirty="0" smtClean="0"/>
              <a:t>The Eden Project began as a dream. Tim Smit, an archaeologist, decided to build a new Eden – a beautiful park with huge greenhouses filled with exotic plants from all over the world. In spring 2001 a large  environmental park in Cornwall was opened to the public. Greenhouses area is 22 000m ².</a:t>
            </a:r>
            <a:endParaRPr lang="ru-RU" dirty="0"/>
          </a:p>
        </p:txBody>
      </p:sp>
      <p:pic>
        <p:nvPicPr>
          <p:cNvPr id="30724" name="Picture 5" descr="images (1)"/>
          <p:cNvPicPr>
            <a:picLocks noChangeAspect="1" noChangeArrowheads="1"/>
          </p:cNvPicPr>
          <p:nvPr/>
        </p:nvPicPr>
        <p:blipFill>
          <a:blip r:embed="rId2"/>
          <a:srcRect/>
          <a:stretch>
            <a:fillRect/>
          </a:stretch>
        </p:blipFill>
        <p:spPr bwMode="auto">
          <a:xfrm>
            <a:off x="2301875" y="1268413"/>
            <a:ext cx="6842125"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bwMode="auto">
          <a:xfrm>
            <a:off x="3851275" y="404813"/>
            <a:ext cx="4225925" cy="914400"/>
          </a:xfrm>
        </p:spPr>
        <p:txBody>
          <a:bodyPr wrap="square" numCol="1" anchorCtr="0" compatLnSpc="1">
            <a:prstTxWarp prst="textNoShape">
              <a:avLst/>
            </a:prstTxWarp>
          </a:bodyPr>
          <a:lstStyle/>
          <a:p>
            <a:r>
              <a:rPr lang="en-US" sz="4000" dirty="0" smtClean="0">
                <a:effectLst/>
                <a:latin typeface="Comic Sans MS" pitchFamily="66" charset="0"/>
              </a:rPr>
              <a:t>Windsor Castle</a:t>
            </a:r>
            <a:r>
              <a:rPr lang="en-US" sz="4500" dirty="0" smtClean="0">
                <a:effectLst/>
              </a:rPr>
              <a:t> </a:t>
            </a:r>
            <a:endParaRPr lang="ru-RU" sz="4500" dirty="0" smtClean="0">
              <a:effectLst/>
            </a:endParaRPr>
          </a:p>
        </p:txBody>
      </p:sp>
      <p:sp>
        <p:nvSpPr>
          <p:cNvPr id="31746" name="Rectangle 3"/>
          <p:cNvSpPr>
            <a:spLocks noGrp="1"/>
          </p:cNvSpPr>
          <p:nvPr>
            <p:ph type="body" idx="1"/>
          </p:nvPr>
        </p:nvSpPr>
        <p:spPr bwMode="auto">
          <a:xfrm>
            <a:off x="5219700" y="2924175"/>
            <a:ext cx="1152525" cy="792163"/>
          </a:xfrm>
        </p:spPr>
        <p:txBody>
          <a:bodyPr wrap="square" numCol="1" anchorCtr="0" compatLnSpc="1">
            <a:prstTxWarp prst="textNoShape">
              <a:avLst/>
            </a:prstTxWarp>
          </a:bodyPr>
          <a:lstStyle/>
          <a:p>
            <a:endParaRPr lang="ru-RU" smtClean="0">
              <a:effectLst/>
            </a:endParaRPr>
          </a:p>
        </p:txBody>
      </p:sp>
      <p:pic>
        <p:nvPicPr>
          <p:cNvPr id="31747" name="Picture 5" descr="52865902"/>
          <p:cNvPicPr>
            <a:picLocks noChangeAspect="1" noChangeArrowheads="1"/>
          </p:cNvPicPr>
          <p:nvPr/>
        </p:nvPicPr>
        <p:blipFill>
          <a:blip r:embed="rId2"/>
          <a:srcRect t="10335"/>
          <a:stretch>
            <a:fillRect/>
          </a:stretch>
        </p:blipFill>
        <p:spPr bwMode="auto">
          <a:xfrm>
            <a:off x="2627313" y="1484313"/>
            <a:ext cx="6516687" cy="5173662"/>
          </a:xfrm>
          <a:prstGeom prst="rect">
            <a:avLst/>
          </a:prstGeom>
          <a:noFill/>
          <a:ln w="9525">
            <a:noFill/>
            <a:miter lim="800000"/>
            <a:headEnd/>
            <a:tailEnd/>
          </a:ln>
        </p:spPr>
      </p:pic>
      <p:sp>
        <p:nvSpPr>
          <p:cNvPr id="31748" name="Text Box 6"/>
          <p:cNvSpPr txBox="1">
            <a:spLocks noChangeArrowheads="1"/>
          </p:cNvSpPr>
          <p:nvPr/>
        </p:nvSpPr>
        <p:spPr bwMode="auto">
          <a:xfrm>
            <a:off x="285720" y="857232"/>
            <a:ext cx="2433668" cy="6463308"/>
          </a:xfrm>
          <a:prstGeom prst="rect">
            <a:avLst/>
          </a:prstGeom>
          <a:noFill/>
          <a:ln w="9525">
            <a:noFill/>
            <a:miter lim="800000"/>
            <a:headEnd/>
            <a:tailEnd/>
          </a:ln>
        </p:spPr>
        <p:txBody>
          <a:bodyPr wrap="square">
            <a:spAutoFit/>
          </a:bodyPr>
          <a:lstStyle/>
          <a:p>
            <a:pPr algn="l"/>
            <a:r>
              <a:rPr lang="en-US" dirty="0" smtClean="0"/>
              <a:t>Windsor Castle is an official residence  of the British Royal family. William the Conqueror began building it on a hill above the River Thames 900 years ago. The dominant structure of the castle is the high Round Tower. It is built on the site where, according to tradition, King Arthur sat with the Knights of the Round Table.</a:t>
            </a:r>
            <a:r>
              <a:rPr lang="ru-RU" dirty="0" smtClean="0"/>
              <a:t> </a:t>
            </a:r>
            <a:r>
              <a:rPr lang="en-US" dirty="0" smtClean="0"/>
              <a:t> Today, nine centuries after its foundation, the Castle continues to perform its prime role as an official residence of the Queen.</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bwMode="auto">
          <a:xfrm>
            <a:off x="2700338" y="260350"/>
            <a:ext cx="2303462" cy="914400"/>
          </a:xfrm>
        </p:spPr>
        <p:txBody>
          <a:bodyPr wrap="square" numCol="1" anchorCtr="0" compatLnSpc="1">
            <a:prstTxWarp prst="textNoShape">
              <a:avLst/>
            </a:prstTxWarp>
          </a:bodyPr>
          <a:lstStyle/>
          <a:p>
            <a:r>
              <a:rPr lang="en-US" sz="4000" dirty="0" smtClean="0">
                <a:effectLst/>
                <a:latin typeface="Comic Sans MS" pitchFamily="66" charset="0"/>
              </a:rPr>
              <a:t>Big Ben</a:t>
            </a:r>
            <a:endParaRPr lang="ru-RU" sz="4000" dirty="0" smtClean="0">
              <a:effectLst/>
              <a:latin typeface="Comic Sans MS" pitchFamily="66" charset="0"/>
            </a:endParaRPr>
          </a:p>
        </p:txBody>
      </p:sp>
      <p:sp>
        <p:nvSpPr>
          <p:cNvPr id="32771" name="Text Box 4"/>
          <p:cNvSpPr txBox="1">
            <a:spLocks noChangeArrowheads="1"/>
          </p:cNvSpPr>
          <p:nvPr/>
        </p:nvSpPr>
        <p:spPr bwMode="auto">
          <a:xfrm>
            <a:off x="-92075" y="65088"/>
            <a:ext cx="184150" cy="366712"/>
          </a:xfrm>
          <a:prstGeom prst="rect">
            <a:avLst/>
          </a:prstGeom>
          <a:noFill/>
          <a:ln w="9525">
            <a:noFill/>
            <a:miter lim="800000"/>
            <a:headEnd/>
            <a:tailEnd/>
          </a:ln>
        </p:spPr>
        <p:txBody>
          <a:bodyPr wrap="none">
            <a:spAutoFit/>
          </a:bodyPr>
          <a:lstStyle/>
          <a:p>
            <a:pPr algn="l"/>
            <a:endParaRPr lang="ru-RU"/>
          </a:p>
        </p:txBody>
      </p:sp>
      <p:sp>
        <p:nvSpPr>
          <p:cNvPr id="32772" name="Text Box 5"/>
          <p:cNvSpPr txBox="1">
            <a:spLocks noChangeArrowheads="1"/>
          </p:cNvSpPr>
          <p:nvPr/>
        </p:nvSpPr>
        <p:spPr bwMode="auto">
          <a:xfrm>
            <a:off x="-92075" y="-7938"/>
            <a:ext cx="184150" cy="366713"/>
          </a:xfrm>
          <a:prstGeom prst="rect">
            <a:avLst/>
          </a:prstGeom>
          <a:noFill/>
          <a:ln w="9525">
            <a:noFill/>
            <a:miter lim="800000"/>
            <a:headEnd/>
            <a:tailEnd/>
          </a:ln>
        </p:spPr>
        <p:txBody>
          <a:bodyPr wrap="none">
            <a:spAutoFit/>
          </a:bodyPr>
          <a:lstStyle/>
          <a:p>
            <a:pPr algn="l"/>
            <a:endParaRPr lang="ru-RU"/>
          </a:p>
        </p:txBody>
      </p:sp>
      <p:sp>
        <p:nvSpPr>
          <p:cNvPr id="32773" name="Text Box 6"/>
          <p:cNvSpPr txBox="1">
            <a:spLocks noChangeArrowheads="1"/>
          </p:cNvSpPr>
          <p:nvPr/>
        </p:nvSpPr>
        <p:spPr bwMode="auto">
          <a:xfrm>
            <a:off x="214282" y="857232"/>
            <a:ext cx="2051050" cy="6740307"/>
          </a:xfrm>
          <a:prstGeom prst="rect">
            <a:avLst/>
          </a:prstGeom>
          <a:noFill/>
          <a:ln w="9525">
            <a:noFill/>
            <a:miter lim="800000"/>
            <a:headEnd/>
            <a:tailEnd/>
          </a:ln>
        </p:spPr>
        <p:txBody>
          <a:bodyPr>
            <a:spAutoFit/>
          </a:bodyPr>
          <a:lstStyle/>
          <a:p>
            <a:pPr algn="l"/>
            <a:r>
              <a:rPr lang="en-US" dirty="0"/>
              <a:t>Big Ben </a:t>
            </a:r>
            <a:r>
              <a:rPr lang="en-US" dirty="0" smtClean="0"/>
              <a:t>is </a:t>
            </a:r>
            <a:r>
              <a:rPr lang="en-US" dirty="0"/>
              <a:t>the name of the largest of the six bells of Westminster Palace in </a:t>
            </a:r>
            <a:r>
              <a:rPr lang="en-US" dirty="0" smtClean="0"/>
              <a:t>London. Nobody knows why it is called so. May be it was something to do with Sir Benjamin Hall, a fat man who was in charge of the building works at Westminster and whose nickname was </a:t>
            </a:r>
            <a:r>
              <a:rPr lang="en-US" i="1" dirty="0" smtClean="0"/>
              <a:t>Big Ben.</a:t>
            </a:r>
            <a:r>
              <a:rPr lang="en-US" dirty="0" smtClean="0"/>
              <a:t>  </a:t>
            </a:r>
            <a:r>
              <a:rPr lang="en-US" dirty="0"/>
              <a:t>Clock Tower as a whole </a:t>
            </a:r>
            <a:r>
              <a:rPr lang="en-US" dirty="0" smtClean="0"/>
              <a:t> </a:t>
            </a:r>
            <a:r>
              <a:rPr lang="en-US" dirty="0"/>
              <a:t>which in September </a:t>
            </a:r>
            <a:r>
              <a:rPr lang="en-US" dirty="0" smtClean="0"/>
              <a:t>2012 was </a:t>
            </a:r>
            <a:r>
              <a:rPr lang="en-US" dirty="0"/>
              <a:t>officially called "Elizabeth Tower"</a:t>
            </a:r>
            <a:endParaRPr lang="ru-RU" dirty="0"/>
          </a:p>
        </p:txBody>
      </p:sp>
      <p:sp>
        <p:nvSpPr>
          <p:cNvPr id="32774" name="Text Box 8"/>
          <p:cNvSpPr txBox="1">
            <a:spLocks noChangeArrowheads="1"/>
          </p:cNvSpPr>
          <p:nvPr/>
        </p:nvSpPr>
        <p:spPr bwMode="auto">
          <a:xfrm>
            <a:off x="-92075" y="-7938"/>
            <a:ext cx="184150" cy="366713"/>
          </a:xfrm>
          <a:prstGeom prst="rect">
            <a:avLst/>
          </a:prstGeom>
          <a:noFill/>
          <a:ln w="9525">
            <a:noFill/>
            <a:miter lim="800000"/>
            <a:headEnd/>
            <a:tailEnd/>
          </a:ln>
        </p:spPr>
        <p:txBody>
          <a:bodyPr wrap="none">
            <a:spAutoFit/>
          </a:bodyPr>
          <a:lstStyle/>
          <a:p>
            <a:pPr algn="l"/>
            <a:endParaRPr lang="ru-RU"/>
          </a:p>
        </p:txBody>
      </p:sp>
      <p:sp>
        <p:nvSpPr>
          <p:cNvPr id="32775" name="Text Box 9"/>
          <p:cNvSpPr txBox="1">
            <a:spLocks noChangeArrowheads="1"/>
          </p:cNvSpPr>
          <p:nvPr/>
        </p:nvSpPr>
        <p:spPr bwMode="auto">
          <a:xfrm>
            <a:off x="123825" y="280988"/>
            <a:ext cx="184150" cy="366712"/>
          </a:xfrm>
          <a:prstGeom prst="rect">
            <a:avLst/>
          </a:prstGeom>
          <a:noFill/>
          <a:ln w="9525">
            <a:noFill/>
            <a:miter lim="800000"/>
            <a:headEnd/>
            <a:tailEnd/>
          </a:ln>
        </p:spPr>
        <p:txBody>
          <a:bodyPr wrap="none">
            <a:spAutoFit/>
          </a:bodyPr>
          <a:lstStyle/>
          <a:p>
            <a:pPr algn="l"/>
            <a:endParaRPr lang="ru-RU"/>
          </a:p>
        </p:txBody>
      </p:sp>
      <p:pic>
        <p:nvPicPr>
          <p:cNvPr id="32778" name="Picture 10" descr="797-big-ben"/>
          <p:cNvPicPr>
            <a:picLocks noGrp="1" noChangeAspect="1" noChangeArrowheads="1"/>
          </p:cNvPicPr>
          <p:nvPr>
            <p:ph type="body" idx="4294967295"/>
          </p:nvPr>
        </p:nvPicPr>
        <p:blipFill>
          <a:blip r:embed="rId2"/>
          <a:srcRect/>
          <a:stretch>
            <a:fillRect/>
          </a:stretch>
        </p:blipFill>
        <p:spPr bwMode="auto">
          <a:xfrm>
            <a:off x="2555875" y="1268413"/>
            <a:ext cx="5688013" cy="51847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bwMode="auto">
          <a:xfrm>
            <a:off x="936625" y="142875"/>
            <a:ext cx="8207375" cy="914400"/>
          </a:xfrm>
        </p:spPr>
        <p:txBody>
          <a:bodyPr wrap="square" numCol="1" anchorCtr="0" compatLnSpc="1">
            <a:prstTxWarp prst="textNoShape">
              <a:avLst/>
            </a:prstTxWarp>
          </a:bodyPr>
          <a:lstStyle/>
          <a:p>
            <a:r>
              <a:rPr lang="en-US" sz="4000" dirty="0" smtClean="0">
                <a:effectLst/>
                <a:latin typeface="Comic Sans MS" pitchFamily="66" charset="0"/>
              </a:rPr>
              <a:t>Red </a:t>
            </a:r>
            <a:r>
              <a:rPr lang="ru-RU" sz="4000" dirty="0" smtClean="0">
                <a:effectLst/>
                <a:latin typeface="Comic Sans MS" pitchFamily="66" charset="0"/>
              </a:rPr>
              <a:t> </a:t>
            </a:r>
            <a:r>
              <a:rPr lang="en-US" sz="4000" dirty="0" smtClean="0">
                <a:effectLst/>
                <a:latin typeface="Comic Sans MS" pitchFamily="66" charset="0"/>
              </a:rPr>
              <a:t>T</a:t>
            </a:r>
            <a:r>
              <a:rPr lang="ru-RU" sz="4000" dirty="0" smtClean="0">
                <a:effectLst/>
                <a:latin typeface="Comic Sans MS" pitchFamily="66" charset="0"/>
              </a:rPr>
              <a:t>elephone</a:t>
            </a:r>
            <a:r>
              <a:rPr lang="en-US" sz="4000" dirty="0" smtClean="0">
                <a:effectLst/>
                <a:latin typeface="Comic Sans MS" pitchFamily="66" charset="0"/>
              </a:rPr>
              <a:t>  Box</a:t>
            </a:r>
            <a:endParaRPr lang="ru-RU" sz="4000" dirty="0" smtClean="0">
              <a:effectLst/>
              <a:latin typeface="Comic Sans MS" pitchFamily="66" charset="0"/>
            </a:endParaRPr>
          </a:p>
        </p:txBody>
      </p:sp>
      <p:sp>
        <p:nvSpPr>
          <p:cNvPr id="33795" name="Text Box 4"/>
          <p:cNvSpPr txBox="1">
            <a:spLocks noChangeArrowheads="1"/>
          </p:cNvSpPr>
          <p:nvPr/>
        </p:nvSpPr>
        <p:spPr bwMode="auto">
          <a:xfrm>
            <a:off x="357158" y="1357298"/>
            <a:ext cx="2506692" cy="5078313"/>
          </a:xfrm>
          <a:prstGeom prst="rect">
            <a:avLst/>
          </a:prstGeom>
          <a:noFill/>
          <a:ln w="9525">
            <a:noFill/>
            <a:miter lim="800000"/>
            <a:headEnd/>
            <a:tailEnd/>
          </a:ln>
        </p:spPr>
        <p:txBody>
          <a:bodyPr wrap="square">
            <a:spAutoFit/>
          </a:bodyPr>
          <a:lstStyle/>
          <a:p>
            <a:pPr algn="l"/>
            <a:r>
              <a:rPr lang="en-US" dirty="0" smtClean="0">
                <a:latin typeface="Comic Sans MS" pitchFamily="66" charset="0"/>
              </a:rPr>
              <a:t>The famous red telephone boxes were designed by architect Giles Gilbert Scott in the 1920s. The </a:t>
            </a:r>
            <a:r>
              <a:rPr lang="en-US" dirty="0" err="1" smtClean="0">
                <a:latin typeface="Comic Sans MS" pitchFamily="66" charset="0"/>
              </a:rPr>
              <a:t>colour</a:t>
            </a:r>
            <a:r>
              <a:rPr lang="en-US" dirty="0" smtClean="0">
                <a:latin typeface="Comic Sans MS" pitchFamily="66" charset="0"/>
              </a:rPr>
              <a:t> red was chosen to make them easy to spot. </a:t>
            </a:r>
          </a:p>
          <a:p>
            <a:pPr algn="l"/>
            <a:r>
              <a:rPr lang="en-US" dirty="0" smtClean="0">
                <a:latin typeface="Comic Sans MS" pitchFamily="66" charset="0"/>
              </a:rPr>
              <a:t>Sadly, these images of England are now disappearing. After the privatization of the Post Office Telephone, British Telecom began to replace them with a new model.</a:t>
            </a:r>
            <a:endParaRPr lang="ru-RU" dirty="0">
              <a:latin typeface="Comic Sans MS" pitchFamily="66" charset="0"/>
            </a:endParaRPr>
          </a:p>
        </p:txBody>
      </p:sp>
      <p:pic>
        <p:nvPicPr>
          <p:cNvPr id="33798" name="Picture 6" descr="2382-London-Phone-Box-Colour-729x1024"/>
          <p:cNvPicPr>
            <a:picLocks noChangeAspect="1" noChangeArrowheads="1"/>
          </p:cNvPicPr>
          <p:nvPr/>
        </p:nvPicPr>
        <p:blipFill>
          <a:blip r:embed="rId2"/>
          <a:srcRect/>
          <a:stretch>
            <a:fillRect/>
          </a:stretch>
        </p:blipFill>
        <p:spPr bwMode="auto">
          <a:xfrm>
            <a:off x="3195275" y="1285860"/>
            <a:ext cx="5480413" cy="52387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Объект 3"/>
          <p:cNvPicPr>
            <a:picLocks noGrp="1" noChangeAspect="1"/>
          </p:cNvPicPr>
          <p:nvPr>
            <p:ph idx="1"/>
          </p:nvPr>
        </p:nvPicPr>
        <p:blipFill>
          <a:blip r:embed="rId2"/>
          <a:srcRect/>
          <a:stretch>
            <a:fillRect/>
          </a:stretch>
        </p:blipFill>
        <p:spPr bwMode="auto">
          <a:xfrm>
            <a:off x="2740025" y="1241425"/>
            <a:ext cx="6403975" cy="5616575"/>
          </a:xfrm>
        </p:spPr>
      </p:pic>
      <p:sp>
        <p:nvSpPr>
          <p:cNvPr id="2" name="Заголовок 1"/>
          <p:cNvSpPr>
            <a:spLocks noGrp="1"/>
          </p:cNvSpPr>
          <p:nvPr>
            <p:ph type="title"/>
          </p:nvPr>
        </p:nvSpPr>
        <p:spPr>
          <a:xfrm>
            <a:off x="3276600" y="0"/>
            <a:ext cx="4032250" cy="914400"/>
          </a:xfrm>
        </p:spPr>
        <p:txBody>
          <a:bodyPr/>
          <a:lstStyle/>
          <a:p>
            <a:pPr eaLnBrk="1" fontAlgn="auto" hangingPunct="1">
              <a:spcAft>
                <a:spcPts val="0"/>
              </a:spcAft>
              <a:defRPr/>
            </a:pPr>
            <a:r>
              <a:rPr lang="en-US" dirty="0">
                <a:latin typeface="Comic Sans MS" panose="030F0702030302020204" pitchFamily="66" charset="0"/>
              </a:rPr>
              <a:t>S</a:t>
            </a:r>
            <a:r>
              <a:rPr lang="en-US" dirty="0" smtClean="0">
                <a:latin typeface="Comic Sans MS" panose="030F0702030302020204" pitchFamily="66" charset="0"/>
              </a:rPr>
              <a:t>tonehenge</a:t>
            </a:r>
            <a:endParaRPr lang="ru-RU" dirty="0">
              <a:latin typeface="Comic Sans MS" panose="030F0702030302020204" pitchFamily="66" charset="0"/>
            </a:endParaRPr>
          </a:p>
        </p:txBody>
      </p:sp>
      <p:sp>
        <p:nvSpPr>
          <p:cNvPr id="15363" name="Text Box 4"/>
          <p:cNvSpPr txBox="1">
            <a:spLocks noChangeArrowheads="1"/>
          </p:cNvSpPr>
          <p:nvPr/>
        </p:nvSpPr>
        <p:spPr bwMode="auto">
          <a:xfrm>
            <a:off x="214282" y="1225689"/>
            <a:ext cx="2270156" cy="5632311"/>
          </a:xfrm>
          <a:prstGeom prst="rect">
            <a:avLst/>
          </a:prstGeom>
          <a:noFill/>
          <a:ln w="9525">
            <a:noFill/>
            <a:miter lim="800000"/>
            <a:headEnd/>
            <a:tailEnd/>
          </a:ln>
        </p:spPr>
        <p:txBody>
          <a:bodyPr wrap="square">
            <a:spAutoFit/>
          </a:bodyPr>
          <a:lstStyle/>
          <a:p>
            <a:pPr algn="l"/>
            <a:r>
              <a:rPr lang="ru-RU" b="1" dirty="0" smtClean="0"/>
              <a:t>Stonehenge</a:t>
            </a:r>
            <a:r>
              <a:rPr lang="en-US" b="1" dirty="0" smtClean="0"/>
              <a:t> </a:t>
            </a:r>
            <a:r>
              <a:rPr lang="ru-RU" dirty="0" smtClean="0"/>
              <a:t>is </a:t>
            </a:r>
            <a:r>
              <a:rPr lang="ru-RU" dirty="0"/>
              <a:t>a prehistoric </a:t>
            </a:r>
            <a:endParaRPr lang="en-US" dirty="0" smtClean="0"/>
          </a:p>
          <a:p>
            <a:pPr algn="l"/>
            <a:r>
              <a:rPr lang="ru-RU" dirty="0" smtClean="0"/>
              <a:t>monument</a:t>
            </a:r>
            <a:r>
              <a:rPr lang="ru-RU" dirty="0"/>
              <a:t> </a:t>
            </a:r>
            <a:r>
              <a:rPr lang="en-US" dirty="0" smtClean="0"/>
              <a:t> on Salisbury Plain </a:t>
            </a:r>
            <a:r>
              <a:rPr lang="ru-RU" dirty="0" smtClean="0"/>
              <a:t>in</a:t>
            </a:r>
            <a:r>
              <a:rPr lang="ru-RU" dirty="0"/>
              <a:t> </a:t>
            </a:r>
            <a:r>
              <a:rPr lang="ru-RU" dirty="0" smtClean="0"/>
              <a:t>Wiltshire</a:t>
            </a:r>
            <a:r>
              <a:rPr lang="en-US" dirty="0" smtClean="0"/>
              <a:t>,</a:t>
            </a:r>
            <a:r>
              <a:rPr lang="ru-RU" dirty="0" smtClean="0"/>
              <a:t> England</a:t>
            </a:r>
            <a:r>
              <a:rPr lang="en-US" dirty="0" smtClean="0"/>
              <a:t>.</a:t>
            </a:r>
            <a:r>
              <a:rPr lang="ru-RU" dirty="0" smtClean="0"/>
              <a:t>  </a:t>
            </a:r>
            <a:r>
              <a:rPr lang="en-US" dirty="0" smtClean="0"/>
              <a:t>It was built about 4000 years ago. Scientists think the early inhabitants of Britain were sun-worshippers  and built Stonehenge in honour of the  god sun. Some believe that Stonehenge was a temple used by the Druids for their religious ceremonies.</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bwMode="auto">
          <a:xfrm>
            <a:off x="3779838" y="0"/>
            <a:ext cx="5054600" cy="914400"/>
          </a:xfrm>
        </p:spPr>
        <p:txBody>
          <a:bodyPr wrap="square" numCol="1" anchorCtr="0" compatLnSpc="1">
            <a:prstTxWarp prst="textNoShape">
              <a:avLst/>
            </a:prstTxWarp>
          </a:bodyPr>
          <a:lstStyle/>
          <a:p>
            <a:r>
              <a:rPr lang="en-US" sz="4500" smtClean="0">
                <a:effectLst/>
                <a:latin typeface="Comic Sans MS" pitchFamily="66" charset="0"/>
              </a:rPr>
              <a:t>C</a:t>
            </a:r>
            <a:r>
              <a:rPr lang="ru-RU" sz="4500" smtClean="0">
                <a:effectLst/>
                <a:latin typeface="Comic Sans MS" pitchFamily="66" charset="0"/>
              </a:rPr>
              <a:t>hristmas </a:t>
            </a:r>
            <a:r>
              <a:rPr lang="en-US" sz="4500" smtClean="0">
                <a:effectLst/>
                <a:latin typeface="Comic Sans MS" pitchFamily="66" charset="0"/>
              </a:rPr>
              <a:t>P</a:t>
            </a:r>
            <a:r>
              <a:rPr lang="ru-RU" sz="4500" smtClean="0">
                <a:effectLst/>
                <a:latin typeface="Comic Sans MS" pitchFamily="66" charset="0"/>
              </a:rPr>
              <a:t>udding</a:t>
            </a:r>
          </a:p>
        </p:txBody>
      </p:sp>
      <p:sp>
        <p:nvSpPr>
          <p:cNvPr id="34818" name="Rectangle 3"/>
          <p:cNvSpPr>
            <a:spLocks noGrp="1"/>
          </p:cNvSpPr>
          <p:nvPr>
            <p:ph type="body" idx="1"/>
          </p:nvPr>
        </p:nvSpPr>
        <p:spPr bwMode="auto">
          <a:xfrm>
            <a:off x="5508625" y="3213100"/>
            <a:ext cx="1800225" cy="647700"/>
          </a:xfrm>
        </p:spPr>
        <p:txBody>
          <a:bodyPr wrap="square" numCol="1" anchorCtr="0" compatLnSpc="1">
            <a:prstTxWarp prst="textNoShape">
              <a:avLst/>
            </a:prstTxWarp>
          </a:bodyPr>
          <a:lstStyle/>
          <a:p>
            <a:endParaRPr lang="ru-RU" smtClean="0">
              <a:effectLst/>
            </a:endParaRPr>
          </a:p>
        </p:txBody>
      </p:sp>
      <p:sp>
        <p:nvSpPr>
          <p:cNvPr id="34819" name="Text Box 4"/>
          <p:cNvSpPr txBox="1">
            <a:spLocks noChangeArrowheads="1"/>
          </p:cNvSpPr>
          <p:nvPr/>
        </p:nvSpPr>
        <p:spPr bwMode="auto">
          <a:xfrm>
            <a:off x="571472" y="671691"/>
            <a:ext cx="3281390" cy="5909310"/>
          </a:xfrm>
          <a:prstGeom prst="rect">
            <a:avLst/>
          </a:prstGeom>
          <a:noFill/>
          <a:ln w="9525">
            <a:noFill/>
            <a:miter lim="800000"/>
            <a:headEnd/>
            <a:tailEnd/>
          </a:ln>
        </p:spPr>
        <p:txBody>
          <a:bodyPr wrap="square">
            <a:spAutoFit/>
          </a:bodyPr>
          <a:lstStyle/>
          <a:p>
            <a:pPr algn="l"/>
            <a:r>
              <a:rPr lang="ru-RU" b="1" dirty="0" smtClean="0">
                <a:latin typeface="Comic Sans MS" pitchFamily="66" charset="0"/>
              </a:rPr>
              <a:t>Christmas</a:t>
            </a:r>
            <a:r>
              <a:rPr lang="en-US" b="1" dirty="0" smtClean="0">
                <a:latin typeface="Comic Sans MS" pitchFamily="66" charset="0"/>
              </a:rPr>
              <a:t> </a:t>
            </a:r>
            <a:r>
              <a:rPr lang="ru-RU" b="1" dirty="0" smtClean="0">
                <a:latin typeface="Comic Sans MS" pitchFamily="66" charset="0"/>
              </a:rPr>
              <a:t>pudding</a:t>
            </a:r>
            <a:r>
              <a:rPr lang="ru-RU" dirty="0">
                <a:latin typeface="Comic Sans MS" pitchFamily="66" charset="0"/>
              </a:rPr>
              <a:t> </a:t>
            </a:r>
            <a:r>
              <a:rPr lang="en-US" dirty="0" smtClean="0">
                <a:latin typeface="Comic Sans MS" pitchFamily="66" charset="0"/>
              </a:rPr>
              <a:t>is</a:t>
            </a:r>
            <a:r>
              <a:rPr lang="ru-RU" dirty="0">
                <a:latin typeface="Comic Sans MS" pitchFamily="66" charset="0"/>
              </a:rPr>
              <a:t> traditionally served on Christmas Day (December 25) as part of the Christmas dinner. It has its origins in medieval England, and is sometimes known as </a:t>
            </a:r>
            <a:r>
              <a:rPr lang="ru-RU" b="1" dirty="0">
                <a:latin typeface="Comic Sans MS" pitchFamily="66" charset="0"/>
              </a:rPr>
              <a:t>plum pudding</a:t>
            </a:r>
            <a:r>
              <a:rPr lang="ru-RU" dirty="0">
                <a:latin typeface="Comic Sans MS" pitchFamily="66" charset="0"/>
              </a:rPr>
              <a:t> </a:t>
            </a:r>
            <a:r>
              <a:rPr lang="en-US" dirty="0" smtClean="0">
                <a:latin typeface="Comic Sans MS" pitchFamily="66" charset="0"/>
              </a:rPr>
              <a:t>.</a:t>
            </a:r>
            <a:r>
              <a:rPr lang="ru-RU" dirty="0" smtClean="0">
                <a:latin typeface="Comic Sans MS" pitchFamily="66" charset="0"/>
              </a:rPr>
              <a:t> </a:t>
            </a:r>
            <a:r>
              <a:rPr lang="en-US" dirty="0" smtClean="0">
                <a:latin typeface="Comic Sans MS" pitchFamily="66" charset="0"/>
              </a:rPr>
              <a:t>Xmas pudding with its breathtaking aromas is round and dark-</a:t>
            </a:r>
            <a:r>
              <a:rPr lang="en-US" dirty="0" err="1" smtClean="0">
                <a:latin typeface="Comic Sans MS" pitchFamily="66" charset="0"/>
              </a:rPr>
              <a:t>coloured</a:t>
            </a:r>
            <a:r>
              <a:rPr lang="ru-RU" dirty="0" smtClean="0">
                <a:latin typeface="Comic Sans MS" pitchFamily="66" charset="0"/>
              </a:rPr>
              <a:t> </a:t>
            </a:r>
            <a:r>
              <a:rPr lang="ru-RU" dirty="0">
                <a:latin typeface="Comic Sans MS" pitchFamily="66" charset="0"/>
              </a:rPr>
              <a:t>The pudding is composed of many dried fruits and </a:t>
            </a:r>
            <a:r>
              <a:rPr lang="en-US" dirty="0" smtClean="0">
                <a:latin typeface="Comic Sans MS" pitchFamily="66" charset="0"/>
              </a:rPr>
              <a:t>a</a:t>
            </a:r>
            <a:r>
              <a:rPr lang="ru-RU" dirty="0" smtClean="0">
                <a:latin typeface="Comic Sans MS" pitchFamily="66" charset="0"/>
              </a:rPr>
              <a:t>lso</a:t>
            </a:r>
            <a:r>
              <a:rPr lang="ru-RU" dirty="0">
                <a:latin typeface="Comic Sans MS" pitchFamily="66" charset="0"/>
              </a:rPr>
              <a:t>, </a:t>
            </a:r>
            <a:r>
              <a:rPr lang="ru-RU" dirty="0" smtClean="0">
                <a:latin typeface="Comic Sans MS" pitchFamily="66" charset="0"/>
              </a:rPr>
              <a:t>flavoured</a:t>
            </a:r>
            <a:r>
              <a:rPr lang="en-US" dirty="0" smtClean="0">
                <a:latin typeface="Comic Sans MS" pitchFamily="66" charset="0"/>
              </a:rPr>
              <a:t> </a:t>
            </a:r>
            <a:r>
              <a:rPr lang="ru-RU" dirty="0" smtClean="0">
                <a:latin typeface="Comic Sans MS" pitchFamily="66" charset="0"/>
              </a:rPr>
              <a:t>with</a:t>
            </a:r>
            <a:r>
              <a:rPr lang="ru-RU" dirty="0">
                <a:latin typeface="Comic Sans MS" pitchFamily="66" charset="0"/>
              </a:rPr>
              <a:t> cinnamon, nutmeg, </a:t>
            </a:r>
            <a:endParaRPr lang="en-US" dirty="0" smtClean="0">
              <a:latin typeface="Comic Sans MS" pitchFamily="66" charset="0"/>
            </a:endParaRPr>
          </a:p>
          <a:p>
            <a:pPr algn="l"/>
            <a:r>
              <a:rPr lang="ru-RU" dirty="0">
                <a:latin typeface="Comic Sans MS" pitchFamily="66" charset="0"/>
              </a:rPr>
              <a:t> ginger, and other spices. The pudding is </a:t>
            </a:r>
            <a:r>
              <a:rPr lang="en-US" dirty="0" smtClean="0">
                <a:latin typeface="Comic Sans MS" pitchFamily="66" charset="0"/>
              </a:rPr>
              <a:t>decorated with a small branch of holly on the top and sometimes a small silver coins is hidden inside.</a:t>
            </a:r>
            <a:endParaRPr lang="ru-RU" dirty="0">
              <a:latin typeface="Comic Sans MS" pitchFamily="66" charset="0"/>
            </a:endParaRPr>
          </a:p>
        </p:txBody>
      </p:sp>
      <p:pic>
        <p:nvPicPr>
          <p:cNvPr id="34820" name="Picture 5" descr="71605_or"/>
          <p:cNvPicPr>
            <a:picLocks noChangeAspect="1" noChangeArrowheads="1"/>
          </p:cNvPicPr>
          <p:nvPr/>
        </p:nvPicPr>
        <p:blipFill>
          <a:blip r:embed="rId2"/>
          <a:srcRect/>
          <a:stretch>
            <a:fillRect/>
          </a:stretch>
        </p:blipFill>
        <p:spPr bwMode="auto">
          <a:xfrm>
            <a:off x="3995738" y="1123950"/>
            <a:ext cx="5148262"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квп42"/>
          <p:cNvPicPr>
            <a:picLocks noChangeAspect="1" noChangeArrowheads="1"/>
          </p:cNvPicPr>
          <p:nvPr/>
        </p:nvPicPr>
        <p:blipFill>
          <a:blip r:embed="rId2"/>
          <a:srcRect/>
          <a:stretch>
            <a:fillRect/>
          </a:stretch>
        </p:blipFill>
        <p:spPr bwMode="auto">
          <a:xfrm>
            <a:off x="-215059" y="0"/>
            <a:ext cx="9359059" cy="6858000"/>
          </a:xfrm>
          <a:prstGeom prst="rect">
            <a:avLst/>
          </a:prstGeom>
          <a:noFill/>
        </p:spPr>
      </p:pic>
      <p:sp>
        <p:nvSpPr>
          <p:cNvPr id="35847" name="Text Box 7"/>
          <p:cNvSpPr txBox="1">
            <a:spLocks noChangeArrowheads="1"/>
          </p:cNvSpPr>
          <p:nvPr/>
        </p:nvSpPr>
        <p:spPr bwMode="auto">
          <a:xfrm>
            <a:off x="3203575" y="6034088"/>
            <a:ext cx="2156360" cy="707886"/>
          </a:xfrm>
          <a:prstGeom prst="rect">
            <a:avLst/>
          </a:prstGeom>
          <a:noFill/>
          <a:ln w="9525">
            <a:noFill/>
            <a:miter lim="800000"/>
            <a:headEnd/>
            <a:tailEnd/>
          </a:ln>
          <a:effectLst/>
        </p:spPr>
        <p:txBody>
          <a:bodyPr wrap="none">
            <a:spAutoFit/>
          </a:bodyPr>
          <a:lstStyle/>
          <a:p>
            <a:r>
              <a:rPr lang="en-US" sz="4000" dirty="0">
                <a:latin typeface="Comic Sans MS" pitchFamily="66" charset="0"/>
              </a:rPr>
              <a:t>The End</a:t>
            </a:r>
            <a:endParaRPr lang="ru-RU" sz="40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Объект 3"/>
          <p:cNvPicPr>
            <a:picLocks noGrp="1" noChangeAspect="1"/>
          </p:cNvPicPr>
          <p:nvPr>
            <p:ph idx="1"/>
          </p:nvPr>
        </p:nvPicPr>
        <p:blipFill>
          <a:blip r:embed="rId2"/>
          <a:srcRect/>
          <a:stretch>
            <a:fillRect/>
          </a:stretch>
        </p:blipFill>
        <p:spPr bwMode="auto">
          <a:xfrm>
            <a:off x="2673350" y="1052513"/>
            <a:ext cx="6470650" cy="5805487"/>
          </a:xfrm>
        </p:spPr>
      </p:pic>
      <p:sp>
        <p:nvSpPr>
          <p:cNvPr id="2" name="Заголовок 1"/>
          <p:cNvSpPr>
            <a:spLocks noGrp="1"/>
          </p:cNvSpPr>
          <p:nvPr>
            <p:ph type="title"/>
          </p:nvPr>
        </p:nvSpPr>
        <p:spPr>
          <a:xfrm>
            <a:off x="3348038" y="260350"/>
            <a:ext cx="4608512" cy="914400"/>
          </a:xfrm>
        </p:spPr>
        <p:txBody>
          <a:bodyPr wrap="square" numCol="1" anchorCtr="0" compatLnSpc="1">
            <a:prstTxWarp prst="textNoShape">
              <a:avLst/>
            </a:prstTxWarp>
          </a:bodyPr>
          <a:lstStyle/>
          <a:p>
            <a:pPr eaLnBrk="1" hangingPunct="1">
              <a:defRPr/>
            </a:pPr>
            <a:r>
              <a:rPr lang="en-US" dirty="0" smtClean="0">
                <a:effectLst>
                  <a:outerShdw blurRad="38100" dist="38100" dir="2700000" algn="tl">
                    <a:srgbClr val="242852"/>
                  </a:outerShdw>
                </a:effectLst>
                <a:latin typeface="Comic Sans MS" pitchFamily="66" charset="0"/>
              </a:rPr>
              <a:t>Tower Bri</a:t>
            </a:r>
            <a:r>
              <a:rPr lang="en-US" dirty="0" smtClean="0">
                <a:effectLst>
                  <a:outerShdw blurRad="38100" dist="38100" dir="2700000" algn="tl">
                    <a:srgbClr val="242852"/>
                  </a:outerShdw>
                </a:effectLst>
                <a:latin typeface="Arial" charset="0"/>
              </a:rPr>
              <a:t>dge</a:t>
            </a:r>
            <a:endParaRPr lang="ru-RU" dirty="0" smtClean="0">
              <a:effectLst>
                <a:outerShdw blurRad="38100" dist="38100" dir="2700000" algn="tl">
                  <a:srgbClr val="242852"/>
                </a:outerShdw>
              </a:effectLst>
              <a:latin typeface="Arial" charset="0"/>
            </a:endParaRPr>
          </a:p>
        </p:txBody>
      </p:sp>
      <p:sp>
        <p:nvSpPr>
          <p:cNvPr id="16387" name="Text Box 4"/>
          <p:cNvSpPr txBox="1">
            <a:spLocks noChangeArrowheads="1"/>
          </p:cNvSpPr>
          <p:nvPr/>
        </p:nvSpPr>
        <p:spPr bwMode="auto">
          <a:xfrm>
            <a:off x="357158" y="1071546"/>
            <a:ext cx="2324100" cy="5078313"/>
          </a:xfrm>
          <a:prstGeom prst="rect">
            <a:avLst/>
          </a:prstGeom>
          <a:noFill/>
          <a:ln w="9525">
            <a:noFill/>
            <a:miter lim="800000"/>
            <a:headEnd/>
            <a:tailEnd/>
          </a:ln>
        </p:spPr>
        <p:txBody>
          <a:bodyPr>
            <a:spAutoFit/>
          </a:bodyPr>
          <a:lstStyle/>
          <a:p>
            <a:pPr algn="l"/>
            <a:r>
              <a:rPr lang="ru-RU" b="1" dirty="0"/>
              <a:t>Tower Bridge</a:t>
            </a:r>
            <a:r>
              <a:rPr lang="ru-RU" dirty="0"/>
              <a:t> (built </a:t>
            </a:r>
            <a:r>
              <a:rPr lang="ru-RU" dirty="0" smtClean="0"/>
              <a:t>1886–</a:t>
            </a:r>
            <a:r>
              <a:rPr lang="en-US" dirty="0" smtClean="0"/>
              <a:t>1</a:t>
            </a:r>
            <a:r>
              <a:rPr lang="ru-RU" dirty="0" smtClean="0"/>
              <a:t>894)</a:t>
            </a:r>
            <a:r>
              <a:rPr lang="en-US" dirty="0" smtClean="0"/>
              <a:t>considered a wonder of the world when it was opened. It</a:t>
            </a:r>
            <a:r>
              <a:rPr lang="ru-RU" dirty="0" smtClean="0"/>
              <a:t> </a:t>
            </a:r>
            <a:r>
              <a:rPr lang="ru-RU" dirty="0"/>
              <a:t>crosses the River Thames. It is close to the Tower of London, from which it takes its name, and has become an iconic symbol of London</a:t>
            </a:r>
            <a:r>
              <a:rPr lang="ru-RU" dirty="0" smtClean="0"/>
              <a:t>.</a:t>
            </a:r>
            <a:r>
              <a:rPr lang="en-US" dirty="0" smtClean="0"/>
              <a:t> Tower Bridge is the only Thames bridge which can be raised to let large ship to pass.</a:t>
            </a:r>
            <a:r>
              <a:rPr lang="ru-RU"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Объект 3"/>
          <p:cNvPicPr>
            <a:picLocks noGrp="1" noChangeAspect="1"/>
          </p:cNvPicPr>
          <p:nvPr>
            <p:ph idx="1"/>
          </p:nvPr>
        </p:nvPicPr>
        <p:blipFill>
          <a:blip r:embed="rId2"/>
          <a:srcRect/>
          <a:stretch>
            <a:fillRect/>
          </a:stretch>
        </p:blipFill>
        <p:spPr bwMode="auto">
          <a:xfrm>
            <a:off x="2195513" y="981075"/>
            <a:ext cx="6948487" cy="5400675"/>
          </a:xfrm>
        </p:spPr>
      </p:pic>
      <p:sp>
        <p:nvSpPr>
          <p:cNvPr id="2" name="Заголовок 1"/>
          <p:cNvSpPr>
            <a:spLocks noGrp="1"/>
          </p:cNvSpPr>
          <p:nvPr>
            <p:ph type="title"/>
          </p:nvPr>
        </p:nvSpPr>
        <p:spPr>
          <a:xfrm>
            <a:off x="2000232" y="0"/>
            <a:ext cx="7543800" cy="987425"/>
          </a:xfrm>
        </p:spPr>
        <p:txBody>
          <a:bodyPr/>
          <a:lstStyle/>
          <a:p>
            <a:pPr eaLnBrk="1" fontAlgn="auto" hangingPunct="1">
              <a:spcAft>
                <a:spcPts val="0"/>
              </a:spcAft>
              <a:defRPr/>
            </a:pPr>
            <a:r>
              <a:rPr lang="en-US" dirty="0">
                <a:latin typeface="Comic Sans MS" panose="030F0702030302020204" pitchFamily="66" charset="0"/>
              </a:rPr>
              <a:t>Hyde Park</a:t>
            </a:r>
            <a:endParaRPr lang="ru-RU" dirty="0">
              <a:latin typeface="Comic Sans MS" panose="030F0702030302020204" pitchFamily="66" charset="0"/>
            </a:endParaRPr>
          </a:p>
        </p:txBody>
      </p:sp>
      <p:sp>
        <p:nvSpPr>
          <p:cNvPr id="17411" name="Text Box 4"/>
          <p:cNvSpPr txBox="1">
            <a:spLocks noChangeArrowheads="1"/>
          </p:cNvSpPr>
          <p:nvPr/>
        </p:nvSpPr>
        <p:spPr bwMode="auto">
          <a:xfrm rot="10800000" flipV="1">
            <a:off x="214282" y="428604"/>
            <a:ext cx="1965325" cy="5909310"/>
          </a:xfrm>
          <a:prstGeom prst="rect">
            <a:avLst/>
          </a:prstGeom>
          <a:noFill/>
          <a:ln w="9525">
            <a:noFill/>
            <a:miter lim="800000"/>
            <a:headEnd/>
            <a:tailEnd/>
          </a:ln>
        </p:spPr>
        <p:txBody>
          <a:bodyPr>
            <a:spAutoFit/>
          </a:bodyPr>
          <a:lstStyle/>
          <a:p>
            <a:pPr algn="l"/>
            <a:r>
              <a:rPr lang="ru-RU" b="1" dirty="0"/>
              <a:t>Hyde Park</a:t>
            </a:r>
            <a:r>
              <a:rPr lang="ru-RU" dirty="0"/>
              <a:t> is one of the largest parks in  </a:t>
            </a:r>
            <a:r>
              <a:rPr lang="ru-RU" dirty="0" smtClean="0"/>
              <a:t>London</a:t>
            </a:r>
            <a:r>
              <a:rPr lang="en-US" dirty="0" smtClean="0"/>
              <a:t> including the adjoining Kensington Gardens. Hyde Park has a large and attractive lake called the Serpentine.</a:t>
            </a:r>
            <a:r>
              <a:rPr lang="ru-RU" dirty="0" smtClean="0"/>
              <a:t> </a:t>
            </a:r>
            <a:r>
              <a:rPr lang="en-US" dirty="0" smtClean="0"/>
              <a:t> This  park is</a:t>
            </a:r>
            <a:r>
              <a:rPr lang="ru-RU" dirty="0" smtClean="0"/>
              <a:t> </a:t>
            </a:r>
            <a:r>
              <a:rPr lang="ru-RU" dirty="0"/>
              <a:t>famous for its Speakers' </a:t>
            </a:r>
            <a:r>
              <a:rPr lang="ru-RU" dirty="0" smtClean="0"/>
              <a:t>Corner</a:t>
            </a:r>
            <a:r>
              <a:rPr lang="en-US" dirty="0" smtClean="0"/>
              <a:t> where numerous speakers propound the most extraordinary ideas in front of the public.</a:t>
            </a:r>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Объект 3"/>
          <p:cNvPicPr>
            <a:picLocks noGrp="1" noChangeAspect="1"/>
          </p:cNvPicPr>
          <p:nvPr>
            <p:ph idx="1"/>
          </p:nvPr>
        </p:nvPicPr>
        <p:blipFill>
          <a:blip r:embed="rId2"/>
          <a:srcRect/>
          <a:stretch>
            <a:fillRect/>
          </a:stretch>
        </p:blipFill>
        <p:spPr bwMode="auto">
          <a:xfrm>
            <a:off x="1903413" y="981075"/>
            <a:ext cx="7240587" cy="5616575"/>
          </a:xfrm>
        </p:spPr>
      </p:pic>
      <p:sp>
        <p:nvSpPr>
          <p:cNvPr id="2" name="Заголовок 1"/>
          <p:cNvSpPr>
            <a:spLocks noGrp="1"/>
          </p:cNvSpPr>
          <p:nvPr>
            <p:ph type="title"/>
          </p:nvPr>
        </p:nvSpPr>
        <p:spPr>
          <a:xfrm>
            <a:off x="1857356" y="0"/>
            <a:ext cx="7543800" cy="914400"/>
          </a:xfrm>
        </p:spPr>
        <p:txBody>
          <a:bodyPr/>
          <a:lstStyle/>
          <a:p>
            <a:pPr eaLnBrk="1" fontAlgn="auto" hangingPunct="1">
              <a:spcAft>
                <a:spcPts val="0"/>
              </a:spcAft>
              <a:defRPr/>
            </a:pPr>
            <a:r>
              <a:rPr lang="en-US" dirty="0">
                <a:latin typeface="Comic Sans MS" panose="030F0702030302020204" pitchFamily="66" charset="0"/>
              </a:rPr>
              <a:t>Buckingham palace </a:t>
            </a:r>
            <a:endParaRPr lang="ru-RU" dirty="0">
              <a:latin typeface="Comic Sans MS" panose="030F0702030302020204" pitchFamily="66" charset="0"/>
            </a:endParaRPr>
          </a:p>
        </p:txBody>
      </p:sp>
      <p:sp>
        <p:nvSpPr>
          <p:cNvPr id="18435" name="Text Box 4"/>
          <p:cNvSpPr txBox="1">
            <a:spLocks noChangeArrowheads="1"/>
          </p:cNvSpPr>
          <p:nvPr/>
        </p:nvSpPr>
        <p:spPr bwMode="auto">
          <a:xfrm>
            <a:off x="142844" y="671691"/>
            <a:ext cx="1747807" cy="6186309"/>
          </a:xfrm>
          <a:prstGeom prst="rect">
            <a:avLst/>
          </a:prstGeom>
          <a:noFill/>
          <a:ln w="9525">
            <a:noFill/>
            <a:miter lim="800000"/>
            <a:headEnd/>
            <a:tailEnd/>
          </a:ln>
        </p:spPr>
        <p:txBody>
          <a:bodyPr wrap="square">
            <a:spAutoFit/>
          </a:bodyPr>
          <a:lstStyle/>
          <a:p>
            <a:pPr algn="l"/>
            <a:r>
              <a:rPr lang="ru-RU" b="1" dirty="0" smtClean="0"/>
              <a:t>Buckingha</a:t>
            </a:r>
            <a:r>
              <a:rPr lang="en-US" b="1" dirty="0" smtClean="0"/>
              <a:t>m</a:t>
            </a:r>
            <a:r>
              <a:rPr lang="ru-RU" b="1" dirty="0" smtClean="0"/>
              <a:t> </a:t>
            </a:r>
            <a:r>
              <a:rPr lang="en-US" b="1" dirty="0" smtClean="0"/>
              <a:t>p</a:t>
            </a:r>
            <a:r>
              <a:rPr lang="ru-RU" b="1" dirty="0" smtClean="0"/>
              <a:t>alace</a:t>
            </a:r>
            <a:r>
              <a:rPr lang="ru-RU" dirty="0"/>
              <a:t> is the official London residence and principal workplace of </a:t>
            </a:r>
            <a:r>
              <a:rPr lang="ru-RU" dirty="0" err="1"/>
              <a:t>the</a:t>
            </a:r>
            <a:r>
              <a:rPr lang="ru-RU" dirty="0"/>
              <a:t> British </a:t>
            </a:r>
            <a:r>
              <a:rPr lang="ru-RU" dirty="0" smtClean="0"/>
              <a:t>monarch</a:t>
            </a:r>
            <a:r>
              <a:rPr lang="en-US" dirty="0" smtClean="0"/>
              <a:t>.</a:t>
            </a:r>
            <a:r>
              <a:rPr lang="ru-RU" dirty="0"/>
              <a:t> </a:t>
            </a:r>
            <a:endParaRPr lang="en-US" dirty="0" smtClean="0"/>
          </a:p>
          <a:p>
            <a:pPr algn="l"/>
            <a:r>
              <a:rPr lang="ru-RU" dirty="0" smtClean="0"/>
              <a:t>Located </a:t>
            </a:r>
            <a:r>
              <a:rPr lang="ru-RU" dirty="0"/>
              <a:t>in the City of Westminster, </a:t>
            </a:r>
            <a:r>
              <a:rPr lang="ru-RU" dirty="0" err="1"/>
              <a:t>the</a:t>
            </a:r>
            <a:r>
              <a:rPr lang="ru-RU" dirty="0"/>
              <a:t> palace is a setting for state occasions and royal hospitality. </a:t>
            </a:r>
            <a:r>
              <a:rPr lang="en-US" dirty="0" smtClean="0"/>
              <a:t>When the Queen is in London the royal standard flutters over the palace.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Объект 3"/>
          <p:cNvPicPr>
            <a:picLocks noGrp="1" noChangeAspect="1"/>
          </p:cNvPicPr>
          <p:nvPr>
            <p:ph idx="1"/>
          </p:nvPr>
        </p:nvPicPr>
        <p:blipFill>
          <a:blip r:embed="rId2"/>
          <a:srcRect/>
          <a:stretch>
            <a:fillRect/>
          </a:stretch>
        </p:blipFill>
        <p:spPr bwMode="auto">
          <a:xfrm>
            <a:off x="3171825" y="1196975"/>
            <a:ext cx="5972175" cy="5661025"/>
          </a:xfrm>
        </p:spPr>
      </p:pic>
      <p:sp>
        <p:nvSpPr>
          <p:cNvPr id="2" name="Заголовок 1"/>
          <p:cNvSpPr>
            <a:spLocks noGrp="1"/>
          </p:cNvSpPr>
          <p:nvPr>
            <p:ph type="title"/>
          </p:nvPr>
        </p:nvSpPr>
        <p:spPr>
          <a:xfrm>
            <a:off x="2071670" y="214290"/>
            <a:ext cx="7543800" cy="914400"/>
          </a:xfrm>
        </p:spPr>
        <p:txBody>
          <a:bodyPr/>
          <a:lstStyle/>
          <a:p>
            <a:pPr eaLnBrk="1" fontAlgn="auto" hangingPunct="1">
              <a:spcAft>
                <a:spcPts val="0"/>
              </a:spcAft>
              <a:defRPr/>
            </a:pPr>
            <a:r>
              <a:rPr lang="en-US" dirty="0">
                <a:latin typeface="Comic Sans MS" panose="030F0702030302020204" pitchFamily="66" charset="0"/>
              </a:rPr>
              <a:t>Big Red </a:t>
            </a:r>
            <a:r>
              <a:rPr lang="en-US" dirty="0" smtClean="0">
                <a:latin typeface="Comic Sans MS" panose="030F0702030302020204" pitchFamily="66" charset="0"/>
              </a:rPr>
              <a:t>London Bus</a:t>
            </a:r>
            <a:endParaRPr lang="ru-RU" dirty="0">
              <a:latin typeface="Comic Sans MS" panose="030F0702030302020204" pitchFamily="66" charset="0"/>
            </a:endParaRPr>
          </a:p>
        </p:txBody>
      </p:sp>
      <p:sp>
        <p:nvSpPr>
          <p:cNvPr id="19459" name="Text Box 4"/>
          <p:cNvSpPr txBox="1">
            <a:spLocks noChangeArrowheads="1"/>
          </p:cNvSpPr>
          <p:nvPr/>
        </p:nvSpPr>
        <p:spPr bwMode="auto">
          <a:xfrm>
            <a:off x="179388" y="1196975"/>
            <a:ext cx="2613025" cy="5632311"/>
          </a:xfrm>
          <a:prstGeom prst="rect">
            <a:avLst/>
          </a:prstGeom>
          <a:noFill/>
          <a:ln w="9525">
            <a:noFill/>
            <a:miter lim="800000"/>
            <a:headEnd/>
            <a:tailEnd/>
          </a:ln>
        </p:spPr>
        <p:txBody>
          <a:bodyPr>
            <a:spAutoFit/>
          </a:bodyPr>
          <a:lstStyle/>
          <a:p>
            <a:pPr algn="l"/>
            <a:r>
              <a:rPr lang="ru-RU" dirty="0"/>
              <a:t>The </a:t>
            </a:r>
            <a:r>
              <a:rPr lang="ru-RU" b="1" dirty="0"/>
              <a:t>London Bus</a:t>
            </a:r>
            <a:r>
              <a:rPr lang="ru-RU" dirty="0"/>
              <a:t> is one of London's principal </a:t>
            </a:r>
            <a:r>
              <a:rPr lang="ru-RU" dirty="0" smtClean="0"/>
              <a:t>icons</a:t>
            </a:r>
            <a:r>
              <a:rPr lang="en-US" dirty="0" smtClean="0"/>
              <a:t>.</a:t>
            </a:r>
            <a:r>
              <a:rPr lang="ru-RU" dirty="0" smtClean="0"/>
              <a:t> </a:t>
            </a:r>
            <a:r>
              <a:rPr lang="en-US" dirty="0" smtClean="0"/>
              <a:t>T</a:t>
            </a:r>
            <a:r>
              <a:rPr lang="ru-RU" dirty="0" smtClean="0"/>
              <a:t>he </a:t>
            </a:r>
            <a:r>
              <a:rPr lang="en-US" dirty="0" smtClean="0"/>
              <a:t>powerful </a:t>
            </a:r>
            <a:r>
              <a:rPr lang="en-US" i="1" dirty="0" smtClean="0"/>
              <a:t>Routemasters </a:t>
            </a:r>
            <a:r>
              <a:rPr lang="en-US" dirty="0" smtClean="0"/>
              <a:t>which date from 1950s and 60s were designed specially for London</a:t>
            </a:r>
            <a:r>
              <a:rPr lang="en-US" i="1" dirty="0" smtClean="0"/>
              <a:t>.</a:t>
            </a:r>
            <a:r>
              <a:rPr lang="ru-RU" dirty="0" smtClean="0"/>
              <a:t> </a:t>
            </a:r>
            <a:r>
              <a:rPr lang="ru-RU" dirty="0"/>
              <a:t>Although the </a:t>
            </a:r>
            <a:r>
              <a:rPr lang="ru-RU" i="1" dirty="0"/>
              <a:t>Routemaster</a:t>
            </a:r>
            <a:r>
              <a:rPr lang="ru-RU" dirty="0"/>
              <a:t> has now been largely phased out of service, with only two heritage routes still using </a:t>
            </a:r>
            <a:r>
              <a:rPr lang="ru-RU" dirty="0" err="1"/>
              <a:t>the</a:t>
            </a:r>
            <a:r>
              <a:rPr lang="ru-RU" dirty="0"/>
              <a:t> vehicles </a:t>
            </a:r>
            <a:r>
              <a:rPr lang="ru-RU" dirty="0" err="1"/>
              <a:t>the</a:t>
            </a:r>
            <a:r>
              <a:rPr lang="ru-RU" dirty="0"/>
              <a:t> majority of buses in London are still red and therefore </a:t>
            </a:r>
            <a:r>
              <a:rPr lang="ru-RU" dirty="0" err="1"/>
              <a:t>the</a:t>
            </a:r>
            <a:r>
              <a:rPr lang="ru-RU" dirty="0"/>
              <a:t> red double-decker bus remains a widely recognised symbol of </a:t>
            </a:r>
            <a:r>
              <a:rPr lang="ru-RU" dirty="0" err="1"/>
              <a:t>the</a:t>
            </a:r>
            <a:r>
              <a:rPr lang="ru-RU" dirty="0"/>
              <a:t> city.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Объект 3"/>
          <p:cNvPicPr>
            <a:picLocks noGrp="1" noChangeAspect="1"/>
          </p:cNvPicPr>
          <p:nvPr>
            <p:ph idx="1"/>
          </p:nvPr>
        </p:nvPicPr>
        <p:blipFill>
          <a:blip r:embed="rId3"/>
          <a:srcRect/>
          <a:stretch>
            <a:fillRect/>
          </a:stretch>
        </p:blipFill>
        <p:spPr bwMode="auto">
          <a:xfrm>
            <a:off x="3162300" y="1052513"/>
            <a:ext cx="5981700" cy="5689600"/>
          </a:xfrm>
        </p:spPr>
      </p:pic>
      <p:sp>
        <p:nvSpPr>
          <p:cNvPr id="2" name="Заголовок 1"/>
          <p:cNvSpPr>
            <a:spLocks noGrp="1"/>
          </p:cNvSpPr>
          <p:nvPr>
            <p:ph type="title"/>
          </p:nvPr>
        </p:nvSpPr>
        <p:spPr>
          <a:xfrm>
            <a:off x="3094038" y="0"/>
            <a:ext cx="6049962" cy="914400"/>
          </a:xfrm>
        </p:spPr>
        <p:txBody>
          <a:bodyPr wrap="square" numCol="1" anchorCtr="0" compatLnSpc="1">
            <a:prstTxWarp prst="textNoShape">
              <a:avLst/>
            </a:prstTxWarp>
          </a:bodyPr>
          <a:lstStyle/>
          <a:p>
            <a:pPr eaLnBrk="1" hangingPunct="1">
              <a:defRPr/>
            </a:pPr>
            <a:r>
              <a:rPr lang="en-US" sz="4500" smtClean="0">
                <a:effectLst>
                  <a:outerShdw blurRad="38100" dist="38100" dir="2700000" algn="tl">
                    <a:srgbClr val="242852"/>
                  </a:outerShdw>
                </a:effectLst>
                <a:latin typeface="Comic Sans MS" pitchFamily="66" charset="0"/>
              </a:rPr>
              <a:t>London Underground </a:t>
            </a:r>
            <a:endParaRPr lang="ru-RU" sz="4500" smtClean="0">
              <a:effectLst>
                <a:outerShdw blurRad="38100" dist="38100" dir="2700000" algn="tl">
                  <a:srgbClr val="242852"/>
                </a:outerShdw>
              </a:effectLst>
              <a:latin typeface="Comic Sans MS" pitchFamily="66" charset="0"/>
            </a:endParaRPr>
          </a:p>
        </p:txBody>
      </p:sp>
      <p:sp>
        <p:nvSpPr>
          <p:cNvPr id="20483" name="Text Box 4"/>
          <p:cNvSpPr txBox="1">
            <a:spLocks noChangeArrowheads="1"/>
          </p:cNvSpPr>
          <p:nvPr/>
        </p:nvSpPr>
        <p:spPr bwMode="auto">
          <a:xfrm>
            <a:off x="285720" y="928670"/>
            <a:ext cx="2865468" cy="4524315"/>
          </a:xfrm>
          <a:prstGeom prst="rect">
            <a:avLst/>
          </a:prstGeom>
          <a:noFill/>
          <a:ln w="9525">
            <a:noFill/>
            <a:miter lim="800000"/>
            <a:headEnd/>
            <a:tailEnd/>
          </a:ln>
        </p:spPr>
        <p:txBody>
          <a:bodyPr wrap="square">
            <a:spAutoFit/>
          </a:bodyPr>
          <a:lstStyle/>
          <a:p>
            <a:pPr algn="l"/>
            <a:r>
              <a:rPr lang="ru-RU" dirty="0"/>
              <a:t> </a:t>
            </a:r>
            <a:r>
              <a:rPr lang="ru-RU" b="1" dirty="0"/>
              <a:t>London </a:t>
            </a:r>
            <a:r>
              <a:rPr lang="ru-RU" b="1" dirty="0" smtClean="0"/>
              <a:t>Underground</a:t>
            </a:r>
            <a:r>
              <a:rPr lang="en-US" b="1" dirty="0" smtClean="0"/>
              <a:t> </a:t>
            </a:r>
            <a:r>
              <a:rPr lang="ru-RU" dirty="0"/>
              <a:t> </a:t>
            </a:r>
            <a:r>
              <a:rPr lang="en-US" dirty="0" smtClean="0"/>
              <a:t>or the Tube as most people call it </a:t>
            </a:r>
            <a:r>
              <a:rPr lang="ru-RU" dirty="0" smtClean="0"/>
              <a:t> </a:t>
            </a:r>
            <a:r>
              <a:rPr lang="ru-RU" dirty="0"/>
              <a:t>is </a:t>
            </a:r>
            <a:r>
              <a:rPr lang="en-US" dirty="0" smtClean="0"/>
              <a:t> the oldest in the world</a:t>
            </a:r>
            <a:r>
              <a:rPr lang="ru-RU" dirty="0" smtClean="0"/>
              <a:t>. </a:t>
            </a:r>
            <a:r>
              <a:rPr lang="en-US" dirty="0" smtClean="0"/>
              <a:t>The</a:t>
            </a:r>
            <a:r>
              <a:rPr lang="ru-RU" dirty="0" smtClean="0"/>
              <a:t> first underground railway, the</a:t>
            </a:r>
            <a:r>
              <a:rPr lang="en-US" dirty="0" smtClean="0"/>
              <a:t> </a:t>
            </a:r>
            <a:r>
              <a:rPr lang="ru-RU" dirty="0" smtClean="0"/>
              <a:t>Metropolitan Railway,</a:t>
            </a:r>
            <a:r>
              <a:rPr lang="en-US" dirty="0" smtClean="0"/>
              <a:t> was</a:t>
            </a:r>
            <a:r>
              <a:rPr lang="ru-RU" dirty="0" smtClean="0"/>
              <a:t>  opened in 1863</a:t>
            </a:r>
            <a:r>
              <a:rPr lang="en-US" dirty="0" smtClean="0"/>
              <a:t>. </a:t>
            </a:r>
            <a:r>
              <a:rPr lang="ru-RU" dirty="0" smtClean="0"/>
              <a:t>The </a:t>
            </a:r>
            <a:r>
              <a:rPr lang="ru-RU" dirty="0"/>
              <a:t>system serves 270 stations and has 402 kilometres (250 </a:t>
            </a:r>
            <a:r>
              <a:rPr lang="ru-RU" dirty="0" smtClean="0"/>
              <a:t>m) </a:t>
            </a:r>
            <a:r>
              <a:rPr lang="ru-RU" dirty="0"/>
              <a:t>of track, 55 per cent of which is above </a:t>
            </a:r>
            <a:r>
              <a:rPr lang="ru-RU" dirty="0" smtClean="0"/>
              <a:t>ground.</a:t>
            </a:r>
            <a:r>
              <a:rPr lang="en-US" dirty="0" smtClean="0"/>
              <a:t> The trains are rather slow – their average speed is 30 km per hour.</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Объект 3"/>
          <p:cNvPicPr>
            <a:picLocks noGrp="1" noChangeAspect="1"/>
          </p:cNvPicPr>
          <p:nvPr>
            <p:ph idx="1"/>
          </p:nvPr>
        </p:nvPicPr>
        <p:blipFill>
          <a:blip r:embed="rId2"/>
          <a:srcRect/>
          <a:stretch>
            <a:fillRect/>
          </a:stretch>
        </p:blipFill>
        <p:spPr bwMode="auto">
          <a:xfrm>
            <a:off x="2843213" y="1052513"/>
            <a:ext cx="6300787" cy="5661025"/>
          </a:xfrm>
        </p:spPr>
      </p:pic>
      <p:sp>
        <p:nvSpPr>
          <p:cNvPr id="2" name="Заголовок 1"/>
          <p:cNvSpPr>
            <a:spLocks noGrp="1"/>
          </p:cNvSpPr>
          <p:nvPr>
            <p:ph type="title"/>
          </p:nvPr>
        </p:nvSpPr>
        <p:spPr>
          <a:xfrm>
            <a:off x="2787650" y="0"/>
            <a:ext cx="6356350" cy="914400"/>
          </a:xfrm>
        </p:spPr>
        <p:txBody>
          <a:bodyPr wrap="square" numCol="1" anchorCtr="0" compatLnSpc="1">
            <a:prstTxWarp prst="textNoShape">
              <a:avLst/>
            </a:prstTxWarp>
          </a:bodyPr>
          <a:lstStyle/>
          <a:p>
            <a:pPr eaLnBrk="1" hangingPunct="1"/>
            <a:r>
              <a:rPr lang="en-US" smtClean="0">
                <a:effectLst>
                  <a:outerShdw blurRad="38100" dist="38100" dir="2700000" algn="tl">
                    <a:srgbClr val="242852"/>
                  </a:outerShdw>
                </a:effectLst>
                <a:latin typeface="Comic Sans MS" pitchFamily="66" charset="0"/>
              </a:rPr>
              <a:t>The Tower of London</a:t>
            </a:r>
            <a:endParaRPr lang="ru-RU" smtClean="0">
              <a:effectLst>
                <a:outerShdw blurRad="38100" dist="38100" dir="2700000" algn="tl">
                  <a:srgbClr val="242852"/>
                </a:outerShdw>
              </a:effectLst>
              <a:latin typeface="Comic Sans MS" pitchFamily="66" charset="0"/>
            </a:endParaRPr>
          </a:p>
        </p:txBody>
      </p:sp>
      <p:sp>
        <p:nvSpPr>
          <p:cNvPr id="22531" name="Text Box 4"/>
          <p:cNvSpPr txBox="1">
            <a:spLocks noChangeArrowheads="1"/>
          </p:cNvSpPr>
          <p:nvPr/>
        </p:nvSpPr>
        <p:spPr bwMode="auto">
          <a:xfrm>
            <a:off x="285720" y="1000108"/>
            <a:ext cx="2357454" cy="6186309"/>
          </a:xfrm>
          <a:prstGeom prst="rect">
            <a:avLst/>
          </a:prstGeom>
          <a:noFill/>
          <a:ln w="9525">
            <a:noFill/>
            <a:miter lim="800000"/>
            <a:headEnd/>
            <a:tailEnd/>
          </a:ln>
        </p:spPr>
        <p:txBody>
          <a:bodyPr wrap="square">
            <a:spAutoFit/>
          </a:bodyPr>
          <a:lstStyle/>
          <a:p>
            <a:pPr algn="l"/>
            <a:r>
              <a:rPr lang="en-US" b="1" dirty="0" smtClean="0"/>
              <a:t>The </a:t>
            </a:r>
            <a:r>
              <a:rPr lang="ru-RU" b="1" dirty="0" smtClean="0"/>
              <a:t>Tower </a:t>
            </a:r>
            <a:r>
              <a:rPr lang="ru-RU" b="1" dirty="0"/>
              <a:t>of London</a:t>
            </a:r>
            <a:r>
              <a:rPr lang="ru-RU" dirty="0"/>
              <a:t>, is a historic </a:t>
            </a:r>
            <a:r>
              <a:rPr lang="ru-RU" dirty="0" smtClean="0"/>
              <a:t>castle</a:t>
            </a:r>
            <a:r>
              <a:rPr lang="en-US" dirty="0" smtClean="0"/>
              <a:t> </a:t>
            </a:r>
            <a:r>
              <a:rPr lang="ru-RU" dirty="0" smtClean="0"/>
              <a:t>on </a:t>
            </a:r>
            <a:r>
              <a:rPr lang="ru-RU" dirty="0"/>
              <a:t>the north bank of </a:t>
            </a:r>
            <a:r>
              <a:rPr lang="ru-RU" dirty="0" err="1"/>
              <a:t>the</a:t>
            </a:r>
            <a:r>
              <a:rPr lang="ru-RU" dirty="0"/>
              <a:t> River </a:t>
            </a:r>
            <a:r>
              <a:rPr lang="ru-RU" dirty="0" smtClean="0"/>
              <a:t>Thames</a:t>
            </a:r>
            <a:r>
              <a:rPr lang="en-US" dirty="0" smtClean="0"/>
              <a:t> </a:t>
            </a:r>
            <a:r>
              <a:rPr lang="ru-RU" dirty="0" smtClean="0"/>
              <a:t>in</a:t>
            </a:r>
            <a:r>
              <a:rPr lang="ru-RU" dirty="0"/>
              <a:t> central </a:t>
            </a:r>
            <a:r>
              <a:rPr lang="ru-RU" dirty="0" smtClean="0"/>
              <a:t>London</a:t>
            </a:r>
            <a:r>
              <a:rPr lang="en-US" dirty="0" smtClean="0"/>
              <a:t>. It was started in 1066 by William the Conqueror.  Throughout its 900year history the Tower has been many things: a palace, a fortress, a prison, a place of execution and even a zoo. Today the Tower is a historical museum. About 150 people and eight ravens live in the Tower.</a:t>
            </a:r>
            <a:r>
              <a:rPr lang="ru-RU" dirty="0" smtClean="0"/>
              <a:t>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Объект 3"/>
          <p:cNvPicPr>
            <a:picLocks noGrp="1" noChangeAspect="1"/>
          </p:cNvPicPr>
          <p:nvPr>
            <p:ph idx="1"/>
          </p:nvPr>
        </p:nvPicPr>
        <p:blipFill>
          <a:blip r:embed="rId2"/>
          <a:srcRect/>
          <a:stretch>
            <a:fillRect/>
          </a:stretch>
        </p:blipFill>
        <p:spPr bwMode="auto">
          <a:xfrm>
            <a:off x="2771775" y="1196975"/>
            <a:ext cx="6516688" cy="5661025"/>
          </a:xfrm>
        </p:spPr>
      </p:pic>
      <p:sp>
        <p:nvSpPr>
          <p:cNvPr id="2" name="Заголовок 1"/>
          <p:cNvSpPr>
            <a:spLocks noGrp="1"/>
          </p:cNvSpPr>
          <p:nvPr>
            <p:ph type="title"/>
          </p:nvPr>
        </p:nvSpPr>
        <p:spPr>
          <a:xfrm>
            <a:off x="4356100" y="0"/>
            <a:ext cx="3671888" cy="1008063"/>
          </a:xfrm>
        </p:spPr>
        <p:txBody>
          <a:bodyPr/>
          <a:lstStyle/>
          <a:p>
            <a:pPr eaLnBrk="1" fontAlgn="auto" hangingPunct="1">
              <a:spcAft>
                <a:spcPts val="0"/>
              </a:spcAft>
              <a:defRPr/>
            </a:pPr>
            <a:r>
              <a:rPr lang="en-US" dirty="0" smtClean="0">
                <a:latin typeface="Comic Sans MS" panose="030F0702030302020204" pitchFamily="66" charset="0"/>
              </a:rPr>
              <a:t>Rolls </a:t>
            </a:r>
            <a:r>
              <a:rPr lang="en-US" dirty="0">
                <a:latin typeface="Comic Sans MS" panose="030F0702030302020204" pitchFamily="66" charset="0"/>
              </a:rPr>
              <a:t>Royce</a:t>
            </a:r>
            <a:endParaRPr lang="ru-RU" dirty="0">
              <a:latin typeface="Comic Sans MS" panose="030F0702030302020204" pitchFamily="66" charset="0"/>
            </a:endParaRPr>
          </a:p>
        </p:txBody>
      </p:sp>
      <p:sp>
        <p:nvSpPr>
          <p:cNvPr id="23555" name="Text Box 4"/>
          <p:cNvSpPr txBox="1">
            <a:spLocks noChangeArrowheads="1"/>
          </p:cNvSpPr>
          <p:nvPr/>
        </p:nvSpPr>
        <p:spPr bwMode="auto">
          <a:xfrm>
            <a:off x="0" y="928670"/>
            <a:ext cx="2719388" cy="6463308"/>
          </a:xfrm>
          <a:prstGeom prst="rect">
            <a:avLst/>
          </a:prstGeom>
          <a:noFill/>
          <a:ln w="9525">
            <a:noFill/>
            <a:miter lim="800000"/>
            <a:headEnd/>
            <a:tailEnd/>
          </a:ln>
        </p:spPr>
        <p:txBody>
          <a:bodyPr>
            <a:spAutoFit/>
          </a:bodyPr>
          <a:lstStyle/>
          <a:p>
            <a:r>
              <a:rPr lang="en-US" dirty="0" smtClean="0"/>
              <a:t>The most luxurious classic car in the world was born more than 100 years ago. It was the brainchild of engineer Henry Royce and car trader Charles Rolls. When they founded the Rolls Royce company in 1904-1905, their aim was nothing less than to make ‘the best car in the world. Two years later, the best car was produced. Its nickname was the ‘Silver Ghost’ because of its quietness and smoothness. The small metal statue on the front of every Rolls Royce is a work of art in its own right. It’s called the ‘Spirit of Ecstasy’.</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943</Words>
  <Application>Microsoft Office PowerPoint</Application>
  <PresentationFormat>Экран (4:3)</PresentationFormat>
  <Paragraphs>61</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The Icons of the      United Kingdom </vt:lpstr>
      <vt:lpstr>Stonehenge</vt:lpstr>
      <vt:lpstr>Tower Bridge</vt:lpstr>
      <vt:lpstr>Hyde Park</vt:lpstr>
      <vt:lpstr>Buckingham palace </vt:lpstr>
      <vt:lpstr>Big Red London Bus</vt:lpstr>
      <vt:lpstr>London Underground </vt:lpstr>
      <vt:lpstr>The Tower of London</vt:lpstr>
      <vt:lpstr>Rolls Royce</vt:lpstr>
      <vt:lpstr>British bobby (policeman)</vt:lpstr>
      <vt:lpstr>The Thames</vt:lpstr>
      <vt:lpstr>The Union Jack</vt:lpstr>
      <vt:lpstr>Private School </vt:lpstr>
      <vt:lpstr>The Beatles</vt:lpstr>
      <vt:lpstr>A Cup of Tea</vt:lpstr>
      <vt:lpstr>Eden Project </vt:lpstr>
      <vt:lpstr>Windsor Castle </vt:lpstr>
      <vt:lpstr>Big Ben</vt:lpstr>
      <vt:lpstr>Red  Telephone  Box</vt:lpstr>
      <vt:lpstr>Christmas Pudding</vt:lpstr>
      <vt:lpstr>Слайд 21</vt:lpstr>
    </vt:vector>
  </TitlesOfParts>
  <Company>OTP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ICONS of GB</dc:title>
  <dc:creator>la05lo</dc:creator>
  <cp:lastModifiedBy>la05lo</cp:lastModifiedBy>
  <cp:revision>12</cp:revision>
  <dcterms:created xsi:type="dcterms:W3CDTF">2014-11-15T19:16:00Z</dcterms:created>
  <dcterms:modified xsi:type="dcterms:W3CDTF">2014-12-04T02:01:12Z</dcterms:modified>
</cp:coreProperties>
</file>