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32"/>
  </p:notesMasterIdLst>
  <p:sldIdLst>
    <p:sldId id="256" r:id="rId2"/>
    <p:sldId id="280" r:id="rId3"/>
    <p:sldId id="281" r:id="rId4"/>
    <p:sldId id="282" r:id="rId5"/>
    <p:sldId id="297" r:id="rId6"/>
    <p:sldId id="298" r:id="rId7"/>
    <p:sldId id="309" r:id="rId8"/>
    <p:sldId id="312" r:id="rId9"/>
    <p:sldId id="317" r:id="rId10"/>
    <p:sldId id="318" r:id="rId11"/>
    <p:sldId id="319" r:id="rId12"/>
    <p:sldId id="320" r:id="rId13"/>
    <p:sldId id="321" r:id="rId14"/>
    <p:sldId id="313" r:id="rId15"/>
    <p:sldId id="278" r:id="rId16"/>
    <p:sldId id="315" r:id="rId17"/>
    <p:sldId id="322" r:id="rId18"/>
    <p:sldId id="279" r:id="rId19"/>
    <p:sldId id="304" r:id="rId20"/>
    <p:sldId id="258" r:id="rId21"/>
    <p:sldId id="316" r:id="rId22"/>
    <p:sldId id="260" r:id="rId23"/>
    <p:sldId id="268" r:id="rId24"/>
    <p:sldId id="269" r:id="rId25"/>
    <p:sldId id="270" r:id="rId26"/>
    <p:sldId id="323" r:id="rId27"/>
    <p:sldId id="314" r:id="rId28"/>
    <p:sldId id="301" r:id="rId29"/>
    <p:sldId id="303" r:id="rId30"/>
    <p:sldId id="302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47" d="100"/>
          <a:sy n="47" d="100"/>
        </p:scale>
        <p:origin x="-128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9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CD883D-D57A-48CA-9E06-4954521D9AFB}" type="doc">
      <dgm:prSet loTypeId="urn:microsoft.com/office/officeart/2005/8/layout/radial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997E927-286D-421F-BD50-58AC65F231E2}">
      <dgm:prSet phldrT="[Текст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b="1" dirty="0" smtClean="0"/>
            <a:t>*.</a:t>
          </a:r>
          <a:r>
            <a:rPr lang="en-US" b="1" dirty="0" smtClean="0"/>
            <a:t>TPU</a:t>
          </a:r>
          <a:endParaRPr lang="ru-RU" b="1" dirty="0"/>
        </a:p>
      </dgm:t>
    </dgm:pt>
    <dgm:pt modelId="{889A39A4-366D-4B0D-9F74-70591317670C}" type="parTrans" cxnId="{54BCB6C9-9E31-4467-8528-93BA3DC13FDA}">
      <dgm:prSet/>
      <dgm:spPr/>
      <dgm:t>
        <a:bodyPr/>
        <a:lstStyle/>
        <a:p>
          <a:endParaRPr lang="ru-RU"/>
        </a:p>
      </dgm:t>
    </dgm:pt>
    <dgm:pt modelId="{5C85A071-C711-4D96-A910-C9B2740CE5A4}" type="sibTrans" cxnId="{54BCB6C9-9E31-4467-8528-93BA3DC13FDA}">
      <dgm:prSet/>
      <dgm:spPr/>
      <dgm:t>
        <a:bodyPr/>
        <a:lstStyle/>
        <a:p>
          <a:endParaRPr lang="ru-RU"/>
        </a:p>
      </dgm:t>
    </dgm:pt>
    <dgm:pt modelId="{B972C05F-3886-45D7-9E4C-9E1345AC8DAD}">
      <dgm:prSet phldrT="[Текст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52400" h="50800" prst="softRound"/>
        </a:sp3d>
      </dgm:spPr>
      <dgm:t>
        <a:bodyPr/>
        <a:lstStyle/>
        <a:p>
          <a:r>
            <a:rPr lang="ru-RU" dirty="0" smtClean="0"/>
            <a:t>*.</a:t>
          </a:r>
          <a:r>
            <a:rPr lang="en-US" dirty="0" smtClean="0"/>
            <a:t>PAS </a:t>
          </a:r>
          <a:endParaRPr lang="ru-RU" dirty="0"/>
        </a:p>
      </dgm:t>
    </dgm:pt>
    <dgm:pt modelId="{B2990B1F-4572-4DCD-BD34-3122F3F33131}" type="parTrans" cxnId="{F3E22BF7-D28A-4AEB-A417-4E1F361E1D14}">
      <dgm:prSet/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7F783044-F38D-4C52-85C1-B0DD3B0AFA67}" type="sibTrans" cxnId="{F3E22BF7-D28A-4AEB-A417-4E1F361E1D14}">
      <dgm:prSet/>
      <dgm:spPr/>
      <dgm:t>
        <a:bodyPr/>
        <a:lstStyle/>
        <a:p>
          <a:endParaRPr lang="ru-RU"/>
        </a:p>
      </dgm:t>
    </dgm:pt>
    <dgm:pt modelId="{A1B1318F-D46B-48CE-8DB8-0E4B6D1F7030}" type="pres">
      <dgm:prSet presAssocID="{EDCD883D-D57A-48CA-9E06-4954521D9AF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FA91EE-24F2-44E8-870F-7F65E3ABD1BC}" type="pres">
      <dgm:prSet presAssocID="{7997E927-286D-421F-BD50-58AC65F231E2}" presName="centerShape" presStyleLbl="node0" presStyleIdx="0" presStyleCnt="1" custLinFactNeighborX="33028" custLinFactNeighborY="-20838"/>
      <dgm:spPr/>
      <dgm:t>
        <a:bodyPr/>
        <a:lstStyle/>
        <a:p>
          <a:endParaRPr lang="ru-RU"/>
        </a:p>
      </dgm:t>
    </dgm:pt>
    <dgm:pt modelId="{23FE5FA3-0B1E-4E0F-8A22-DFC9C3C47BBB}" type="pres">
      <dgm:prSet presAssocID="{B2990B1F-4572-4DCD-BD34-3122F3F33131}" presName="parTrans" presStyleLbl="sibTrans2D1" presStyleIdx="0" presStyleCnt="1" custAng="1532609" custFlipHor="1" custScaleX="274413" custLinFactNeighborX="-15422" custLinFactNeighborY="55939"/>
      <dgm:spPr/>
      <dgm:t>
        <a:bodyPr/>
        <a:lstStyle/>
        <a:p>
          <a:endParaRPr lang="ru-RU"/>
        </a:p>
      </dgm:t>
    </dgm:pt>
    <dgm:pt modelId="{2772BDC6-1205-45F9-AB06-F5A740F6B50E}" type="pres">
      <dgm:prSet presAssocID="{B2990B1F-4572-4DCD-BD34-3122F3F33131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F9296B4-660F-484E-9B52-F9317791DA1A}" type="pres">
      <dgm:prSet presAssocID="{B972C05F-3886-45D7-9E4C-9E1345AC8DAD}" presName="node" presStyleLbl="node1" presStyleIdx="0" presStyleCnt="1" custRadScaleRad="88261" custRadScaleInc="-425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E22BF7-D28A-4AEB-A417-4E1F361E1D14}" srcId="{7997E927-286D-421F-BD50-58AC65F231E2}" destId="{B972C05F-3886-45D7-9E4C-9E1345AC8DAD}" srcOrd="0" destOrd="0" parTransId="{B2990B1F-4572-4DCD-BD34-3122F3F33131}" sibTransId="{7F783044-F38D-4C52-85C1-B0DD3B0AFA67}"/>
    <dgm:cxn modelId="{E33E2C39-5E41-42E0-A493-538C7BFA2E46}" type="presOf" srcId="{B2990B1F-4572-4DCD-BD34-3122F3F33131}" destId="{23FE5FA3-0B1E-4E0F-8A22-DFC9C3C47BBB}" srcOrd="0" destOrd="0" presId="urn:microsoft.com/office/officeart/2005/8/layout/radial5"/>
    <dgm:cxn modelId="{54BCB6C9-9E31-4467-8528-93BA3DC13FDA}" srcId="{EDCD883D-D57A-48CA-9E06-4954521D9AFB}" destId="{7997E927-286D-421F-BD50-58AC65F231E2}" srcOrd="0" destOrd="0" parTransId="{889A39A4-366D-4B0D-9F74-70591317670C}" sibTransId="{5C85A071-C711-4D96-A910-C9B2740CE5A4}"/>
    <dgm:cxn modelId="{1EED8FA0-A623-4DE3-BD8D-C12A79E91DD8}" type="presOf" srcId="{B972C05F-3886-45D7-9E4C-9E1345AC8DAD}" destId="{8F9296B4-660F-484E-9B52-F9317791DA1A}" srcOrd="0" destOrd="0" presId="urn:microsoft.com/office/officeart/2005/8/layout/radial5"/>
    <dgm:cxn modelId="{AA2CC0D2-281D-47C1-A402-0A33C4ECC8DD}" type="presOf" srcId="{EDCD883D-D57A-48CA-9E06-4954521D9AFB}" destId="{A1B1318F-D46B-48CE-8DB8-0E4B6D1F7030}" srcOrd="0" destOrd="0" presId="urn:microsoft.com/office/officeart/2005/8/layout/radial5"/>
    <dgm:cxn modelId="{8FA98DFF-ECDB-4FBC-B6F0-28B8D3F8B5D6}" type="presOf" srcId="{B2990B1F-4572-4DCD-BD34-3122F3F33131}" destId="{2772BDC6-1205-45F9-AB06-F5A740F6B50E}" srcOrd="1" destOrd="0" presId="urn:microsoft.com/office/officeart/2005/8/layout/radial5"/>
    <dgm:cxn modelId="{543BEBE5-4316-4FBC-9ED6-30CBA3D338E3}" type="presOf" srcId="{7997E927-286D-421F-BD50-58AC65F231E2}" destId="{66FA91EE-24F2-44E8-870F-7F65E3ABD1BC}" srcOrd="0" destOrd="0" presId="urn:microsoft.com/office/officeart/2005/8/layout/radial5"/>
    <dgm:cxn modelId="{B0BFB2E2-7716-4F5B-B580-27ACFB7E0FBE}" type="presParOf" srcId="{A1B1318F-D46B-48CE-8DB8-0E4B6D1F7030}" destId="{66FA91EE-24F2-44E8-870F-7F65E3ABD1BC}" srcOrd="0" destOrd="0" presId="urn:microsoft.com/office/officeart/2005/8/layout/radial5"/>
    <dgm:cxn modelId="{652DF111-C373-4ECA-8B5B-78D6BA0978B4}" type="presParOf" srcId="{A1B1318F-D46B-48CE-8DB8-0E4B6D1F7030}" destId="{23FE5FA3-0B1E-4E0F-8A22-DFC9C3C47BBB}" srcOrd="1" destOrd="0" presId="urn:microsoft.com/office/officeart/2005/8/layout/radial5"/>
    <dgm:cxn modelId="{4D8BBADD-B292-4053-9394-93B6659F1A4A}" type="presParOf" srcId="{23FE5FA3-0B1E-4E0F-8A22-DFC9C3C47BBB}" destId="{2772BDC6-1205-45F9-AB06-F5A740F6B50E}" srcOrd="0" destOrd="0" presId="urn:microsoft.com/office/officeart/2005/8/layout/radial5"/>
    <dgm:cxn modelId="{0A6F55FE-960B-4A59-A57F-679FBA0FBFF6}" type="presParOf" srcId="{A1B1318F-D46B-48CE-8DB8-0E4B6D1F7030}" destId="{8F9296B4-660F-484E-9B52-F9317791DA1A}" srcOrd="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49A72-7F4D-4A7F-9B7B-F99CDA8169C4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91120-9AB7-499E-A8A2-16C60EEE28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123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91120-9AB7-499E-A8A2-16C60EEE284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57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600200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Основы алгоритмизации и </a:t>
            </a:r>
            <a:r>
              <a:rPr lang="ru-RU" b="1" dirty="0" smtClean="0">
                <a:solidFill>
                  <a:schemeClr val="tx1"/>
                </a:solidFill>
              </a:rPr>
              <a:t>программирования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дисциплина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645024"/>
            <a:ext cx="6705600" cy="685800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Преподаватель   Соловьёва </a:t>
            </a:r>
            <a:r>
              <a:rPr lang="ru-RU" b="1" dirty="0" smtClean="0">
                <a:solidFill>
                  <a:schemeClr val="tx1"/>
                </a:solidFill>
              </a:rPr>
              <a:t>Т. А.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B6A0B-9609-48AF-B020-572846CC1BE2}" type="datetime1">
              <a:rPr lang="ru-RU" smtClean="0"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41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Значение </a:t>
            </a:r>
            <a:r>
              <a:rPr lang="ru-RU" sz="2400" dirty="0"/>
              <a:t>ссылочной величины хранится в … памяти.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  <a:endParaRPr lang="ru-RU" sz="24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7989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называется раздел опера­тивной памяти распре­деля­емый статически?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 smtClean="0"/>
              <a:t>переменной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38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chemeClr val="tx1"/>
                </a:solidFill>
              </a:rPr>
              <a:t>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	</a:t>
            </a:r>
            <a:r>
              <a:rPr lang="ru-RU" sz="2400" dirty="0" smtClean="0"/>
              <a:t>Как </a:t>
            </a:r>
            <a:r>
              <a:rPr lang="ru-RU" sz="2400" dirty="0"/>
              <a:t>называется раздел опера­тивной памяти распре­деля­емый динамически?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называются величины, память для которых выделяется во время выполнения программы?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ссылочные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объектные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динамические 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статические</a:t>
            </a:r>
            <a:r>
              <a:rPr lang="ru-RU" sz="2400" dirty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45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4 вопрос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158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Процедура </a:t>
            </a:r>
            <a:r>
              <a:rPr lang="ru-RU" sz="2400" dirty="0"/>
              <a:t>выделения памяти под динамическую величину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Dispose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Random</a:t>
            </a:r>
            <a:endParaRPr lang="ru-RU" sz="37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Процедура </a:t>
            </a:r>
            <a:r>
              <a:rPr lang="ru-RU" sz="2400" dirty="0"/>
              <a:t>освобождения памяти 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Dispose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Random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2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</a:t>
            </a:r>
            <a:r>
              <a:rPr lang="ru-RU" b="1" dirty="0" smtClean="0">
                <a:solidFill>
                  <a:schemeClr val="tx1"/>
                </a:solidFill>
              </a:rPr>
              <a:t>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Пустая </a:t>
            </a:r>
            <a:r>
              <a:rPr lang="ru-RU" sz="2400" dirty="0"/>
              <a:t>ссылка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P^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^real</a:t>
            </a:r>
            <a:endParaRPr lang="ru-RU" sz="24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Базовый </a:t>
            </a:r>
            <a:r>
              <a:rPr lang="ru-RU" sz="2400" dirty="0"/>
              <a:t>тип указателя  задается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P^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^real</a:t>
            </a:r>
            <a:r>
              <a:rPr lang="ru-RU" sz="2400" dirty="0"/>
              <a:t>	</a:t>
            </a:r>
            <a:r>
              <a:rPr lang="ru-RU" b="1" dirty="0"/>
              <a:t>	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34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Критерии оценки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«5»</a:t>
            </a:r>
            <a:r>
              <a:rPr lang="ru-RU" sz="3600" dirty="0" smtClean="0"/>
              <a:t> нет ошибок</a:t>
            </a:r>
          </a:p>
          <a:p>
            <a:pPr marL="0" indent="0">
              <a:buNone/>
            </a:pPr>
            <a:r>
              <a:rPr lang="ru-RU" sz="3600" b="1" dirty="0" smtClean="0"/>
              <a:t>«4» </a:t>
            </a:r>
            <a:r>
              <a:rPr lang="ru-RU" sz="3600" dirty="0" smtClean="0"/>
              <a:t>одна ошибка</a:t>
            </a:r>
          </a:p>
          <a:p>
            <a:pPr marL="0" indent="0">
              <a:buNone/>
            </a:pPr>
            <a:r>
              <a:rPr lang="ru-RU" sz="3600" b="1" dirty="0" smtClean="0"/>
              <a:t>«3» </a:t>
            </a:r>
            <a:r>
              <a:rPr lang="ru-RU" sz="3600" dirty="0" smtClean="0"/>
              <a:t>две ошибки</a:t>
            </a:r>
          </a:p>
          <a:p>
            <a:pPr marL="0" indent="0">
              <a:buNone/>
            </a:pPr>
            <a:r>
              <a:rPr lang="ru-RU" sz="3600" b="1" dirty="0" smtClean="0"/>
              <a:t>«2» </a:t>
            </a:r>
            <a:r>
              <a:rPr lang="ru-RU" sz="3600" dirty="0" smtClean="0"/>
              <a:t>три и более ошибок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4744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2121"/>
              </p:ext>
            </p:extLst>
          </p:nvPr>
        </p:nvGraphicFramePr>
        <p:xfrm>
          <a:off x="3059831" y="1772816"/>
          <a:ext cx="4775267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Формула" r:id="rId3" imgW="1320227" imgH="418918" progId="Equation.3">
                  <p:embed/>
                </p:oleObj>
              </mc:Choice>
              <mc:Fallback>
                <p:oleObj name="Формула" r:id="rId3" imgW="1320227" imgH="41891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1" y="1772816"/>
                        <a:ext cx="4775267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207919"/>
              </p:ext>
            </p:extLst>
          </p:nvPr>
        </p:nvGraphicFramePr>
        <p:xfrm>
          <a:off x="2843808" y="3429000"/>
          <a:ext cx="4968552" cy="83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Формула" r:id="rId5" imgW="1473120" imgH="228600" progId="Equation.3">
                  <p:embed/>
                </p:oleObj>
              </mc:Choice>
              <mc:Fallback>
                <p:oleObj name="Формула" r:id="rId5" imgW="147312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429000"/>
                        <a:ext cx="4968552" cy="8306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761847"/>
              </p:ext>
            </p:extLst>
          </p:nvPr>
        </p:nvGraphicFramePr>
        <p:xfrm>
          <a:off x="4283968" y="4509120"/>
          <a:ext cx="2016224" cy="1456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Формула" r:id="rId7" imgW="545863" imgH="393529" progId="Equation.3">
                  <p:embed/>
                </p:oleObj>
              </mc:Choice>
              <mc:Fallback>
                <p:oleObj name="Формула" r:id="rId7" imgW="545863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509120"/>
                        <a:ext cx="2016224" cy="14568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РЕШИТЬ ЗАДАЧУ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13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ПРОГРАММА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МЕНЮ</a:t>
            </a:r>
          </a:p>
          <a:p>
            <a:pPr marL="514350" indent="-514350">
              <a:buClr>
                <a:schemeClr val="tx1"/>
              </a:buClr>
              <a:buSzPct val="120000"/>
              <a:buFont typeface="+mj-lt"/>
              <a:buAutoNum type="arabicPeriod"/>
            </a:pPr>
            <a:r>
              <a:rPr lang="ru-RU" dirty="0" smtClean="0"/>
              <a:t>РИСУНОК</a:t>
            </a:r>
          </a:p>
          <a:p>
            <a:pPr marL="514350" indent="-514350">
              <a:buClr>
                <a:schemeClr val="tx1"/>
              </a:buClr>
              <a:buSzPct val="120000"/>
              <a:buFont typeface="+mj-lt"/>
              <a:buAutoNum type="arabicPeriod"/>
            </a:pPr>
            <a:r>
              <a:rPr lang="ru-RU" dirty="0" smtClean="0"/>
              <a:t>МЕЛОДИЯ</a:t>
            </a:r>
          </a:p>
          <a:p>
            <a:pPr marL="514350" indent="-514350">
              <a:buClr>
                <a:schemeClr val="tx1"/>
              </a:buClr>
              <a:buSzPct val="120000"/>
              <a:buFont typeface="+mj-lt"/>
              <a:buAutoNum type="arabicPeriod"/>
            </a:pPr>
            <a:r>
              <a:rPr lang="ru-RU" dirty="0" smtClean="0"/>
              <a:t>ВЫХОД</a:t>
            </a:r>
          </a:p>
          <a:p>
            <a:pPr marL="0" indent="0">
              <a:buNone/>
            </a:pPr>
            <a:r>
              <a:rPr lang="ru-RU" dirty="0" smtClean="0"/>
              <a:t>Выберите пункт меню нажмите </a:t>
            </a:r>
            <a:r>
              <a:rPr lang="en-US" dirty="0" smtClean="0"/>
              <a:t>Enter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17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99592" y="548680"/>
            <a:ext cx="59584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Program</a:t>
            </a:r>
            <a:r>
              <a:rPr lang="en-US" sz="2400" dirty="0"/>
              <a:t> Student;</a:t>
            </a:r>
            <a:endParaRPr lang="ru-RU" sz="2400" dirty="0"/>
          </a:p>
          <a:p>
            <a:r>
              <a:rPr lang="en-US" sz="2400" b="1" dirty="0" err="1"/>
              <a:t>Var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, n: integer; f: string; </a:t>
            </a:r>
            <a:r>
              <a:rPr lang="en-US" sz="2400" dirty="0" err="1"/>
              <a:t>spisok</a:t>
            </a:r>
            <a:r>
              <a:rPr lang="en-US" sz="2400" dirty="0"/>
              <a:t>: text;</a:t>
            </a:r>
            <a:endParaRPr lang="ru-RU" sz="2400" dirty="0"/>
          </a:p>
          <a:p>
            <a:r>
              <a:rPr lang="en-US" sz="2400" b="1" dirty="0"/>
              <a:t>BEGIN</a:t>
            </a:r>
            <a:endParaRPr lang="ru-RU" sz="2400" b="1" dirty="0"/>
          </a:p>
          <a:p>
            <a:r>
              <a:rPr lang="en-US" sz="2400" dirty="0"/>
              <a:t>Assign(</a:t>
            </a:r>
            <a:r>
              <a:rPr lang="en-US" sz="2400" dirty="0" err="1"/>
              <a:t>spisok</a:t>
            </a:r>
            <a:r>
              <a:rPr lang="en-US" sz="2400" dirty="0"/>
              <a:t>, 'A:\LG\Familia.txt');</a:t>
            </a:r>
            <a:endParaRPr lang="ru-RU" sz="2400" dirty="0"/>
          </a:p>
          <a:p>
            <a:r>
              <a:rPr lang="en-US" sz="2400" dirty="0"/>
              <a:t>Rewrite</a:t>
            </a:r>
            <a:r>
              <a:rPr lang="ru-RU" sz="2400" dirty="0"/>
              <a:t> (</a:t>
            </a:r>
            <a:r>
              <a:rPr lang="en-US" sz="2400" dirty="0" err="1"/>
              <a:t>spisok</a:t>
            </a:r>
            <a:r>
              <a:rPr lang="ru-RU" sz="2400" dirty="0"/>
              <a:t>);</a:t>
            </a:r>
          </a:p>
          <a:p>
            <a:r>
              <a:rPr lang="en-US" sz="2400" dirty="0" err="1"/>
              <a:t>Writeln</a:t>
            </a:r>
            <a:r>
              <a:rPr lang="ru-RU" sz="2400" dirty="0"/>
              <a:t>('Введите число студентов');</a:t>
            </a:r>
          </a:p>
          <a:p>
            <a:r>
              <a:rPr lang="en-US" sz="2400" dirty="0" err="1"/>
              <a:t>Readln</a:t>
            </a:r>
            <a:r>
              <a:rPr lang="ru-RU" sz="2400" dirty="0"/>
              <a:t>(</a:t>
            </a:r>
            <a:r>
              <a:rPr lang="en-US" sz="2400" dirty="0"/>
              <a:t>n</a:t>
            </a:r>
            <a:r>
              <a:rPr lang="ru-RU" sz="2400" dirty="0"/>
              <a:t>);</a:t>
            </a:r>
          </a:p>
          <a:p>
            <a:r>
              <a:rPr lang="en-US" sz="2400" dirty="0"/>
              <a:t>For i:=1 to n do</a:t>
            </a:r>
            <a:endParaRPr lang="ru-RU" sz="2400" dirty="0"/>
          </a:p>
          <a:p>
            <a:r>
              <a:rPr lang="en-US" sz="2400" dirty="0"/>
              <a:t>Begin</a:t>
            </a:r>
            <a:endParaRPr lang="ru-RU" sz="2400" dirty="0"/>
          </a:p>
          <a:p>
            <a:r>
              <a:rPr lang="en-US" sz="2400" dirty="0" err="1"/>
              <a:t>Writeln</a:t>
            </a:r>
            <a:r>
              <a:rPr lang="ru-RU" sz="2400" dirty="0"/>
              <a:t>('Введите фамилию ', </a:t>
            </a:r>
            <a:r>
              <a:rPr lang="en-US" sz="2400" dirty="0"/>
              <a:t>I</a:t>
            </a:r>
            <a:r>
              <a:rPr lang="ru-RU" sz="2400" dirty="0"/>
              <a:t> ,' студента ');</a:t>
            </a:r>
          </a:p>
          <a:p>
            <a:r>
              <a:rPr lang="en-US" sz="2400" dirty="0" err="1"/>
              <a:t>Readln</a:t>
            </a:r>
            <a:r>
              <a:rPr lang="en-US" sz="2400" dirty="0"/>
              <a:t>(F);</a:t>
            </a:r>
            <a:endParaRPr lang="ru-RU" sz="2400" dirty="0"/>
          </a:p>
          <a:p>
            <a:r>
              <a:rPr lang="en-US" sz="2400" dirty="0" err="1"/>
              <a:t>Writeln</a:t>
            </a:r>
            <a:r>
              <a:rPr lang="en-US" sz="2400" dirty="0"/>
              <a:t>(</a:t>
            </a:r>
            <a:r>
              <a:rPr lang="en-US" sz="2400" dirty="0" err="1"/>
              <a:t>spisok</a:t>
            </a:r>
            <a:r>
              <a:rPr lang="en-US" sz="2400" dirty="0"/>
              <a:t>, f);</a:t>
            </a:r>
            <a:endParaRPr lang="ru-RU" sz="2400" dirty="0"/>
          </a:p>
          <a:p>
            <a:r>
              <a:rPr lang="en-US" sz="2400" b="1" dirty="0"/>
              <a:t>End</a:t>
            </a:r>
            <a:r>
              <a:rPr lang="ru-RU" sz="2400" dirty="0"/>
              <a:t>;</a:t>
            </a:r>
          </a:p>
          <a:p>
            <a:r>
              <a:rPr lang="en-US" sz="2400" dirty="0"/>
              <a:t>Close</a:t>
            </a:r>
            <a:r>
              <a:rPr lang="ru-RU" sz="2400" dirty="0"/>
              <a:t>(</a:t>
            </a:r>
            <a:r>
              <a:rPr lang="en-US" sz="2400" dirty="0" err="1"/>
              <a:t>spisok</a:t>
            </a:r>
            <a:r>
              <a:rPr lang="ru-RU" sz="2400" dirty="0"/>
              <a:t>);</a:t>
            </a:r>
          </a:p>
          <a:p>
            <a:r>
              <a:rPr lang="en-US" sz="2400" b="1" dirty="0"/>
              <a:t>END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834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12839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ТЕМА </a:t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sz="4800" dirty="0">
                <a:solidFill>
                  <a:schemeClr val="tx1"/>
                </a:solidFill>
              </a:rPr>
              <a:t>«Создание и использование модулей»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2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64096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«Создание и использование модулей»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628800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После </a:t>
            </a:r>
            <a:r>
              <a:rPr lang="ru-RU" sz="3200" b="1" dirty="0"/>
              <a:t>занятия  вы сможете:</a:t>
            </a:r>
            <a:endParaRPr lang="ru-RU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Описывать структуру модуля.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Создавать и компилировать модуль.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Подключать модуль к программе.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Использовать процедуры и функции своего модуля.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200" dirty="0"/>
              <a:t>Напишем программу для вычисления Котангенса.</a:t>
            </a:r>
          </a:p>
        </p:txBody>
      </p:sp>
    </p:spTree>
    <p:extLst>
      <p:ext uri="{BB962C8B-B14F-4D97-AF65-F5344CB8AC3E}">
        <p14:creationId xmlns:p14="http://schemas.microsoft.com/office/powerpoint/2010/main" val="286069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Самостоятельная работа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Тема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«Динамические </a:t>
            </a:r>
            <a:r>
              <a:rPr lang="ru-RU" b="1" dirty="0">
                <a:solidFill>
                  <a:schemeClr val="tx1"/>
                </a:solidFill>
              </a:rPr>
              <a:t>структуры </a:t>
            </a:r>
            <a:r>
              <a:rPr lang="ru-RU" b="1" dirty="0" smtClean="0">
                <a:solidFill>
                  <a:schemeClr val="tx1"/>
                </a:solidFill>
              </a:rPr>
              <a:t>данных»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8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532" y="188640"/>
            <a:ext cx="8229600" cy="9906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СТАНДАРТНЫЕ МОДУЛИ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16832"/>
            <a:ext cx="72728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3200" b="1" dirty="0" smtClean="0"/>
              <a:t>SYSTEM (</a:t>
            </a:r>
            <a:r>
              <a:rPr lang="en-US" sz="3200" dirty="0" smtClean="0"/>
              <a:t>read, write, </a:t>
            </a:r>
            <a:r>
              <a:rPr lang="en-US" sz="3200" dirty="0" err="1" smtClean="0"/>
              <a:t>if..then..else</a:t>
            </a:r>
            <a:r>
              <a:rPr lang="ru-RU" sz="3200" b="1" dirty="0" smtClean="0"/>
              <a:t>),</a:t>
            </a:r>
            <a:endParaRPr lang="ru-RU" sz="3200" b="1" dirty="0"/>
          </a:p>
          <a:p>
            <a:pPr lvl="0">
              <a:lnSpc>
                <a:spcPct val="150000"/>
              </a:lnSpc>
            </a:pPr>
            <a:r>
              <a:rPr lang="en-US" sz="3200" b="1" dirty="0" smtClean="0"/>
              <a:t>CRT (</a:t>
            </a:r>
            <a:r>
              <a:rPr lang="en-US" sz="3200" dirty="0" err="1" smtClean="0"/>
              <a:t>readkey</a:t>
            </a:r>
            <a:r>
              <a:rPr lang="en-US" sz="3200" dirty="0" smtClean="0"/>
              <a:t>, </a:t>
            </a:r>
            <a:r>
              <a:rPr lang="en-US" sz="3200" dirty="0" err="1" smtClean="0"/>
              <a:t>clrscr</a:t>
            </a:r>
            <a:r>
              <a:rPr lang="en-US" sz="3200" dirty="0" smtClean="0"/>
              <a:t>, sound, delay</a:t>
            </a:r>
            <a:r>
              <a:rPr lang="en-US" sz="3200" b="1" dirty="0" smtClean="0"/>
              <a:t>),</a:t>
            </a:r>
            <a:endParaRPr lang="ru-RU" sz="3200" b="1" dirty="0"/>
          </a:p>
          <a:p>
            <a:pPr lvl="0">
              <a:lnSpc>
                <a:spcPct val="150000"/>
              </a:lnSpc>
            </a:pPr>
            <a:r>
              <a:rPr lang="en-US" sz="3200" b="1" dirty="0" smtClean="0"/>
              <a:t>GRAPH (</a:t>
            </a:r>
            <a:r>
              <a:rPr lang="en-US" sz="3200" dirty="0" smtClean="0"/>
              <a:t>arc, bar3d, line, ellipse</a:t>
            </a:r>
            <a:r>
              <a:rPr lang="en-US" sz="3200" b="1" dirty="0" smtClean="0"/>
              <a:t>) </a:t>
            </a:r>
            <a:r>
              <a:rPr lang="ru-RU" sz="3200" b="1" dirty="0"/>
              <a:t>и т</a:t>
            </a:r>
            <a:r>
              <a:rPr lang="en-US" sz="3200" b="1" dirty="0"/>
              <a:t>.</a:t>
            </a:r>
            <a:r>
              <a:rPr lang="ru-RU" sz="3200" b="1" dirty="0"/>
              <a:t>д</a:t>
            </a:r>
            <a:r>
              <a:rPr lang="en-US" sz="3200" b="1" dirty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39235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МОДУЛЬ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772816"/>
            <a:ext cx="66784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	Модуль</a:t>
            </a:r>
            <a:r>
              <a:rPr lang="ru-RU" sz="2800" dirty="0" smtClean="0"/>
              <a:t> </a:t>
            </a:r>
            <a:r>
              <a:rPr lang="ru-RU" sz="2800" dirty="0"/>
              <a:t>— это набор ресурсов (функций, процедур, констант, </a:t>
            </a:r>
            <a:r>
              <a:rPr lang="ru-RU" sz="2800" dirty="0" smtClean="0"/>
              <a:t>перемен-</a:t>
            </a:r>
            <a:r>
              <a:rPr lang="ru-RU" sz="2800" dirty="0" err="1" smtClean="0"/>
              <a:t>ных</a:t>
            </a:r>
            <a:r>
              <a:rPr lang="ru-RU" sz="2800" dirty="0"/>
              <a:t>, типов и т.д.), разрабатываемых и хранимых независимо от использующих их программ. </a:t>
            </a:r>
            <a:endParaRPr lang="ru-RU" sz="2800" dirty="0" smtClean="0"/>
          </a:p>
          <a:p>
            <a:pPr algn="just"/>
            <a:r>
              <a:rPr lang="ru-RU" sz="2800" dirty="0" smtClean="0"/>
              <a:t>	В </a:t>
            </a:r>
            <a:r>
              <a:rPr lang="ru-RU" sz="2800" dirty="0"/>
              <a:t>отличие от внешних подпрограмм модуль может содержать достаточно большой набор процедур и функций, а также других ресурсов для разработки программ. </a:t>
            </a:r>
          </a:p>
        </p:txBody>
      </p:sp>
    </p:spTree>
    <p:extLst>
      <p:ext uri="{BB962C8B-B14F-4D97-AF65-F5344CB8AC3E}">
        <p14:creationId xmlns:p14="http://schemas.microsoft.com/office/powerpoint/2010/main" val="297650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СТРУКТУРА МОДУЛЯ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693577"/>
            <a:ext cx="6588224" cy="4269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800" b="1" dirty="0" err="1" smtClean="0"/>
              <a:t>Unit</a:t>
            </a:r>
            <a:r>
              <a:rPr lang="ru-RU" sz="2800" dirty="0" smtClean="0"/>
              <a:t> </a:t>
            </a:r>
            <a:r>
              <a:rPr lang="ru-RU" sz="2800" dirty="0"/>
              <a:t>&lt;имя модуля&gt;; {заголовок модуля} </a:t>
            </a:r>
          </a:p>
          <a:p>
            <a:pPr>
              <a:lnSpc>
                <a:spcPct val="200000"/>
              </a:lnSpc>
            </a:pPr>
            <a:r>
              <a:rPr lang="ru-RU" sz="2800" b="1" dirty="0" err="1"/>
              <a:t>Interface</a:t>
            </a:r>
            <a:r>
              <a:rPr lang="ru-RU" sz="2800" dirty="0"/>
              <a:t> {интерфейсная часть}</a:t>
            </a:r>
          </a:p>
          <a:p>
            <a:pPr>
              <a:lnSpc>
                <a:spcPct val="200000"/>
              </a:lnSpc>
            </a:pPr>
            <a:r>
              <a:rPr lang="ru-RU" sz="2800" b="1" dirty="0" err="1"/>
              <a:t>Implementation</a:t>
            </a:r>
            <a:r>
              <a:rPr lang="ru-RU" sz="2800" dirty="0"/>
              <a:t> {раздел реализации} </a:t>
            </a:r>
          </a:p>
          <a:p>
            <a:pPr>
              <a:lnSpc>
                <a:spcPct val="200000"/>
              </a:lnSpc>
            </a:pPr>
            <a:r>
              <a:rPr lang="ru-RU" sz="2800" b="1" dirty="0" err="1"/>
              <a:t>Begin</a:t>
            </a:r>
            <a:r>
              <a:rPr lang="ru-RU" sz="2800" dirty="0"/>
              <a:t> {раздел инициализации модуля} </a:t>
            </a:r>
          </a:p>
          <a:p>
            <a:pPr>
              <a:lnSpc>
                <a:spcPct val="200000"/>
              </a:lnSpc>
            </a:pPr>
            <a:r>
              <a:rPr lang="ru-RU" sz="2800" b="1" dirty="0" err="1"/>
              <a:t>End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003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КОМПИЛЯЦИЯ МОДУЛЕЙ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086585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5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ВАРИАНТЫ КОМПИЛЯЦИИ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2060848"/>
            <a:ext cx="291503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ALT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cs typeface="Aharoni" pitchFamily="2" charset="-79"/>
              </a:rPr>
              <a:t>+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F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cs typeface="Aharoni" pitchFamily="2" charset="-79"/>
              </a:rPr>
              <a:t>9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MAKE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cs typeface="Aharoni" pitchFamily="2" charset="-79"/>
              </a:rPr>
              <a:t>+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F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cs typeface="Aharoni" pitchFamily="2" charset="-79"/>
              </a:rPr>
              <a:t>9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BUILD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cs typeface="Aharoni" pitchFamily="2" charset="-79"/>
              </a:rPr>
              <a:t>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4131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ПРИМЕР ПРОГРАММЫ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dirty="0"/>
              <a:t>Пример программы  </a:t>
            </a:r>
            <a:r>
              <a:rPr lang="ru-RU" dirty="0" smtClean="0"/>
              <a:t>(Учебник) </a:t>
            </a:r>
            <a:r>
              <a:rPr lang="ru-RU" dirty="0"/>
              <a:t>стр. 148.</a:t>
            </a:r>
          </a:p>
          <a:p>
            <a:pPr marL="0" indent="0" algn="ctr">
              <a:buNone/>
            </a:pPr>
            <a:r>
              <a:rPr lang="ru-RU" b="1" dirty="0"/>
              <a:t>Ответить на </a:t>
            </a:r>
            <a:r>
              <a:rPr lang="ru-RU" b="1" dirty="0" smtClean="0"/>
              <a:t>вопросы</a:t>
            </a:r>
            <a:endParaRPr lang="ru-RU" b="1" dirty="0"/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Это пример программы или модуля?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С какого слова начинается модуль?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Тип данных, который описан в разделе интерфейс является локальным или глобальным?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Назовите процедуры и функции интерфейсной части.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В какой части модуля необходимо описать действие процедур  или функций?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Где в примере находится раздел инициализации модуля?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14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ПРИМЕР ПРОГРАММЫ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Учебник стр. 151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Ответить </a:t>
            </a:r>
            <a:r>
              <a:rPr lang="ru-RU" b="1" dirty="0"/>
              <a:t>на </a:t>
            </a:r>
            <a:r>
              <a:rPr lang="ru-RU" b="1" dirty="0" smtClean="0"/>
              <a:t>вопросы</a:t>
            </a:r>
            <a:endParaRPr lang="ru-RU" b="1" dirty="0"/>
          </a:p>
          <a:p>
            <a:pPr lvl="0"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ru-RU" dirty="0" smtClean="0"/>
              <a:t>Это </a:t>
            </a:r>
            <a:r>
              <a:rPr lang="ru-RU" dirty="0"/>
              <a:t>пример программы или модуля?</a:t>
            </a:r>
          </a:p>
          <a:p>
            <a:pPr lvl="0"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С какого слова начинается программа?</a:t>
            </a:r>
          </a:p>
          <a:p>
            <a:pPr lvl="0"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Какой тип данных используется в программе?</a:t>
            </a:r>
          </a:p>
          <a:p>
            <a:pPr lvl="0"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Как подключается модуль к программе?</a:t>
            </a:r>
          </a:p>
          <a:p>
            <a:pPr lvl="0"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ru-RU" dirty="0"/>
              <a:t>Какая подпрограмма из модуля использована в данном примере?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78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РЕШЕНИЕ ЗАДАЧ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ClrTx/>
              <a:buSzPct val="100000"/>
              <a:buFont typeface="+mj-lt"/>
              <a:buAutoNum type="arabicPeriod"/>
            </a:pPr>
            <a:r>
              <a:rPr lang="ru-RU" dirty="0" smtClean="0"/>
              <a:t>Составить программу модуля</a:t>
            </a:r>
          </a:p>
          <a:p>
            <a:pPr marL="514350" indent="-514350">
              <a:lnSpc>
                <a:spcPct val="200000"/>
              </a:lnSpc>
              <a:buClrTx/>
              <a:buSzPct val="100000"/>
              <a:buFont typeface="+mj-lt"/>
              <a:buAutoNum type="arabicPeriod"/>
            </a:pPr>
            <a:r>
              <a:rPr lang="ru-RU" dirty="0" smtClean="0"/>
              <a:t>Составить  основную программу, в которой есть обращение к модулю.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3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70000"/>
              </a:lnSpc>
              <a:buClr>
                <a:schemeClr val="accent6">
                  <a:lumMod val="75000"/>
                </a:schemeClr>
              </a:buClr>
              <a:buSzPct val="69000"/>
              <a:buFont typeface="Wingdings" pitchFamily="2" charset="2"/>
              <a:buChar char="q"/>
            </a:pPr>
            <a:r>
              <a:rPr lang="ru-RU" dirty="0"/>
              <a:t>Семакин И.Г., Шестаков А.П. Основы </a:t>
            </a:r>
            <a:r>
              <a:rPr lang="ru-RU" dirty="0" smtClean="0"/>
              <a:t>программирования: учебник  - п.3.22</a:t>
            </a:r>
            <a:r>
              <a:rPr lang="ru-RU" dirty="0"/>
              <a:t>.</a:t>
            </a:r>
          </a:p>
          <a:p>
            <a:pPr lvl="0">
              <a:lnSpc>
                <a:spcPct val="170000"/>
              </a:lnSpc>
              <a:buClr>
                <a:schemeClr val="accent6">
                  <a:lumMod val="75000"/>
                </a:schemeClr>
              </a:buClr>
              <a:buSzPct val="69000"/>
              <a:buFont typeface="Wingdings" pitchFamily="2" charset="2"/>
              <a:buChar char="q"/>
            </a:pPr>
            <a:r>
              <a:rPr lang="ru-RU" dirty="0"/>
              <a:t>Выучить структуру модуля.</a:t>
            </a:r>
          </a:p>
          <a:p>
            <a:pPr lvl="0">
              <a:lnSpc>
                <a:spcPct val="170000"/>
              </a:lnSpc>
              <a:buClr>
                <a:schemeClr val="accent6">
                  <a:lumMod val="75000"/>
                </a:schemeClr>
              </a:buClr>
              <a:buSzPct val="69000"/>
              <a:buFont typeface="Wingdings" pitchFamily="2" charset="2"/>
              <a:buChar char="q"/>
            </a:pPr>
            <a:r>
              <a:rPr lang="ru-RU" dirty="0"/>
              <a:t>Выучить служебные слова.</a:t>
            </a:r>
          </a:p>
          <a:p>
            <a:pPr lvl="0">
              <a:lnSpc>
                <a:spcPct val="170000"/>
              </a:lnSpc>
              <a:buClr>
                <a:schemeClr val="accent6">
                  <a:lumMod val="75000"/>
                </a:schemeClr>
              </a:buClr>
              <a:buSzPct val="69000"/>
              <a:buFont typeface="Wingdings" pitchFamily="2" charset="2"/>
              <a:buChar char="q"/>
            </a:pPr>
            <a:r>
              <a:rPr lang="ru-RU" dirty="0"/>
              <a:t>Подготовиться к тесту – диктанту  по теме «Структура модуля».</a:t>
            </a:r>
          </a:p>
          <a:p>
            <a:pPr lvl="0">
              <a:lnSpc>
                <a:spcPct val="170000"/>
              </a:lnSpc>
              <a:buClr>
                <a:schemeClr val="accent6">
                  <a:lumMod val="75000"/>
                </a:schemeClr>
              </a:buClr>
              <a:buSzPct val="69000"/>
              <a:buFont typeface="Wingdings" pitchFamily="2" charset="2"/>
              <a:buChar char="q"/>
            </a:pPr>
            <a:r>
              <a:rPr lang="ru-RU" dirty="0"/>
              <a:t>Подготовиться к лабораторной работе.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24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3050"/>
            <a:ext cx="8363272" cy="86995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РЕФЛЕКСИЯ УЧЕБНОЙ ДЕЯТЕЛЬНОСТИ</a:t>
            </a:r>
            <a:endParaRPr lang="ru-RU" sz="3200" b="1" dirty="0"/>
          </a:p>
        </p:txBody>
      </p:sp>
      <p:sp>
        <p:nvSpPr>
          <p:cNvPr id="2" name="Текст 1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Сегодня Я узнал…</a:t>
            </a:r>
          </a:p>
          <a:p>
            <a:pPr lvl="0"/>
            <a:r>
              <a:rPr lang="ru-RU" dirty="0" smtClean="0"/>
              <a:t>Было интересно…</a:t>
            </a:r>
          </a:p>
          <a:p>
            <a:pPr lvl="0"/>
            <a:r>
              <a:rPr lang="ru-RU" dirty="0" smtClean="0"/>
              <a:t>Было трудно…</a:t>
            </a:r>
          </a:p>
          <a:p>
            <a:pPr lvl="0"/>
            <a:r>
              <a:rPr lang="ru-RU" dirty="0" smtClean="0"/>
              <a:t>Я выполнял задания…</a:t>
            </a:r>
          </a:p>
          <a:p>
            <a:pPr lvl="0"/>
            <a:r>
              <a:rPr lang="ru-RU" dirty="0" smtClean="0"/>
              <a:t>Я понял, что…</a:t>
            </a:r>
          </a:p>
          <a:p>
            <a:pPr lvl="0"/>
            <a:r>
              <a:rPr lang="ru-RU" dirty="0" smtClean="0"/>
              <a:t>Теперь Я могу…</a:t>
            </a:r>
          </a:p>
          <a:p>
            <a:pPr lvl="0"/>
            <a:r>
              <a:rPr lang="ru-RU" dirty="0" smtClean="0"/>
              <a:t>Я смог…</a:t>
            </a:r>
          </a:p>
          <a:p>
            <a:pPr lvl="0"/>
            <a:r>
              <a:rPr lang="ru-RU" dirty="0" smtClean="0"/>
              <a:t>Я попробую…</a:t>
            </a:r>
          </a:p>
          <a:p>
            <a:pPr lvl="0"/>
            <a:r>
              <a:rPr lang="ru-RU" dirty="0" smtClean="0"/>
              <a:t>Урок дал мне для жизни…</a:t>
            </a:r>
          </a:p>
          <a:p>
            <a:pPr lvl="0"/>
            <a:r>
              <a:rPr lang="ru-RU" dirty="0" smtClean="0"/>
              <a:t>Мне захотелось…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47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называются величины, память для которых выделяется во время компиляции программы?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ссылочные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объектные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динамические 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статические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dirty="0" smtClean="0"/>
              <a:t>В </a:t>
            </a:r>
            <a:r>
              <a:rPr lang="ru-RU" sz="2400" dirty="0"/>
              <a:t>какой памяти располагается указатель?</a:t>
            </a:r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844824"/>
            <a:ext cx="7620000" cy="74597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СПАСИБО ЗА ВНИМАНИЕ !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58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Значение </a:t>
            </a:r>
            <a:r>
              <a:rPr lang="ru-RU" sz="2400" dirty="0"/>
              <a:t>ссылочной величины хранится в … памяти.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  <a:endParaRPr lang="ru-RU" sz="24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7989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называется раздел опера­тивной памяти распре­деля­емый статически?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 smtClean="0"/>
              <a:t>переменной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27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chemeClr val="tx1"/>
                </a:solidFill>
              </a:rPr>
              <a:t>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	</a:t>
            </a:r>
            <a:r>
              <a:rPr lang="ru-RU" sz="2400" dirty="0" smtClean="0"/>
              <a:t>Как </a:t>
            </a:r>
            <a:r>
              <a:rPr lang="ru-RU" sz="2400" dirty="0"/>
              <a:t>называется раздел опера­тивной памяти распре­деля­емый динамически?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называются величины, память для которых выделяется во время выполнения программы?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ссылочные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объектные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динамические 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статические</a:t>
            </a:r>
            <a:r>
              <a:rPr lang="ru-RU" sz="2400" dirty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25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4 вопрос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158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Процедура </a:t>
            </a:r>
            <a:r>
              <a:rPr lang="ru-RU" sz="2400" dirty="0"/>
              <a:t>выделения памяти под динамическую величину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Dispose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Random</a:t>
            </a:r>
            <a:endParaRPr lang="ru-RU" sz="37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Процедура </a:t>
            </a:r>
            <a:r>
              <a:rPr lang="ru-RU" sz="2400" dirty="0"/>
              <a:t>освобождения памяти 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Dispose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Random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59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</a:t>
            </a:r>
            <a:r>
              <a:rPr lang="ru-RU" b="1" dirty="0" smtClean="0">
                <a:solidFill>
                  <a:schemeClr val="tx1"/>
                </a:solidFill>
              </a:rPr>
              <a:t>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Пустая </a:t>
            </a:r>
            <a:r>
              <a:rPr lang="ru-RU" sz="2400" dirty="0"/>
              <a:t>ссылка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P^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^real</a:t>
            </a:r>
            <a:endParaRPr lang="ru-RU" sz="24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	Базовый </a:t>
            </a:r>
            <a:r>
              <a:rPr lang="ru-RU" sz="2400" dirty="0"/>
              <a:t>тип указателя  задается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Nil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New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P^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en-US" sz="2400" b="1" dirty="0"/>
              <a:t>^real</a:t>
            </a:r>
            <a:r>
              <a:rPr lang="ru-RU" sz="2400" dirty="0"/>
              <a:t>	</a:t>
            </a:r>
            <a:r>
              <a:rPr lang="ru-RU" b="1" dirty="0"/>
              <a:t>	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4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19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вопрос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Как </a:t>
            </a:r>
            <a:r>
              <a:rPr lang="ru-RU" sz="2400" dirty="0"/>
              <a:t>называются величины, память для которых выделяется во время компиляции программы?</a:t>
            </a:r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ссылочные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объектные</a:t>
            </a:r>
            <a:endParaRPr lang="ru-RU" sz="2400" dirty="0"/>
          </a:p>
          <a:p>
            <a:pPr marL="457200" lvl="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динамические </a:t>
            </a:r>
            <a:endParaRPr lang="ru-RU" sz="2400" dirty="0"/>
          </a:p>
          <a:p>
            <a:pPr marL="457200" indent="-457200">
              <a:buClr>
                <a:schemeClr val="tx1"/>
              </a:buClr>
              <a:buSzPct val="100000"/>
              <a:buFont typeface="+mj-lt"/>
              <a:buAutoNum type="alphaLcParenR"/>
            </a:pPr>
            <a:r>
              <a:rPr lang="ru-RU" sz="2400" b="1" dirty="0"/>
              <a:t>статические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dirty="0" smtClean="0"/>
              <a:t>В </a:t>
            </a:r>
            <a:r>
              <a:rPr lang="ru-RU" sz="2400" dirty="0"/>
              <a:t>какой памяти располагается указатель?</a:t>
            </a:r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статической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динамической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внешней</a:t>
            </a:r>
            <a:endParaRPr lang="ru-RU" sz="2400" dirty="0"/>
          </a:p>
          <a:p>
            <a:pPr marL="457200" lvl="0" indent="-457200">
              <a:buClrTx/>
              <a:buSzPct val="100000"/>
              <a:buFont typeface="+mj-lt"/>
              <a:buAutoNum type="alphaLcParenR"/>
            </a:pPr>
            <a:r>
              <a:rPr lang="ru-RU" sz="2400" b="1" dirty="0"/>
              <a:t>переменной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 вариант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 вариант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847</TotalTime>
  <Words>513</Words>
  <Application>Microsoft Office PowerPoint</Application>
  <PresentationFormat>Экран (4:3)</PresentationFormat>
  <Paragraphs>228</Paragraphs>
  <Slides>30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Обычная</vt:lpstr>
      <vt:lpstr>Формула</vt:lpstr>
      <vt:lpstr>Основы алгоритмизации и программирования дисциплина</vt:lpstr>
      <vt:lpstr>Самостоятельная работа   Тема  «Динамические структуры данных»</vt:lpstr>
      <vt:lpstr>1 вопрос</vt:lpstr>
      <vt:lpstr>2 вопрос</vt:lpstr>
      <vt:lpstr>3 вопрос</vt:lpstr>
      <vt:lpstr>4 вопрос </vt:lpstr>
      <vt:lpstr>5 вопрос</vt:lpstr>
      <vt:lpstr>Презентация PowerPoint</vt:lpstr>
      <vt:lpstr>1 вопрос</vt:lpstr>
      <vt:lpstr>2 вопрос</vt:lpstr>
      <vt:lpstr>3 вопрос</vt:lpstr>
      <vt:lpstr>4 вопрос </vt:lpstr>
      <vt:lpstr>5 вопрос</vt:lpstr>
      <vt:lpstr>Критерии оценки</vt:lpstr>
      <vt:lpstr>РЕШИТЬ ЗАДАЧУ</vt:lpstr>
      <vt:lpstr>ПРОГРАММА </vt:lpstr>
      <vt:lpstr>Презентация PowerPoint</vt:lpstr>
      <vt:lpstr>ТЕМА  «Создание и использование модулей»</vt:lpstr>
      <vt:lpstr>«Создание и использование модулей»</vt:lpstr>
      <vt:lpstr>СТАНДАРТНЫЕ МОДУЛИ</vt:lpstr>
      <vt:lpstr>МОДУЛЬ</vt:lpstr>
      <vt:lpstr>СТРУКТУРА МОДУЛЯ</vt:lpstr>
      <vt:lpstr>КОМПИЛЯЦИЯ МОДУЛЕЙ</vt:lpstr>
      <vt:lpstr>ВАРИАНТЫ КОМПИЛЯЦИИ</vt:lpstr>
      <vt:lpstr>ПРИМЕР ПРОГРАММЫ</vt:lpstr>
      <vt:lpstr>ПРИМЕР ПРОГРАММЫ</vt:lpstr>
      <vt:lpstr>РЕШЕНИЕ ЗАДАЧ</vt:lpstr>
      <vt:lpstr>ДОМАШНЕЕ ЗАДАНИЕ</vt:lpstr>
      <vt:lpstr>РЕФЛЕКСИЯ УЧЕБНОЙ ДЕЯТЕЛЬНОСТИ</vt:lpstr>
      <vt:lpstr>СПАСИБО ЗА ВНИМАНИЕ 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Элементы интерфейса пользователя</dc:title>
  <dc:creator>Татьяна</dc:creator>
  <cp:lastModifiedBy>Пользователь</cp:lastModifiedBy>
  <cp:revision>74</cp:revision>
  <dcterms:created xsi:type="dcterms:W3CDTF">2012-10-02T02:40:16Z</dcterms:created>
  <dcterms:modified xsi:type="dcterms:W3CDTF">2014-11-17T10:55:41Z</dcterms:modified>
</cp:coreProperties>
</file>