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70" r:id="rId2"/>
    <p:sldId id="256" r:id="rId3"/>
    <p:sldId id="271" r:id="rId4"/>
    <p:sldId id="264" r:id="rId5"/>
    <p:sldId id="261" r:id="rId6"/>
    <p:sldId id="262" r:id="rId7"/>
    <p:sldId id="257" r:id="rId8"/>
    <p:sldId id="263" r:id="rId9"/>
    <p:sldId id="266" r:id="rId10"/>
    <p:sldId id="268" r:id="rId11"/>
    <p:sldId id="269" r:id="rId12"/>
    <p:sldId id="273" r:id="rId13"/>
    <p:sldId id="275"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03" autoAdjust="0"/>
  </p:normalViewPr>
  <p:slideViewPr>
    <p:cSldViewPr>
      <p:cViewPr>
        <p:scale>
          <a:sx n="96" d="100"/>
          <a:sy n="96" d="100"/>
        </p:scale>
        <p:origin x="636" y="-11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639540-EF9D-4DEF-AF47-3AFB548F615E}" type="datetimeFigureOut">
              <a:rPr lang="ru-RU" smtClean="0"/>
              <a:pPr/>
              <a:t>19.11.2014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C040C1-C699-4E84-8AF0-80821A6742D5}" type="slidenum">
              <a:rPr lang="ru-RU" smtClean="0"/>
              <a:pPr/>
              <a:t>‹#›</a:t>
            </a:fld>
            <a:endParaRPr lang="ru-RU"/>
          </a:p>
        </p:txBody>
      </p:sp>
    </p:spTree>
    <p:extLst>
      <p:ext uri="{BB962C8B-B14F-4D97-AF65-F5344CB8AC3E}">
        <p14:creationId xmlns:p14="http://schemas.microsoft.com/office/powerpoint/2010/main" val="246397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EC040C1-C699-4E84-8AF0-80821A6742D5}" type="slidenum">
              <a:rPr lang="ru-RU" smtClean="0"/>
              <a:pPr/>
              <a:t>10</a:t>
            </a:fld>
            <a:endParaRPr lang="ru-RU"/>
          </a:p>
        </p:txBody>
      </p:sp>
    </p:spTree>
    <p:extLst>
      <p:ext uri="{BB962C8B-B14F-4D97-AF65-F5344CB8AC3E}">
        <p14:creationId xmlns:p14="http://schemas.microsoft.com/office/powerpoint/2010/main" val="2305154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16" name="Номер слайда 15"/>
          <p:cNvSpPr>
            <a:spLocks noGrp="1"/>
          </p:cNvSpPr>
          <p:nvPr>
            <p:ph type="sldNum" sz="quarter" idx="11"/>
          </p:nvPr>
        </p:nvSpPr>
        <p:spPr/>
        <p:txBody>
          <a:bodyPr/>
          <a:lstStyle/>
          <a:p>
            <a:fld id="{91974DF9-AD47-4691-BA21-BBFCE3637A9A}" type="slidenum">
              <a:rPr kumimoji="0" lang="en-US" smtClean="0"/>
              <a:pPr/>
              <a:t>‹#›</a:t>
            </a:fld>
            <a:endParaRPr kumimoji="0" lang="en-US"/>
          </a:p>
        </p:txBody>
      </p:sp>
      <p:sp>
        <p:nvSpPr>
          <p:cNvPr id="17" name="Нижний колонтитул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91974DF9-AD47-4691-BA21-BBFCE3637A9A}"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91974DF9-AD47-4691-BA21-BBFCE3637A9A}"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C699CB88-5E1A-4FAC-892A-60949ACB1F6F}" type="datetimeFigureOut">
              <a:rPr lang="en-US" smtClean="0"/>
              <a:pPr/>
              <a:t>11/19/2014</a:t>
            </a:fld>
            <a:endParaRPr lang="en-US"/>
          </a:p>
        </p:txBody>
      </p:sp>
      <p:sp>
        <p:nvSpPr>
          <p:cNvPr id="15" name="Номер слайда 14"/>
          <p:cNvSpPr>
            <a:spLocks noGrp="1"/>
          </p:cNvSpPr>
          <p:nvPr>
            <p:ph type="sldNum" sz="quarter" idx="15"/>
          </p:nvPr>
        </p:nvSpPr>
        <p:spPr/>
        <p:txBody>
          <a:bodyPr/>
          <a:lstStyle>
            <a:lvl1pPr algn="ctr">
              <a:defRPr/>
            </a:lvl1pPr>
          </a:lstStyle>
          <a:p>
            <a:fld id="{91974DF9-AD47-4691-BA21-BBFCE3637A9A}" type="slidenum">
              <a:rPr kumimoji="0" lang="en-US" smtClean="0"/>
              <a:pPr/>
              <a:t>‹#›</a:t>
            </a:fld>
            <a:endParaRPr kumimoji="0" lang="en-US"/>
          </a:p>
        </p:txBody>
      </p:sp>
      <p:sp>
        <p:nvSpPr>
          <p:cNvPr id="16" name="Нижний колонтитул 15"/>
          <p:cNvSpPr>
            <a:spLocks noGrp="1"/>
          </p:cNvSpPr>
          <p:nvPr>
            <p:ph type="ftr" sz="quarter" idx="16"/>
          </p:nvPr>
        </p:nvSpPr>
        <p:spPr/>
        <p:txBody>
          <a:bodyPr/>
          <a:lstStyle/>
          <a:p>
            <a:endParaRPr kumimoji="0" lang="en-US"/>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91974DF9-AD47-4691-BA21-BBFCE3637A9A}" type="slidenum">
              <a:rPr kumimoji="0" lang="en-US" smtClean="0"/>
              <a:pPr/>
              <a:t>‹#›</a:t>
            </a:fld>
            <a:endParaRPr kumimoji="0" lang="en-US"/>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6" name="Нижний колонтитул 5"/>
          <p:cNvSpPr>
            <a:spLocks noGrp="1"/>
          </p:cNvSpPr>
          <p:nvPr>
            <p:ph type="ftr" sz="quarter" idx="11"/>
          </p:nvPr>
        </p:nvSpPr>
        <p:spPr/>
        <p:txBody>
          <a:bodyPr/>
          <a:lstStyle/>
          <a:p>
            <a:endParaRPr kumimoji="0" lang="en-US"/>
          </a:p>
        </p:txBody>
      </p:sp>
      <p:sp>
        <p:nvSpPr>
          <p:cNvPr id="7" name="Номер слайда 6"/>
          <p:cNvSpPr>
            <a:spLocks noGrp="1"/>
          </p:cNvSpPr>
          <p:nvPr>
            <p:ph type="sldNum" sz="quarter" idx="12"/>
          </p:nvPr>
        </p:nvSpPr>
        <p:spPr/>
        <p:txBody>
          <a:bodyPr/>
          <a:lstStyle/>
          <a:p>
            <a:fld id="{91974DF9-AD47-4691-BA21-BBFCE3637A9A}" type="slidenum">
              <a:rPr kumimoji="0" lang="en-US" smtClean="0"/>
              <a:pPr/>
              <a:t>‹#›</a:t>
            </a:fld>
            <a:endParaRPr kumimoji="0"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91974DF9-AD47-4691-BA21-BBFCE3637A9A}" type="slidenum">
              <a:rPr kumimoji="0" lang="en-US" smtClean="0"/>
              <a:pPr/>
              <a:t>‹#›</a:t>
            </a:fld>
            <a:endParaRPr kumimoji="0" lang="en-US"/>
          </a:p>
        </p:txBody>
      </p:sp>
      <p:sp>
        <p:nvSpPr>
          <p:cNvPr id="8" name="Нижний колонтитул 7"/>
          <p:cNvSpPr>
            <a:spLocks noGrp="1"/>
          </p:cNvSpPr>
          <p:nvPr>
            <p:ph type="ftr" sz="quarter" idx="11"/>
          </p:nvPr>
        </p:nvSpPr>
        <p:spPr/>
        <p:txBody>
          <a:bodyPr/>
          <a:lstStyle/>
          <a:p>
            <a:endParaRPr kumimoji="0" lang="en-US"/>
          </a:p>
        </p:txBody>
      </p:sp>
      <p:sp>
        <p:nvSpPr>
          <p:cNvPr id="7" name="Дата 6"/>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4" name="Нижний колонтитул 3"/>
          <p:cNvSpPr>
            <a:spLocks noGrp="1"/>
          </p:cNvSpPr>
          <p:nvPr>
            <p:ph type="ftr" sz="quarter" idx="11"/>
          </p:nvPr>
        </p:nvSpPr>
        <p:spPr/>
        <p:txBody>
          <a:bodyPr/>
          <a:lstStyle/>
          <a:p>
            <a:endParaRPr kumimoji="0" lang="en-US"/>
          </a:p>
        </p:txBody>
      </p:sp>
      <p:sp>
        <p:nvSpPr>
          <p:cNvPr id="5" name="Номер слайда 4"/>
          <p:cNvSpPr>
            <a:spLocks noGrp="1"/>
          </p:cNvSpPr>
          <p:nvPr>
            <p:ph type="sldNum" sz="quarter" idx="12"/>
          </p:nvPr>
        </p:nvSpPr>
        <p:spPr/>
        <p:txBody>
          <a:bodyPr/>
          <a:lstStyle/>
          <a:p>
            <a:fld id="{91974DF9-AD47-4691-BA21-BBFCE3637A9A}" type="slidenum">
              <a:rPr kumimoji="0" lang="en-US" smtClean="0"/>
              <a:pPr/>
              <a:t>‹#›</a:t>
            </a:fld>
            <a:endParaRPr kumimoji="0"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3" name="Нижний колонтитул 2"/>
          <p:cNvSpPr>
            <a:spLocks noGrp="1"/>
          </p:cNvSpPr>
          <p:nvPr>
            <p:ph type="ftr" sz="quarter" idx="11"/>
          </p:nvPr>
        </p:nvSpPr>
        <p:spPr/>
        <p:txBody>
          <a:bodyPr/>
          <a:lstStyle/>
          <a:p>
            <a:endParaRPr kumimoji="0" lang="en-US"/>
          </a:p>
        </p:txBody>
      </p:sp>
      <p:sp>
        <p:nvSpPr>
          <p:cNvPr id="4" name="Номер слайда 3"/>
          <p:cNvSpPr>
            <a:spLocks noGrp="1"/>
          </p:cNvSpPr>
          <p:nvPr>
            <p:ph type="sldNum" sz="quarter" idx="12"/>
          </p:nvPr>
        </p:nvSpPr>
        <p:spPr/>
        <p:txBody>
          <a:bodyPr/>
          <a:lstStyle/>
          <a:p>
            <a:fld id="{91974DF9-AD47-4691-BA21-BBFCE3637A9A}"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C699CB88-5E1A-4FAC-892A-60949ACB1F6F}" type="datetimeFigureOut">
              <a:rPr lang="en-US" smtClean="0"/>
              <a:pPr/>
              <a:t>11/19/2014</a:t>
            </a:fld>
            <a:endParaRPr lang="en-US"/>
          </a:p>
        </p:txBody>
      </p:sp>
      <p:sp>
        <p:nvSpPr>
          <p:cNvPr id="9" name="Номер слайда 8"/>
          <p:cNvSpPr>
            <a:spLocks noGrp="1"/>
          </p:cNvSpPr>
          <p:nvPr>
            <p:ph type="sldNum" sz="quarter" idx="15"/>
          </p:nvPr>
        </p:nvSpPr>
        <p:spPr/>
        <p:txBody>
          <a:bodyPr/>
          <a:lstStyle/>
          <a:p>
            <a:fld id="{91974DF9-AD47-4691-BA21-BBFCE3637A9A}" type="slidenum">
              <a:rPr kumimoji="0" lang="en-US" smtClean="0"/>
              <a:pPr/>
              <a:t>‹#›</a:t>
            </a:fld>
            <a:endParaRPr kumimoji="0" lang="en-US"/>
          </a:p>
        </p:txBody>
      </p:sp>
      <p:sp>
        <p:nvSpPr>
          <p:cNvPr id="10" name="Нижний колонтитул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C699CB88-5E1A-4FAC-892A-60949ACB1F6F}" type="datetimeFigureOut">
              <a:rPr lang="en-US" smtClean="0"/>
              <a:pPr/>
              <a:t>11/19/2014</a:t>
            </a:fld>
            <a:endParaRPr lang="en-US"/>
          </a:p>
        </p:txBody>
      </p:sp>
      <p:sp>
        <p:nvSpPr>
          <p:cNvPr id="9" name="Номер слайда 8"/>
          <p:cNvSpPr>
            <a:spLocks noGrp="1"/>
          </p:cNvSpPr>
          <p:nvPr>
            <p:ph type="sldNum" sz="quarter" idx="11"/>
          </p:nvPr>
        </p:nvSpPr>
        <p:spPr/>
        <p:txBody>
          <a:bodyPr/>
          <a:lstStyle/>
          <a:p>
            <a:fld id="{91974DF9-AD47-4691-BA21-BBFCE3637A9A}" type="slidenum">
              <a:rPr kumimoji="0" lang="en-US" smtClean="0"/>
              <a:pPr/>
              <a:t>‹#›</a:t>
            </a:fld>
            <a:endParaRPr kumimoji="0" lang="en-US"/>
          </a:p>
        </p:txBody>
      </p:sp>
      <p:sp>
        <p:nvSpPr>
          <p:cNvPr id="10" name="Нижний колонтитул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699CB88-5E1A-4FAC-892A-60949ACB1F6F}" type="datetimeFigureOut">
              <a:rPr lang="en-US" smtClean="0"/>
              <a:pPr/>
              <a:t>11/19/2014</a:t>
            </a:fld>
            <a:endParaRPr lang="en-US"/>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1974DF9-AD47-4691-BA21-BBFCE3637A9A}" type="slidenum">
              <a:rPr kumimoji="0" lang="en-US" smtClean="0"/>
              <a:pPr/>
              <a:t>‹#›</a:t>
            </a:fld>
            <a:endParaRPr kumimoji="0" lang="en-US"/>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0" indent="0">
              <a:buNone/>
            </a:pPr>
            <a:r>
              <a:rPr lang="ru-RU" dirty="0" smtClean="0"/>
              <a:t>Презентация к уроку английского языка в 6 классе. (Учебник – </a:t>
            </a:r>
            <a:r>
              <a:rPr lang="en-US" dirty="0" smtClean="0"/>
              <a:t>Happy English.ru</a:t>
            </a:r>
            <a:r>
              <a:rPr lang="ru-RU" dirty="0" smtClean="0"/>
              <a:t>. Авторы – К. Кауфман, М. Кауфман.) </a:t>
            </a:r>
          </a:p>
          <a:p>
            <a:pPr marL="0" indent="0">
              <a:buNone/>
            </a:pPr>
            <a:r>
              <a:rPr lang="ru-RU" dirty="0" smtClean="0"/>
              <a:t>Подготовила: учитель английского языка </a:t>
            </a:r>
          </a:p>
          <a:p>
            <a:pPr marL="0" indent="0">
              <a:buNone/>
            </a:pPr>
            <a:r>
              <a:rPr lang="ru-RU" dirty="0" smtClean="0"/>
              <a:t>МБОУ  «ООШ №13» с. </a:t>
            </a:r>
            <a:r>
              <a:rPr lang="ru-RU" dirty="0" err="1" smtClean="0"/>
              <a:t>Новосевастпольское</a:t>
            </a:r>
            <a:r>
              <a:rPr lang="ru-RU" dirty="0" smtClean="0"/>
              <a:t>.</a:t>
            </a:r>
          </a:p>
          <a:p>
            <a:endParaRPr lang="ru-RU" dirty="0" smtClean="0"/>
          </a:p>
          <a:p>
            <a:pPr marL="0" indent="0">
              <a:buNone/>
            </a:pPr>
            <a:r>
              <a:rPr lang="ru-RU" sz="4000" dirty="0" err="1" smtClean="0"/>
              <a:t>Сепертеладзе</a:t>
            </a:r>
            <a:r>
              <a:rPr lang="ru-RU" sz="4000" dirty="0" smtClean="0"/>
              <a:t> Ольга Николаевна</a:t>
            </a:r>
          </a:p>
          <a:p>
            <a:endParaRPr lang="ru-RU" dirty="0"/>
          </a:p>
        </p:txBody>
      </p:sp>
      <p:sp>
        <p:nvSpPr>
          <p:cNvPr id="3" name="Заголовок 2"/>
          <p:cNvSpPr>
            <a:spLocks noGrp="1"/>
          </p:cNvSpPr>
          <p:nvPr>
            <p:ph type="title"/>
          </p:nvPr>
        </p:nvSpPr>
        <p:spPr/>
        <p:txBody>
          <a:bodyPr/>
          <a:lstStyle/>
          <a:p>
            <a:pPr algn="ctr"/>
            <a:r>
              <a:rPr lang="ru-RU" dirty="0" smtClean="0"/>
              <a:t> </a:t>
            </a:r>
            <a:r>
              <a:rPr lang="ru-RU" sz="6000" dirty="0" smtClean="0">
                <a:solidFill>
                  <a:schemeClr val="tx2">
                    <a:lumMod val="25000"/>
                  </a:schemeClr>
                </a:solidFill>
              </a:rPr>
              <a:t>Стоунхендж</a:t>
            </a:r>
            <a:endParaRPr lang="ru-RU" sz="6000" dirty="0">
              <a:solidFill>
                <a:schemeClr val="tx2">
                  <a:lumMod val="25000"/>
                </a:schemeClr>
              </a:solidFill>
            </a:endParaRPr>
          </a:p>
        </p:txBody>
      </p:sp>
    </p:spTree>
    <p:extLst>
      <p:ext uri="{BB962C8B-B14F-4D97-AF65-F5344CB8AC3E}">
        <p14:creationId xmlns:p14="http://schemas.microsoft.com/office/powerpoint/2010/main" val="301883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50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3"/>
                                        </p:tgtEl>
                                        <p:attrNameLst>
                                          <p:attrName>fillcolor</p:attrName>
                                        </p:attrNameLst>
                                      </p:cBhvr>
                                      <p:tavLst>
                                        <p:tav tm="0">
                                          <p:val>
                                            <p:clrVal>
                                              <a:schemeClr val="accent2"/>
                                            </p:clrVal>
                                          </p:val>
                                        </p:tav>
                                        <p:tav tm="50000">
                                          <p:val>
                                            <p:clrVal>
                                              <a:schemeClr val="hlink"/>
                                            </p:clrVal>
                                          </p:val>
                                        </p:tav>
                                      </p:tavLst>
                                    </p:anim>
                                    <p:set>
                                      <p:cBhvr>
                                        <p:cTn id="9" dur="500"/>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wheel(1)">
                                      <p:cBhvr>
                                        <p:cTn id="14" dur="50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wheel(1)">
                                      <p:cBhvr>
                                        <p:cTn id="19" dur="5000"/>
                                        <p:tgtEl>
                                          <p:spTgt spid="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wheel(1)">
                                      <p:cBhvr>
                                        <p:cTn id="24" dur="5000"/>
                                        <p:tgtEl>
                                          <p:spTgt spid="2">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wheel(1)">
                                      <p:cBhvr>
                                        <p:cTn id="29" dur="5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Мерлин 2.jpg"/>
          <p:cNvPicPr>
            <a:picLocks noGrp="1" noChangeAspect="1"/>
          </p:cNvPicPr>
          <p:nvPr>
            <p:ph sz="quarter" idx="1"/>
          </p:nvPr>
        </p:nvPicPr>
        <p:blipFill>
          <a:blip r:embed="rId3"/>
          <a:stretch>
            <a:fillRect/>
          </a:stretch>
        </p:blipFill>
        <p:spPr>
          <a:xfrm>
            <a:off x="0" y="-10337"/>
            <a:ext cx="9144000" cy="6868338"/>
          </a:xfrm>
        </p:spPr>
      </p:pic>
      <p:sp>
        <p:nvSpPr>
          <p:cNvPr id="3" name="Текст 2"/>
          <p:cNvSpPr>
            <a:spLocks noGrp="1"/>
          </p:cNvSpPr>
          <p:nvPr>
            <p:ph type="body" idx="2"/>
          </p:nvPr>
        </p:nvSpPr>
        <p:spPr>
          <a:xfrm>
            <a:off x="428596" y="357166"/>
            <a:ext cx="8337452" cy="6072230"/>
          </a:xfrm>
        </p:spPr>
        <p:txBody>
          <a:bodyPr>
            <a:noAutofit/>
          </a:bodyPr>
          <a:lstStyle/>
          <a:p>
            <a:r>
              <a:rPr lang="en-US" sz="4000" dirty="0" smtClean="0">
                <a:solidFill>
                  <a:schemeClr val="tx1"/>
                </a:solidFill>
                <a:latin typeface="Old English Text MT" pitchFamily="66" charset="0"/>
              </a:rPr>
              <a:t>Was it a temple? An ancient god’s house?</a:t>
            </a:r>
          </a:p>
          <a:p>
            <a:r>
              <a:rPr lang="en-US" sz="4000" dirty="0" smtClean="0">
                <a:solidFill>
                  <a:schemeClr val="tx1"/>
                </a:solidFill>
                <a:latin typeface="Old English Text MT" pitchFamily="66" charset="0"/>
              </a:rPr>
              <a:t>Was it a compass for friends from the stars?</a:t>
            </a:r>
          </a:p>
          <a:p>
            <a:r>
              <a:rPr lang="en-US" sz="4000" dirty="0" smtClean="0">
                <a:solidFill>
                  <a:schemeClr val="tx1"/>
                </a:solidFill>
                <a:latin typeface="Old English Text MT" pitchFamily="66" charset="0"/>
              </a:rPr>
              <a:t>They built it five thousand years ago,</a:t>
            </a:r>
          </a:p>
          <a:p>
            <a:r>
              <a:rPr lang="en-US" sz="4000" dirty="0" smtClean="0">
                <a:solidFill>
                  <a:schemeClr val="tx1"/>
                </a:solidFill>
                <a:latin typeface="Old English Text MT" pitchFamily="66" charset="0"/>
              </a:rPr>
              <a:t>But why did they do it? We’ll never know.</a:t>
            </a:r>
            <a:endParaRPr lang="ru-RU" sz="4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890123.jpg"/>
          <p:cNvPicPr>
            <a:picLocks noGrp="1" noChangeAspect="1"/>
          </p:cNvPicPr>
          <p:nvPr>
            <p:ph sz="quarter" idx="1"/>
          </p:nvPr>
        </p:nvPicPr>
        <p:blipFill>
          <a:blip r:embed="rId2"/>
          <a:stretch>
            <a:fillRect/>
          </a:stretch>
        </p:blipFill>
        <p:spPr>
          <a:xfrm>
            <a:off x="0" y="0"/>
            <a:ext cx="9144000" cy="6858000"/>
          </a:xfrm>
        </p:spPr>
      </p:pic>
      <p:sp>
        <p:nvSpPr>
          <p:cNvPr id="3" name="Текст 2"/>
          <p:cNvSpPr>
            <a:spLocks noGrp="1"/>
          </p:cNvSpPr>
          <p:nvPr>
            <p:ph type="body" idx="2"/>
          </p:nvPr>
        </p:nvSpPr>
        <p:spPr>
          <a:xfrm>
            <a:off x="285720" y="142852"/>
            <a:ext cx="8480328" cy="6500858"/>
          </a:xfrm>
        </p:spPr>
        <p:txBody>
          <a:bodyPr>
            <a:normAutofit lnSpcReduction="10000"/>
          </a:bodyPr>
          <a:lstStyle/>
          <a:p>
            <a:r>
              <a:rPr lang="en-US" sz="4000" dirty="0" smtClean="0">
                <a:solidFill>
                  <a:schemeClr val="tx1"/>
                </a:solidFill>
                <a:latin typeface="Old English Text MT" pitchFamily="66" charset="0"/>
              </a:rPr>
              <a:t>Now these days are gone and the people are gone,</a:t>
            </a:r>
          </a:p>
          <a:p>
            <a:r>
              <a:rPr lang="en-US" sz="4000" dirty="0" smtClean="0">
                <a:solidFill>
                  <a:schemeClr val="tx1"/>
                </a:solidFill>
                <a:latin typeface="Old English Text MT" pitchFamily="66" charset="0"/>
              </a:rPr>
              <a:t>But midsummer sunrise still shines on the stone.</a:t>
            </a:r>
          </a:p>
          <a:p>
            <a:r>
              <a:rPr lang="en-US" sz="4000" dirty="0" smtClean="0">
                <a:solidFill>
                  <a:schemeClr val="tx1"/>
                </a:solidFill>
                <a:latin typeface="Old English Text MT" pitchFamily="66" charset="0"/>
              </a:rPr>
              <a:t>And the midwinter sunset still comes with the rain,</a:t>
            </a:r>
          </a:p>
          <a:p>
            <a:r>
              <a:rPr lang="en-US" sz="4000" dirty="0" smtClean="0">
                <a:solidFill>
                  <a:schemeClr val="tx1"/>
                </a:solidFill>
                <a:latin typeface="Old English Text MT" pitchFamily="66" charset="0"/>
              </a:rPr>
              <a:t>And Stonehenge greets them on Salisbury Plane.” (K</a:t>
            </a:r>
            <a:r>
              <a:rPr lang="en-US" sz="4000" dirty="0" smtClean="0">
                <a:solidFill>
                  <a:schemeClr val="tx1"/>
                </a:solidFill>
                <a:latin typeface="Old English Text MT" pitchFamily="66" charset="0"/>
              </a:rPr>
              <a:t>.,M. </a:t>
            </a:r>
            <a:r>
              <a:rPr lang="en-US" sz="4000" dirty="0" smtClean="0">
                <a:solidFill>
                  <a:schemeClr val="tx1"/>
                </a:solidFill>
                <a:latin typeface="Old English Text MT" pitchFamily="66" charset="0"/>
              </a:rPr>
              <a:t>Kaufman)</a:t>
            </a:r>
            <a:endParaRPr lang="ru-RU" sz="4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upRight)">
                                      <p:cBhvr>
                                        <p:cTn id="7" dur="5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6660232" y="457200"/>
            <a:ext cx="2026568" cy="5562600"/>
          </a:xfrm>
        </p:spPr>
        <p:txBody>
          <a:bodyPr>
            <a:noAutofit/>
          </a:bodyPr>
          <a:lstStyle/>
          <a:p>
            <a:r>
              <a:rPr lang="en-US" sz="2000" dirty="0" smtClean="0">
                <a:latin typeface="Constantia" panose="02030602050306030303" pitchFamily="18" charset="0"/>
                <a:cs typeface="Times New Roman" panose="02020603050405020304" pitchFamily="18" charset="0"/>
              </a:rPr>
              <a:t>Many generations of scientists will do their best to  understand what is Stonehenge. Don’t </a:t>
            </a:r>
            <a:r>
              <a:rPr lang="en-US" sz="2000" dirty="0" smtClean="0">
                <a:latin typeface="+mj-lt"/>
                <a:cs typeface="Times New Roman" panose="02020603050405020304" pitchFamily="18" charset="0"/>
              </a:rPr>
              <a:t>you</a:t>
            </a:r>
            <a:r>
              <a:rPr lang="en-US" sz="2000" dirty="0" smtClean="0">
                <a:latin typeface="Constantia" panose="02030602050306030303" pitchFamily="18" charset="0"/>
                <a:cs typeface="Times New Roman" panose="02020603050405020304" pitchFamily="18" charset="0"/>
              </a:rPr>
              <a:t> think it is a good place to play </a:t>
            </a:r>
            <a:r>
              <a:rPr lang="en-US" sz="2000" dirty="0" smtClean="0">
                <a:latin typeface="Times New Roman" panose="02020603050405020304" pitchFamily="18" charset="0"/>
                <a:cs typeface="Times New Roman" panose="02020603050405020304" pitchFamily="18" charset="0"/>
              </a:rPr>
              <a:t>snowballs nowadays?</a:t>
            </a:r>
            <a:endParaRPr lang="ru-RU" sz="2000" dirty="0">
              <a:latin typeface="Times New Roman" panose="02020603050405020304" pitchFamily="18" charset="0"/>
              <a:cs typeface="Times New Roman" panose="02020603050405020304" pitchFamily="18" charset="0"/>
            </a:endParaRPr>
          </a:p>
        </p:txBody>
      </p:sp>
      <p:pic>
        <p:nvPicPr>
          <p:cNvPr id="5" name="Рисунок 4" descr="Школьники в Стоунхендже играют в снежки"/>
          <p:cNvPicPr>
            <a:picLocks noGrp="1"/>
          </p:cNvPicPr>
          <p:nvPr>
            <p:ph type="pic" idx="1"/>
          </p:nvPr>
        </p:nvPicPr>
        <p:blipFill>
          <a:blip r:embed="rId2">
            <a:extLst>
              <a:ext uri="{28A0092B-C50C-407E-A947-70E740481C1C}">
                <a14:useLocalDpi xmlns:a14="http://schemas.microsoft.com/office/drawing/2010/main" val="0"/>
              </a:ext>
            </a:extLst>
          </a:blip>
          <a:srcRect l="9418" r="9418"/>
          <a:stretch>
            <a:fillRect/>
          </a:stretch>
        </p:blipFill>
        <p:spPr bwMode="auto">
          <a:prstGeom prst="rect">
            <a:avLst/>
          </a:prstGeom>
          <a:noFill/>
          <a:ln>
            <a:noFill/>
          </a:ln>
        </p:spPr>
      </p:pic>
    </p:spTree>
    <p:extLst>
      <p:ext uri="{BB962C8B-B14F-4D97-AF65-F5344CB8AC3E}">
        <p14:creationId xmlns:p14="http://schemas.microsoft.com/office/powerpoint/2010/main" val="1569790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844824"/>
            <a:ext cx="8229600" cy="1219200"/>
          </a:xfrm>
        </p:spPr>
        <p:txBody>
          <a:bodyPr>
            <a:normAutofit fontScale="90000"/>
          </a:bodyPr>
          <a:lstStyle/>
          <a:p>
            <a:pPr algn="ctr"/>
            <a:r>
              <a:rPr lang="en-US" dirty="0" smtClean="0"/>
              <a:t> PROJECT:</a:t>
            </a:r>
            <a:br>
              <a:rPr lang="en-US" dirty="0" smtClean="0"/>
            </a:br>
            <a:r>
              <a:rPr lang="en-US" dirty="0" smtClean="0">
                <a:solidFill>
                  <a:schemeClr val="tx2">
                    <a:lumMod val="25000"/>
                  </a:schemeClr>
                </a:solidFill>
              </a:rPr>
              <a:t>Dear friend, what is your idea of                         Stonehenge? </a:t>
            </a:r>
            <a:endParaRPr lang="ru-RU" dirty="0">
              <a:solidFill>
                <a:schemeClr val="tx2">
                  <a:lumMod val="25000"/>
                </a:schemeClr>
              </a:solidFill>
            </a:endParaRPr>
          </a:p>
        </p:txBody>
      </p:sp>
    </p:spTree>
    <p:extLst>
      <p:ext uri="{BB962C8B-B14F-4D97-AF65-F5344CB8AC3E}">
        <p14:creationId xmlns:p14="http://schemas.microsoft.com/office/powerpoint/2010/main" val="1465626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 </a:t>
            </a:r>
            <a:r>
              <a:rPr lang="ru-RU" sz="2400" dirty="0">
                <a:latin typeface="Times New Roman" panose="02020603050405020304" pitchFamily="18" charset="0"/>
                <a:cs typeface="Times New Roman" panose="02020603050405020304" pitchFamily="18" charset="0"/>
              </a:rPr>
              <a:t>1</a:t>
            </a:r>
            <a:r>
              <a:rPr lang="ru-RU" sz="2400" dirty="0">
                <a:latin typeface="+mj-lt"/>
                <a:cs typeface="Times New Roman" panose="02020603050405020304" pitchFamily="18" charset="0"/>
              </a:rPr>
              <a:t>. Фарлонг </a:t>
            </a:r>
            <a:r>
              <a:rPr lang="ru-RU" sz="2400" dirty="0" smtClean="0">
                <a:latin typeface="+mj-lt"/>
                <a:cs typeface="Times New Roman" panose="02020603050405020304" pitchFamily="18" charset="0"/>
              </a:rPr>
              <a:t>Д. </a:t>
            </a:r>
            <a:r>
              <a:rPr lang="ru-RU" sz="2400" dirty="0" smtClean="0">
                <a:latin typeface="+mj-lt"/>
                <a:cs typeface="Times New Roman" panose="02020603050405020304" pitchFamily="18" charset="0"/>
              </a:rPr>
              <a:t>«Стоунхендж </a:t>
            </a:r>
            <a:r>
              <a:rPr lang="ru-RU" sz="2400" dirty="0">
                <a:latin typeface="+mj-lt"/>
                <a:cs typeface="Times New Roman" panose="02020603050405020304" pitchFamily="18" charset="0"/>
              </a:rPr>
              <a:t>и пирамиды </a:t>
            </a:r>
            <a:r>
              <a:rPr lang="ru-RU" sz="2400" dirty="0" smtClean="0">
                <a:latin typeface="+mj-lt"/>
                <a:cs typeface="Times New Roman" panose="02020603050405020304" pitchFamily="18" charset="0"/>
              </a:rPr>
              <a:t>Египта».  Серия</a:t>
            </a:r>
            <a:r>
              <a:rPr lang="ru-RU" sz="2400" dirty="0">
                <a:latin typeface="+mj-lt"/>
                <a:cs typeface="Times New Roman" panose="02020603050405020304" pitchFamily="18" charset="0"/>
              </a:rPr>
              <a:t>: </a:t>
            </a:r>
            <a:r>
              <a:rPr lang="ru-RU" sz="2400" dirty="0" smtClean="0">
                <a:latin typeface="+mj-lt"/>
                <a:cs typeface="Times New Roman" panose="02020603050405020304" pitchFamily="18" charset="0"/>
              </a:rPr>
              <a:t>«Тайны </a:t>
            </a:r>
            <a:r>
              <a:rPr lang="ru-RU" sz="2400" dirty="0">
                <a:latin typeface="+mj-lt"/>
                <a:cs typeface="Times New Roman" panose="02020603050405020304" pitchFamily="18" charset="0"/>
              </a:rPr>
              <a:t>древних </a:t>
            </a:r>
            <a:r>
              <a:rPr lang="ru-RU" sz="2400" dirty="0" smtClean="0">
                <a:latin typeface="+mj-lt"/>
                <a:cs typeface="Times New Roman" panose="02020603050405020304" pitchFamily="18" charset="0"/>
              </a:rPr>
              <a:t>цивилизаций». </a:t>
            </a:r>
            <a:r>
              <a:rPr lang="ru-RU" sz="2400" dirty="0" smtClean="0">
                <a:latin typeface="+mj-lt"/>
                <a:cs typeface="Times New Roman" panose="02020603050405020304" pitchFamily="18" charset="0"/>
              </a:rPr>
              <a:t>2001.</a:t>
            </a:r>
            <a:endParaRPr lang="ru-RU" sz="2400" dirty="0">
              <a:latin typeface="+mj-lt"/>
              <a:cs typeface="Times New Roman" panose="02020603050405020304" pitchFamily="18" charset="0"/>
            </a:endParaRPr>
          </a:p>
          <a:p>
            <a:r>
              <a:rPr lang="ru-RU" sz="2400" dirty="0">
                <a:latin typeface="+mj-lt"/>
                <a:cs typeface="Times New Roman" panose="02020603050405020304" pitchFamily="18" charset="0"/>
              </a:rPr>
              <a:t>2. Гарри Гаррисон, Леон </a:t>
            </a:r>
            <a:r>
              <a:rPr lang="ru-RU" sz="2400" dirty="0" err="1">
                <a:latin typeface="+mj-lt"/>
                <a:cs typeface="Times New Roman" panose="02020603050405020304" pitchFamily="18" charset="0"/>
              </a:rPr>
              <a:t>Стоувер</a:t>
            </a:r>
            <a:r>
              <a:rPr lang="ru-RU" sz="2400" dirty="0">
                <a:latin typeface="+mj-lt"/>
                <a:cs typeface="Times New Roman" panose="02020603050405020304" pitchFamily="18" charset="0"/>
              </a:rPr>
              <a:t>. «Стоунхендж». </a:t>
            </a:r>
            <a:r>
              <a:rPr lang="ru-RU" sz="2400" dirty="0" smtClean="0">
                <a:latin typeface="+mj-lt"/>
                <a:cs typeface="Times New Roman" panose="02020603050405020304" pitchFamily="18" charset="0"/>
              </a:rPr>
              <a:t>2002.</a:t>
            </a:r>
            <a:endParaRPr lang="ru-RU" sz="2400" dirty="0">
              <a:latin typeface="+mj-lt"/>
              <a:cs typeface="Times New Roman" panose="02020603050405020304" pitchFamily="18" charset="0"/>
            </a:endParaRPr>
          </a:p>
          <a:p>
            <a:r>
              <a:rPr lang="ru-RU" sz="2400" dirty="0">
                <a:latin typeface="+mj-lt"/>
                <a:cs typeface="Times New Roman" panose="02020603050405020304" pitchFamily="18" charset="0"/>
              </a:rPr>
              <a:t>3. Уайт Дж., </a:t>
            </a:r>
            <a:r>
              <a:rPr lang="ru-RU" sz="2400" dirty="0" err="1">
                <a:latin typeface="+mj-lt"/>
                <a:cs typeface="Times New Roman" panose="02020603050405020304" pitchFamily="18" charset="0"/>
              </a:rPr>
              <a:t>Хокинс</a:t>
            </a:r>
            <a:r>
              <a:rPr lang="ru-RU" sz="2400" dirty="0">
                <a:latin typeface="+mj-lt"/>
                <a:cs typeface="Times New Roman" panose="02020603050405020304" pitchFamily="18" charset="0"/>
              </a:rPr>
              <a:t> Дж. «Разгадка тайны Стоунхенджа</a:t>
            </a:r>
            <a:r>
              <a:rPr lang="ru-RU" sz="2400" dirty="0" smtClean="0">
                <a:latin typeface="+mj-lt"/>
                <a:cs typeface="Times New Roman" panose="02020603050405020304" pitchFamily="18" charset="0"/>
              </a:rPr>
              <a:t>».</a:t>
            </a:r>
            <a:r>
              <a:rPr lang="ru-RU" sz="2400" dirty="0">
                <a:latin typeface="+mj-lt"/>
                <a:cs typeface="Times New Roman" panose="02020603050405020304" pitchFamily="18" charset="0"/>
              </a:rPr>
              <a:t> </a:t>
            </a:r>
            <a:endParaRPr lang="ru-RU" sz="2400" dirty="0" smtClean="0">
              <a:latin typeface="+mj-lt"/>
              <a:cs typeface="Times New Roman" panose="02020603050405020304" pitchFamily="18" charset="0"/>
            </a:endParaRPr>
          </a:p>
          <a:p>
            <a:r>
              <a:rPr lang="ru-RU" sz="2400" dirty="0">
                <a:latin typeface="+mj-lt"/>
                <a:cs typeface="Times New Roman" panose="02020603050405020304" pitchFamily="18" charset="0"/>
              </a:rPr>
              <a:t>4</a:t>
            </a:r>
            <a:r>
              <a:rPr lang="ru-RU" sz="2400" dirty="0" smtClean="0">
                <a:latin typeface="+mj-lt"/>
                <a:cs typeface="Times New Roman" panose="02020603050405020304" pitchFamily="18" charset="0"/>
              </a:rPr>
              <a:t>. </a:t>
            </a:r>
            <a:r>
              <a:rPr lang="ru-RU" sz="2400" dirty="0">
                <a:latin typeface="+mj-lt"/>
                <a:cs typeface="Times New Roman" panose="02020603050405020304" pitchFamily="18" charset="0"/>
              </a:rPr>
              <a:t>Журнал «Эхо планеты» №25 1998 г</a:t>
            </a:r>
            <a:r>
              <a:rPr lang="ru-RU" sz="2400" dirty="0" smtClean="0">
                <a:latin typeface="+mj-lt"/>
                <a:cs typeface="Times New Roman" panose="02020603050405020304" pitchFamily="18" charset="0"/>
              </a:rPr>
              <a:t>. </a:t>
            </a:r>
            <a:r>
              <a:rPr lang="ru-RU" sz="2400" smtClean="0">
                <a:latin typeface="+mj-lt"/>
                <a:cs typeface="Times New Roman" panose="02020603050405020304" pitchFamily="18" charset="0"/>
              </a:rPr>
              <a:t>« </a:t>
            </a:r>
            <a:r>
              <a:rPr lang="ru-RU" sz="2400" dirty="0">
                <a:latin typeface="+mj-lt"/>
                <a:cs typeface="Times New Roman" panose="02020603050405020304" pitchFamily="18" charset="0"/>
              </a:rPr>
              <a:t>Интересные факты </a:t>
            </a:r>
            <a:r>
              <a:rPr lang="ru-RU" sz="2400">
                <a:latin typeface="+mj-lt"/>
                <a:cs typeface="Times New Roman" panose="02020603050405020304" pitchFamily="18" charset="0"/>
              </a:rPr>
              <a:t>и </a:t>
            </a:r>
            <a:r>
              <a:rPr lang="ru-RU" sz="2400" smtClean="0">
                <a:latin typeface="+mj-lt"/>
                <a:cs typeface="Times New Roman" panose="02020603050405020304" pitchFamily="18" charset="0"/>
              </a:rPr>
              <a:t>события».</a:t>
            </a:r>
            <a:endParaRPr lang="en-US" sz="2400" dirty="0" smtClean="0">
              <a:latin typeface="+mj-lt"/>
              <a:cs typeface="Times New Roman" panose="02020603050405020304" pitchFamily="18" charset="0"/>
            </a:endParaRPr>
          </a:p>
          <a:p>
            <a:r>
              <a:rPr lang="en-US" sz="2400" dirty="0" smtClean="0">
                <a:latin typeface="+mj-lt"/>
                <a:cs typeface="Times New Roman" panose="02020603050405020304" pitchFamily="18" charset="0"/>
              </a:rPr>
              <a:t>5.</a:t>
            </a:r>
            <a:r>
              <a:rPr lang="ru-RU" sz="2400" dirty="0" smtClean="0">
                <a:latin typeface="+mj-lt"/>
                <a:cs typeface="Times New Roman" panose="02020603050405020304" pitchFamily="18" charset="0"/>
              </a:rPr>
              <a:t>Майк  Паркер. «Стоунхендж: исследование </a:t>
            </a:r>
            <a:r>
              <a:rPr lang="ru-RU" sz="2400" dirty="0" smtClean="0">
                <a:latin typeface="+mj-lt"/>
              </a:rPr>
              <a:t>величайшей загадки каменного века.»</a:t>
            </a:r>
            <a:endParaRPr lang="ru-RU" sz="2400" dirty="0">
              <a:latin typeface="+mj-lt"/>
            </a:endParaRPr>
          </a:p>
          <a:p>
            <a:endParaRPr lang="ru-RU" sz="2400" dirty="0" smtClean="0"/>
          </a:p>
          <a:p>
            <a:endParaRPr lang="ru-RU" sz="2400" dirty="0"/>
          </a:p>
          <a:p>
            <a:endParaRPr lang="ru-RU" dirty="0" smtClean="0"/>
          </a:p>
          <a:p>
            <a:pPr marL="0" indent="0">
              <a:buNone/>
            </a:pPr>
            <a:endParaRPr lang="ru-RU" dirty="0" smtClean="0"/>
          </a:p>
          <a:p>
            <a:endParaRPr lang="ru-RU" dirty="0" smtClean="0"/>
          </a:p>
          <a:p>
            <a:endParaRPr lang="ru-RU" sz="4000" dirty="0" smtClean="0"/>
          </a:p>
          <a:p>
            <a:endParaRPr lang="ru-RU" dirty="0"/>
          </a:p>
        </p:txBody>
      </p:sp>
      <p:sp>
        <p:nvSpPr>
          <p:cNvPr id="3" name="Заголовок 2"/>
          <p:cNvSpPr>
            <a:spLocks noGrp="1"/>
          </p:cNvSpPr>
          <p:nvPr>
            <p:ph type="title"/>
          </p:nvPr>
        </p:nvSpPr>
        <p:spPr/>
        <p:txBody>
          <a:bodyPr>
            <a:normAutofit/>
          </a:bodyPr>
          <a:lstStyle/>
          <a:p>
            <a:pPr algn="ctr"/>
            <a:r>
              <a:rPr lang="ru-RU" sz="3600" dirty="0" smtClean="0">
                <a:solidFill>
                  <a:schemeClr val="tx2">
                    <a:lumMod val="25000"/>
                  </a:schemeClr>
                </a:solidFill>
                <a:latin typeface="Constantia" panose="02030602050306030303" pitchFamily="18" charset="0"/>
                <a:cs typeface="Times New Roman" panose="02020603050405020304" pitchFamily="18" charset="0"/>
              </a:rPr>
              <a:t>Использованная литература </a:t>
            </a:r>
            <a:endParaRPr lang="ru-RU" sz="3600" dirty="0">
              <a:solidFill>
                <a:schemeClr val="tx2">
                  <a:lumMod val="25000"/>
                </a:schemeClr>
              </a:solidFill>
              <a:latin typeface="Constantia" panose="02030602050306030303" pitchFamily="18" charset="0"/>
              <a:cs typeface="Times New Roman" panose="02020603050405020304" pitchFamily="18" charset="0"/>
            </a:endParaRPr>
          </a:p>
        </p:txBody>
      </p:sp>
    </p:spTree>
    <p:extLst>
      <p:ext uri="{BB962C8B-B14F-4D97-AF65-F5344CB8AC3E}">
        <p14:creationId xmlns:p14="http://schemas.microsoft.com/office/powerpoint/2010/main" val="351064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50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3"/>
                                        </p:tgtEl>
                                        <p:attrNameLst>
                                          <p:attrName>fillcolor</p:attrName>
                                        </p:attrNameLst>
                                      </p:cBhvr>
                                      <p:tavLst>
                                        <p:tav tm="0">
                                          <p:val>
                                            <p:clrVal>
                                              <a:schemeClr val="accent2"/>
                                            </p:clrVal>
                                          </p:val>
                                        </p:tav>
                                        <p:tav tm="50000">
                                          <p:val>
                                            <p:clrVal>
                                              <a:schemeClr val="hlink"/>
                                            </p:clrVal>
                                          </p:val>
                                        </p:tav>
                                      </p:tavLst>
                                    </p:anim>
                                    <p:set>
                                      <p:cBhvr>
                                        <p:cTn id="9" dur="500"/>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wheel(1)">
                                      <p:cBhvr>
                                        <p:cTn id="14" dur="50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wheel(1)">
                                      <p:cBhvr>
                                        <p:cTn id="19" dur="5000"/>
                                        <p:tgtEl>
                                          <p:spTgt spid="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wheel(1)">
                                      <p:cBhvr>
                                        <p:cTn id="24" dur="5000"/>
                                        <p:tgtEl>
                                          <p:spTgt spid="2">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wheel(1)">
                                      <p:cBhvr>
                                        <p:cTn id="29" dur="5000"/>
                                        <p:tgtEl>
                                          <p:spTgt spid="2">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wheel(1)">
                                      <p:cBhvr>
                                        <p:cTn id="34" dur="5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p4_670x468.jpg"/>
          <p:cNvPicPr>
            <a:picLocks noGrp="1" noChangeAspect="1"/>
          </p:cNvPicPr>
          <p:nvPr>
            <p:ph idx="1"/>
          </p:nvPr>
        </p:nvPicPr>
        <p:blipFill>
          <a:blip r:embed="rId2"/>
          <a:stretch>
            <a:fillRect/>
          </a:stretch>
        </p:blipFill>
        <p:spPr>
          <a:xfrm>
            <a:off x="1299307" y="1524000"/>
            <a:ext cx="6545385" cy="4572000"/>
          </a:xfrm>
        </p:spPr>
      </p:pic>
      <p:sp>
        <p:nvSpPr>
          <p:cNvPr id="2" name="Заголовок 1"/>
          <p:cNvSpPr>
            <a:spLocks noGrp="1"/>
          </p:cNvSpPr>
          <p:nvPr>
            <p:ph type="title"/>
          </p:nvPr>
        </p:nvSpPr>
        <p:spPr/>
        <p:txBody>
          <a:bodyPr>
            <a:noAutofit/>
          </a:bodyPr>
          <a:lstStyle/>
          <a:p>
            <a:pPr marL="446088" defTabSz="228600"/>
            <a:r>
              <a:rPr sz="6600" smtClean="0">
                <a:latin typeface="Old English Text MT" pitchFamily="66" charset="0"/>
              </a:rPr>
              <a:t>STONEHENGE</a:t>
            </a:r>
            <a:endParaRPr lang="ru-RU" sz="6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ppt_w</p:attrName>
                                        </p:attrNameLst>
                                      </p:cBhvr>
                                      <p:tavLst>
                                        <p:tav tm="0" fmla="#ppt_w*sin(2.5*pi*$)">
                                          <p:val>
                                            <p:fltVal val="0"/>
                                          </p:val>
                                        </p:tav>
                                        <p:tav tm="100000">
                                          <p:val>
                                            <p:fltVal val="1"/>
                                          </p:val>
                                        </p:tav>
                                      </p:tavLst>
                                    </p:anim>
                                    <p:anim calcmode="lin" valueType="num">
                                      <p:cBhvr>
                                        <p:cTn id="9"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heel(4)">
                                      <p:cBhvr>
                                        <p:cTn id="14"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07504" y="-99392"/>
            <a:ext cx="8579296" cy="5616624"/>
          </a:xfrm>
        </p:spPr>
        <p:txBody>
          <a:bodyPr>
            <a:normAutofit/>
          </a:bodyPr>
          <a:lstStyle/>
          <a:p>
            <a:r>
              <a:rPr lang="ru-RU" sz="2400" dirty="0" smtClean="0">
                <a:solidFill>
                  <a:schemeClr val="tx2">
                    <a:lumMod val="25000"/>
                  </a:schemeClr>
                </a:solidFill>
              </a:rPr>
              <a:t> </a:t>
            </a:r>
            <a:r>
              <a:rPr lang="en-US" sz="2400" dirty="0" smtClean="0">
                <a:solidFill>
                  <a:schemeClr val="tx2">
                    <a:lumMod val="25000"/>
                  </a:schemeClr>
                </a:solidFill>
              </a:rPr>
              <a:t>Stonehenge is in the heart of England, about 130 kilometers from London. They say,</a:t>
            </a:r>
            <a:r>
              <a:rPr lang="ru-RU" sz="2400" dirty="0" smtClean="0">
                <a:solidFill>
                  <a:schemeClr val="tx2">
                    <a:lumMod val="25000"/>
                  </a:schemeClr>
                </a:solidFill>
              </a:rPr>
              <a:t> </a:t>
            </a:r>
            <a:r>
              <a:rPr lang="en-US" sz="2400" dirty="0">
                <a:solidFill>
                  <a:schemeClr val="tx2">
                    <a:lumMod val="25000"/>
                  </a:schemeClr>
                </a:solidFill>
              </a:rPr>
              <a:t>i</a:t>
            </a:r>
            <a:r>
              <a:rPr lang="en-US" sz="2400" dirty="0" smtClean="0">
                <a:solidFill>
                  <a:schemeClr val="tx2">
                    <a:lumMod val="25000"/>
                  </a:schemeClr>
                </a:solidFill>
              </a:rPr>
              <a:t>t was built between 3500 and 1100 B.C</a:t>
            </a:r>
            <a:r>
              <a:rPr lang="en-US" sz="2400" dirty="0">
                <a:solidFill>
                  <a:schemeClr val="tx2">
                    <a:lumMod val="25000"/>
                  </a:schemeClr>
                </a:solidFill>
              </a:rPr>
              <a:t>. We can translate the name Stonehenge as  “Stones which hang in the air</a:t>
            </a:r>
            <a:r>
              <a:rPr lang="en-US" sz="2400" dirty="0" smtClean="0">
                <a:solidFill>
                  <a:schemeClr val="tx2">
                    <a:lumMod val="25000"/>
                  </a:schemeClr>
                </a:solidFill>
              </a:rPr>
              <a:t>.”</a:t>
            </a:r>
            <a:r>
              <a:rPr lang="ru-RU" sz="2400" dirty="0" smtClean="0">
                <a:solidFill>
                  <a:schemeClr val="tx2">
                    <a:lumMod val="25000"/>
                  </a:schemeClr>
                </a:solidFill>
              </a:rPr>
              <a:t/>
            </a:r>
            <a:br>
              <a:rPr lang="ru-RU" sz="2400" dirty="0" smtClean="0">
                <a:solidFill>
                  <a:schemeClr val="tx2">
                    <a:lumMod val="25000"/>
                  </a:schemeClr>
                </a:solidFill>
              </a:rPr>
            </a:br>
            <a:r>
              <a:rPr lang="en-US" sz="2400" dirty="0" smtClean="0">
                <a:solidFill>
                  <a:schemeClr val="tx2">
                    <a:lumMod val="25000"/>
                  </a:schemeClr>
                </a:solidFill>
              </a:rPr>
              <a:t>It’s one of the most famous prehistoric monuments in Britain.</a:t>
            </a:r>
            <a:r>
              <a:rPr lang="ru-RU" sz="2400" dirty="0" smtClean="0">
                <a:solidFill>
                  <a:schemeClr val="tx2">
                    <a:lumMod val="25000"/>
                  </a:schemeClr>
                </a:solidFill>
              </a:rPr>
              <a:t/>
            </a:r>
            <a:br>
              <a:rPr lang="ru-RU" sz="2400" dirty="0" smtClean="0">
                <a:solidFill>
                  <a:schemeClr val="tx2">
                    <a:lumMod val="25000"/>
                  </a:schemeClr>
                </a:solidFill>
              </a:rPr>
            </a:br>
            <a:r>
              <a:rPr lang="en-US" sz="2400" dirty="0" smtClean="0">
                <a:solidFill>
                  <a:schemeClr val="tx2">
                    <a:lumMod val="25000"/>
                  </a:schemeClr>
                </a:solidFill>
              </a:rPr>
              <a:t>There are more than 200 theories about  Stonehenge.  What do we know about this “Giant’s Ring?” Who built it? What for? </a:t>
            </a:r>
            <a:br>
              <a:rPr lang="en-US" sz="2400" dirty="0" smtClean="0">
                <a:solidFill>
                  <a:schemeClr val="tx2">
                    <a:lumMod val="25000"/>
                  </a:schemeClr>
                </a:solidFill>
              </a:rPr>
            </a:br>
            <a:r>
              <a:rPr lang="en-US" sz="2400" dirty="0" smtClean="0">
                <a:solidFill>
                  <a:schemeClr val="tx2">
                    <a:lumMod val="25000"/>
                  </a:schemeClr>
                </a:solidFill>
              </a:rPr>
              <a:t>Many scientists and architects investigated the </a:t>
            </a:r>
            <a:r>
              <a:rPr lang="en-US" sz="2400" dirty="0">
                <a:solidFill>
                  <a:schemeClr val="tx2">
                    <a:lumMod val="25000"/>
                  </a:schemeClr>
                </a:solidFill>
              </a:rPr>
              <a:t>85 huge </a:t>
            </a:r>
            <a:r>
              <a:rPr lang="en-US" sz="2400" dirty="0" smtClean="0">
                <a:solidFill>
                  <a:schemeClr val="tx2">
                    <a:lumMod val="25000"/>
                  </a:schemeClr>
                </a:solidFill>
              </a:rPr>
              <a:t>bluestones </a:t>
            </a:r>
            <a:r>
              <a:rPr lang="en-US" sz="2400" dirty="0">
                <a:solidFill>
                  <a:schemeClr val="tx2">
                    <a:lumMod val="25000"/>
                  </a:schemeClr>
                </a:solidFill>
              </a:rPr>
              <a:t>and </a:t>
            </a:r>
            <a:r>
              <a:rPr lang="en-US" sz="2400" dirty="0" smtClean="0">
                <a:solidFill>
                  <a:schemeClr val="tx2">
                    <a:lumMod val="25000"/>
                  </a:schemeClr>
                </a:solidFill>
              </a:rPr>
              <a:t>sarsens  4-</a:t>
            </a:r>
            <a:r>
              <a:rPr lang="ru-RU" sz="2400" dirty="0" smtClean="0">
                <a:solidFill>
                  <a:schemeClr val="tx2">
                    <a:lumMod val="25000"/>
                  </a:schemeClr>
                </a:solidFill>
              </a:rPr>
              <a:t> </a:t>
            </a:r>
            <a:r>
              <a:rPr lang="en-US" sz="2400" dirty="0" smtClean="0">
                <a:solidFill>
                  <a:schemeClr val="tx2">
                    <a:lumMod val="25000"/>
                  </a:schemeClr>
                </a:solidFill>
              </a:rPr>
              <a:t>7 </a:t>
            </a:r>
            <a:r>
              <a:rPr lang="ru-RU" sz="2400" dirty="0" smtClean="0">
                <a:solidFill>
                  <a:schemeClr val="tx2">
                    <a:lumMod val="25000"/>
                  </a:schemeClr>
                </a:solidFill>
              </a:rPr>
              <a:t> </a:t>
            </a:r>
            <a:r>
              <a:rPr lang="en-US" sz="2400" dirty="0" err="1" smtClean="0">
                <a:solidFill>
                  <a:schemeClr val="tx2">
                    <a:lumMod val="25000"/>
                  </a:schemeClr>
                </a:solidFill>
              </a:rPr>
              <a:t>metres</a:t>
            </a:r>
            <a:r>
              <a:rPr lang="en-US" sz="2400" dirty="0" smtClean="0">
                <a:solidFill>
                  <a:schemeClr val="tx2">
                    <a:lumMod val="25000"/>
                  </a:schemeClr>
                </a:solidFill>
              </a:rPr>
              <a:t> tall and 45 tons weigh, but  now</a:t>
            </a:r>
            <a:r>
              <a:rPr lang="en-US" sz="2400" dirty="0">
                <a:solidFill>
                  <a:schemeClr val="tx2">
                    <a:lumMod val="25000"/>
                  </a:schemeClr>
                </a:solidFill>
              </a:rPr>
              <a:t>a</a:t>
            </a:r>
            <a:r>
              <a:rPr lang="en-US" sz="2400" dirty="0" smtClean="0">
                <a:solidFill>
                  <a:schemeClr val="tx2">
                    <a:lumMod val="25000"/>
                  </a:schemeClr>
                </a:solidFill>
              </a:rPr>
              <a:t>days  the questions  are not answered.</a:t>
            </a:r>
            <a:br>
              <a:rPr lang="en-US" sz="2400" dirty="0" smtClean="0">
                <a:solidFill>
                  <a:schemeClr val="tx2">
                    <a:lumMod val="25000"/>
                  </a:schemeClr>
                </a:solidFill>
              </a:rPr>
            </a:br>
            <a:r>
              <a:rPr lang="en-US" sz="2400" dirty="0" smtClean="0">
                <a:solidFill>
                  <a:schemeClr val="tx2">
                    <a:lumMod val="25000"/>
                  </a:schemeClr>
                </a:solidFill>
              </a:rPr>
              <a:t> Mysteries of Stonehenge attract lots of tourists, but they are not allowed inside the complex. The price of an 8 – hour excursion is </a:t>
            </a:r>
            <a:r>
              <a:rPr lang="ru-RU" sz="2400" dirty="0" smtClean="0">
                <a:solidFill>
                  <a:schemeClr val="tx2">
                    <a:lumMod val="25000"/>
                  </a:schemeClr>
                </a:solidFill>
              </a:rPr>
              <a:t>€</a:t>
            </a:r>
            <a:r>
              <a:rPr lang="en-US" sz="2400" dirty="0" smtClean="0">
                <a:solidFill>
                  <a:schemeClr val="tx2">
                    <a:lumMod val="25000"/>
                  </a:schemeClr>
                </a:solidFill>
              </a:rPr>
              <a:t>115. </a:t>
            </a:r>
            <a:br>
              <a:rPr lang="en-US" sz="2400" dirty="0" smtClean="0">
                <a:solidFill>
                  <a:schemeClr val="tx2">
                    <a:lumMod val="25000"/>
                  </a:schemeClr>
                </a:solidFill>
              </a:rPr>
            </a:br>
            <a:r>
              <a:rPr lang="en-US" sz="2400" dirty="0" smtClean="0">
                <a:solidFill>
                  <a:schemeClr val="tx2">
                    <a:lumMod val="25000"/>
                  </a:schemeClr>
                </a:solidFill>
              </a:rPr>
              <a:t>Here are some of the theories.</a:t>
            </a:r>
            <a:r>
              <a:rPr lang="ru-RU" sz="2400" dirty="0" smtClean="0"/>
              <a:t/>
            </a:r>
            <a:br>
              <a:rPr lang="ru-RU" sz="2400" dirty="0" smtClean="0"/>
            </a:br>
            <a:r>
              <a:rPr lang="ru-RU" sz="2400" dirty="0" smtClean="0"/>
              <a:t>            </a:t>
            </a:r>
            <a:r>
              <a:rPr lang="en-US" sz="2400" dirty="0" smtClean="0"/>
              <a:t> </a:t>
            </a:r>
            <a:r>
              <a:rPr lang="ru-RU" sz="2400" dirty="0" smtClean="0"/>
              <a:t> </a:t>
            </a:r>
            <a:r>
              <a:rPr lang="en-US" sz="2400" dirty="0" smtClean="0"/>
              <a:t> </a:t>
            </a:r>
            <a:r>
              <a:rPr lang="ru-RU" sz="2400" dirty="0" smtClean="0"/>
              <a:t/>
            </a:r>
            <a:br>
              <a:rPr lang="ru-RU" sz="2400" dirty="0" smtClean="0"/>
            </a:br>
            <a:r>
              <a:rPr lang="ru-RU" sz="2400" dirty="0" smtClean="0">
                <a:solidFill>
                  <a:schemeClr val="tx2">
                    <a:lumMod val="25000"/>
                  </a:schemeClr>
                </a:solidFill>
              </a:rPr>
              <a:t>   </a:t>
            </a:r>
            <a:endParaRPr lang="ru-RU" sz="2400" dirty="0">
              <a:solidFill>
                <a:schemeClr val="tx2">
                  <a:lumMod val="25000"/>
                </a:schemeClr>
              </a:solidFill>
            </a:endParaRPr>
          </a:p>
        </p:txBody>
      </p:sp>
    </p:spTree>
    <p:extLst>
      <p:ext uri="{BB962C8B-B14F-4D97-AF65-F5344CB8AC3E}">
        <p14:creationId xmlns:p14="http://schemas.microsoft.com/office/powerpoint/2010/main" val="6212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50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3"/>
                                        </p:tgtEl>
                                        <p:attrNameLst>
                                          <p:attrName>fillcolor</p:attrName>
                                        </p:attrNameLst>
                                      </p:cBhvr>
                                      <p:tavLst>
                                        <p:tav tm="0">
                                          <p:val>
                                            <p:clrVal>
                                              <a:schemeClr val="accent2"/>
                                            </p:clrVal>
                                          </p:val>
                                        </p:tav>
                                        <p:tav tm="50000">
                                          <p:val>
                                            <p:clrVal>
                                              <a:schemeClr val="hlink"/>
                                            </p:clrVal>
                                          </p:val>
                                        </p:tav>
                                      </p:tavLst>
                                    </p:anim>
                                    <p:set>
                                      <p:cBhvr>
                                        <p:cTn id="9" dur="50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Содержимое 8" descr="Мерлин.jpg"/>
          <p:cNvPicPr>
            <a:picLocks noGrp="1" noChangeAspect="1"/>
          </p:cNvPicPr>
          <p:nvPr>
            <p:ph sz="quarter" idx="1"/>
          </p:nvPr>
        </p:nvPicPr>
        <p:blipFill>
          <a:blip r:embed="rId2"/>
          <a:stretch>
            <a:fillRect/>
          </a:stretch>
        </p:blipFill>
        <p:spPr>
          <a:xfrm>
            <a:off x="579835" y="457200"/>
            <a:ext cx="3849290" cy="5715000"/>
          </a:xfrm>
        </p:spPr>
      </p:pic>
      <p:sp>
        <p:nvSpPr>
          <p:cNvPr id="3" name="Текст 2"/>
          <p:cNvSpPr>
            <a:spLocks noGrp="1"/>
          </p:cNvSpPr>
          <p:nvPr>
            <p:ph type="body" idx="2"/>
          </p:nvPr>
        </p:nvSpPr>
        <p:spPr>
          <a:xfrm>
            <a:off x="4572000" y="1600200"/>
            <a:ext cx="4194048" cy="4614882"/>
          </a:xfrm>
        </p:spPr>
        <p:txBody>
          <a:bodyPr>
            <a:normAutofit/>
          </a:bodyPr>
          <a:lstStyle/>
          <a:p>
            <a:r>
              <a:rPr lang="ru-RU" sz="4000" dirty="0" smtClean="0">
                <a:solidFill>
                  <a:schemeClr val="tx1"/>
                </a:solidFill>
              </a:rPr>
              <a:t>. </a:t>
            </a:r>
          </a:p>
          <a:p>
            <a:r>
              <a:rPr lang="en-US" dirty="0" smtClean="0"/>
              <a:t> </a:t>
            </a:r>
            <a:endParaRPr lang="ru-RU" dirty="0"/>
          </a:p>
        </p:txBody>
      </p:sp>
      <p:sp>
        <p:nvSpPr>
          <p:cNvPr id="4" name="Заголовок 3"/>
          <p:cNvSpPr>
            <a:spLocks noGrp="1"/>
          </p:cNvSpPr>
          <p:nvPr>
            <p:ph type="title"/>
          </p:nvPr>
        </p:nvSpPr>
        <p:spPr>
          <a:xfrm>
            <a:off x="4572000" y="457200"/>
            <a:ext cx="4191000" cy="1066800"/>
          </a:xfrm>
        </p:spPr>
        <p:txBody>
          <a:bodyPr>
            <a:normAutofit/>
          </a:bodyPr>
          <a:lstStyle/>
          <a:p>
            <a:r>
              <a:rPr lang="en-US" sz="4800" dirty="0" smtClean="0">
                <a:solidFill>
                  <a:schemeClr val="tx2">
                    <a:lumMod val="25000"/>
                  </a:schemeClr>
                </a:solidFill>
              </a:rPr>
              <a:t>Version 1</a:t>
            </a:r>
            <a:endParaRPr lang="ru-RU" sz="7200" dirty="0">
              <a:solidFill>
                <a:schemeClr val="tx2">
                  <a:lumMod val="25000"/>
                </a:schemeClr>
              </a:solidFill>
            </a:endParaRPr>
          </a:p>
        </p:txBody>
      </p:sp>
      <p:sp>
        <p:nvSpPr>
          <p:cNvPr id="2" name="Прямоугольник 1"/>
          <p:cNvSpPr/>
          <p:nvPr/>
        </p:nvSpPr>
        <p:spPr>
          <a:xfrm>
            <a:off x="4572000" y="1600200"/>
            <a:ext cx="4104456" cy="3416320"/>
          </a:xfrm>
          <a:prstGeom prst="rect">
            <a:avLst/>
          </a:prstGeom>
        </p:spPr>
        <p:txBody>
          <a:bodyPr wrap="square">
            <a:spAutoFit/>
          </a:bodyPr>
          <a:lstStyle/>
          <a:p>
            <a:r>
              <a:rPr lang="ru-RU" sz="2400" dirty="0" smtClean="0"/>
              <a:t> </a:t>
            </a:r>
            <a:r>
              <a:rPr lang="en-US" sz="2400" dirty="0" smtClean="0"/>
              <a:t>There was a magic place Camelot in England.</a:t>
            </a:r>
            <a:r>
              <a:rPr lang="ru-RU" sz="2400" dirty="0" smtClean="0"/>
              <a:t> </a:t>
            </a:r>
            <a:r>
              <a:rPr lang="en-US" sz="2400" dirty="0" smtClean="0"/>
              <a:t>The kings and knights of Camelot were strong and wise. After a big war  with Saxons many soldiers died. A great wizard Merlin used his magic to build Stonehenge to </a:t>
            </a:r>
            <a:r>
              <a:rPr lang="en-US" sz="2400" dirty="0" err="1" smtClean="0"/>
              <a:t>honour</a:t>
            </a:r>
            <a:r>
              <a:rPr lang="en-US" sz="2400" dirty="0" smtClean="0"/>
              <a:t> the dead</a:t>
            </a:r>
            <a:r>
              <a:rPr lang="en-US" dirty="0" smtClean="0"/>
              <a:t>.</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anim calcmode="lin" valueType="num">
                                      <p:cBhvr>
                                        <p:cTn id="8" dur="3000" fill="hold"/>
                                        <p:tgtEl>
                                          <p:spTgt spid="4"/>
                                        </p:tgtEl>
                                        <p:attrNameLst>
                                          <p:attrName>style.rotation</p:attrName>
                                        </p:attrNameLst>
                                      </p:cBhvr>
                                      <p:tavLst>
                                        <p:tav tm="0">
                                          <p:val>
                                            <p:fltVal val="720"/>
                                          </p:val>
                                        </p:tav>
                                        <p:tav tm="100000">
                                          <p:val>
                                            <p:fltVal val="0"/>
                                          </p:val>
                                        </p:tav>
                                      </p:tavLst>
                                    </p:anim>
                                    <p:anim calcmode="lin" valueType="num">
                                      <p:cBhvr>
                                        <p:cTn id="9" dur="3000" fill="hold"/>
                                        <p:tgtEl>
                                          <p:spTgt spid="4"/>
                                        </p:tgtEl>
                                        <p:attrNameLst>
                                          <p:attrName>ppt_h</p:attrName>
                                        </p:attrNameLst>
                                      </p:cBhvr>
                                      <p:tavLst>
                                        <p:tav tm="0">
                                          <p:val>
                                            <p:fltVal val="0"/>
                                          </p:val>
                                        </p:tav>
                                        <p:tav tm="100000">
                                          <p:val>
                                            <p:strVal val="#ppt_h"/>
                                          </p:val>
                                        </p:tav>
                                      </p:tavLst>
                                    </p:anim>
                                    <p:anim calcmode="lin" valueType="num">
                                      <p:cBhvr>
                                        <p:cTn id="10" dur="3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123455.jpg"/>
          <p:cNvPicPr>
            <a:picLocks noGrp="1" noChangeAspect="1"/>
          </p:cNvPicPr>
          <p:nvPr>
            <p:ph sz="quarter" idx="1"/>
          </p:nvPr>
        </p:nvPicPr>
        <p:blipFill>
          <a:blip r:embed="rId2"/>
          <a:stretch>
            <a:fillRect/>
          </a:stretch>
        </p:blipFill>
        <p:spPr>
          <a:xfrm>
            <a:off x="457201" y="620688"/>
            <a:ext cx="5266928" cy="5037162"/>
          </a:xfrm>
        </p:spPr>
      </p:pic>
      <p:sp>
        <p:nvSpPr>
          <p:cNvPr id="3" name="Текст 2"/>
          <p:cNvSpPr>
            <a:spLocks noGrp="1"/>
          </p:cNvSpPr>
          <p:nvPr>
            <p:ph type="body" idx="2"/>
          </p:nvPr>
        </p:nvSpPr>
        <p:spPr>
          <a:xfrm>
            <a:off x="5940152" y="1268760"/>
            <a:ext cx="2830674" cy="3731876"/>
          </a:xfrm>
        </p:spPr>
        <p:txBody>
          <a:bodyPr>
            <a:normAutofit lnSpcReduction="10000"/>
          </a:bodyPr>
          <a:lstStyle/>
          <a:p>
            <a:r>
              <a:rPr lang="en-US" sz="2800" dirty="0">
                <a:solidFill>
                  <a:schemeClr val="tx1"/>
                </a:solidFill>
                <a:latin typeface="+mj-lt"/>
                <a:cs typeface="Times New Roman" panose="02020603050405020304" pitchFamily="18" charset="0"/>
              </a:rPr>
              <a:t>S</a:t>
            </a:r>
            <a:r>
              <a:rPr lang="en-US" sz="2800" dirty="0" smtClean="0">
                <a:solidFill>
                  <a:schemeClr val="tx1"/>
                </a:solidFill>
                <a:latin typeface="+mj-lt"/>
                <a:cs typeface="Times New Roman" panose="02020603050405020304" pitchFamily="18" charset="0"/>
              </a:rPr>
              <a:t>ome people believe, that  aliens built Stonehenge and used it as  a compass for their spaceships</a:t>
            </a:r>
            <a:r>
              <a:rPr lang="en-US" sz="2800" dirty="0" smtClean="0">
                <a:solidFill>
                  <a:schemeClr val="tx1"/>
                </a:solidFill>
              </a:rPr>
              <a:t>.</a:t>
            </a:r>
            <a:endParaRPr lang="ru-RU" sz="2000" dirty="0">
              <a:solidFill>
                <a:schemeClr val="tx1"/>
              </a:solidFill>
            </a:endParaRPr>
          </a:p>
        </p:txBody>
      </p:sp>
      <p:sp>
        <p:nvSpPr>
          <p:cNvPr id="4" name="Заголовок 3"/>
          <p:cNvSpPr>
            <a:spLocks noGrp="1"/>
          </p:cNvSpPr>
          <p:nvPr>
            <p:ph type="title"/>
          </p:nvPr>
        </p:nvSpPr>
        <p:spPr>
          <a:xfrm>
            <a:off x="5940152" y="445607"/>
            <a:ext cx="1981200" cy="809644"/>
          </a:xfrm>
        </p:spPr>
        <p:txBody>
          <a:bodyPr>
            <a:normAutofit/>
          </a:bodyPr>
          <a:lstStyle/>
          <a:p>
            <a:r>
              <a:rPr lang="en-US" sz="3200" dirty="0">
                <a:solidFill>
                  <a:schemeClr val="tx2">
                    <a:lumMod val="25000"/>
                  </a:schemeClr>
                </a:solidFill>
              </a:rPr>
              <a:t>V</a:t>
            </a:r>
            <a:r>
              <a:rPr lang="en-US" sz="3200" dirty="0" smtClean="0">
                <a:solidFill>
                  <a:schemeClr val="tx2">
                    <a:lumMod val="25000"/>
                  </a:schemeClr>
                </a:solidFill>
              </a:rPr>
              <a:t>ersion</a:t>
            </a:r>
            <a:r>
              <a:rPr lang="ru-RU" sz="3200" dirty="0" smtClean="0">
                <a:solidFill>
                  <a:schemeClr val="tx2">
                    <a:lumMod val="25000"/>
                  </a:schemeClr>
                </a:solidFill>
              </a:rPr>
              <a:t> </a:t>
            </a:r>
            <a:r>
              <a:rPr lang="ru-RU" sz="3200" dirty="0">
                <a:solidFill>
                  <a:schemeClr val="tx2">
                    <a:lumMod val="25000"/>
                  </a:schemeClr>
                </a:solidFill>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anim calcmode="lin" valueType="num">
                                      <p:cBhvr>
                                        <p:cTn id="8" dur="3000" fill="hold"/>
                                        <p:tgtEl>
                                          <p:spTgt spid="4"/>
                                        </p:tgtEl>
                                        <p:attrNameLst>
                                          <p:attrName>style.rotation</p:attrName>
                                        </p:attrNameLst>
                                      </p:cBhvr>
                                      <p:tavLst>
                                        <p:tav tm="0">
                                          <p:val>
                                            <p:fltVal val="720"/>
                                          </p:val>
                                        </p:tav>
                                        <p:tav tm="100000">
                                          <p:val>
                                            <p:fltVal val="0"/>
                                          </p:val>
                                        </p:tav>
                                      </p:tavLst>
                                    </p:anim>
                                    <p:anim calcmode="lin" valueType="num">
                                      <p:cBhvr>
                                        <p:cTn id="9" dur="3000" fill="hold"/>
                                        <p:tgtEl>
                                          <p:spTgt spid="4"/>
                                        </p:tgtEl>
                                        <p:attrNameLst>
                                          <p:attrName>ppt_h</p:attrName>
                                        </p:attrNameLst>
                                      </p:cBhvr>
                                      <p:tavLst>
                                        <p:tav tm="0">
                                          <p:val>
                                            <p:fltVal val="0"/>
                                          </p:val>
                                        </p:tav>
                                        <p:tav tm="100000">
                                          <p:val>
                                            <p:strVal val="#ppt_h"/>
                                          </p:val>
                                        </p:tav>
                                      </p:tavLst>
                                    </p:anim>
                                    <p:anim calcmode="lin" valueType="num">
                                      <p:cBhvr>
                                        <p:cTn id="10" dur="3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3000"/>
                                        <p:tgtEl>
                                          <p:spTgt spid="3">
                                            <p:txEl>
                                              <p:pRg st="0" end="0"/>
                                            </p:txEl>
                                          </p:spTgt>
                                        </p:tgtEl>
                                      </p:cBhvr>
                                    </p:animEffect>
                                    <p:anim calcmode="lin" valueType="num">
                                      <p:cBhvr>
                                        <p:cTn id="16"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3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strVal val="#ppt_w+.3"/>
                                          </p:val>
                                        </p:tav>
                                        <p:tav tm="100000">
                                          <p:val>
                                            <p:strVal val="#ppt_w"/>
                                          </p:val>
                                        </p:tav>
                                      </p:tavLst>
                                    </p:anim>
                                    <p:anim calcmode="lin" valueType="num">
                                      <p:cBhvr>
                                        <p:cTn id="23" dur="1000" fill="hold"/>
                                        <p:tgtEl>
                                          <p:spTgt spid="5"/>
                                        </p:tgtEl>
                                        <p:attrNameLst>
                                          <p:attrName>ppt_h</p:attrName>
                                        </p:attrNameLst>
                                      </p:cBhvr>
                                      <p:tavLst>
                                        <p:tav tm="0">
                                          <p:val>
                                            <p:strVal val="#ppt_h"/>
                                          </p:val>
                                        </p:tav>
                                        <p:tav tm="100000">
                                          <p:val>
                                            <p:strVal val="#ppt_h"/>
                                          </p:val>
                                        </p:tav>
                                      </p:tavLst>
                                    </p:anim>
                                    <p:animEffect transition="in" filter="fade">
                                      <p:cBhvr>
                                        <p:cTn id="2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оварова.gif"/>
          <p:cNvPicPr>
            <a:picLocks noGrp="1" noChangeAspect="1"/>
          </p:cNvPicPr>
          <p:nvPr>
            <p:ph sz="quarter" idx="1"/>
          </p:nvPr>
        </p:nvPicPr>
        <p:blipFill>
          <a:blip r:embed="rId2"/>
          <a:stretch>
            <a:fillRect/>
          </a:stretch>
        </p:blipFill>
        <p:spPr>
          <a:xfrm>
            <a:off x="179512" y="857232"/>
            <a:ext cx="5760640" cy="4500574"/>
          </a:xfrm>
        </p:spPr>
      </p:pic>
      <p:sp>
        <p:nvSpPr>
          <p:cNvPr id="3" name="Текст 2"/>
          <p:cNvSpPr>
            <a:spLocks noGrp="1"/>
          </p:cNvSpPr>
          <p:nvPr>
            <p:ph type="body" idx="2"/>
          </p:nvPr>
        </p:nvSpPr>
        <p:spPr>
          <a:xfrm>
            <a:off x="6084168" y="1433296"/>
            <a:ext cx="2592288" cy="3902873"/>
          </a:xfrm>
        </p:spPr>
        <p:txBody>
          <a:bodyPr>
            <a:noAutofit/>
          </a:bodyPr>
          <a:lstStyle/>
          <a:p>
            <a:r>
              <a:rPr lang="en-US" sz="1800" dirty="0" smtClean="0">
                <a:solidFill>
                  <a:schemeClr val="tx1"/>
                </a:solidFill>
                <a:latin typeface="+mj-lt"/>
                <a:cs typeface="Times New Roman" panose="02020603050405020304" pitchFamily="18" charset="0"/>
              </a:rPr>
              <a:t>It was the most outstanding ancient observatory. Those, who built it, knew a lot about  planets, stars, the summer and winter  solstices. “It was a very exact computer to  define solar and lunar  eclipses” -  Professor Gerald </a:t>
            </a:r>
            <a:r>
              <a:rPr lang="en-US" sz="1800" dirty="0" err="1">
                <a:solidFill>
                  <a:schemeClr val="tx1"/>
                </a:solidFill>
                <a:latin typeface="+mj-lt"/>
                <a:cs typeface="Times New Roman" panose="02020603050405020304" pitchFamily="18" charset="0"/>
              </a:rPr>
              <a:t>H</a:t>
            </a:r>
            <a:r>
              <a:rPr lang="en-US" sz="1800" dirty="0" err="1" smtClean="0">
                <a:solidFill>
                  <a:schemeClr val="tx1"/>
                </a:solidFill>
                <a:latin typeface="+mj-lt"/>
                <a:cs typeface="Times New Roman" panose="02020603050405020304" pitchFamily="18" charset="0"/>
              </a:rPr>
              <a:t>awkings</a:t>
            </a:r>
            <a:r>
              <a:rPr lang="en-US" sz="1800" dirty="0" smtClean="0">
                <a:solidFill>
                  <a:schemeClr val="tx1"/>
                </a:solidFill>
                <a:latin typeface="+mj-lt"/>
                <a:cs typeface="Times New Roman" panose="02020603050405020304" pitchFamily="18" charset="0"/>
              </a:rPr>
              <a:t> said</a:t>
            </a:r>
            <a:r>
              <a:rPr lang="en-US" dirty="0" smtClean="0">
                <a:solidFill>
                  <a:schemeClr val="tx1"/>
                </a:solidFill>
                <a:latin typeface="+mj-lt"/>
              </a:rPr>
              <a:t>.</a:t>
            </a:r>
            <a:endParaRPr lang="ru-RU" dirty="0">
              <a:solidFill>
                <a:schemeClr val="tx1"/>
              </a:solidFill>
              <a:latin typeface="+mj-lt"/>
            </a:endParaRPr>
          </a:p>
        </p:txBody>
      </p:sp>
      <p:sp>
        <p:nvSpPr>
          <p:cNvPr id="4" name="Заголовок 3"/>
          <p:cNvSpPr>
            <a:spLocks noGrp="1"/>
          </p:cNvSpPr>
          <p:nvPr>
            <p:ph type="title"/>
          </p:nvPr>
        </p:nvSpPr>
        <p:spPr>
          <a:xfrm>
            <a:off x="6084168" y="857232"/>
            <a:ext cx="2678832" cy="576064"/>
          </a:xfrm>
        </p:spPr>
        <p:txBody>
          <a:bodyPr>
            <a:normAutofit fontScale="90000"/>
          </a:bodyPr>
          <a:lstStyle/>
          <a:p>
            <a:r>
              <a:rPr lang="en-US" sz="2800" dirty="0" smtClean="0">
                <a:solidFill>
                  <a:schemeClr val="tx2">
                    <a:lumMod val="25000"/>
                  </a:schemeClr>
                </a:solidFill>
              </a:rPr>
              <a:t>Version</a:t>
            </a:r>
            <a:r>
              <a:rPr lang="ru-RU" sz="2800" dirty="0" smtClean="0">
                <a:solidFill>
                  <a:schemeClr val="tx2">
                    <a:lumMod val="25000"/>
                  </a:schemeClr>
                </a:solidFill>
              </a:rPr>
              <a:t> </a:t>
            </a:r>
            <a:r>
              <a:rPr lang="ru-RU" sz="4400" dirty="0">
                <a:solidFill>
                  <a:schemeClr val="tx2">
                    <a:lumMod val="25000"/>
                  </a:schemeClr>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anim calcmode="lin" valueType="num">
                                      <p:cBhvr>
                                        <p:cTn id="8" dur="3000" fill="hold"/>
                                        <p:tgtEl>
                                          <p:spTgt spid="4"/>
                                        </p:tgtEl>
                                        <p:attrNameLst>
                                          <p:attrName>style.rotation</p:attrName>
                                        </p:attrNameLst>
                                      </p:cBhvr>
                                      <p:tavLst>
                                        <p:tav tm="0">
                                          <p:val>
                                            <p:fltVal val="720"/>
                                          </p:val>
                                        </p:tav>
                                        <p:tav tm="100000">
                                          <p:val>
                                            <p:fltVal val="0"/>
                                          </p:val>
                                        </p:tav>
                                      </p:tavLst>
                                    </p:anim>
                                    <p:anim calcmode="lin" valueType="num">
                                      <p:cBhvr>
                                        <p:cTn id="9" dur="3000" fill="hold"/>
                                        <p:tgtEl>
                                          <p:spTgt spid="4"/>
                                        </p:tgtEl>
                                        <p:attrNameLst>
                                          <p:attrName>ppt_h</p:attrName>
                                        </p:attrNameLst>
                                      </p:cBhvr>
                                      <p:tavLst>
                                        <p:tav tm="0">
                                          <p:val>
                                            <p:fltVal val="0"/>
                                          </p:val>
                                        </p:tav>
                                        <p:tav tm="100000">
                                          <p:val>
                                            <p:strVal val="#ppt_h"/>
                                          </p:val>
                                        </p:tav>
                                      </p:tavLst>
                                    </p:anim>
                                    <p:anim calcmode="lin" valueType="num">
                                      <p:cBhvr>
                                        <p:cTn id="10" dur="3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7"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checkerboard(across)">
                                      <p:cBhvr>
                                        <p:cTn id="21"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SEGA.jpg"/>
          <p:cNvPicPr>
            <a:picLocks noGrp="1" noChangeAspect="1"/>
          </p:cNvPicPr>
          <p:nvPr>
            <p:ph sz="quarter" idx="1"/>
          </p:nvPr>
        </p:nvPicPr>
        <p:blipFill>
          <a:blip r:embed="rId2"/>
          <a:stretch>
            <a:fillRect/>
          </a:stretch>
        </p:blipFill>
        <p:spPr>
          <a:xfrm>
            <a:off x="179511" y="548680"/>
            <a:ext cx="5976665" cy="4933769"/>
          </a:xfrm>
        </p:spPr>
      </p:pic>
      <p:sp>
        <p:nvSpPr>
          <p:cNvPr id="3" name="Текст 2"/>
          <p:cNvSpPr>
            <a:spLocks noGrp="1"/>
          </p:cNvSpPr>
          <p:nvPr>
            <p:ph type="body" idx="2"/>
          </p:nvPr>
        </p:nvSpPr>
        <p:spPr>
          <a:xfrm>
            <a:off x="6372200" y="1052736"/>
            <a:ext cx="2398626" cy="3966924"/>
          </a:xfrm>
        </p:spPr>
        <p:txBody>
          <a:bodyPr>
            <a:noAutofit/>
          </a:bodyPr>
          <a:lstStyle/>
          <a:p>
            <a:r>
              <a:rPr lang="en-US" sz="2400" dirty="0" smtClean="0">
                <a:solidFill>
                  <a:schemeClr val="tx1"/>
                </a:solidFill>
                <a:latin typeface="+mj-lt"/>
                <a:cs typeface="Times New Roman" panose="02020603050405020304" pitchFamily="18" charset="0"/>
              </a:rPr>
              <a:t>Maybe Stonehenge was a temple of the ancient  Gods and Druids.</a:t>
            </a:r>
            <a:r>
              <a:rPr lang="ru-RU" sz="2400" dirty="0" smtClean="0">
                <a:solidFill>
                  <a:schemeClr val="tx1"/>
                </a:solidFill>
                <a:latin typeface="+mj-lt"/>
                <a:cs typeface="Times New Roman" panose="02020603050405020304" pitchFamily="18" charset="0"/>
              </a:rPr>
              <a:t> </a:t>
            </a:r>
            <a:r>
              <a:rPr lang="en-US" sz="2400" dirty="0" smtClean="0">
                <a:solidFill>
                  <a:schemeClr val="tx1"/>
                </a:solidFill>
                <a:latin typeface="+mj-lt"/>
                <a:cs typeface="Times New Roman" panose="02020603050405020304" pitchFamily="18" charset="0"/>
              </a:rPr>
              <a:t>There are  ancient graves  of the nobles around Stonehenge</a:t>
            </a:r>
            <a:r>
              <a:rPr lang="en-US" sz="2000" dirty="0" smtClean="0">
                <a:solidFill>
                  <a:schemeClr val="tx1"/>
                </a:solidFill>
                <a:latin typeface="+mj-lt"/>
              </a:rPr>
              <a:t>, </a:t>
            </a:r>
            <a:r>
              <a:rPr lang="en-US" sz="2400" dirty="0" smtClean="0">
                <a:solidFill>
                  <a:schemeClr val="tx1"/>
                </a:solidFill>
                <a:latin typeface="+mj-lt"/>
              </a:rPr>
              <a:t>they say.</a:t>
            </a:r>
            <a:endParaRPr lang="ru-RU" sz="2400" dirty="0">
              <a:solidFill>
                <a:schemeClr val="tx1"/>
              </a:solidFill>
              <a:latin typeface="+mj-lt"/>
            </a:endParaRPr>
          </a:p>
        </p:txBody>
      </p:sp>
      <p:sp>
        <p:nvSpPr>
          <p:cNvPr id="4" name="Заголовок 3"/>
          <p:cNvSpPr>
            <a:spLocks noGrp="1"/>
          </p:cNvSpPr>
          <p:nvPr>
            <p:ph type="title"/>
          </p:nvPr>
        </p:nvSpPr>
        <p:spPr>
          <a:xfrm>
            <a:off x="6372200" y="214290"/>
            <a:ext cx="2486080" cy="622422"/>
          </a:xfrm>
        </p:spPr>
        <p:txBody>
          <a:bodyPr>
            <a:normAutofit/>
          </a:bodyPr>
          <a:lstStyle/>
          <a:p>
            <a:r>
              <a:rPr lang="en-US" sz="2400" dirty="0" smtClean="0">
                <a:solidFill>
                  <a:schemeClr val="tx2">
                    <a:lumMod val="25000"/>
                  </a:schemeClr>
                </a:solidFill>
              </a:rPr>
              <a:t>Version</a:t>
            </a:r>
            <a:r>
              <a:rPr lang="ru-RU" sz="2400" dirty="0" smtClean="0">
                <a:solidFill>
                  <a:schemeClr val="tx2">
                    <a:lumMod val="25000"/>
                  </a:schemeClr>
                </a:solidFill>
              </a:rPr>
              <a:t> 4</a:t>
            </a:r>
            <a:endParaRPr lang="ru-RU" sz="2400" dirty="0">
              <a:solidFill>
                <a:schemeClr val="tx2">
                  <a:lumMod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150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5678.jpg"/>
          <p:cNvPicPr>
            <a:picLocks noGrp="1" noChangeAspect="1"/>
          </p:cNvPicPr>
          <p:nvPr>
            <p:ph sz="quarter" idx="1"/>
          </p:nvPr>
        </p:nvPicPr>
        <p:blipFill>
          <a:blip r:embed="rId2"/>
          <a:stretch>
            <a:fillRect/>
          </a:stretch>
        </p:blipFill>
        <p:spPr>
          <a:xfrm>
            <a:off x="0" y="-1"/>
            <a:ext cx="9144000" cy="6858001"/>
          </a:xfrm>
        </p:spPr>
      </p:pic>
      <p:sp>
        <p:nvSpPr>
          <p:cNvPr id="3" name="Текст 2"/>
          <p:cNvSpPr>
            <a:spLocks noGrp="1"/>
          </p:cNvSpPr>
          <p:nvPr>
            <p:ph type="body" idx="2"/>
          </p:nvPr>
        </p:nvSpPr>
        <p:spPr>
          <a:xfrm>
            <a:off x="142844" y="857232"/>
            <a:ext cx="8858312" cy="5357850"/>
          </a:xfrm>
        </p:spPr>
        <p:txBody>
          <a:bodyPr>
            <a:normAutofit lnSpcReduction="10000"/>
          </a:bodyPr>
          <a:lstStyle/>
          <a:p>
            <a:r>
              <a:rPr lang="en-US" sz="4000" dirty="0" smtClean="0">
                <a:solidFill>
                  <a:schemeClr val="tx1"/>
                </a:solidFill>
                <a:latin typeface="Old English Text MT" pitchFamily="66" charset="0"/>
              </a:rPr>
              <a:t>“Three thousand years before Christ was a child,</a:t>
            </a:r>
          </a:p>
          <a:p>
            <a:r>
              <a:rPr lang="en-US" sz="4000" dirty="0" smtClean="0">
                <a:solidFill>
                  <a:schemeClr val="tx1"/>
                </a:solidFill>
                <a:latin typeface="Old English Text MT" pitchFamily="66" charset="0"/>
              </a:rPr>
              <a:t>England was beautiful,</a:t>
            </a:r>
            <a:r>
              <a:rPr lang="ru-RU" sz="4000" dirty="0" smtClean="0">
                <a:solidFill>
                  <a:schemeClr val="tx1"/>
                </a:solidFill>
                <a:latin typeface="Old English Text MT" pitchFamily="66" charset="0"/>
              </a:rPr>
              <a:t> </a:t>
            </a:r>
            <a:r>
              <a:rPr lang="en-US" sz="4000" dirty="0" smtClean="0">
                <a:solidFill>
                  <a:schemeClr val="tx1"/>
                </a:solidFill>
                <a:latin typeface="Old English Text MT" pitchFamily="66" charset="0"/>
              </a:rPr>
              <a:t>young and wild.</a:t>
            </a:r>
          </a:p>
          <a:p>
            <a:r>
              <a:rPr lang="en-US" sz="4000" dirty="0" smtClean="0">
                <a:solidFill>
                  <a:schemeClr val="tx1"/>
                </a:solidFill>
                <a:latin typeface="Old English Text MT" pitchFamily="66" charset="0"/>
              </a:rPr>
              <a:t>There were people, forests and rivers there,</a:t>
            </a:r>
          </a:p>
          <a:p>
            <a:r>
              <a:rPr lang="en-US" sz="4000" dirty="0" smtClean="0">
                <a:solidFill>
                  <a:schemeClr val="tx1"/>
                </a:solidFill>
                <a:latin typeface="Old English Text MT" pitchFamily="66" charset="0"/>
              </a:rPr>
              <a:t> And the magic stones hung in the air</a:t>
            </a:r>
            <a:r>
              <a:rPr lang="ru-RU" sz="4000" dirty="0" smtClean="0">
                <a:solidFill>
                  <a:schemeClr val="tx1"/>
                </a:solidFill>
                <a:latin typeface="Old English Text MT" pitchFamily="66" charset="0"/>
              </a:rPr>
              <a:t>.</a:t>
            </a:r>
            <a:endParaRPr lang="en-US" sz="4000" dirty="0" smtClean="0">
              <a:solidFill>
                <a:schemeClr val="tx1"/>
              </a:solidFill>
              <a:latin typeface="Old English Text MT" pitchFamily="66" charset="0"/>
            </a:endParaRPr>
          </a:p>
          <a:p>
            <a:pPr marL="1257300"/>
            <a:endParaRPr lang="en-US" sz="2400" dirty="0" smtClean="0">
              <a:latin typeface="Old English Text MT" pitchFamily="66" charset="0"/>
            </a:endParaRPr>
          </a:p>
        </p:txBody>
      </p:sp>
      <p:sp>
        <p:nvSpPr>
          <p:cNvPr id="4" name="Заголовок 3"/>
          <p:cNvSpPr>
            <a:spLocks noGrp="1"/>
          </p:cNvSpPr>
          <p:nvPr>
            <p:ph type="title"/>
          </p:nvPr>
        </p:nvSpPr>
        <p:spPr>
          <a:xfrm>
            <a:off x="1857356" y="142852"/>
            <a:ext cx="4619628" cy="709610"/>
          </a:xfrm>
        </p:spPr>
        <p:txBody>
          <a:bodyPr>
            <a:normAutofit/>
          </a:bodyPr>
          <a:lstStyle/>
          <a:p>
            <a:r>
              <a:rPr sz="3600" smtClean="0">
                <a:solidFill>
                  <a:schemeClr val="tx1"/>
                </a:solidFill>
                <a:latin typeface="Old English Text MT" pitchFamily="66" charset="0"/>
              </a:rPr>
              <a:t>A Ballad of Stonehenge</a:t>
            </a:r>
            <a:endParaRPr lang="ru-RU" sz="3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grpId="1" nodeType="clickEffect">
                                  <p:stCondLst>
                                    <p:cond delay="0"/>
                                  </p:stCondLst>
                                  <p:iterate type="lt">
                                    <p:tmPct val="10000"/>
                                  </p:iterate>
                                  <p:childTnLst>
                                    <p:set>
                                      <p:cBhvr>
                                        <p:cTn id="11" dur="1" fill="hold">
                                          <p:stCondLst>
                                            <p:cond delay="0"/>
                                          </p:stCondLst>
                                        </p:cTn>
                                        <p:tgtEl>
                                          <p:spTgt spid="4"/>
                                        </p:tgtEl>
                                        <p:attrNameLst>
                                          <p:attrName>style.visibility</p:attrName>
                                        </p:attrNameLst>
                                      </p:cBhvr>
                                      <p:to>
                                        <p:strVal val="visible"/>
                                      </p:to>
                                    </p:set>
                                    <p:anim by="(-#ppt_w*2)" calcmode="lin" valueType="num">
                                      <p:cBhvr rctx="PPT">
                                        <p:cTn id="12" dur="250" autoRev="1" fill="hold">
                                          <p:stCondLst>
                                            <p:cond delay="0"/>
                                          </p:stCondLst>
                                        </p:cTn>
                                        <p:tgtEl>
                                          <p:spTgt spid="4"/>
                                        </p:tgtEl>
                                        <p:attrNameLst>
                                          <p:attrName>ppt_w</p:attrName>
                                        </p:attrNameLst>
                                      </p:cBhvr>
                                    </p:anim>
                                    <p:anim by="(#ppt_w*0.50)" calcmode="lin" valueType="num">
                                      <p:cBhvr>
                                        <p:cTn id="13" dur="250" decel="50000" autoRev="1" fill="hold">
                                          <p:stCondLst>
                                            <p:cond delay="0"/>
                                          </p:stCondLst>
                                        </p:cTn>
                                        <p:tgtEl>
                                          <p:spTgt spid="4"/>
                                        </p:tgtEl>
                                        <p:attrNameLst>
                                          <p:attrName>ppt_x</p:attrName>
                                        </p:attrNameLst>
                                      </p:cBhvr>
                                    </p:anim>
                                    <p:anim from="(-#ppt_h/2)" to="(#ppt_y)" calcmode="lin" valueType="num">
                                      <p:cBhvr>
                                        <p:cTn id="14" dur="500" fill="hold">
                                          <p:stCondLst>
                                            <p:cond delay="0"/>
                                          </p:stCondLst>
                                        </p:cTn>
                                        <p:tgtEl>
                                          <p:spTgt spid="4"/>
                                        </p:tgtEl>
                                        <p:attrNameLst>
                                          <p:attrName>ppt_y</p:attrName>
                                        </p:attrNameLst>
                                      </p:cBhvr>
                                    </p:anim>
                                    <p:animRot by="21600000">
                                      <p:cBhvr>
                                        <p:cTn id="15" dur="500" fill="hold">
                                          <p:stCondLst>
                                            <p:cond delay="0"/>
                                          </p:stCondLst>
                                        </p:cTn>
                                        <p:tgtEl>
                                          <p:spTgt spid="4"/>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7"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7" presetClass="entr" presetSubtype="4"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7" presetClass="entr" presetSubtype="4"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3"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7" presetClass="entr" presetSubtype="4"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additive="base">
                                        <p:cTn id="38"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9"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ghg.jpg"/>
          <p:cNvPicPr>
            <a:picLocks noGrp="1" noChangeAspect="1"/>
          </p:cNvPicPr>
          <p:nvPr>
            <p:ph sz="quarter" idx="1"/>
          </p:nvPr>
        </p:nvPicPr>
        <p:blipFill>
          <a:blip r:embed="rId2"/>
          <a:stretch>
            <a:fillRect/>
          </a:stretch>
        </p:blipFill>
        <p:spPr>
          <a:xfrm>
            <a:off x="0" y="0"/>
            <a:ext cx="9144000" cy="6858000"/>
          </a:xfrm>
        </p:spPr>
      </p:pic>
      <p:sp>
        <p:nvSpPr>
          <p:cNvPr id="3" name="Текст 2"/>
          <p:cNvSpPr>
            <a:spLocks noGrp="1"/>
          </p:cNvSpPr>
          <p:nvPr>
            <p:ph type="body" idx="2"/>
          </p:nvPr>
        </p:nvSpPr>
        <p:spPr>
          <a:xfrm>
            <a:off x="571472" y="714356"/>
            <a:ext cx="8194576" cy="5572164"/>
          </a:xfrm>
        </p:spPr>
        <p:txBody>
          <a:bodyPr>
            <a:noAutofit/>
          </a:bodyPr>
          <a:lstStyle/>
          <a:p>
            <a:r>
              <a:rPr lang="en-US" sz="3600" dirty="0" smtClean="0">
                <a:solidFill>
                  <a:schemeClr val="tx1"/>
                </a:solidFill>
                <a:latin typeface="Old English Text MT" pitchFamily="66" charset="0"/>
              </a:rPr>
              <a:t>The people who brought them were strong and brave,</a:t>
            </a:r>
          </a:p>
          <a:p>
            <a:r>
              <a:rPr lang="en-US" sz="3600" dirty="0" smtClean="0">
                <a:solidFill>
                  <a:schemeClr val="tx1"/>
                </a:solidFill>
                <a:latin typeface="Old English Text MT" pitchFamily="66" charset="0"/>
              </a:rPr>
              <a:t>And under these stones they found their graves.</a:t>
            </a:r>
          </a:p>
          <a:p>
            <a:r>
              <a:rPr lang="en-US" sz="3600" dirty="0" smtClean="0">
                <a:solidFill>
                  <a:schemeClr val="tx1"/>
                </a:solidFill>
                <a:latin typeface="Old English Text MT" pitchFamily="66" charset="0"/>
              </a:rPr>
              <a:t>Where did they come from? Where did they go?</a:t>
            </a:r>
          </a:p>
          <a:p>
            <a:r>
              <a:rPr lang="en-US" sz="3600" dirty="0" smtClean="0">
                <a:solidFill>
                  <a:schemeClr val="tx1"/>
                </a:solidFill>
                <a:latin typeface="Old English Text MT" pitchFamily="66" charset="0"/>
              </a:rPr>
              <a:t>Who were these people? We’ll never know.</a:t>
            </a:r>
            <a:endParaRPr lang="ru-RU" sz="3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upLeft)">
                                      <p:cBhvr>
                                        <p:cTn id="7" dur="5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787</TotalTime>
  <Words>510</Words>
  <Application>Microsoft Office PowerPoint</Application>
  <PresentationFormat>Экран (4:3)</PresentationFormat>
  <Paragraphs>49</Paragraphs>
  <Slides>14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Calibri</vt:lpstr>
      <vt:lpstr>Constantia</vt:lpstr>
      <vt:lpstr>Old English Text MT</vt:lpstr>
      <vt:lpstr>Times New Roman</vt:lpstr>
      <vt:lpstr>Wingdings 2</vt:lpstr>
      <vt:lpstr>Бумажная</vt:lpstr>
      <vt:lpstr> Стоунхендж</vt:lpstr>
      <vt:lpstr>STONEHENGE</vt:lpstr>
      <vt:lpstr> Stonehenge is in the heart of England, about 130 kilometers from London. They say, it was built between 3500 and 1100 B.C. We can translate the name Stonehenge as  “Stones which hang in the air.” It’s one of the most famous prehistoric monuments in Britain. There are more than 200 theories about  Stonehenge.  What do we know about this “Giant’s Ring?” Who built it? What for?  Many scientists and architects investigated the 85 huge bluestones and sarsens  4- 7  metres tall and 45 tons weigh, but  nowadays  the questions  are not answered.  Mysteries of Stonehenge attract lots of tourists, but they are not allowed inside the complex. The price of an 8 – hour excursion is €115.  Here are some of the theories.                    </vt:lpstr>
      <vt:lpstr>Version 1</vt:lpstr>
      <vt:lpstr>Version 2</vt:lpstr>
      <vt:lpstr>Version 3</vt:lpstr>
      <vt:lpstr>Version 4</vt:lpstr>
      <vt:lpstr>A Ballad of Stonehenge</vt:lpstr>
      <vt:lpstr>Презентация PowerPoint</vt:lpstr>
      <vt:lpstr>Презентация PowerPoint</vt:lpstr>
      <vt:lpstr>Презентация PowerPoint</vt:lpstr>
      <vt:lpstr>Презентация PowerPoint</vt:lpstr>
      <vt:lpstr> PROJECT: Dear friend, what is your idea of                         Stonehenge? </vt:lpstr>
      <vt:lpstr>Использованная литература </vt:lpstr>
    </vt:vector>
  </TitlesOfParts>
  <Company>СОШ №13</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STONEHENGE</dc:title>
  <dc:creator>Парамонова Наталья Валерьевна</dc:creator>
  <cp:lastModifiedBy>ADMIN</cp:lastModifiedBy>
  <cp:revision>82</cp:revision>
  <dcterms:created xsi:type="dcterms:W3CDTF">2010-10-07T09:35:03Z</dcterms:created>
  <dcterms:modified xsi:type="dcterms:W3CDTF">2014-11-19T19:50:30Z</dcterms:modified>
</cp:coreProperties>
</file>