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6" r:id="rId3"/>
    <p:sldId id="271" r:id="rId4"/>
    <p:sldId id="257" r:id="rId5"/>
    <p:sldId id="269" r:id="rId6"/>
    <p:sldId id="258" r:id="rId7"/>
    <p:sldId id="259" r:id="rId8"/>
    <p:sldId id="260" r:id="rId9"/>
    <p:sldId id="261" r:id="rId10"/>
    <p:sldId id="270" r:id="rId11"/>
    <p:sldId id="263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60D86D-905D-4A5E-9466-4F164DB61014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48909A6-57BA-44CF-AF62-C62F340A4E88}">
      <dgm:prSet/>
      <dgm:spPr/>
      <dgm:t>
        <a:bodyPr/>
        <a:lstStyle/>
        <a:p>
          <a:r>
            <a:rPr lang="ru-RU" b="1" i="0" dirty="0" smtClean="0">
              <a:solidFill>
                <a:schemeClr val="accent6">
                  <a:lumMod val="50000"/>
                </a:schemeClr>
              </a:solidFill>
            </a:rPr>
            <a:t>Итоговое контрольное аудирование по английскому  языку в 6-м классе</a:t>
          </a:r>
          <a:r>
            <a:rPr lang="ru-RU" b="1" i="0" dirty="0" smtClean="0"/>
            <a:t>.</a:t>
          </a:r>
          <a:endParaRPr lang="ru-RU" b="1" i="0" dirty="0"/>
        </a:p>
      </dgm:t>
    </dgm:pt>
    <dgm:pt modelId="{39083E62-5C5B-4197-89C4-588381DD8CB2}" type="parTrans" cxnId="{F62EC7DF-6E3B-407D-8EA1-C33E2A154DE6}">
      <dgm:prSet/>
      <dgm:spPr/>
      <dgm:t>
        <a:bodyPr/>
        <a:lstStyle/>
        <a:p>
          <a:endParaRPr lang="ru-RU"/>
        </a:p>
      </dgm:t>
    </dgm:pt>
    <dgm:pt modelId="{203CB5F0-A340-45A6-9DA6-22CD1F70C691}" type="sibTrans" cxnId="{F62EC7DF-6E3B-407D-8EA1-C33E2A154DE6}">
      <dgm:prSet/>
      <dgm:spPr/>
      <dgm:t>
        <a:bodyPr/>
        <a:lstStyle/>
        <a:p>
          <a:endParaRPr lang="ru-RU"/>
        </a:p>
      </dgm:t>
    </dgm:pt>
    <dgm:pt modelId="{330AE608-9A80-47F8-AEEC-9375E1F20490}" type="pres">
      <dgm:prSet presAssocID="{A460D86D-905D-4A5E-9466-4F164DB61014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686AD84-1156-4C1D-8698-4B4AB5397930}" type="pres">
      <dgm:prSet presAssocID="{E48909A6-57BA-44CF-AF62-C62F340A4E88}" presName="horFlow" presStyleCnt="0"/>
      <dgm:spPr/>
    </dgm:pt>
    <dgm:pt modelId="{2ACD483A-2B30-4FE4-82CA-38A4C744B6C1}" type="pres">
      <dgm:prSet presAssocID="{E48909A6-57BA-44CF-AF62-C62F340A4E88}" presName="bigChev" presStyleLbl="node1" presStyleIdx="0" presStyleCnt="1"/>
      <dgm:spPr/>
      <dgm:t>
        <a:bodyPr/>
        <a:lstStyle/>
        <a:p>
          <a:endParaRPr lang="ru-RU"/>
        </a:p>
      </dgm:t>
    </dgm:pt>
  </dgm:ptLst>
  <dgm:cxnLst>
    <dgm:cxn modelId="{C87B1087-1900-4756-A207-42480D656A5D}" type="presOf" srcId="{A460D86D-905D-4A5E-9466-4F164DB61014}" destId="{330AE608-9A80-47F8-AEEC-9375E1F20490}" srcOrd="0" destOrd="0" presId="urn:microsoft.com/office/officeart/2005/8/layout/lProcess3"/>
    <dgm:cxn modelId="{69102E29-18EB-4014-8661-64C029465F9A}" type="presOf" srcId="{E48909A6-57BA-44CF-AF62-C62F340A4E88}" destId="{2ACD483A-2B30-4FE4-82CA-38A4C744B6C1}" srcOrd="0" destOrd="0" presId="urn:microsoft.com/office/officeart/2005/8/layout/lProcess3"/>
    <dgm:cxn modelId="{F62EC7DF-6E3B-407D-8EA1-C33E2A154DE6}" srcId="{A460D86D-905D-4A5E-9466-4F164DB61014}" destId="{E48909A6-57BA-44CF-AF62-C62F340A4E88}" srcOrd="0" destOrd="0" parTransId="{39083E62-5C5B-4197-89C4-588381DD8CB2}" sibTransId="{203CB5F0-A340-45A6-9DA6-22CD1F70C691}"/>
    <dgm:cxn modelId="{A5082404-F57D-41B0-8A6E-EAE7A1BCE848}" type="presParOf" srcId="{330AE608-9A80-47F8-AEEC-9375E1F20490}" destId="{E686AD84-1156-4C1D-8698-4B4AB5397930}" srcOrd="0" destOrd="0" presId="urn:microsoft.com/office/officeart/2005/8/layout/lProcess3"/>
    <dgm:cxn modelId="{C88904D5-8880-4964-A6FE-7DBB24F94DE6}" type="presParOf" srcId="{E686AD84-1156-4C1D-8698-4B4AB5397930}" destId="{2ACD483A-2B30-4FE4-82CA-38A4C744B6C1}" srcOrd="0" destOrd="0" presId="urn:microsoft.com/office/officeart/2005/8/layout/lProcess3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F4542B5-9AC9-4384-B4E8-CD5BB38F9C5B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EBCA39B8-A02A-4D8C-B828-EF2F73B627F7}">
      <dgm:prSet/>
      <dgm:spPr/>
      <dgm:t>
        <a:bodyPr/>
        <a:lstStyle/>
        <a:p>
          <a:pPr rtl="0"/>
          <a:r>
            <a:rPr lang="en-US" dirty="0" smtClean="0"/>
            <a:t>Thank you for your work</a:t>
          </a:r>
          <a:endParaRPr lang="ru-RU" dirty="0"/>
        </a:p>
      </dgm:t>
    </dgm:pt>
    <dgm:pt modelId="{D33195D4-8C76-40AC-A0F4-D837B63119FC}" type="parTrans" cxnId="{BAAA663C-1733-4BEE-ADA1-2965CB1F8D06}">
      <dgm:prSet/>
      <dgm:spPr/>
      <dgm:t>
        <a:bodyPr/>
        <a:lstStyle/>
        <a:p>
          <a:endParaRPr lang="ru-RU"/>
        </a:p>
      </dgm:t>
    </dgm:pt>
    <dgm:pt modelId="{C26CE753-5EAF-4440-9D95-CA80995C286A}" type="sibTrans" cxnId="{BAAA663C-1733-4BEE-ADA1-2965CB1F8D06}">
      <dgm:prSet/>
      <dgm:spPr/>
      <dgm:t>
        <a:bodyPr/>
        <a:lstStyle/>
        <a:p>
          <a:endParaRPr lang="ru-RU"/>
        </a:p>
      </dgm:t>
    </dgm:pt>
    <dgm:pt modelId="{4243A16C-21AF-4D64-A3A0-D23EBAE65770}" type="pres">
      <dgm:prSet presAssocID="{4F4542B5-9AC9-4384-B4E8-CD5BB38F9C5B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D21CE4D-77A7-4530-B00A-EE519C889AD2}" type="pres">
      <dgm:prSet presAssocID="{EBCA39B8-A02A-4D8C-B828-EF2F73B627F7}" presName="horFlow" presStyleCnt="0"/>
      <dgm:spPr/>
    </dgm:pt>
    <dgm:pt modelId="{EBC8C1E8-BAF1-4128-805D-C4FE96DE937E}" type="pres">
      <dgm:prSet presAssocID="{EBCA39B8-A02A-4D8C-B828-EF2F73B627F7}" presName="bigChev" presStyleLbl="node1" presStyleIdx="0" presStyleCnt="1"/>
      <dgm:spPr/>
      <dgm:t>
        <a:bodyPr/>
        <a:lstStyle/>
        <a:p>
          <a:endParaRPr lang="ru-RU"/>
        </a:p>
      </dgm:t>
    </dgm:pt>
  </dgm:ptLst>
  <dgm:cxnLst>
    <dgm:cxn modelId="{BAAA663C-1733-4BEE-ADA1-2965CB1F8D06}" srcId="{4F4542B5-9AC9-4384-B4E8-CD5BB38F9C5B}" destId="{EBCA39B8-A02A-4D8C-B828-EF2F73B627F7}" srcOrd="0" destOrd="0" parTransId="{D33195D4-8C76-40AC-A0F4-D837B63119FC}" sibTransId="{C26CE753-5EAF-4440-9D95-CA80995C286A}"/>
    <dgm:cxn modelId="{334EF28F-E0A4-4B1A-8FAC-AEA58DE9C229}" type="presOf" srcId="{EBCA39B8-A02A-4D8C-B828-EF2F73B627F7}" destId="{EBC8C1E8-BAF1-4128-805D-C4FE96DE937E}" srcOrd="0" destOrd="0" presId="urn:microsoft.com/office/officeart/2005/8/layout/lProcess3"/>
    <dgm:cxn modelId="{87EC04DE-4BEC-4524-88BF-CCEC1D28C8FA}" type="presOf" srcId="{4F4542B5-9AC9-4384-B4E8-CD5BB38F9C5B}" destId="{4243A16C-21AF-4D64-A3A0-D23EBAE65770}" srcOrd="0" destOrd="0" presId="urn:microsoft.com/office/officeart/2005/8/layout/lProcess3"/>
    <dgm:cxn modelId="{2F7C8C95-8018-49B4-9CB5-AC3233BA21BE}" type="presParOf" srcId="{4243A16C-21AF-4D64-A3A0-D23EBAE65770}" destId="{9D21CE4D-77A7-4530-B00A-EE519C889AD2}" srcOrd="0" destOrd="0" presId="urn:microsoft.com/office/officeart/2005/8/layout/lProcess3"/>
    <dgm:cxn modelId="{38DD313A-2401-4D95-959D-4615A8980255}" type="presParOf" srcId="{9D21CE4D-77A7-4530-B00A-EE519C889AD2}" destId="{EBC8C1E8-BAF1-4128-805D-C4FE96DE937E}" srcOrd="0" destOrd="0" presId="urn:microsoft.com/office/officeart/2005/8/layout/lProcess3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B5D0-9622-4502-937D-7B49FD663ED8}" type="datetimeFigureOut">
              <a:rPr lang="ru-RU" smtClean="0"/>
              <a:pPr/>
              <a:t>17.10.2014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9E448-AC69-4422-8FCC-5410BCC9C2A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37887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B5D0-9622-4502-937D-7B49FD663ED8}" type="datetimeFigureOut">
              <a:rPr lang="ru-RU" smtClean="0"/>
              <a:pPr/>
              <a:t>17.10.2014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9E448-AC69-4422-8FCC-5410BCC9C2A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4013253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B5D0-9622-4502-937D-7B49FD663ED8}" type="datetimeFigureOut">
              <a:rPr lang="ru-RU" smtClean="0"/>
              <a:pPr/>
              <a:t>17.10.2014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9E448-AC69-4422-8FCC-5410BCC9C2A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436491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B5D0-9622-4502-937D-7B49FD663ED8}" type="datetimeFigureOut">
              <a:rPr lang="ru-RU" smtClean="0"/>
              <a:pPr/>
              <a:t>17.10.2014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9E448-AC69-4422-8FCC-5410BCC9C2A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029431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B5D0-9622-4502-937D-7B49FD663ED8}" type="datetimeFigureOut">
              <a:rPr lang="ru-RU" smtClean="0"/>
              <a:pPr/>
              <a:t>17.10.2014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9E448-AC69-4422-8FCC-5410BCC9C2A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904218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B5D0-9622-4502-937D-7B49FD663ED8}" type="datetimeFigureOut">
              <a:rPr lang="ru-RU" smtClean="0"/>
              <a:pPr/>
              <a:t>17.10.2014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9E448-AC69-4422-8FCC-5410BCC9C2A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413273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B5D0-9622-4502-937D-7B49FD663ED8}" type="datetimeFigureOut">
              <a:rPr lang="ru-RU" smtClean="0"/>
              <a:pPr/>
              <a:t>17.10.2014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9E448-AC69-4422-8FCC-5410BCC9C2A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119611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B5D0-9622-4502-937D-7B49FD663ED8}" type="datetimeFigureOut">
              <a:rPr lang="ru-RU" smtClean="0"/>
              <a:pPr/>
              <a:t>17.10.2014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9E448-AC69-4422-8FCC-5410BCC9C2A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499214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B5D0-9622-4502-937D-7B49FD663ED8}" type="datetimeFigureOut">
              <a:rPr lang="ru-RU" smtClean="0"/>
              <a:pPr/>
              <a:t>17.10.2014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9E448-AC69-4422-8FCC-5410BCC9C2A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162646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B5D0-9622-4502-937D-7B49FD663ED8}" type="datetimeFigureOut">
              <a:rPr lang="ru-RU" smtClean="0"/>
              <a:pPr/>
              <a:t>17.10.2014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9E448-AC69-4422-8FCC-5410BCC9C2A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72784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9EB5D0-9622-4502-937D-7B49FD663ED8}" type="datetimeFigureOut">
              <a:rPr lang="ru-RU" smtClean="0"/>
              <a:pPr/>
              <a:t>17.10.2014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9E448-AC69-4422-8FCC-5410BCC9C2A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254179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9EB5D0-9622-4502-937D-7B49FD663ED8}" type="datetimeFigureOut">
              <a:rPr lang="ru-RU" smtClean="0"/>
              <a:pPr/>
              <a:t>17.10.2014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9E448-AC69-4422-8FCC-5410BCC9C2A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02900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00519458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20370668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baseline="-25000" dirty="0" smtClean="0">
                <a:solidFill>
                  <a:schemeClr val="accent4">
                    <a:lumMod val="75000"/>
                  </a:schemeClr>
                </a:solidFill>
              </a:rPr>
              <a:t>3.The woman thinks that cats are unfriendly.</a:t>
            </a:r>
          </a:p>
          <a:p>
            <a:r>
              <a:rPr lang="en-US" baseline="-25000" dirty="0" smtClean="0"/>
              <a:t> 1) True	2)False                3) Not stated</a:t>
            </a:r>
            <a:endParaRPr lang="en-US" dirty="0" smtClean="0"/>
          </a:p>
          <a:p>
            <a:r>
              <a:rPr lang="en-US" b="1" baseline="-25000" dirty="0" smtClean="0">
                <a:solidFill>
                  <a:schemeClr val="tx2">
                    <a:lumMod val="75000"/>
                  </a:schemeClr>
                </a:solidFill>
              </a:rPr>
              <a:t>4 Parrots are quiet birds. </a:t>
            </a:r>
          </a:p>
          <a:p>
            <a:r>
              <a:rPr lang="en-US" baseline="-25000" dirty="0" smtClean="0"/>
              <a:t>1) True</a:t>
            </a:r>
            <a:endParaRPr lang="en-US" dirty="0" smtClean="0"/>
          </a:p>
          <a:p>
            <a:r>
              <a:rPr lang="en-US" baseline="-25000" dirty="0" smtClean="0"/>
              <a:t>2) False</a:t>
            </a:r>
            <a:endParaRPr lang="en-US" dirty="0" smtClean="0"/>
          </a:p>
          <a:p>
            <a:r>
              <a:rPr lang="en-US" baseline="-25000" dirty="0" smtClean="0"/>
              <a:t>3) Not stated</a:t>
            </a:r>
            <a:endParaRPr lang="en-US" dirty="0" smtClean="0"/>
          </a:p>
          <a:p>
            <a:r>
              <a:rPr lang="en-US" b="1" baseline="-25000" dirty="0" smtClean="0">
                <a:solidFill>
                  <a:schemeClr val="accent5">
                    <a:lumMod val="75000"/>
                  </a:schemeClr>
                </a:solidFill>
              </a:rPr>
              <a:t>5 Goldfish is the best present</a:t>
            </a:r>
            <a:r>
              <a:rPr lang="en-US" b="1" baseline="-25000" dirty="0" smtClean="0"/>
              <a:t>.</a:t>
            </a:r>
            <a:endParaRPr lang="en-US" b="1" dirty="0" smtClean="0"/>
          </a:p>
          <a:p>
            <a:r>
              <a:rPr lang="en-US" baseline="-25000" dirty="0" smtClean="0"/>
              <a:t>1) True</a:t>
            </a:r>
            <a:endParaRPr lang="en-US" dirty="0" smtClean="0"/>
          </a:p>
          <a:p>
            <a:r>
              <a:rPr lang="en-US" baseline="-25000" dirty="0" smtClean="0"/>
              <a:t>2) False</a:t>
            </a:r>
            <a:endParaRPr lang="en-US" dirty="0" smtClean="0"/>
          </a:p>
          <a:p>
            <a:r>
              <a:rPr lang="en-US" baseline="-25000" dirty="0" smtClean="0"/>
              <a:t>3) Not stated</a:t>
            </a:r>
            <a:endParaRPr lang="ru-RU" b="1" dirty="0" smtClean="0">
              <a:solidFill>
                <a:srgbClr val="00B05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ru-RU" sz="2400" b="1" i="1" dirty="0" smtClean="0">
                <a:solidFill>
                  <a:schemeClr val="accent6"/>
                </a:solidFill>
              </a:rPr>
              <a:t>Прочитайте диалог и выберите верный ответ из 4 –</a:t>
            </a:r>
            <a:r>
              <a:rPr lang="ru-RU" sz="2400" b="1" i="1" dirty="0" err="1" smtClean="0">
                <a:solidFill>
                  <a:schemeClr val="accent6"/>
                </a:solidFill>
              </a:rPr>
              <a:t>х</a:t>
            </a:r>
            <a:r>
              <a:rPr lang="ru-RU" sz="2400" b="1" i="1" dirty="0" smtClean="0">
                <a:solidFill>
                  <a:schemeClr val="accent6"/>
                </a:solidFill>
              </a:rPr>
              <a:t> предложенных.</a:t>
            </a:r>
            <a:endParaRPr lang="ru-RU" sz="2400" b="1" i="1" dirty="0">
              <a:solidFill>
                <a:schemeClr val="accent6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A. Where 1_____yesterday?</a:t>
            </a:r>
          </a:p>
          <a:p>
            <a:r>
              <a:rPr lang="en-US" sz="2000" dirty="0" smtClean="0"/>
              <a:t>B. We went to that new restaurant . We 2__________there at 8 o’clock and there wasn’t 3__________in the place</a:t>
            </a:r>
          </a:p>
          <a:p>
            <a:endParaRPr lang="en-US" sz="1800" dirty="0" smtClean="0"/>
          </a:p>
          <a:p>
            <a:r>
              <a:rPr lang="en-US" sz="2000" b="1" dirty="0" smtClean="0"/>
              <a:t>1. A: have  you  gone   B  went you   C  did you go    D   you did go</a:t>
            </a:r>
          </a:p>
          <a:p>
            <a:r>
              <a:rPr lang="en-US" sz="2000" b="1" dirty="0" smtClean="0"/>
              <a:t>2. A got                           B  came           C    get              D   come</a:t>
            </a:r>
          </a:p>
          <a:p>
            <a:r>
              <a:rPr lang="en-US" sz="2000" b="1" dirty="0" smtClean="0"/>
              <a:t>3.  A nobody                   B  anybody      C   no persons     D  any people </a:t>
            </a:r>
            <a:endParaRPr lang="ru-RU" sz="2000" b="1" dirty="0"/>
          </a:p>
        </p:txBody>
      </p:sp>
    </p:spTree>
    <p:extLst>
      <p:ext uri="{BB962C8B-B14F-4D97-AF65-F5344CB8AC3E}">
        <p14:creationId xmlns="" xmlns:p14="http://schemas.microsoft.com/office/powerpoint/2010/main" val="31554016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53566658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2729733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0888" y="2852936"/>
            <a:ext cx="7772400" cy="151216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214290"/>
            <a:ext cx="6986614" cy="2357454"/>
          </a:xfrm>
        </p:spPr>
        <p:txBody>
          <a:bodyPr>
            <a:noAutofit/>
          </a:bodyPr>
          <a:lstStyle/>
          <a:p>
            <a:r>
              <a:rPr lang="ru-RU" sz="4800" b="1" i="1" baseline="-25000" dirty="0" smtClean="0">
                <a:solidFill>
                  <a:schemeClr val="accent4">
                    <a:lumMod val="75000"/>
                  </a:schemeClr>
                </a:solidFill>
              </a:rPr>
              <a:t>1.Вы услышите четыре диалога. Установите соответствие мест А</a:t>
            </a:r>
            <a:r>
              <a:rPr lang="en-US" sz="4800" b="1" i="1" baseline="-25000" dirty="0" smtClean="0">
                <a:solidFill>
                  <a:schemeClr val="accent4">
                    <a:lumMod val="75000"/>
                  </a:schemeClr>
                </a:solidFill>
              </a:rPr>
              <a:t>-D, </a:t>
            </a:r>
            <a:r>
              <a:rPr lang="ru-RU" sz="4800" b="1" i="1" baseline="-25000" dirty="0" smtClean="0">
                <a:solidFill>
                  <a:schemeClr val="accent4">
                    <a:lumMod val="75000"/>
                  </a:schemeClr>
                </a:solidFill>
              </a:rPr>
              <a:t>где происходили данные диалоги, с номерами диалогов. Занесите свои ответы в таблицу. Вы услышите запись дважды.</a:t>
            </a:r>
            <a:endParaRPr lang="ru-RU" sz="4800" b="1" i="1" dirty="0" smtClean="0">
              <a:solidFill>
                <a:schemeClr val="accent4">
                  <a:lumMod val="75000"/>
                </a:schemeClr>
              </a:solidFill>
            </a:endParaRPr>
          </a:p>
          <a:p>
            <a:endParaRPr lang="ru-RU" sz="44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23528" y="188639"/>
            <a:ext cx="8352928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3200" dirty="0" smtClean="0">
              <a:solidFill>
                <a:srgbClr val="FF0000"/>
              </a:solidFill>
            </a:endParaRPr>
          </a:p>
          <a:p>
            <a:endParaRPr lang="ru-RU" sz="3200" dirty="0" smtClean="0">
              <a:solidFill>
                <a:srgbClr val="FF0000"/>
              </a:solidFill>
            </a:endParaRPr>
          </a:p>
          <a:p>
            <a:endParaRPr lang="ru-RU" sz="3200" dirty="0" smtClean="0">
              <a:solidFill>
                <a:srgbClr val="FF0000"/>
              </a:solidFill>
            </a:endParaRPr>
          </a:p>
          <a:p>
            <a:endParaRPr lang="ru-RU" sz="3200" dirty="0" smtClean="0">
              <a:solidFill>
                <a:srgbClr val="FF0000"/>
              </a:solidFill>
            </a:endParaRPr>
          </a:p>
          <a:p>
            <a:endParaRPr lang="ru-RU" sz="3200" dirty="0" smtClean="0">
              <a:solidFill>
                <a:srgbClr val="FF0000"/>
              </a:solidFill>
            </a:endParaRPr>
          </a:p>
          <a:p>
            <a:endParaRPr lang="ru-RU" sz="3200" dirty="0" smtClean="0">
              <a:solidFill>
                <a:srgbClr val="FF0000"/>
              </a:solidFill>
            </a:endParaRPr>
          </a:p>
          <a:p>
            <a:endParaRPr lang="ru-RU" sz="3200" dirty="0" smtClean="0">
              <a:solidFill>
                <a:srgbClr val="FF0000"/>
              </a:solidFill>
            </a:endParaRPr>
          </a:p>
          <a:p>
            <a:endParaRPr lang="ru-RU" sz="3200" dirty="0" smtClean="0">
              <a:solidFill>
                <a:srgbClr val="FF0000"/>
              </a:solidFill>
            </a:endParaRPr>
          </a:p>
          <a:p>
            <a:endParaRPr lang="ru-RU" sz="3200" dirty="0" smtClean="0">
              <a:solidFill>
                <a:srgbClr val="FF0000"/>
              </a:solidFill>
            </a:endParaRPr>
          </a:p>
          <a:p>
            <a:endParaRPr lang="ru-RU" sz="3200" dirty="0" smtClean="0">
              <a:solidFill>
                <a:srgbClr val="FF0000"/>
              </a:solidFill>
            </a:endParaRPr>
          </a:p>
          <a:p>
            <a:endParaRPr lang="ru-RU" sz="3200" dirty="0" smtClean="0">
              <a:solidFill>
                <a:srgbClr val="FF0000"/>
              </a:solidFill>
            </a:endParaRPr>
          </a:p>
          <a:p>
            <a:endParaRPr lang="ru-RU" sz="3200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248163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baseline="-25000" dirty="0" smtClean="0">
                <a:solidFill>
                  <a:schemeClr val="accent2">
                    <a:lumMod val="75000"/>
                  </a:schemeClr>
                </a:solidFill>
              </a:rPr>
              <a:t>A Hospital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      в</a:t>
            </a:r>
            <a:r>
              <a:rPr lang="en-US" b="1" baseline="-250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b="1" baseline="-25000" dirty="0" err="1" smtClean="0">
                <a:solidFill>
                  <a:schemeClr val="accent2">
                    <a:lumMod val="75000"/>
                  </a:schemeClr>
                </a:solidFill>
              </a:rPr>
              <a:t>Librar</a:t>
            </a:r>
            <a:r>
              <a:rPr lang="ru-RU" b="1" baseline="-25000" dirty="0" smtClean="0">
                <a:solidFill>
                  <a:schemeClr val="accent2">
                    <a:lumMod val="75000"/>
                  </a:schemeClr>
                </a:solidFill>
              </a:rPr>
              <a:t>у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          </a:t>
            </a:r>
            <a:r>
              <a:rPr lang="ru-RU" b="1" baseline="-25000" dirty="0" smtClean="0">
                <a:solidFill>
                  <a:schemeClr val="accent2">
                    <a:lumMod val="75000"/>
                  </a:schemeClr>
                </a:solidFill>
              </a:rPr>
              <a:t>С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b="1" baseline="-25000" dirty="0" smtClean="0">
                <a:solidFill>
                  <a:schemeClr val="accent2">
                    <a:lumMod val="75000"/>
                  </a:schemeClr>
                </a:solidFill>
              </a:rPr>
              <a:t> Bank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         </a:t>
            </a:r>
            <a:r>
              <a:rPr lang="en-US" b="1" baseline="-25000" dirty="0" smtClean="0">
                <a:solidFill>
                  <a:schemeClr val="accent2">
                    <a:lumMod val="75000"/>
                  </a:schemeClr>
                </a:solidFill>
              </a:rPr>
              <a:t>D Shop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	</a:t>
            </a:r>
          </a:p>
          <a:p>
            <a:r>
              <a:rPr lang="ru-RU" b="1" baseline="-25000" dirty="0" smtClean="0">
                <a:solidFill>
                  <a:schemeClr val="accent2">
                    <a:lumMod val="75000"/>
                  </a:schemeClr>
                </a:solidFill>
              </a:rPr>
              <a:t>       </a:t>
            </a:r>
            <a:r>
              <a:rPr lang="en-US" b="1" baseline="-25000" dirty="0" smtClean="0">
                <a:solidFill>
                  <a:schemeClr val="accent2">
                    <a:lumMod val="75000"/>
                  </a:schemeClr>
                </a:solidFill>
              </a:rPr>
              <a:t>1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           </a:t>
            </a:r>
            <a:r>
              <a:rPr lang="en-US" b="1" baseline="-25000" dirty="0" smtClean="0">
                <a:solidFill>
                  <a:schemeClr val="accent2">
                    <a:lumMod val="75000"/>
                  </a:schemeClr>
                </a:solidFill>
              </a:rPr>
              <a:t>2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                 </a:t>
            </a:r>
            <a:r>
              <a:rPr lang="en-US" b="1" baseline="-25000" dirty="0" smtClean="0">
                <a:solidFill>
                  <a:schemeClr val="accent2">
                    <a:lumMod val="75000"/>
                  </a:schemeClr>
                </a:solidFill>
              </a:rPr>
              <a:t>3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              </a:t>
            </a:r>
            <a:r>
              <a:rPr lang="en-US" b="1" baseline="-25000" dirty="0" smtClean="0">
                <a:solidFill>
                  <a:schemeClr val="accent2">
                    <a:lumMod val="75000"/>
                  </a:schemeClr>
                </a:solidFill>
              </a:rPr>
              <a:t>4</a:t>
            </a:r>
            <a:r>
              <a:rPr lang="en-US" b="1" dirty="0" smtClean="0"/>
              <a:t>	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sz="2200" b="1" i="1" dirty="0" smtClean="0">
                <a:solidFill>
                  <a:srgbClr val="92D050"/>
                </a:solidFill>
              </a:rPr>
              <a:t>Упражнение 2.</a:t>
            </a:r>
            <a:r>
              <a:rPr lang="ru-RU" sz="2200" i="1" baseline="-25000" dirty="0" smtClean="0"/>
              <a:t> </a:t>
            </a:r>
            <a:r>
              <a:rPr lang="ru-RU" sz="3100" i="1" baseline="-25000" dirty="0" smtClean="0"/>
              <a:t>Прослушайте рассказ об одном из дней королевы Елизаветы II и выполните задания </a:t>
            </a:r>
            <a:r>
              <a:rPr lang="ru-RU" sz="3100" b="1" i="1" baseline="-25000" dirty="0" smtClean="0"/>
              <a:t>1-4, обведя букву А, В, С или </a:t>
            </a:r>
            <a:r>
              <a:rPr lang="en-US" sz="3100" b="1" i="1" baseline="-25000" dirty="0" smtClean="0"/>
              <a:t>D, </a:t>
            </a:r>
            <a:r>
              <a:rPr lang="ru-RU" sz="3100" b="1" i="1" baseline="-25000" dirty="0" smtClean="0"/>
              <a:t>соответствующую варианту ответа, который вы </a:t>
            </a:r>
            <a:r>
              <a:rPr lang="ru-RU" sz="3100" b="1" i="1" u="sng" baseline="-25000" dirty="0" smtClean="0"/>
              <a:t>считаете наиболее правильным. Вы услышите запись дважды.	</a:t>
            </a:r>
            <a:r>
              <a:rPr lang="ru-RU" sz="3100" b="1" i="1" u="sng" dirty="0" smtClean="0"/>
              <a:t/>
            </a:r>
            <a:br>
              <a:rPr lang="ru-RU" sz="3100" b="1" i="1" u="sng" dirty="0" smtClean="0"/>
            </a:br>
            <a:endParaRPr lang="ru-RU" sz="3100" b="1" i="1" dirty="0">
              <a:solidFill>
                <a:srgbClr val="92D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baseline="-25000" dirty="0" smtClean="0">
                <a:solidFill>
                  <a:schemeClr val="accent2">
                    <a:lumMod val="75000"/>
                  </a:schemeClr>
                </a:solidFill>
              </a:rPr>
              <a:t>The Queen wakes up at</a:t>
            </a:r>
          </a:p>
          <a:p>
            <a:r>
              <a:rPr lang="ru-RU" b="1" baseline="-25000" dirty="0" smtClean="0">
                <a:solidFill>
                  <a:schemeClr val="accent2">
                    <a:lumMod val="75000"/>
                  </a:schemeClr>
                </a:solidFill>
              </a:rPr>
              <a:t>А) </a:t>
            </a:r>
            <a:r>
              <a:rPr lang="en-US" b="1" baseline="-25000" dirty="0" smtClean="0">
                <a:solidFill>
                  <a:schemeClr val="accent2">
                    <a:lumMod val="75000"/>
                  </a:schemeClr>
                </a:solidFill>
              </a:rPr>
              <a:t>8 o’clock</a:t>
            </a:r>
          </a:p>
          <a:p>
            <a:r>
              <a:rPr lang="en-US" b="1" baseline="-25000" dirty="0" smtClean="0">
                <a:solidFill>
                  <a:schemeClr val="accent2">
                    <a:lumMod val="75000"/>
                  </a:schemeClr>
                </a:solidFill>
              </a:rPr>
              <a:t>B)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b="1" baseline="-25000" dirty="0" smtClean="0">
                <a:solidFill>
                  <a:schemeClr val="accent2">
                    <a:lumMod val="75000"/>
                  </a:schemeClr>
                </a:solidFill>
              </a:rPr>
              <a:t>half past eight</a:t>
            </a:r>
          </a:p>
          <a:p>
            <a:r>
              <a:rPr lang="en-US" b="1" baseline="-25000" dirty="0" smtClean="0">
                <a:solidFill>
                  <a:schemeClr val="accent2">
                    <a:lumMod val="75000"/>
                  </a:schemeClr>
                </a:solidFill>
              </a:rPr>
              <a:t>C)7 o’clock</a:t>
            </a:r>
          </a:p>
          <a:p>
            <a:r>
              <a:rPr lang="en-US" b="1" baseline="-25000" dirty="0" smtClean="0">
                <a:solidFill>
                  <a:schemeClr val="accent2">
                    <a:lumMod val="75000"/>
                  </a:schemeClr>
                </a:solidFill>
              </a:rPr>
              <a:t>D) half past seven</a:t>
            </a:r>
          </a:p>
          <a:p>
            <a:endParaRPr lang="en-US" b="1" baseline="-25000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b="1" baseline="-25000" dirty="0" smtClean="0">
                <a:solidFill>
                  <a:schemeClr val="accent2">
                    <a:lumMod val="75000"/>
                  </a:schemeClr>
                </a:solidFill>
              </a:rPr>
              <a:t>The Queen reads personal letters</a:t>
            </a:r>
          </a:p>
          <a:p>
            <a:r>
              <a:rPr lang="en-US" b="1" baseline="-25000" dirty="0" smtClean="0">
                <a:solidFill>
                  <a:schemeClr val="accent2">
                    <a:lumMod val="75000"/>
                  </a:schemeClr>
                </a:solidFill>
              </a:rPr>
              <a:t>A)after breakfast</a:t>
            </a:r>
          </a:p>
          <a:p>
            <a:r>
              <a:rPr lang="en-US" b="1" baseline="-25000" dirty="0" smtClean="0">
                <a:solidFill>
                  <a:schemeClr val="accent2">
                    <a:lumMod val="75000"/>
                  </a:schemeClr>
                </a:solidFill>
              </a:rPr>
              <a:t>B)at breakfast</a:t>
            </a:r>
          </a:p>
          <a:p>
            <a:r>
              <a:rPr lang="en-US" b="1" baseline="-25000" dirty="0" smtClean="0">
                <a:solidFill>
                  <a:schemeClr val="accent2">
                    <a:lumMod val="75000"/>
                  </a:schemeClr>
                </a:solidFill>
              </a:rPr>
              <a:t>C)before breakfast</a:t>
            </a:r>
          </a:p>
          <a:p>
            <a:r>
              <a:rPr lang="en-US" b="1" baseline="-25000" dirty="0" smtClean="0">
                <a:solidFill>
                  <a:schemeClr val="accent2">
                    <a:lumMod val="75000"/>
                  </a:schemeClr>
                </a:solidFill>
              </a:rPr>
              <a:t>D)with her personal Secretary</a:t>
            </a:r>
          </a:p>
          <a:p>
            <a:endParaRPr lang="en-US" sz="2400" baseline="-25000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93260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baseline="-25000" dirty="0" smtClean="0">
                <a:solidFill>
                  <a:schemeClr val="accent1">
                    <a:lumMod val="75000"/>
                  </a:schemeClr>
                </a:solidFill>
              </a:rPr>
              <a:t>At half past four the Queen receives</a:t>
            </a:r>
          </a:p>
          <a:p>
            <a:r>
              <a:rPr lang="en-US" baseline="-25000" dirty="0" smtClean="0">
                <a:solidFill>
                  <a:schemeClr val="accent1">
                    <a:lumMod val="75000"/>
                  </a:schemeClr>
                </a:solidFill>
              </a:rPr>
              <a:t>A)a group of businessmen</a:t>
            </a:r>
          </a:p>
          <a:p>
            <a:r>
              <a:rPr lang="en-US" baseline="-25000" dirty="0" smtClean="0">
                <a:solidFill>
                  <a:schemeClr val="accent1">
                    <a:lumMod val="75000"/>
                  </a:schemeClr>
                </a:solidFill>
              </a:rPr>
              <a:t>B)70 people</a:t>
            </a:r>
          </a:p>
          <a:p>
            <a:r>
              <a:rPr lang="en-US" baseline="-25000" dirty="0" smtClean="0">
                <a:solidFill>
                  <a:schemeClr val="accent1">
                    <a:lumMod val="75000"/>
                  </a:schemeClr>
                </a:solidFill>
              </a:rPr>
              <a:t>C)foreign visitors</a:t>
            </a:r>
          </a:p>
          <a:p>
            <a:r>
              <a:rPr lang="en-US" baseline="-25000" dirty="0" smtClean="0">
                <a:solidFill>
                  <a:schemeClr val="accent1">
                    <a:lumMod val="75000"/>
                  </a:schemeClr>
                </a:solidFill>
              </a:rPr>
              <a:t>D)Prince Philip</a:t>
            </a:r>
          </a:p>
          <a:p>
            <a:endParaRPr lang="en-US" b="1" baseline="-25000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b="1" baseline="-25000" dirty="0" smtClean="0">
                <a:solidFill>
                  <a:schemeClr val="accent1">
                    <a:lumMod val="75000"/>
                  </a:schemeClr>
                </a:solidFill>
              </a:rPr>
              <a:t>The Queen phones to some members of the Royal Family</a:t>
            </a:r>
          </a:p>
          <a:p>
            <a:r>
              <a:rPr lang="ru-RU" baseline="-25000" dirty="0" smtClean="0">
                <a:solidFill>
                  <a:schemeClr val="accent1">
                    <a:lumMod val="75000"/>
                  </a:schemeClr>
                </a:solidFill>
              </a:rPr>
              <a:t>А)</a:t>
            </a:r>
            <a:r>
              <a:rPr lang="en-US" baseline="-25000" dirty="0" smtClean="0">
                <a:solidFill>
                  <a:schemeClr val="accent1">
                    <a:lumMod val="75000"/>
                  </a:schemeClr>
                </a:solidFill>
              </a:rPr>
              <a:t>to say goodnight</a:t>
            </a:r>
          </a:p>
          <a:p>
            <a:r>
              <a:rPr lang="en-US" baseline="-25000" dirty="0" smtClean="0">
                <a:solidFill>
                  <a:schemeClr val="accent1">
                    <a:lumMod val="75000"/>
                  </a:schemeClr>
                </a:solidFill>
              </a:rPr>
              <a:t>B)to tell some news</a:t>
            </a:r>
          </a:p>
          <a:p>
            <a:r>
              <a:rPr lang="en-US" baseline="-25000" dirty="0" smtClean="0">
                <a:solidFill>
                  <a:schemeClr val="accent1">
                    <a:lumMod val="75000"/>
                  </a:schemeClr>
                </a:solidFill>
              </a:rPr>
              <a:t>C)to discuss some official papers</a:t>
            </a:r>
          </a:p>
          <a:p>
            <a:r>
              <a:rPr lang="en-US" baseline="-25000" dirty="0" smtClean="0">
                <a:solidFill>
                  <a:schemeClr val="accent1">
                    <a:lumMod val="75000"/>
                  </a:schemeClr>
                </a:solidFill>
              </a:rPr>
              <a:t>D)to be sure that everything goes all right.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ru-RU" sz="3600" b="1" i="1" dirty="0" smtClean="0">
                <a:solidFill>
                  <a:schemeClr val="accent3">
                    <a:lumMod val="50000"/>
                  </a:schemeClr>
                </a:solidFill>
              </a:rPr>
              <a:t>Упражнение 3</a:t>
            </a:r>
            <a:endParaRPr lang="ru-RU" sz="3600" b="1" i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i="1" dirty="0" smtClean="0">
                <a:solidFill>
                  <a:srgbClr val="FF0000"/>
                </a:solidFill>
              </a:rPr>
              <a:t>Прослушайте рассказ Макса о том, как он ведет здоровый образ жизни, и ответьте на вопросы 1-5. Вы услышите запись дважды.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14469951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pPr algn="l"/>
            <a:endParaRPr lang="ru-RU" sz="4000" b="1" i="1" dirty="0">
              <a:solidFill>
                <a:srgbClr val="FFC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baseline="-25000" dirty="0" smtClean="0">
                <a:solidFill>
                  <a:schemeClr val="accent6">
                    <a:lumMod val="75000"/>
                  </a:schemeClr>
                </a:solidFill>
              </a:rPr>
              <a:t>1.</a:t>
            </a:r>
            <a:r>
              <a:rPr lang="en-US" b="1" baseline="-25000" dirty="0" smtClean="0">
                <a:solidFill>
                  <a:schemeClr val="accent6">
                    <a:lumMod val="75000"/>
                  </a:schemeClr>
                </a:solidFill>
              </a:rPr>
              <a:t>How</a:t>
            </a: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</a:rPr>
              <a:t>  </a:t>
            </a:r>
            <a:r>
              <a:rPr lang="en-US" sz="2400" b="1" dirty="0" smtClean="0">
                <a:solidFill>
                  <a:schemeClr val="accent6">
                    <a:lumMod val="75000"/>
                  </a:schemeClr>
                </a:solidFill>
              </a:rPr>
              <a:t>many times does Max run around his house?</a:t>
            </a:r>
            <a:endParaRPr lang="ru-RU" b="1" baseline="-25000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b="1" baseline="-25000" dirty="0" smtClean="0">
                <a:solidFill>
                  <a:schemeClr val="accent6">
                    <a:lumMod val="75000"/>
                  </a:schemeClr>
                </a:solidFill>
              </a:rPr>
              <a:t>2 What Max eats to keep fit?</a:t>
            </a:r>
            <a:endParaRPr lang="en-US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b="1" baseline="-25000" dirty="0" smtClean="0">
                <a:solidFill>
                  <a:schemeClr val="accent6">
                    <a:lumMod val="75000"/>
                  </a:schemeClr>
                </a:solidFill>
              </a:rPr>
              <a:t>3 Where doesn’t Max like to eat?</a:t>
            </a:r>
            <a:endParaRPr lang="en-US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b="1" baseline="-25000" dirty="0" smtClean="0">
                <a:solidFill>
                  <a:schemeClr val="accent6">
                    <a:lumMod val="75000"/>
                  </a:schemeClr>
                </a:solidFill>
              </a:rPr>
              <a:t>4 Why doesn’t Max like to have guests at home?</a:t>
            </a:r>
            <a:endParaRPr lang="en-US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b="1" baseline="-25000" dirty="0" smtClean="0">
                <a:solidFill>
                  <a:schemeClr val="accent6">
                    <a:lumMod val="75000"/>
                  </a:schemeClr>
                </a:solidFill>
              </a:rPr>
              <a:t>5 What is Max’s motto?</a:t>
            </a:r>
            <a:endParaRPr lang="en-US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endParaRPr lang="ru-RU" u="sng" dirty="0"/>
          </a:p>
        </p:txBody>
      </p:sp>
    </p:spTree>
    <p:extLst>
      <p:ext uri="{BB962C8B-B14F-4D97-AF65-F5344CB8AC3E}">
        <p14:creationId xmlns="" xmlns:p14="http://schemas.microsoft.com/office/powerpoint/2010/main" val="19845426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ru-RU" sz="2400" i="1" u="sng" dirty="0" smtClean="0">
                <a:solidFill>
                  <a:srgbClr val="7030A0"/>
                </a:solidFill>
              </a:rPr>
              <a:t>Упражнение 4 </a:t>
            </a:r>
            <a:endParaRPr lang="ru-RU" sz="2400" i="1" u="sng" dirty="0">
              <a:solidFill>
                <a:srgbClr val="7030A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4000" b="1" i="1" baseline="-25000" dirty="0" smtClean="0">
                <a:solidFill>
                  <a:schemeClr val="accent4">
                    <a:lumMod val="75000"/>
                  </a:schemeClr>
                </a:solidFill>
              </a:rPr>
              <a:t>Вы услышите разговор в зоомагазине. Установите соответствие утверждений 1—5 содержанию текста. Отметьте каждое утверждение </a:t>
            </a:r>
            <a:r>
              <a:rPr lang="en-US" sz="4000" b="1" i="1" baseline="-25000" dirty="0" smtClean="0">
                <a:solidFill>
                  <a:schemeClr val="accent4">
                    <a:lumMod val="75000"/>
                  </a:schemeClr>
                </a:solidFill>
              </a:rPr>
              <a:t>TRUE, </a:t>
            </a:r>
            <a:r>
              <a:rPr lang="ru-RU" sz="4000" b="1" i="1" baseline="-25000" dirty="0" smtClean="0">
                <a:solidFill>
                  <a:schemeClr val="accent4">
                    <a:lumMod val="75000"/>
                  </a:schemeClr>
                </a:solidFill>
              </a:rPr>
              <a:t>если оно соответствует содержанию текста, </a:t>
            </a:r>
            <a:r>
              <a:rPr lang="en-US" sz="4000" b="1" i="1" baseline="-25000" dirty="0" smtClean="0">
                <a:solidFill>
                  <a:schemeClr val="accent4">
                    <a:lumMod val="75000"/>
                  </a:schemeClr>
                </a:solidFill>
              </a:rPr>
              <a:t>FALSE, </a:t>
            </a:r>
            <a:r>
              <a:rPr lang="ru-RU" sz="4000" b="1" i="1" baseline="-25000" dirty="0" smtClean="0">
                <a:solidFill>
                  <a:schemeClr val="accent4">
                    <a:lumMod val="75000"/>
                  </a:schemeClr>
                </a:solidFill>
              </a:rPr>
              <a:t>если оно не соответствует или </a:t>
            </a:r>
            <a:r>
              <a:rPr lang="en-US" sz="4000" b="1" i="1" baseline="-25000" dirty="0" smtClean="0">
                <a:solidFill>
                  <a:schemeClr val="accent4">
                    <a:lumMod val="75000"/>
                  </a:schemeClr>
                </a:solidFill>
              </a:rPr>
              <a:t>NOT STATED</a:t>
            </a:r>
            <a:r>
              <a:rPr lang="ru-RU" sz="4000" b="1" i="1" baseline="-25000" dirty="0" smtClean="0">
                <a:solidFill>
                  <a:schemeClr val="accent4">
                    <a:lumMod val="75000"/>
                  </a:schemeClr>
                </a:solidFill>
              </a:rPr>
              <a:t>, </a:t>
            </a:r>
            <a:r>
              <a:rPr lang="ru-RU" sz="4000" b="1" i="1" u="sng" baseline="-25000" dirty="0" smtClean="0">
                <a:solidFill>
                  <a:schemeClr val="accent4">
                    <a:lumMod val="75000"/>
                  </a:schemeClr>
                </a:solidFill>
              </a:rPr>
              <a:t>если в тексте нет точной информации. Вы услышите запись дважды</a:t>
            </a:r>
            <a:endParaRPr lang="ru-RU" sz="40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998226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Autofit/>
          </a:bodyPr>
          <a:lstStyle/>
          <a:p>
            <a:pPr algn="l"/>
            <a:endParaRPr lang="ru-RU" sz="1800" b="1" i="1" dirty="0" smtClean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25963"/>
          </a:xfrm>
        </p:spPr>
        <p:txBody>
          <a:bodyPr>
            <a:noAutofit/>
          </a:bodyPr>
          <a:lstStyle/>
          <a:p>
            <a:endParaRPr lang="ru-RU" sz="1800" baseline="-25000" dirty="0" smtClean="0"/>
          </a:p>
          <a:p>
            <a:r>
              <a:rPr lang="en-US" sz="1800" dirty="0" smtClean="0">
                <a:solidFill>
                  <a:srgbClr val="002060"/>
                </a:solidFill>
              </a:rPr>
              <a:t> </a:t>
            </a:r>
            <a:r>
              <a:rPr lang="ru-RU" sz="1800" b="1" dirty="0" smtClean="0">
                <a:solidFill>
                  <a:srgbClr val="002060"/>
                </a:solidFill>
              </a:rPr>
              <a:t>1.</a:t>
            </a:r>
            <a:r>
              <a:rPr lang="en-US" sz="1800" b="1" dirty="0" smtClean="0">
                <a:solidFill>
                  <a:srgbClr val="002060"/>
                </a:solidFill>
              </a:rPr>
              <a:t>The woman wants to buy some exotic  animal</a:t>
            </a:r>
            <a:endParaRPr lang="ru-RU" sz="1800" b="1" baseline="-25000" dirty="0" smtClean="0">
              <a:solidFill>
                <a:srgbClr val="002060"/>
              </a:solidFill>
            </a:endParaRPr>
          </a:p>
          <a:p>
            <a:r>
              <a:rPr lang="en-US" sz="2400" b="1" baseline="-25000" dirty="0" smtClean="0"/>
              <a:t>1) True</a:t>
            </a:r>
            <a:endParaRPr lang="en-US" sz="2400" b="1" dirty="0" smtClean="0"/>
          </a:p>
          <a:p>
            <a:r>
              <a:rPr lang="en-US" sz="2400" baseline="-25000" dirty="0" smtClean="0"/>
              <a:t>2) False</a:t>
            </a:r>
            <a:endParaRPr lang="en-US" sz="2400" dirty="0" smtClean="0"/>
          </a:p>
          <a:p>
            <a:r>
              <a:rPr lang="en-US" sz="2400" baseline="-25000" dirty="0" smtClean="0"/>
              <a:t>3) Not stated</a:t>
            </a:r>
            <a:endParaRPr lang="en-US" sz="2400" dirty="0" smtClean="0"/>
          </a:p>
          <a:p>
            <a:r>
              <a:rPr lang="en-US" sz="2800" b="1" baseline="-25000" dirty="0" smtClean="0">
                <a:solidFill>
                  <a:schemeClr val="accent5">
                    <a:lumMod val="50000"/>
                  </a:schemeClr>
                </a:solidFill>
              </a:rPr>
              <a:t>2</a:t>
            </a:r>
            <a:r>
              <a:rPr lang="ru-RU" sz="2800" b="1" baseline="-25000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  <a:r>
              <a:rPr lang="en-US" sz="2800" b="1" baseline="-25000" dirty="0" smtClean="0">
                <a:solidFill>
                  <a:schemeClr val="accent5">
                    <a:lumMod val="50000"/>
                  </a:schemeClr>
                </a:solidFill>
              </a:rPr>
              <a:t> The dog in the pet shop is expensive.</a:t>
            </a:r>
            <a:endParaRPr lang="en-US" sz="28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US" sz="2400" baseline="-25000" dirty="0" smtClean="0"/>
              <a:t>2) False</a:t>
            </a:r>
            <a:endParaRPr lang="en-US" sz="2400" dirty="0" smtClean="0"/>
          </a:p>
          <a:p>
            <a:r>
              <a:rPr lang="en-US" sz="2400" baseline="-25000" dirty="0" smtClean="0"/>
              <a:t>1) True</a:t>
            </a:r>
            <a:endParaRPr lang="en-US" sz="2400" dirty="0" smtClean="0"/>
          </a:p>
          <a:p>
            <a:r>
              <a:rPr lang="en-US" sz="2400" baseline="-25000" dirty="0" smtClean="0"/>
              <a:t>3) Not stated</a:t>
            </a:r>
            <a:endParaRPr lang="en-US" sz="2400" dirty="0" smtClean="0"/>
          </a:p>
        </p:txBody>
      </p:sp>
    </p:spTree>
    <p:extLst>
      <p:ext uri="{BB962C8B-B14F-4D97-AF65-F5344CB8AC3E}">
        <p14:creationId xmlns="" xmlns:p14="http://schemas.microsoft.com/office/powerpoint/2010/main" val="28041876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431</Words>
  <Application>Microsoft Office PowerPoint</Application>
  <PresentationFormat>Экран (4:3)</PresentationFormat>
  <Paragraphs>75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   </vt:lpstr>
      <vt:lpstr>Слайд 3</vt:lpstr>
      <vt:lpstr>Упражнение 2. Прослушайте рассказ об одном из дней королевы Елизаветы II и выполните задания 1-4, обведя букву А, В, С или D, соответствующую варианту ответа, который вы считаете наиболее правильным. Вы услышите запись дважды.  </vt:lpstr>
      <vt:lpstr>Слайд 5</vt:lpstr>
      <vt:lpstr>Упражнение 3</vt:lpstr>
      <vt:lpstr>Слайд 7</vt:lpstr>
      <vt:lpstr>Упражнение 4 </vt:lpstr>
      <vt:lpstr>Слайд 9</vt:lpstr>
      <vt:lpstr>Слайд 10</vt:lpstr>
      <vt:lpstr>Прочитайте диалог и выберите верный ответ из 4 –х предложенных.</vt:lpstr>
      <vt:lpstr>Слайд 12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Подбери подходящий транскрипционный значок к каждой букве или значку 1.th [ ð ]__________________  2.y ______________________ 3. mb______________________ 4. oo_________________________ 5.a____________________________</dc:title>
  <dc:creator>Марина</dc:creator>
  <cp:lastModifiedBy>Пользователь</cp:lastModifiedBy>
  <cp:revision>27</cp:revision>
  <dcterms:created xsi:type="dcterms:W3CDTF">2013-11-04T04:24:44Z</dcterms:created>
  <dcterms:modified xsi:type="dcterms:W3CDTF">2014-10-17T18:11:50Z</dcterms:modified>
</cp:coreProperties>
</file>