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57" r:id="rId3"/>
    <p:sldId id="258" r:id="rId4"/>
    <p:sldId id="273" r:id="rId5"/>
    <p:sldId id="259" r:id="rId6"/>
    <p:sldId id="264" r:id="rId7"/>
    <p:sldId id="262" r:id="rId8"/>
    <p:sldId id="271" r:id="rId9"/>
    <p:sldId id="260" r:id="rId10"/>
    <p:sldId id="272" r:id="rId11"/>
    <p:sldId id="263" r:id="rId12"/>
    <p:sldId id="268" r:id="rId13"/>
    <p:sldId id="265" r:id="rId14"/>
    <p:sldId id="267" r:id="rId15"/>
    <p:sldId id="269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1" autoAdjust="0"/>
  </p:normalViewPr>
  <p:slideViewPr>
    <p:cSldViewPr>
      <p:cViewPr varScale="1"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33AB89-35D1-4FCB-8E16-C1BDBDAF0221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280C6F-6C7A-4351-B61B-2982F2A7E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67AB5D-B7CE-4DF6-8FA3-E5C855307B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21C523-4381-46E6-A3F2-EF963A1FD5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7B54-BE06-4B90-9071-2F38A9FDC611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E73-B4E4-4A64-95D4-9DAD85F86C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9C51-EF12-4C19-A4D6-3A55DFDA000C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DF208-4ED4-442F-B7F6-62EEF9785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B566-F177-434F-8CF0-2AC4A683C465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1087E-E014-458D-81E3-B27814F5D0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ED354-69E1-4EE6-87D7-F8E9CCBB76CA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3E22A-7429-4B0F-AF98-74F7AAD787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E5D4-78DE-4763-A786-A3F311A29CE5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7F9F1-ED41-4FCB-B9AD-C574F05D58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DB2D-FA34-48A9-A23B-90A0C136EC41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372DA-560C-4B02-BAB3-3E5321A577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FD65-ACB0-42AF-8B79-9067D1507154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3C2A-B2CD-49D6-8AD6-CE52A49DA3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09BB4-CBB0-4C50-AEEA-5F5EFAF72B0A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F133C-64AB-4F7A-BD28-256AB10C0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9453-8CA5-4A8F-AD8F-AA25ED9EC6CB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C9DD-EA76-4D06-9A99-D05BCAE94E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01BC-9C17-4728-B9F4-9F3956AB95A9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8484-9A65-42AA-88A6-952E771442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39AC-4001-47C8-8DF6-54E88ABAC9B6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D1A17-DE07-4024-AA21-43BFCD50C8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E45138-EDF2-4400-A32B-F63B6D8814F2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9062DB-957E-40C5-8723-406B623A67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pull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2/74/269/74269993_large_7b8633518167.jpg" TargetMode="External"/><Relationship Id="rId3" Type="http://schemas.openxmlformats.org/officeDocument/2006/relationships/hyperlink" Target="http://static2.ozone.ru/multimedia/books_covers/c120/1001069407.jpg" TargetMode="External"/><Relationship Id="rId7" Type="http://schemas.openxmlformats.org/officeDocument/2006/relationships/hyperlink" Target="http://img0.liveinternet.ru/images/attach/c/2/74/269/74269998_large_1050fbccadee.jpg" TargetMode="External"/><Relationship Id="rId2" Type="http://schemas.openxmlformats.org/officeDocument/2006/relationships/hyperlink" Target="http://lib.ru/LITRA/PUSHKIN/dubrowskij.tx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iluet.org.ru/gl/0401.gif" TargetMode="External"/><Relationship Id="rId5" Type="http://schemas.openxmlformats.org/officeDocument/2006/relationships/hyperlink" Target="http://img1.liveinternet.ru/images/attach/c/2/74/270/74270543_large_b96c1b13be5a.jpg" TargetMode="External"/><Relationship Id="rId4" Type="http://schemas.openxmlformats.org/officeDocument/2006/relationships/hyperlink" Target="http://lib.pushkinskijdom.ru/Portals/3/lib_logo.jpg" TargetMode="External"/><Relationship Id="rId9" Type="http://schemas.openxmlformats.org/officeDocument/2006/relationships/hyperlink" Target="http://img0.liveinternet.ru/images/attach/c/2/74/269/74269990_large_1a3d3f473a2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1357313"/>
            <a:ext cx="8215312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Bookman Old Style" pitchFamily="18" charset="0"/>
              </a:rPr>
              <a:t>Презентация к интегрированному уроку </a:t>
            </a:r>
            <a:r>
              <a:rPr lang="ru-RU" sz="2400" b="1" cap="small" dirty="0">
                <a:latin typeface="Bookman Old Style" pitchFamily="18" charset="0"/>
              </a:rPr>
              <a:t>математика и литература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Bookman Old Style" pitchFamily="18" charset="0"/>
              </a:rPr>
              <a:t>по теме «Делимость чисел», 6 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Bookman Old Style" pitchFamily="18" charset="0"/>
              </a:rPr>
              <a:t> с использованием текста романа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Bookman Old Style" pitchFamily="18" charset="0"/>
              </a:rPr>
              <a:t> А.С. Пушкина «Дубровский»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Bookman Old Style" pitchFamily="18" charset="0"/>
              </a:rPr>
              <a:t>Автор: учитель </a:t>
            </a:r>
            <a:r>
              <a:rPr lang="ru-RU" sz="2400" b="1" dirty="0" smtClean="0">
                <a:latin typeface="Bookman Old Style" pitchFamily="18" charset="0"/>
              </a:rPr>
              <a:t>математики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Bookman Old Style" pitchFamily="18" charset="0"/>
              </a:rPr>
              <a:t>ГБОУ школы </a:t>
            </a:r>
            <a:r>
              <a:rPr lang="ru-RU" sz="2400" b="1" dirty="0">
                <a:latin typeface="Bookman Old Style" pitchFamily="18" charset="0"/>
              </a:rPr>
              <a:t>№ </a:t>
            </a:r>
            <a:r>
              <a:rPr lang="ru-RU" sz="2400" b="1" dirty="0" smtClean="0">
                <a:latin typeface="Bookman Old Style" pitchFamily="18" charset="0"/>
              </a:rPr>
              <a:t>2109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b="1" dirty="0" smtClean="0">
                <a:latin typeface="Bookman Old Style" pitchFamily="18" charset="0"/>
              </a:rPr>
              <a:t>«Алые </a:t>
            </a:r>
            <a:r>
              <a:rPr lang="ru-RU" sz="2400" b="1" dirty="0" smtClean="0">
                <a:latin typeface="Bookman Old Style" pitchFamily="18" charset="0"/>
              </a:rPr>
              <a:t>паруса»</a:t>
            </a:r>
            <a:r>
              <a:rPr lang="ru-RU" sz="2400" b="1" dirty="0">
                <a:latin typeface="Bookman Old Style" pitchFamily="18" charset="0"/>
              </a:rPr>
              <a:t> </a:t>
            </a:r>
            <a:endParaRPr lang="ru-RU" sz="2400" b="1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Bookman Old Style" pitchFamily="18" charset="0"/>
              </a:rPr>
              <a:t>Козлова </a:t>
            </a:r>
            <a:r>
              <a:rPr lang="ru-RU" sz="2400" b="1" dirty="0" smtClean="0">
                <a:latin typeface="Bookman Old Style" pitchFamily="18" charset="0"/>
              </a:rPr>
              <a:t>Наталья </a:t>
            </a:r>
            <a:r>
              <a:rPr lang="ru-RU" sz="2400" b="1" dirty="0">
                <a:latin typeface="Bookman Old Style" pitchFamily="18" charset="0"/>
              </a:rPr>
              <a:t>Николаевна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643188"/>
            <a:ext cx="31464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14313" y="428625"/>
            <a:ext cx="86296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Bookman Old Style" pitchFamily="18" charset="0"/>
              </a:rPr>
              <a:t>Вспомните: сколько лет Марье Кириловне и сколько - князю Верейскому,</a:t>
            </a:r>
          </a:p>
          <a:p>
            <a:r>
              <a:rPr lang="ru-RU" sz="2800" b="1" i="1">
                <a:latin typeface="Bookman Old Style" pitchFamily="18" charset="0"/>
              </a:rPr>
              <a:t>найдите наибольший общий делитель этих чисел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29000" y="4929188"/>
            <a:ext cx="54721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Bookman Old Style" pitchFamily="18" charset="0"/>
              </a:rPr>
              <a:t>Ответ:  </a:t>
            </a:r>
            <a:r>
              <a:rPr lang="ru-RU" sz="4000" b="1">
                <a:solidFill>
                  <a:srgbClr val="7030A0"/>
                </a:solidFill>
                <a:latin typeface="Bookman Old Style" pitchFamily="18" charset="0"/>
              </a:rPr>
              <a:t>1</a:t>
            </a:r>
          </a:p>
          <a:p>
            <a:r>
              <a:rPr lang="ru-RU" sz="4000" b="1">
                <a:solidFill>
                  <a:srgbClr val="7030A0"/>
                </a:solidFill>
                <a:latin typeface="Bookman Old Style" pitchFamily="18" charset="0"/>
              </a:rPr>
              <a:t>      </a:t>
            </a:r>
            <a:r>
              <a:rPr lang="ru-RU" sz="3200">
                <a:latin typeface="Bookman Old Style" pitchFamily="18" charset="0"/>
              </a:rPr>
              <a:t>НОД(17 И 50) = 1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313" y="357188"/>
            <a:ext cx="87153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ru-RU" sz="2400" u="sng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Сколько</a:t>
            </a:r>
            <a:r>
              <a:rPr lang="ru-RU" sz="24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ru-RU" sz="2400" b="1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простых чисел </a:t>
            </a:r>
            <a:r>
              <a:rPr lang="ru-RU" sz="24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удовлетворяют неравенству:     </a:t>
            </a:r>
            <a:r>
              <a:rPr lang="ru-RU" sz="28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800" b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70  &lt;  х  &lt;  90 </a:t>
            </a:r>
            <a:r>
              <a:rPr lang="ru-RU" sz="28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?  </a:t>
            </a:r>
            <a:r>
              <a:rPr lang="ru-RU" sz="24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(Перечислите их) </a:t>
            </a:r>
          </a:p>
          <a:p>
            <a:endParaRPr lang="ru-RU" sz="2400">
              <a:latin typeface="Bookman Old Style" pitchFamily="18" charset="0"/>
              <a:ea typeface="Times New Roman" pitchFamily="18" charset="0"/>
              <a:cs typeface="Tahoma" pitchFamily="34" charset="0"/>
            </a:endParaRPr>
          </a:p>
          <a:p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Именно  за столько лет француз Дефорж собирался скопить  в России маленький  капитал достаточный  для будущей его независимости, чтобы вернуться в  Париж  и  заняться коммерцией</a:t>
            </a:r>
            <a:r>
              <a:rPr lang="ru-RU" sz="24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. </a:t>
            </a:r>
          </a:p>
          <a:p>
            <a:endParaRPr lang="ru-RU" sz="2400">
              <a:latin typeface="Bookman Old Style" pitchFamily="18" charset="0"/>
              <a:ea typeface="Times New Roman" pitchFamily="18" charset="0"/>
              <a:cs typeface="Tahoma" pitchFamily="34" charset="0"/>
            </a:endParaRPr>
          </a:p>
          <a:p>
            <a:r>
              <a:rPr lang="ru-RU" sz="24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Через сколько же лет Дефорж собирался уехать на родину?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00250" y="4286250"/>
            <a:ext cx="65008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Bookman Old Style" pitchFamily="18" charset="0"/>
              </a:rPr>
              <a:t>Ответ:</a:t>
            </a:r>
            <a:r>
              <a:rPr lang="ru-RU" sz="4000" b="1">
                <a:solidFill>
                  <a:srgbClr val="00B0F0"/>
                </a:solidFill>
                <a:latin typeface="Bookman Old Style" pitchFamily="18" charset="0"/>
              </a:rPr>
              <a:t>  </a:t>
            </a:r>
            <a:r>
              <a:rPr lang="ru-RU" sz="4000" b="1">
                <a:solidFill>
                  <a:srgbClr val="7030A0"/>
                </a:solidFill>
                <a:latin typeface="Bookman Old Style" pitchFamily="18" charset="0"/>
              </a:rPr>
              <a:t>через 5 лет</a:t>
            </a:r>
          </a:p>
          <a:p>
            <a:endParaRPr lang="ru-RU" sz="3200" b="1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3200">
                <a:latin typeface="Bookman Old Style" pitchFamily="18" charset="0"/>
              </a:rPr>
              <a:t>( Решением задачи являются числа: 71, 73, 79, 83, 89 )</a:t>
            </a:r>
          </a:p>
          <a:p>
            <a:endParaRPr lang="ru-RU" sz="4000" b="1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43063" y="357188"/>
            <a:ext cx="764381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13125"/>
            <a:r>
              <a:rPr lang="ru-RU" sz="28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Если правильно найдете:</a:t>
            </a:r>
            <a:r>
              <a:rPr lang="ru-RU" sz="28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ru-RU" sz="2800" b="1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сколько всего простых делителей у произведения </a:t>
            </a:r>
            <a:r>
              <a:rPr lang="ru-RU" sz="28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чисел   260 · 330 · 350,</a:t>
            </a:r>
          </a:p>
          <a:p>
            <a:pPr marL="3413125"/>
            <a:r>
              <a:rPr lang="ru-RU" sz="28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то узнаете:</a:t>
            </a:r>
            <a:r>
              <a:rPr lang="ru-RU" sz="28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3413125"/>
            <a:endParaRPr lang="ru-RU" sz="2800" i="1">
              <a:latin typeface="Bookman Old Style" pitchFamily="18" charset="0"/>
              <a:ea typeface="Times New Roman" pitchFamily="18" charset="0"/>
              <a:cs typeface="Tahoma" pitchFamily="34" charset="0"/>
            </a:endParaRPr>
          </a:p>
          <a:p>
            <a:pPr marL="3413125"/>
            <a:r>
              <a:rPr lang="ru-RU" sz="28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«Сколько лошадей было запряжено в коляску Антона Пафнутьича Спицына, приехавшего в гости к Троекурову?»</a:t>
            </a:r>
            <a:r>
              <a:rPr lang="ru-RU" sz="28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0" y="5214938"/>
            <a:ext cx="62865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Bookman Old Style" pitchFamily="18" charset="0"/>
              </a:rPr>
              <a:t>Ответ:</a:t>
            </a:r>
            <a:r>
              <a:rPr lang="ru-RU" sz="4000" b="1">
                <a:solidFill>
                  <a:srgbClr val="00B0F0"/>
                </a:solidFill>
                <a:latin typeface="Bookman Old Style" pitchFamily="18" charset="0"/>
              </a:rPr>
              <a:t>   </a:t>
            </a:r>
            <a:r>
              <a:rPr lang="ru-RU" sz="4000" b="1">
                <a:solidFill>
                  <a:srgbClr val="7030A0"/>
                </a:solidFill>
                <a:latin typeface="Bookman Old Style" pitchFamily="18" charset="0"/>
              </a:rPr>
              <a:t>6</a:t>
            </a:r>
          </a:p>
          <a:p>
            <a:r>
              <a:rPr lang="ru-RU" sz="2400" i="1">
                <a:latin typeface="Bookman Old Style" pitchFamily="18" charset="0"/>
              </a:rPr>
              <a:t>«В это время въехала на двор коляска, запряженная </a:t>
            </a:r>
            <a:r>
              <a:rPr lang="ru-RU" sz="2400" b="1" i="1">
                <a:latin typeface="Bookman Old Style" pitchFamily="18" charset="0"/>
              </a:rPr>
              <a:t>шестью</a:t>
            </a:r>
            <a:r>
              <a:rPr lang="ru-RU" sz="2400" i="1">
                <a:latin typeface="Bookman Old Style" pitchFamily="18" charset="0"/>
              </a:rPr>
              <a:t>  лошадьми»</a:t>
            </a:r>
            <a:endParaRPr lang="ru-RU" sz="2400" b="1" i="1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857625" y="857250"/>
            <a:ext cx="5214938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marL="92075"/>
            <a:r>
              <a:rPr lang="ru-RU" sz="2400">
                <a:latin typeface="Bookman Old Style" pitchFamily="18" charset="0"/>
              </a:rPr>
              <a:t>  Предположим, что одного такого большого стола не нашлось, поэтому его пришлось составлять из нескольких </a:t>
            </a:r>
            <a:r>
              <a:rPr lang="ru-RU" sz="2400" u="sng">
                <a:latin typeface="Bookman Old Style" pitchFamily="18" charset="0"/>
              </a:rPr>
              <a:t>одинаковых</a:t>
            </a:r>
            <a:r>
              <a:rPr lang="ru-RU" sz="2400">
                <a:latin typeface="Bookman Old Style" pitchFamily="18" charset="0"/>
              </a:rPr>
              <a:t> меньших столов. Из какого их числа можно собрать общий стол на 80 человек, если нужно поставить их </a:t>
            </a:r>
            <a:r>
              <a:rPr lang="ru-RU" sz="2400" u="sng">
                <a:latin typeface="Bookman Old Style" pitchFamily="18" charset="0"/>
              </a:rPr>
              <a:t>нечетное число</a:t>
            </a:r>
            <a:r>
              <a:rPr lang="ru-RU" sz="2400">
                <a:latin typeface="Bookman Old Style" pitchFamily="18" charset="0"/>
              </a:rPr>
              <a:t>, а за каждым столом гости могут сидеть только напротив друг друга?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4438" y="5715000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Bookman Old Style" pitchFamily="18" charset="0"/>
              </a:rPr>
              <a:t>Ответ:</a:t>
            </a:r>
            <a:r>
              <a:rPr lang="ru-RU" sz="4000" b="1">
                <a:solidFill>
                  <a:srgbClr val="00B0F0"/>
                </a:solidFill>
                <a:latin typeface="Bookman Old Style" pitchFamily="18" charset="0"/>
              </a:rPr>
              <a:t>  </a:t>
            </a:r>
            <a:r>
              <a:rPr lang="ru-RU" sz="3200" b="1">
                <a:solidFill>
                  <a:srgbClr val="7030A0"/>
                </a:solidFill>
                <a:latin typeface="Bookman Old Style" pitchFamily="18" charset="0"/>
              </a:rPr>
              <a:t>5 столов</a:t>
            </a:r>
          </a:p>
          <a:p>
            <a:r>
              <a:rPr lang="ru-RU" sz="3200" b="1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800">
                <a:latin typeface="Bookman Old Style" pitchFamily="18" charset="0"/>
              </a:rPr>
              <a:t>по 8 чел. с каждой стороны, т.е. 16  </a:t>
            </a:r>
            <a:r>
              <a:rPr lang="ru-RU" sz="800">
                <a:latin typeface="Bookman Old Style" pitchFamily="18" charset="0"/>
              </a:rPr>
              <a:t>  </a:t>
            </a:r>
            <a:r>
              <a:rPr lang="ru-RU" sz="2800">
                <a:latin typeface="Bookman Old Style" pitchFamily="18" charset="0"/>
              </a:rPr>
              <a:t>5   </a:t>
            </a:r>
            <a:r>
              <a:rPr lang="ru-RU" sz="3200" b="1">
                <a:solidFill>
                  <a:srgbClr val="7030A0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3786188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357188" y="214313"/>
            <a:ext cx="850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Bookman Old Style" pitchFamily="18" charset="0"/>
              </a:rPr>
              <a:t>«В зале накрывали стол на 80 приборов» 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7" name="Умножение 6"/>
          <p:cNvSpPr/>
          <p:nvPr/>
        </p:nvSpPr>
        <p:spPr>
          <a:xfrm>
            <a:off x="7843838" y="6515100"/>
            <a:ext cx="214312" cy="214313"/>
          </a:xfrm>
          <a:prstGeom prst="mathMultiply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313" y="714375"/>
            <a:ext cx="814387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ru-RU" sz="2200">
                <a:latin typeface="Bookman Old Style" pitchFamily="18" charset="0"/>
                <a:cs typeface="Times New Roman" pitchFamily="18" charset="0"/>
              </a:rPr>
              <a:t>Сколько же лет Владимиру Дубровскому?</a:t>
            </a:r>
          </a:p>
          <a:p>
            <a:endParaRPr lang="ru-RU" sz="1000">
              <a:latin typeface="Bookman Old Style" pitchFamily="18" charset="0"/>
              <a:ea typeface="Times New Roman" pitchFamily="18" charset="0"/>
              <a:cs typeface="Tahoma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2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«Дубровский узнал сии места - он вспомнил, что на сем самом холму играл он с маленькой Машей Троекуровой, которая была </a:t>
            </a:r>
            <a:r>
              <a:rPr lang="ru-RU" sz="2200" i="1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двумя годами его моложе </a:t>
            </a:r>
            <a:r>
              <a:rPr lang="ru-RU" sz="22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и тогда уже обещала быть красавицей».</a:t>
            </a:r>
            <a:r>
              <a:rPr lang="ru-RU" sz="2200" i="1">
                <a:latin typeface="Bookman Old Style" pitchFamily="18" charset="0"/>
              </a:rPr>
              <a:t> </a:t>
            </a:r>
          </a:p>
          <a:p>
            <a:pPr eaLnBrk="0" hangingPunct="0">
              <a:buFontTx/>
              <a:buChar char="•"/>
            </a:pPr>
            <a:endParaRPr lang="ru-RU" sz="1000" i="1">
              <a:latin typeface="Bookman Old Style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200" i="1">
                <a:latin typeface="Bookman Old Style" pitchFamily="18" charset="0"/>
                <a:cs typeface="Times New Roman" pitchFamily="18" charset="0"/>
              </a:rPr>
              <a:t>«Я помню его ребенком,  не знаю почернели ль у него волоса, а тогда был он кудрявый белокуренький мальчик  - но  знаю  наверное,  что  </a:t>
            </a:r>
            <a:r>
              <a:rPr lang="ru-RU" sz="2200" i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Дубровский  пятью годами  старше моей  Маши</a:t>
            </a:r>
            <a:r>
              <a:rPr lang="ru-RU" sz="2200" i="1">
                <a:latin typeface="Bookman Old Style" pitchFamily="18" charset="0"/>
                <a:cs typeface="Times New Roman" pitchFamily="18" charset="0"/>
              </a:rPr>
              <a:t>, и что, следственно, ему не 35 лет, а около 23».</a:t>
            </a:r>
          </a:p>
          <a:p>
            <a:pPr eaLnBrk="0" hangingPunct="0">
              <a:buFontTx/>
              <a:buChar char="•"/>
            </a:pPr>
            <a:endParaRPr lang="ru-RU" sz="1000" i="1">
              <a:latin typeface="Bookman Old Style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200" i="1">
                <a:latin typeface="Bookman Old Style" pitchFamily="18" charset="0"/>
                <a:cs typeface="Times New Roman" pitchFamily="18" charset="0"/>
              </a:rPr>
              <a:t>«В  эпоху, нами  описываемую, </a:t>
            </a:r>
            <a:r>
              <a:rPr lang="ru-RU" sz="2200" i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ей было 17 лет</a:t>
            </a:r>
            <a:r>
              <a:rPr lang="ru-RU" sz="2200" i="1">
                <a:latin typeface="Bookman Old Style" pitchFamily="18" charset="0"/>
                <a:cs typeface="Times New Roman" pitchFamily="18" charset="0"/>
              </a:rPr>
              <a:t>, и  красота  ее  была в полном цвете».</a:t>
            </a:r>
            <a:r>
              <a:rPr lang="ru-RU" sz="2200" i="1">
                <a:latin typeface="Bookman Old Style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57818" y="0"/>
            <a:ext cx="285045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Загадка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5214938"/>
            <a:ext cx="87153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>
                <a:solidFill>
                  <a:srgbClr val="C00000"/>
                </a:solidFill>
                <a:latin typeface="Bookman Old Style" pitchFamily="18" charset="0"/>
              </a:rPr>
              <a:t>Ответ</a:t>
            </a:r>
            <a:r>
              <a:rPr lang="ru-RU" sz="4000" b="1">
                <a:solidFill>
                  <a:srgbClr val="7030A0"/>
                </a:solidFill>
                <a:latin typeface="Bookman Old Style" pitchFamily="18" charset="0"/>
              </a:rPr>
              <a:t>:   </a:t>
            </a:r>
            <a:r>
              <a:rPr lang="ru-RU" sz="3600" b="1">
                <a:solidFill>
                  <a:srgbClr val="7030A0"/>
                </a:solidFill>
                <a:latin typeface="Bookman Old Style" pitchFamily="18" charset="0"/>
              </a:rPr>
              <a:t>около 20 лет</a:t>
            </a:r>
          </a:p>
          <a:p>
            <a:r>
              <a:rPr lang="ru-RU" sz="2400" b="1" i="1">
                <a:latin typeface="Bookman Old Style" pitchFamily="18" charset="0"/>
              </a:rPr>
              <a:t>«</a:t>
            </a:r>
            <a:r>
              <a:rPr lang="ru-RU" sz="2000" b="1" i="1">
                <a:latin typeface="Bookman Old Style" pitchFamily="18" charset="0"/>
              </a:rPr>
              <a:t>был привезен в Петербург на 8-м году своего возраста»; </a:t>
            </a:r>
          </a:p>
          <a:p>
            <a:r>
              <a:rPr lang="ru-RU" sz="2000" b="1" i="1">
                <a:latin typeface="Bookman Old Style" pitchFamily="18" charset="0"/>
              </a:rPr>
              <a:t>« 12 лет не видал он своей родины</a:t>
            </a:r>
            <a:r>
              <a:rPr lang="ru-RU" sz="2400" b="1" i="1">
                <a:latin typeface="Bookman Old Style" pitchFamily="18" charset="0"/>
              </a:rPr>
              <a:t>»</a:t>
            </a:r>
            <a:endParaRPr lang="ru-RU" sz="2400" b="1" i="1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428868"/>
            <a:ext cx="8215370" cy="15234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Мир чисел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«Дубровского»</a:t>
            </a:r>
            <a:endParaRPr lang="ru-RU" sz="4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612900"/>
            <a:ext cx="9144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ahoma" pitchFamily="34" charset="0"/>
                <a:ea typeface="Times New Roman" pitchFamily="18" charset="0"/>
                <a:cs typeface="Tahoma" pitchFamily="34" charset="0"/>
              </a:rPr>
              <a:t>Интернет-ресурсы:</a:t>
            </a:r>
          </a:p>
          <a:p>
            <a:pPr algn="ctr"/>
            <a:endParaRPr lang="ru-RU" sz="28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>
                <a:latin typeface="Tahoma" pitchFamily="34" charset="0"/>
                <a:ea typeface="Times New Roman" pitchFamily="18" charset="0"/>
                <a:cs typeface="Tahoma" pitchFamily="34" charset="0"/>
              </a:rPr>
              <a:t>Текст романа А.С. Пушкина </a:t>
            </a:r>
            <a:r>
              <a:rPr lang="ru-RU" sz="2000">
                <a:latin typeface="Calibri" pitchFamily="34" charset="0"/>
                <a:ea typeface="Times New Roman" pitchFamily="18" charset="0"/>
                <a:cs typeface="Tahoma" pitchFamily="34" charset="0"/>
              </a:rPr>
              <a:t>«</a:t>
            </a:r>
            <a:r>
              <a:rPr lang="ru-RU" sz="2000">
                <a:latin typeface="Tahoma" pitchFamily="34" charset="0"/>
                <a:ea typeface="Times New Roman" pitchFamily="18" charset="0"/>
                <a:cs typeface="Tahoma" pitchFamily="34" charset="0"/>
              </a:rPr>
              <a:t>Дубровский</a:t>
            </a:r>
            <a:r>
              <a:rPr lang="ru-RU" sz="2000">
                <a:latin typeface="Calibri" pitchFamily="34" charset="0"/>
                <a:ea typeface="Times New Roman" pitchFamily="18" charset="0"/>
                <a:cs typeface="Tahoma" pitchFamily="34" charset="0"/>
              </a:rPr>
              <a:t>»</a:t>
            </a:r>
            <a:endParaRPr lang="ru-RU" sz="2000">
              <a:cs typeface="Arial" charset="0"/>
            </a:endParaRPr>
          </a:p>
          <a:p>
            <a:pPr eaLnBrk="0" hangingPunct="0"/>
            <a:r>
              <a:rPr lang="ru-RU" sz="1600">
                <a:latin typeface="Tahoma" pitchFamily="34" charset="0"/>
                <a:cs typeface="Times New Roman" pitchFamily="18" charset="0"/>
                <a:hlinkClick r:id="rId2"/>
              </a:rPr>
              <a:t>http://lib.ru/LITRA/PUSHKIN/dubrowskij.txt</a:t>
            </a:r>
            <a:endParaRPr lang="ru-RU" sz="1600">
              <a:latin typeface="Tahoma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ahoma" pitchFamily="34" charset="0"/>
                <a:cs typeface="Times New Roman" pitchFamily="18" charset="0"/>
              </a:rPr>
              <a:t>Иллюстрации:</a:t>
            </a:r>
          </a:p>
          <a:p>
            <a:pPr eaLnBrk="0" hangingPunct="0"/>
            <a:r>
              <a:rPr lang="en-US" sz="1600">
                <a:latin typeface="Tahoma" pitchFamily="34" charset="0"/>
                <a:cs typeface="Times New Roman" pitchFamily="18" charset="0"/>
                <a:hlinkClick r:id="rId3"/>
              </a:rPr>
              <a:t>http://static2.ozone.ru/multimedia/books_covers/c120/1001069407.jpg</a:t>
            </a:r>
            <a:endParaRPr lang="ru-RU" sz="1600">
              <a:latin typeface="Tahoma" pitchFamily="34" charset="0"/>
              <a:cs typeface="Times New Roman" pitchFamily="18" charset="0"/>
            </a:endParaRPr>
          </a:p>
          <a:p>
            <a:pPr eaLnBrk="0" hangingPunct="0"/>
            <a:r>
              <a:rPr lang="en-US" sz="1600">
                <a:latin typeface="Tahoma" pitchFamily="34" charset="0"/>
                <a:cs typeface="Times New Roman" pitchFamily="18" charset="0"/>
                <a:hlinkClick r:id="rId4"/>
              </a:rPr>
              <a:t>http://lib.pushkinskijdom.ru/Portals/3/lib_logo.jpg</a:t>
            </a:r>
            <a:endParaRPr lang="ru-RU" sz="1600">
              <a:latin typeface="Tahoma" pitchFamily="34" charset="0"/>
              <a:cs typeface="Times New Roman" pitchFamily="18" charset="0"/>
            </a:endParaRPr>
          </a:p>
          <a:p>
            <a:pPr eaLnBrk="0" hangingPunct="0"/>
            <a:r>
              <a:rPr lang="en-US" sz="1600">
                <a:latin typeface="Tahoma" pitchFamily="34" charset="0"/>
                <a:cs typeface="Tahoma" pitchFamily="34" charset="0"/>
                <a:hlinkClick r:id="rId5"/>
              </a:rPr>
              <a:t>http://img1.liveinternet.ru/images/attach/c/2/74/270/74270543_large_b96c1b13be5a.jpg</a:t>
            </a:r>
            <a:endParaRPr lang="ru-RU" sz="1600">
              <a:latin typeface="Tahoma" pitchFamily="34" charset="0"/>
              <a:cs typeface="Tahoma" pitchFamily="34" charset="0"/>
            </a:endParaRPr>
          </a:p>
          <a:p>
            <a:pPr eaLnBrk="0" hangingPunct="0"/>
            <a:r>
              <a:rPr lang="en-US" sz="1600">
                <a:cs typeface="Arial" charset="0"/>
                <a:hlinkClick r:id="rId6"/>
              </a:rPr>
              <a:t>http://siluet.org.ru/gl/0401.gif</a:t>
            </a:r>
            <a:endParaRPr lang="ru-RU" sz="1600">
              <a:cs typeface="Arial" charset="0"/>
            </a:endParaRPr>
          </a:p>
          <a:p>
            <a:pPr eaLnBrk="0" hangingPunct="0"/>
            <a:r>
              <a:rPr lang="en-US" sz="1600">
                <a:cs typeface="Arial" charset="0"/>
                <a:hlinkClick r:id="rId7"/>
              </a:rPr>
              <a:t>http://img0.liveinternet.ru/images/attach/c/2/74/269/74269998_large_1050fbccadee.jpg</a:t>
            </a:r>
            <a:endParaRPr lang="ru-RU" sz="1600">
              <a:cs typeface="Arial" charset="0"/>
            </a:endParaRPr>
          </a:p>
          <a:p>
            <a:pPr eaLnBrk="0" hangingPunct="0"/>
            <a:r>
              <a:rPr lang="en-US" sz="1600">
                <a:cs typeface="Arial" charset="0"/>
                <a:hlinkClick r:id="rId8"/>
              </a:rPr>
              <a:t>http://img1.liveinternet.ru/images/attach/c/2/74/269/74269993_large_7b8633518167.jpg</a:t>
            </a:r>
            <a:endParaRPr lang="ru-RU" sz="1600">
              <a:cs typeface="Arial" charset="0"/>
            </a:endParaRPr>
          </a:p>
          <a:p>
            <a:pPr eaLnBrk="0" hangingPunct="0"/>
            <a:r>
              <a:rPr lang="en-US" sz="1600">
                <a:cs typeface="Arial" charset="0"/>
                <a:hlinkClick r:id="rId9"/>
              </a:rPr>
              <a:t>http://img0.liveinternet.ru/images/attach/c/2/74/269/74269990_large_1a3d3f473a23.jpg</a:t>
            </a:r>
            <a:endParaRPr lang="ru-RU" sz="1600">
              <a:cs typeface="Arial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071688"/>
            <a:ext cx="32861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71802" y="2428868"/>
            <a:ext cx="5430393" cy="15234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Мир чисел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«Дубровского»</a:t>
            </a:r>
            <a:endParaRPr lang="ru-RU" sz="4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429000" y="71438"/>
          <a:ext cx="5429285" cy="6712602"/>
        </p:xfrm>
        <a:graphic>
          <a:graphicData uri="http://schemas.openxmlformats.org/drawingml/2006/table">
            <a:tbl>
              <a:tblPr/>
              <a:tblGrid>
                <a:gridCol w="969587"/>
                <a:gridCol w="969587"/>
                <a:gridCol w="1180186"/>
                <a:gridCol w="1198716"/>
                <a:gridCol w="1111209"/>
              </a:tblGrid>
              <a:tr h="209527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C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Простые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C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Составные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Bookman Old Style"/>
                          <a:ea typeface="Calibri"/>
                          <a:cs typeface="Times New Roman"/>
                        </a:rPr>
                        <a:t>Чётные</a:t>
                      </a:r>
                      <a:endParaRPr lang="ru-RU" sz="1200" b="1" dirty="0"/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Нечетные</a:t>
                      </a:r>
                      <a:endParaRPr lang="ru-RU" sz="1200" b="1" i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Bookman Old Style"/>
                          <a:ea typeface="Calibri"/>
                          <a:cs typeface="Times New Roman"/>
                        </a:rPr>
                        <a:t>Кратные 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Bookman Old Style"/>
                          <a:ea typeface="Calibri"/>
                          <a:cs typeface="Times New Roman"/>
                        </a:rPr>
                        <a:t>Кратные 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1752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1797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1752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575" name="WordArt 1"/>
          <p:cNvSpPr>
            <a:spLocks noChangeArrowheads="1" noChangeShapeType="1" noTextEdit="1"/>
          </p:cNvSpPr>
          <p:nvPr/>
        </p:nvSpPr>
        <p:spPr bwMode="auto">
          <a:xfrm>
            <a:off x="214313" y="428625"/>
            <a:ext cx="2643187" cy="4143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25401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Мир чисел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25401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романа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25401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"Дубровский"</a:t>
            </a:r>
          </a:p>
        </p:txBody>
      </p:sp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571500" y="5786438"/>
            <a:ext cx="2286000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Bookman Old Style" pitchFamily="18" charset="0"/>
              </a:rPr>
              <a:t>З А Д А Ч И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50" y="954088"/>
            <a:ext cx="85725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spcAft>
                <a:spcPts val="600"/>
              </a:spcAft>
              <a:buFontTx/>
              <a:buChar char="•"/>
            </a:pP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  «</a:t>
            </a:r>
            <a:r>
              <a:rPr lang="ru-RU" sz="2400" b="1" i="1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Два</a:t>
            </a: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 дня  спустя  после  сего посещения  Кирила  Петрович  отправился с дочерью в гости  к . . . . . . . .»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«</a:t>
            </a:r>
            <a:r>
              <a:rPr lang="ru-RU" sz="2400" b="1" i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Три</a:t>
            </a: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неприятельские лошади  достались тут же в добычу победителю</a:t>
            </a:r>
            <a:r>
              <a:rPr lang="ru-RU" sz="24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»</a:t>
            </a:r>
            <a:endParaRPr lang="ru-RU" sz="2400">
              <a:ea typeface="Times New Roman" pitchFamily="18" charset="0"/>
              <a:cs typeface="Tahoma" pitchFamily="34" charset="0"/>
            </a:endParaRPr>
          </a:p>
          <a:p>
            <a:pPr eaLnBrk="0" hangingPunct="0">
              <a:spcAft>
                <a:spcPts val="600"/>
              </a:spcAft>
              <a:buFontTx/>
              <a:buChar char="•"/>
            </a:pP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400" i="1">
                <a:latin typeface="Calibri" pitchFamily="34" charset="0"/>
                <a:ea typeface="Times New Roman" pitchFamily="18" charset="0"/>
                <a:cs typeface="Tahoma" pitchFamily="34" charset="0"/>
              </a:rPr>
              <a:t>«</a:t>
            </a: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Вот уж </a:t>
            </a:r>
            <a:r>
              <a:rPr lang="ru-RU" sz="2400" b="1" i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5</a:t>
            </a: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часов как дожидается лошадей да свищет</a:t>
            </a:r>
            <a:r>
              <a:rPr lang="ru-RU" sz="2400" i="1">
                <a:latin typeface="Calibri" pitchFamily="34" charset="0"/>
                <a:ea typeface="Times New Roman" pitchFamily="18" charset="0"/>
                <a:cs typeface="Tahoma" pitchFamily="34" charset="0"/>
              </a:rPr>
              <a:t>»</a:t>
            </a:r>
            <a:endParaRPr lang="ru-RU" sz="2400">
              <a:ea typeface="Times New Roman" pitchFamily="18" charset="0"/>
              <a:cs typeface="Tahoma" pitchFamily="34" charset="0"/>
            </a:endParaRPr>
          </a:p>
          <a:p>
            <a:pPr eaLnBrk="0" hangingPunct="0">
              <a:spcAft>
                <a:spcPts val="600"/>
              </a:spcAft>
              <a:buFontTx/>
              <a:buChar char="•"/>
            </a:pPr>
            <a:r>
              <a:rPr lang="ru-RU" sz="2400" i="1">
                <a:latin typeface="Calibri" pitchFamily="34" charset="0"/>
                <a:ea typeface="Times New Roman" pitchFamily="18" charset="0"/>
                <a:cs typeface="Tahoma" pitchFamily="34" charset="0"/>
              </a:rPr>
              <a:t>«</a:t>
            </a: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Будьте сегодня  в  </a:t>
            </a:r>
            <a:r>
              <a:rPr lang="ru-RU" sz="2400" b="1" i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7</a:t>
            </a: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часов в беседке у ручья</a:t>
            </a:r>
            <a:r>
              <a:rPr lang="ru-RU" sz="2400" i="1">
                <a:latin typeface="Calibri" pitchFamily="34" charset="0"/>
                <a:ea typeface="Times New Roman" pitchFamily="18" charset="0"/>
                <a:cs typeface="Tahoma" pitchFamily="34" charset="0"/>
              </a:rPr>
              <a:t>»</a:t>
            </a:r>
            <a:endParaRPr lang="ru-RU" sz="2400">
              <a:latin typeface="Bookman Old Style" pitchFamily="18" charset="0"/>
              <a:ea typeface="Times New Roman" pitchFamily="18" charset="0"/>
              <a:cs typeface="Tahoma" pitchFamily="34" charset="0"/>
            </a:endParaRPr>
          </a:p>
          <a:p>
            <a:pPr eaLnBrk="0" hangingPunct="0">
              <a:spcAft>
                <a:spcPts val="600"/>
              </a:spcAft>
              <a:buFontTx/>
              <a:buChar char="•"/>
            </a:pP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«Владимир зачитался, и позабыл всё  на  свете, …  не заметил, как прошло время, стенные часы  пробили </a:t>
            </a:r>
            <a:r>
              <a:rPr lang="ru-RU" sz="2400" b="1" i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11</a:t>
            </a: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»</a:t>
            </a:r>
            <a:endParaRPr lang="ru-RU" sz="2400">
              <a:latin typeface="Bookman Old Style" pitchFamily="18" charset="0"/>
              <a:ea typeface="Times New Roman" pitchFamily="18" charset="0"/>
              <a:cs typeface="Tahoma" pitchFamily="34" charset="0"/>
            </a:endParaRPr>
          </a:p>
          <a:p>
            <a:pPr eaLnBrk="0" hangingPunct="0">
              <a:spcAft>
                <a:spcPts val="600"/>
              </a:spcAft>
              <a:buFontTx/>
              <a:buChar char="•"/>
            </a:pPr>
            <a:r>
              <a:rPr lang="ru-RU" sz="2400" i="1">
                <a:latin typeface="Calibri" pitchFamily="34" charset="0"/>
                <a:ea typeface="Times New Roman" pitchFamily="18" charset="0"/>
                <a:cs typeface="Tahoma" pitchFamily="34" charset="0"/>
              </a:rPr>
              <a:t>«</a:t>
            </a: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Был  изумлен,  увидев </a:t>
            </a:r>
            <a:r>
              <a:rPr lang="ru-RU" sz="2400" b="1" i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13</a:t>
            </a: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-летнего мальчика</a:t>
            </a:r>
            <a:r>
              <a:rPr lang="ru-RU" sz="2400" i="1">
                <a:latin typeface="Calibri" pitchFamily="34" charset="0"/>
                <a:ea typeface="Times New Roman" pitchFamily="18" charset="0"/>
                <a:cs typeface="Tahoma" pitchFamily="34" charset="0"/>
              </a:rPr>
              <a:t>»</a:t>
            </a:r>
          </a:p>
          <a:p>
            <a:pPr eaLnBrk="0" hangingPunct="0">
              <a:spcAft>
                <a:spcPts val="600"/>
              </a:spcAft>
              <a:buFontTx/>
              <a:buChar char="•"/>
            </a:pPr>
            <a:r>
              <a:rPr lang="ru-RU" sz="2400" i="1">
                <a:latin typeface="Calibri" pitchFamily="34" charset="0"/>
                <a:ea typeface="Times New Roman" pitchFamily="18" charset="0"/>
                <a:cs typeface="Tahoma" pitchFamily="34" charset="0"/>
              </a:rPr>
              <a:t>«</a:t>
            </a: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В эпоху, нами  описываемую, ей было </a:t>
            </a:r>
            <a:r>
              <a:rPr lang="ru-RU" sz="2400" b="1" i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17</a:t>
            </a: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лет</a:t>
            </a:r>
            <a:r>
              <a:rPr lang="ru-RU" sz="2400" i="1">
                <a:latin typeface="Calibri" pitchFamily="34" charset="0"/>
                <a:ea typeface="Times New Roman" pitchFamily="18" charset="0"/>
                <a:cs typeface="Tahoma" pitchFamily="34" charset="0"/>
              </a:rPr>
              <a:t>»</a:t>
            </a:r>
          </a:p>
          <a:p>
            <a:pPr eaLnBrk="0" hangingPunct="0">
              <a:spcAft>
                <a:spcPts val="600"/>
              </a:spcAft>
              <a:buFontTx/>
              <a:buChar char="•"/>
            </a:pPr>
            <a:r>
              <a:rPr lang="ru-RU" sz="2400" i="1">
                <a:latin typeface="Calibri" pitchFamily="34" charset="0"/>
                <a:ea typeface="Times New Roman" pitchFamily="18" charset="0"/>
                <a:cs typeface="Tahoma" pitchFamily="34" charset="0"/>
              </a:rPr>
              <a:t>«</a:t>
            </a: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Генерального регламента </a:t>
            </a:r>
            <a:r>
              <a:rPr lang="ru-RU" sz="2400" b="1" i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19</a:t>
            </a: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главы</a:t>
            </a:r>
            <a:r>
              <a:rPr lang="ru-RU" sz="2400" i="1">
                <a:latin typeface="Calibri" pitchFamily="34" charset="0"/>
                <a:ea typeface="Times New Roman" pitchFamily="18" charset="0"/>
                <a:cs typeface="Tahoma" pitchFamily="34" charset="0"/>
              </a:rPr>
              <a:t>»</a:t>
            </a: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 </a:t>
            </a:r>
          </a:p>
          <a:p>
            <a:pPr eaLnBrk="0" hangingPunct="0">
              <a:spcAft>
                <a:spcPts val="600"/>
              </a:spcAft>
              <a:buFontTx/>
              <a:buChar char="•"/>
            </a:pPr>
            <a:r>
              <a:rPr lang="ru-RU" sz="2400" i="1">
                <a:latin typeface="Calibri" pitchFamily="34" charset="0"/>
                <a:ea typeface="Times New Roman" pitchFamily="18" charset="0"/>
                <a:cs typeface="Tahoma" pitchFamily="34" charset="0"/>
              </a:rPr>
              <a:t>«</a:t>
            </a:r>
            <a:r>
              <a:rPr lang="ru-RU" sz="24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Следственно ему около </a:t>
            </a:r>
            <a:r>
              <a:rPr lang="ru-RU" sz="2400" b="1" i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23</a:t>
            </a:r>
            <a:r>
              <a:rPr lang="ru-RU" sz="2400" i="1">
                <a:latin typeface="Calibri" pitchFamily="34" charset="0"/>
                <a:ea typeface="Times New Roman" pitchFamily="18" charset="0"/>
                <a:cs typeface="Tahoma" pitchFamily="34" charset="0"/>
              </a:rPr>
              <a:t>»</a:t>
            </a:r>
            <a:endParaRPr lang="ru-RU" sz="240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0"/>
            <a:ext cx="835821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РАЗМИНКА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О ком (или о чем) идет речь?</a:t>
            </a:r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8001000" y="6143625"/>
            <a:ext cx="928688" cy="6429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1438" y="0"/>
            <a:ext cx="9144000" cy="697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Проверим, кто точнее считает.</a:t>
            </a:r>
          </a:p>
          <a:p>
            <a:pPr eaLnBrk="0" hangingPunct="0"/>
            <a:r>
              <a:rPr lang="ru-RU" sz="24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Известно, что время создания романа «Дубровский» определяется очень точно, так как Пушкин в своей рукописи поставил даты под каждой главой. </a:t>
            </a:r>
          </a:p>
          <a:p>
            <a:pPr eaLnBrk="0" hangingPunct="0"/>
            <a:r>
              <a:rPr lang="ru-RU" sz="24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Роман начат 21 октября 1832 г., </a:t>
            </a:r>
          </a:p>
          <a:p>
            <a:pPr eaLnBrk="0" hangingPunct="0"/>
            <a:r>
              <a:rPr lang="ru-RU" sz="24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с 1 ноября Пушкин сделал перерыв </a:t>
            </a:r>
          </a:p>
          <a:p>
            <a:pPr eaLnBrk="0" hangingPunct="0"/>
            <a:r>
              <a:rPr lang="ru-RU" sz="24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и вновь приступил к роману 14 декабря 1832 г. </a:t>
            </a:r>
          </a:p>
          <a:p>
            <a:pPr eaLnBrk="0" hangingPunct="0"/>
            <a:r>
              <a:rPr lang="ru-RU" sz="24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А последняя глава помечена 6 февраля 1833 г.</a:t>
            </a:r>
            <a:endParaRPr lang="ru-RU" sz="2400">
              <a:latin typeface="Bookman Old Style" pitchFamily="18" charset="0"/>
            </a:endParaRPr>
          </a:p>
          <a:p>
            <a:pPr eaLnBrk="0" hangingPunct="0"/>
            <a:endParaRPr lang="ru-RU" sz="900">
              <a:latin typeface="Bookman Old Style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ЗАДАНИЯ:</a:t>
            </a:r>
          </a:p>
          <a:p>
            <a:pPr eaLnBrk="0" hangingPunct="0"/>
            <a:r>
              <a:rPr lang="ru-RU" sz="2400" i="1">
                <a:latin typeface="Bookman Old Style" pitchFamily="18" charset="0"/>
                <a:cs typeface="Times New Roman" pitchFamily="18" charset="0"/>
              </a:rPr>
              <a:t>1) Подсчитайте, сколько дней работал Пушкин над романом «Дубровский»?</a:t>
            </a:r>
          </a:p>
          <a:p>
            <a:pPr>
              <a:spcBef>
                <a:spcPts val="1200"/>
              </a:spcBef>
            </a:pPr>
            <a:r>
              <a:rPr lang="ru-RU" sz="2400" i="1">
                <a:latin typeface="Bookman Old Style" pitchFamily="18" charset="0"/>
              </a:rPr>
              <a:t>2) Найдите, сколько </a:t>
            </a:r>
            <a:r>
              <a:rPr lang="ru-RU" sz="2400" i="1" u="sng">
                <a:latin typeface="Bookman Old Style" pitchFamily="18" charset="0"/>
              </a:rPr>
              <a:t>всего делителей</a:t>
            </a:r>
            <a:r>
              <a:rPr lang="ru-RU" sz="2400" i="1">
                <a:latin typeface="Bookman Old Style" pitchFamily="18" charset="0"/>
              </a:rPr>
              <a:t> у полученного числа.</a:t>
            </a:r>
          </a:p>
          <a:p>
            <a:endParaRPr lang="ru-RU" sz="2400" i="1">
              <a:latin typeface="Bookman Old Style" pitchFamily="18" charset="0"/>
            </a:endParaRPr>
          </a:p>
          <a:p>
            <a:endParaRPr lang="ru-RU" sz="800" i="1">
              <a:latin typeface="Bookman Old Style" pitchFamily="18" charset="0"/>
            </a:endParaRPr>
          </a:p>
          <a:p>
            <a:endParaRPr lang="ru-RU" sz="800" i="1">
              <a:latin typeface="Bookman Old Style" pitchFamily="18" charset="0"/>
            </a:endParaRPr>
          </a:p>
          <a:p>
            <a:r>
              <a:rPr lang="ru-RU" sz="2400" i="1">
                <a:latin typeface="Bookman Old Style" pitchFamily="18" charset="0"/>
              </a:rPr>
              <a:t>3) Сколько среди них – простых? Перечислите их.</a:t>
            </a:r>
          </a:p>
          <a:p>
            <a:endParaRPr lang="ru-RU" sz="2400" i="1">
              <a:latin typeface="Bookman Old Style" pitchFamily="18" charset="0"/>
            </a:endParaRPr>
          </a:p>
          <a:p>
            <a:endParaRPr lang="ru-RU" sz="2400" i="1">
              <a:latin typeface="Bookman Old Style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29188" y="3916363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Bookman Old Style" pitchFamily="18" charset="0"/>
              </a:rPr>
              <a:t>Ответ:  </a:t>
            </a:r>
            <a:r>
              <a:rPr lang="ru-RU" sz="3200" b="1">
                <a:solidFill>
                  <a:srgbClr val="7030A0"/>
                </a:solidFill>
                <a:latin typeface="Bookman Old Style" pitchFamily="18" charset="0"/>
              </a:rPr>
              <a:t>66 дней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14625" y="4708525"/>
            <a:ext cx="6429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Bookman Old Style" pitchFamily="18" charset="0"/>
              </a:rPr>
              <a:t>Ответ:  </a:t>
            </a:r>
            <a:r>
              <a:rPr lang="ru-RU" sz="3200" b="1" i="1">
                <a:solidFill>
                  <a:srgbClr val="7030A0"/>
                </a:solidFill>
                <a:latin typeface="Bookman Old Style" pitchFamily="18" charset="0"/>
              </a:rPr>
              <a:t>8</a:t>
            </a:r>
          </a:p>
          <a:p>
            <a:r>
              <a:rPr lang="ru-RU" sz="2800">
                <a:latin typeface="Bookman Old Style" pitchFamily="18" charset="0"/>
              </a:rPr>
              <a:t>1и 66; 2 и 33; 3 и 22; 6 и 11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4750" y="6072188"/>
            <a:ext cx="542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Bookman Old Style" pitchFamily="18" charset="0"/>
              </a:rPr>
              <a:t>Ответ:  </a:t>
            </a:r>
            <a:r>
              <a:rPr lang="ru-RU" sz="3200" b="1" i="1">
                <a:solidFill>
                  <a:srgbClr val="7030A0"/>
                </a:solidFill>
                <a:latin typeface="Bookman Old Style" pitchFamily="18" charset="0"/>
              </a:rPr>
              <a:t>3    </a:t>
            </a:r>
            <a:r>
              <a:rPr lang="ru-RU" sz="2800">
                <a:latin typeface="Bookman Old Style" pitchFamily="18" charset="0"/>
              </a:rPr>
              <a:t> ( 2; 3 и 11 )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1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313" y="1357313"/>
            <a:ext cx="61436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Если вы не обратили внимание на то, сколько раненых товарищей оставили во рву солдаты, нападая на крепость разбойников, то легко сможете это установить, если найдете </a:t>
            </a:r>
            <a:r>
              <a:rPr lang="ru-RU" sz="2800" b="1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наибольший общий делитель чисел 140 и 260</a:t>
            </a:r>
            <a:r>
              <a:rPr lang="ru-RU" sz="28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86375" y="5357813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Bookman Old Style" pitchFamily="18" charset="0"/>
              </a:rPr>
              <a:t>Ответ:</a:t>
            </a:r>
            <a:r>
              <a:rPr lang="ru-RU" sz="4000" b="1">
                <a:solidFill>
                  <a:srgbClr val="00B0F0"/>
                </a:solidFill>
                <a:latin typeface="Bookman Old Style" pitchFamily="18" charset="0"/>
              </a:rPr>
              <a:t>   </a:t>
            </a:r>
            <a:r>
              <a:rPr lang="ru-RU" sz="4000" b="1">
                <a:solidFill>
                  <a:srgbClr val="7030A0"/>
                </a:solidFill>
                <a:latin typeface="Bookman Old Style" pitchFamily="18" charset="0"/>
              </a:rPr>
              <a:t>20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8263" y="71438"/>
            <a:ext cx="26543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8750" y="106363"/>
            <a:ext cx="8929688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152352" anchor="ctr">
            <a:spAutoFit/>
          </a:bodyPr>
          <a:lstStyle/>
          <a:p>
            <a:r>
              <a:rPr lang="ru-RU" sz="20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Вам предлагаются шесть предложений, в которых выделены семь чисел. Выберите среди них такие </a:t>
            </a:r>
            <a:r>
              <a:rPr lang="ru-RU" sz="2000" b="1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три числа</a:t>
            </a:r>
            <a:r>
              <a:rPr lang="ru-RU" sz="20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, чтобы   </a:t>
            </a:r>
            <a:r>
              <a:rPr lang="ru-RU" sz="2000" b="1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для первого из них второе было бы делителем, а третье – кратным</a:t>
            </a:r>
            <a:r>
              <a:rPr lang="ru-RU" sz="20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endParaRPr lang="ru-RU" sz="2000">
              <a:latin typeface="Bookman Old Style" pitchFamily="18" charset="0"/>
              <a:ea typeface="Times New Roman" pitchFamily="18" charset="0"/>
              <a:cs typeface="Tahoma" pitchFamily="34" charset="0"/>
            </a:endParaRPr>
          </a:p>
          <a:p>
            <a:r>
              <a:rPr lang="ru-RU" sz="20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   </a:t>
            </a:r>
            <a:r>
              <a:rPr lang="ru-RU" sz="20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Исправник,   ожидавший  грозного   разбойника,   был  изумлен,   увидев </a:t>
            </a:r>
            <a:r>
              <a:rPr lang="ru-RU" sz="2000" b="1" i="1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13</a:t>
            </a:r>
            <a:r>
              <a:rPr lang="ru-RU" sz="20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-летнего мальчика, довольно слабой наружности. </a:t>
            </a:r>
          </a:p>
          <a:p>
            <a:r>
              <a:rPr lang="ru-RU" sz="20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 </a:t>
            </a:r>
          </a:p>
          <a:p>
            <a:r>
              <a:rPr lang="ru-RU" sz="20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    Тот же день  стал  он хлопотать  об отпуске  и через  </a:t>
            </a:r>
          </a:p>
          <a:p>
            <a:r>
              <a:rPr lang="ru-RU" sz="2000" b="1" i="1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3</a:t>
            </a:r>
            <a:r>
              <a:rPr lang="ru-RU" sz="20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 дня был  уж на большой дороге. </a:t>
            </a:r>
          </a:p>
          <a:p>
            <a:endParaRPr lang="ru-RU" sz="2000" i="1">
              <a:latin typeface="Bookman Old Style" pitchFamily="18" charset="0"/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ru-RU" sz="20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В  одном  из флигелей  его  дома  жили  </a:t>
            </a:r>
            <a:r>
              <a:rPr lang="ru-RU" sz="2000" b="1" i="1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16</a:t>
            </a:r>
            <a:r>
              <a:rPr lang="ru-RU" sz="20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 горничных,  </a:t>
            </a:r>
          </a:p>
          <a:p>
            <a:pPr eaLnBrk="0" hangingPunct="0"/>
            <a:r>
              <a:rPr lang="ru-RU" sz="20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занимаясь рукоделиями.</a:t>
            </a:r>
          </a:p>
          <a:p>
            <a:pPr eaLnBrk="0" hangingPunct="0"/>
            <a:endParaRPr lang="ru-RU" sz="2000" i="1">
              <a:latin typeface="Bookman Old Style" pitchFamily="18" charset="0"/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ru-RU" sz="20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    Отец его тогда же августа в </a:t>
            </a:r>
            <a:r>
              <a:rPr lang="ru-RU" sz="2000" b="1" i="1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26</a:t>
            </a:r>
            <a:r>
              <a:rPr lang="ru-RU" sz="20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-й день   **   земским судом  введен был во  владение.</a:t>
            </a:r>
          </a:p>
          <a:p>
            <a:pPr eaLnBrk="0" hangingPunct="0"/>
            <a:endParaRPr lang="ru-RU" sz="2000" i="1">
              <a:latin typeface="Bookman Old Style" pitchFamily="18" charset="0"/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ru-RU" sz="20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   Князю  было около  </a:t>
            </a:r>
            <a:r>
              <a:rPr lang="ru-RU" sz="2000" b="1" i="1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50</a:t>
            </a:r>
            <a:r>
              <a:rPr lang="ru-RU" sz="20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 лет,  но  он казался гораздо старее.</a:t>
            </a:r>
          </a:p>
          <a:p>
            <a:pPr eaLnBrk="0" hangingPunct="0"/>
            <a:endParaRPr lang="ru-RU" sz="2000" i="1">
              <a:latin typeface="Bookman Old Style" pitchFamily="18" charset="0"/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ru-RU" sz="20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  </a:t>
            </a:r>
            <a:r>
              <a:rPr lang="ru-RU" sz="2000" b="1" i="1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52</a:t>
            </a:r>
            <a:r>
              <a:rPr lang="ru-RU" sz="20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человека под присягою показали, что  действительно означенным  спорным  имением   начали  владеть  помянутые  Дубровские назад сему лет с </a:t>
            </a:r>
            <a:r>
              <a:rPr lang="ru-RU" sz="2000" b="1" i="1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70</a:t>
            </a:r>
            <a:r>
              <a:rPr lang="ru-RU" sz="2000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1813" y="3500438"/>
            <a:ext cx="5857875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Bookman Old Style" pitchFamily="18" charset="0"/>
              </a:rPr>
              <a:t>Ответ:</a:t>
            </a:r>
            <a:r>
              <a:rPr lang="ru-RU" sz="4000" b="1" dirty="0">
                <a:solidFill>
                  <a:srgbClr val="00B0F0"/>
                </a:solidFill>
                <a:latin typeface="Bookman Old Style" pitchFamily="18" charset="0"/>
              </a:rPr>
              <a:t>   </a:t>
            </a:r>
            <a:r>
              <a:rPr lang="ru-RU" sz="4000" b="1" dirty="0">
                <a:solidFill>
                  <a:srgbClr val="7030A0"/>
                </a:solidFill>
                <a:latin typeface="Bookman Old Style" pitchFamily="18" charset="0"/>
              </a:rPr>
              <a:t>26, 13, 52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14313"/>
            <a:ext cx="21986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5756275"/>
            <a:ext cx="6357938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Bookman Old Style" pitchFamily="18" charset="0"/>
              </a:rPr>
              <a:t>Ответ: </a:t>
            </a:r>
            <a:r>
              <a:rPr lang="ru-RU" sz="4000" b="1">
                <a:solidFill>
                  <a:srgbClr val="7030A0"/>
                </a:solidFill>
                <a:latin typeface="Bookman Old Style" pitchFamily="18" charset="0"/>
              </a:rPr>
              <a:t>1797  и  10000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143250" y="71438"/>
          <a:ext cx="5715039" cy="6712602"/>
        </p:xfrm>
        <a:graphic>
          <a:graphicData uri="http://schemas.openxmlformats.org/drawingml/2006/table">
            <a:tbl>
              <a:tblPr/>
              <a:tblGrid>
                <a:gridCol w="737426"/>
                <a:gridCol w="1013959"/>
                <a:gridCol w="1198315"/>
                <a:gridCol w="1290493"/>
                <a:gridCol w="1474846"/>
              </a:tblGrid>
              <a:tr h="20952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dirty="0" err="1" smtClean="0">
                          <a:latin typeface="Bookman Old Style"/>
                          <a:ea typeface="Calibri"/>
                          <a:cs typeface="Times New Roman"/>
                        </a:rPr>
                        <a:t>Прос</a:t>
                      </a:r>
                      <a:endParaRPr lang="ru-RU" sz="1200" b="0" i="1" dirty="0" smtClean="0">
                        <a:latin typeface="Bookman Old Styl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dirty="0" err="1" smtClean="0">
                          <a:latin typeface="Bookman Old Style"/>
                          <a:ea typeface="Calibri"/>
                          <a:cs typeface="Times New Roman"/>
                        </a:rPr>
                        <a:t>тые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Bookman Old Style"/>
                          <a:ea typeface="Calibri"/>
                          <a:cs typeface="Times New Roman"/>
                        </a:rPr>
                        <a:t>Составные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Bookman Old Style"/>
                          <a:ea typeface="Calibri"/>
                          <a:cs typeface="Times New Roman"/>
                        </a:rPr>
                        <a:t>Чётные</a:t>
                      </a:r>
                      <a:endParaRPr lang="ru-RU" sz="1100" b="1" dirty="0"/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Нечетные</a:t>
                      </a:r>
                      <a:endParaRPr lang="ru-RU" sz="1100" b="1" i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Bookman Old Style"/>
                          <a:ea typeface="Calibri"/>
                          <a:cs typeface="Times New Roman"/>
                        </a:rPr>
                        <a:t>Кратные 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Bookman Old Style"/>
                          <a:ea typeface="Calibri"/>
                          <a:cs typeface="Times New Roman"/>
                        </a:rPr>
                        <a:t>Кратные 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/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1752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1797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1752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10000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697" name="Rectangle 1"/>
          <p:cNvSpPr>
            <a:spLocks noChangeArrowheads="1"/>
          </p:cNvSpPr>
          <p:nvPr/>
        </p:nvSpPr>
        <p:spPr bwMode="auto">
          <a:xfrm>
            <a:off x="214313" y="2357438"/>
            <a:ext cx="27860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ru-RU" sz="24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Найдите</a:t>
            </a:r>
          </a:p>
          <a:p>
            <a:r>
              <a:rPr lang="ru-RU" sz="24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в таблице </a:t>
            </a:r>
          </a:p>
          <a:p>
            <a:r>
              <a:rPr lang="ru-RU" sz="24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“Мир чисел </a:t>
            </a:r>
          </a:p>
          <a:p>
            <a:r>
              <a:rPr lang="ru-RU" sz="240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«Дубровского»” </a:t>
            </a:r>
          </a:p>
          <a:p>
            <a:r>
              <a:rPr lang="ru-RU" sz="2400" b="1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самые большие </a:t>
            </a:r>
          </a:p>
          <a:p>
            <a:r>
              <a:rPr lang="ru-RU" sz="2400" b="1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взаимно </a:t>
            </a:r>
          </a:p>
          <a:p>
            <a:r>
              <a:rPr lang="ru-RU" sz="2400" b="1" i="1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простые числа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57188"/>
            <a:ext cx="9144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82563">
              <a:defRPr/>
            </a:pPr>
            <a:r>
              <a:rPr lang="ru-RU" sz="2400" dirty="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Перед вами фрагмент </a:t>
            </a:r>
            <a:r>
              <a:rPr lang="ru-RU" sz="2400" u="sng" dirty="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Определения суда</a:t>
            </a:r>
            <a:r>
              <a:rPr lang="ru-RU" sz="2400" dirty="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по поводу якобы незаконного владения Андреем Гавриловичем Дубровским своим имением:</a:t>
            </a:r>
          </a:p>
          <a:p>
            <a:pPr>
              <a:defRPr/>
            </a:pPr>
            <a:endParaRPr lang="ru-RU" sz="2800" dirty="0">
              <a:latin typeface="Bookman Old Style" pitchFamily="18" charset="0"/>
            </a:endParaRPr>
          </a:p>
          <a:p>
            <a:pPr algn="ctr" eaLnBrk="0" hangingPunct="0">
              <a:defRPr/>
            </a:pPr>
            <a:r>
              <a:rPr lang="ru-RU" sz="2400" i="1" dirty="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«…хотя гвардии поручик Андрей  Дубровский и представил доверенность на запроданное  ему  имение,  но  по  оной не  только подлинной купчей, но даже и на совершение когда-либо оной никаких ясных  доказательств по силе генерального регламента </a:t>
            </a:r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19</a:t>
            </a:r>
            <a:r>
              <a:rPr lang="ru-RU" sz="2400" i="1" dirty="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главы  и указа </a:t>
            </a:r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1752</a:t>
            </a:r>
            <a:r>
              <a:rPr lang="ru-RU" sz="2400" i="1" dirty="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года ноября </a:t>
            </a:r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29</a:t>
            </a:r>
            <a:r>
              <a:rPr lang="ru-RU" sz="2400" i="1" dirty="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дня не представил». </a:t>
            </a:r>
          </a:p>
          <a:p>
            <a:pPr eaLnBrk="0" hangingPunct="0">
              <a:defRPr/>
            </a:pPr>
            <a:endParaRPr lang="ru-RU" sz="2400" dirty="0">
              <a:latin typeface="Arial" pitchFamily="34" charset="0"/>
            </a:endParaRPr>
          </a:p>
          <a:p>
            <a:pPr eaLnBrk="0" hangingPunct="0">
              <a:defRPr/>
            </a:pPr>
            <a:endParaRPr lang="ru-RU" sz="2400" dirty="0">
              <a:latin typeface="Arial" pitchFamily="34" charset="0"/>
            </a:endParaRPr>
          </a:p>
          <a:p>
            <a:pPr marL="365125" eaLnBrk="0" hangingPunct="0">
              <a:defRPr/>
            </a:pPr>
            <a:r>
              <a:rPr lang="ru-RU" sz="2400" b="1" dirty="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Задача</a:t>
            </a:r>
            <a:r>
              <a:rPr lang="ru-RU" sz="2400" dirty="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: </a:t>
            </a:r>
            <a:r>
              <a:rPr lang="ru-RU" sz="2800" dirty="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найдите </a:t>
            </a:r>
            <a:r>
              <a:rPr lang="ru-RU" sz="2800" b="1" i="1" dirty="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самый большой простой делитель </a:t>
            </a:r>
            <a:r>
              <a:rPr lang="ru-RU" sz="2800" dirty="0"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выделенных чисел.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29188" y="5786438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Bookman Old Style" pitchFamily="18" charset="0"/>
              </a:rPr>
              <a:t>Ответ:</a:t>
            </a:r>
            <a:r>
              <a:rPr lang="ru-RU" sz="4000" b="1">
                <a:solidFill>
                  <a:srgbClr val="00B0F0"/>
                </a:solidFill>
                <a:latin typeface="Bookman Old Style" pitchFamily="18" charset="0"/>
              </a:rPr>
              <a:t>   </a:t>
            </a:r>
            <a:r>
              <a:rPr lang="ru-RU" sz="4000" b="1">
                <a:solidFill>
                  <a:srgbClr val="7030A0"/>
                </a:solidFill>
                <a:latin typeface="Bookman Old Style" pitchFamily="18" charset="0"/>
              </a:rPr>
              <a:t>73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1184</Words>
  <Application>Microsoft Office PowerPoint</Application>
  <PresentationFormat>Экран (4:3)</PresentationFormat>
  <Paragraphs>296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Сергей</cp:lastModifiedBy>
  <cp:revision>106</cp:revision>
  <dcterms:modified xsi:type="dcterms:W3CDTF">2014-09-21T13:28:58Z</dcterms:modified>
</cp:coreProperties>
</file>