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9" r:id="rId4"/>
    <p:sldId id="265" r:id="rId5"/>
    <p:sldId id="260" r:id="rId6"/>
    <p:sldId id="261" r:id="rId7"/>
    <p:sldId id="262" r:id="rId8"/>
    <p:sldId id="263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F1876-7E4E-496F-B898-45CB68142AF2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C861C-45E1-4172-B44E-9FD5BB6990A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C861C-45E1-4172-B44E-9FD5BB6990AC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325D3-E3B9-4C3E-A523-E1BEE3CEF1D8}" type="datetimeFigureOut">
              <a:rPr lang="ru-RU" smtClean="0"/>
              <a:t>26.08.2014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68D39-2E1B-4641-A6BC-6BCD004F65A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85927"/>
            <a:ext cx="7772400" cy="1571635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>
                      <a:alpha val="80000"/>
                    </a:srgbClr>
                  </a:outerShdw>
                </a:effectLst>
              </a:rPr>
              <a:t>ТРАНСФОРМАТОРЫ</a:t>
            </a:r>
            <a:endParaRPr lang="ru-RU" dirty="0">
              <a:solidFill>
                <a:srgbClr val="00B050"/>
              </a:solidFill>
              <a:effectLst>
                <a:outerShdw blurRad="50800" dist="50800" dir="5400000" algn="ctr" rotWithShape="0">
                  <a:srgbClr val="000000">
                    <a:alpha val="8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1"/>
                </a:solidFill>
              </a:rPr>
              <a:t>Составитель: </a:t>
            </a:r>
            <a:r>
              <a:rPr lang="ru-RU" sz="1800" dirty="0" err="1" smtClean="0">
                <a:solidFill>
                  <a:schemeClr val="tx1"/>
                </a:solidFill>
              </a:rPr>
              <a:t>Ломашова</a:t>
            </a:r>
            <a:r>
              <a:rPr lang="ru-RU" sz="1800" dirty="0" smtClean="0">
                <a:solidFill>
                  <a:schemeClr val="tx1"/>
                </a:solidFill>
              </a:rPr>
              <a:t> Наталья Михайловна, преподаватель электротехники высшей категории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ГБПОУ СО «</a:t>
            </a:r>
            <a:r>
              <a:rPr lang="ru-RU" sz="1800" dirty="0" err="1" smtClean="0">
                <a:solidFill>
                  <a:schemeClr val="tx1"/>
                </a:solidFill>
              </a:rPr>
              <a:t>Сызранский</a:t>
            </a:r>
            <a:r>
              <a:rPr lang="ru-RU" sz="1800" dirty="0" smtClean="0">
                <a:solidFill>
                  <a:schemeClr val="tx1"/>
                </a:solidFill>
              </a:rPr>
              <a:t> техникум металлообрабатывающих и сервисных технологий»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B050"/>
                </a:solidFill>
              </a:rPr>
              <a:t>Домашнее задание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400" dirty="0"/>
              <a:t>Проверить и при необходимости выправить опорный </a:t>
            </a:r>
            <a:r>
              <a:rPr lang="ru-RU" sz="2400" dirty="0" smtClean="0"/>
              <a:t>конспект урока;</a:t>
            </a:r>
            <a:endParaRPr lang="ru-RU" sz="2400" dirty="0"/>
          </a:p>
          <a:p>
            <a:pPr lvl="0"/>
            <a:r>
              <a:rPr lang="ru-RU" sz="2400" dirty="0"/>
              <a:t>Подготовить материал по </a:t>
            </a:r>
            <a:r>
              <a:rPr lang="ru-RU" sz="2400" dirty="0" smtClean="0"/>
              <a:t>дополнительным вопросам</a:t>
            </a:r>
            <a:r>
              <a:rPr lang="ru-RU" sz="2400" dirty="0"/>
              <a:t>, </a:t>
            </a:r>
            <a:r>
              <a:rPr lang="ru-RU" sz="2400" dirty="0" smtClean="0"/>
              <a:t>самостоятельно разрабатываемым  другими группами </a:t>
            </a:r>
            <a:r>
              <a:rPr lang="ru-RU" sz="2400" dirty="0"/>
              <a:t>(запись на доске).</a:t>
            </a:r>
          </a:p>
          <a:p>
            <a:pPr lvl="0"/>
            <a:r>
              <a:rPr lang="ru-RU" sz="2400" dirty="0"/>
              <a:t>Глава 6 </a:t>
            </a:r>
            <a:r>
              <a:rPr lang="ru-RU" sz="2400" dirty="0" err="1"/>
              <a:t>уч</a:t>
            </a:r>
            <a:r>
              <a:rPr lang="ru-RU" sz="2400" dirty="0"/>
              <a:t>. </a:t>
            </a:r>
            <a:r>
              <a:rPr lang="ru-RU" sz="2400" dirty="0" err="1" smtClean="0"/>
              <a:t>Бутырина</a:t>
            </a:r>
            <a:r>
              <a:rPr lang="ru-RU" sz="2400" dirty="0" smtClean="0"/>
              <a:t> «Основы электротехники», </a:t>
            </a:r>
            <a:r>
              <a:rPr lang="en-US" sz="2400" dirty="0" smtClean="0"/>
              <a:t>g 6</a:t>
            </a:r>
            <a:r>
              <a:rPr lang="ru-RU" sz="2400" dirty="0" smtClean="0"/>
              <a:t>.</a:t>
            </a:r>
            <a:r>
              <a:rPr lang="en-US" sz="2400" dirty="0" smtClean="0"/>
              <a:t>1 -6</a:t>
            </a:r>
            <a:r>
              <a:rPr lang="ru-RU" sz="2400" dirty="0" smtClean="0"/>
              <a:t>.</a:t>
            </a:r>
            <a:r>
              <a:rPr lang="en-US" sz="2400" dirty="0" smtClean="0"/>
              <a:t>4</a:t>
            </a:r>
            <a:endParaRPr lang="ru-RU" sz="24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Постановка проблемной ситуации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Задача. Передать определенную мощность от электростанции к потребителю по ЛЭП при напряжении 220 кВ и 220 В. Каков будет при этом ток? Какого сечения провода потребуются, если потери в ЛЭП не должны превышать 10%.</a:t>
            </a:r>
          </a:p>
          <a:p>
            <a:r>
              <a:rPr lang="ru-RU" dirty="0" smtClean="0"/>
              <a:t>Работа в группах</a:t>
            </a:r>
            <a:r>
              <a:rPr lang="ru-RU" dirty="0"/>
              <a:t> </a:t>
            </a:r>
            <a:r>
              <a:rPr lang="ru-RU" dirty="0" smtClean="0"/>
              <a:t>(по известным формулам произвести расчет параметров и определить на каком напряжении передача мощности Р будет эффективной)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642918"/>
            <a:ext cx="8229600" cy="5643602"/>
          </a:xfrm>
          <a:noFill/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4000" dirty="0" smtClean="0">
                <a:solidFill>
                  <a:srgbClr val="00B050"/>
                </a:solidFill>
              </a:rPr>
              <a:t>Вывод</a:t>
            </a:r>
            <a:r>
              <a:rPr lang="ru-RU" sz="4000" dirty="0" smtClean="0"/>
              <a:t>: </a:t>
            </a:r>
            <a:r>
              <a:rPr lang="ru-RU" sz="4000" b="1" dirty="0" smtClean="0"/>
              <a:t>Использование низкого напряжения для передачи электроэнергии на большие расстояния невозможно, так как превышает допустимые потери.</a:t>
            </a:r>
            <a:br>
              <a:rPr lang="ru-RU" sz="4000" b="1" dirty="0" smtClean="0"/>
            </a:br>
            <a:r>
              <a:rPr lang="ru-RU" sz="4000" b="1" dirty="0" smtClean="0"/>
              <a:t>Требуется повышение напряжения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B050"/>
                </a:solidFill>
              </a:rPr>
              <a:t>Актуализация опорных знаний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Что такое электромагнитная индукция?</a:t>
            </a:r>
          </a:p>
          <a:p>
            <a:pPr algn="just"/>
            <a:r>
              <a:rPr lang="ru-RU" dirty="0" smtClean="0"/>
              <a:t>Кто открыл и когда данное явление?</a:t>
            </a:r>
          </a:p>
          <a:p>
            <a:pPr algn="just"/>
            <a:r>
              <a:rPr lang="ru-RU" dirty="0" smtClean="0"/>
              <a:t>Выбрать необходимые приборы и поставить опыт по созданию индукционного тока.</a:t>
            </a:r>
          </a:p>
          <a:p>
            <a:pPr algn="just"/>
            <a:r>
              <a:rPr lang="ru-RU" dirty="0" smtClean="0"/>
              <a:t>Каковы причины его возникновения?</a:t>
            </a:r>
          </a:p>
          <a:p>
            <a:pPr algn="just"/>
            <a:r>
              <a:rPr lang="ru-RU" dirty="0" smtClean="0"/>
              <a:t>Как увеличить значение ЭДС индукции в поставленном опыте?</a:t>
            </a:r>
          </a:p>
          <a:p>
            <a:pPr algn="just"/>
            <a:r>
              <a:rPr lang="ru-RU" dirty="0" smtClean="0"/>
              <a:t>Назовите устройство, повышающее напряжение в электрических сетях.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rgbClr val="00B050"/>
                </a:solidFill>
              </a:rPr>
              <a:t>Исторический экскурс:</a:t>
            </a:r>
            <a:r>
              <a:rPr lang="ru-RU" sz="2400" b="1" dirty="0" smtClean="0">
                <a:solidFill>
                  <a:srgbClr val="00B050"/>
                </a:solidFill>
              </a:rPr>
              <a:t/>
            </a:r>
            <a:br>
              <a:rPr lang="ru-RU" sz="2400" b="1" dirty="0" smtClean="0">
                <a:solidFill>
                  <a:srgbClr val="00B050"/>
                </a:solidFill>
              </a:rPr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>Электромагнитная индукция </a:t>
            </a:r>
            <a:r>
              <a:rPr lang="ru-RU" sz="2400" dirty="0" smtClean="0"/>
              <a:t>- </a:t>
            </a:r>
            <a:r>
              <a:rPr lang="ru-RU" sz="2400" dirty="0" smtClean="0"/>
              <a:t>явление</a:t>
            </a:r>
            <a:r>
              <a:rPr lang="ru-RU" sz="2400" dirty="0"/>
              <a:t>, лежащее в основе действия электрического трансформатора, было открыто английским физиком Майклом Фарадеем в 1831 </a:t>
            </a:r>
            <a:r>
              <a:rPr lang="ru-RU" sz="2400" dirty="0" smtClean="0"/>
              <a:t>году.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Заслуга </a:t>
            </a:r>
            <a:r>
              <a:rPr lang="ru-RU" sz="2400" dirty="0"/>
              <a:t>в разработке первого в мире прообраза </a:t>
            </a:r>
            <a:r>
              <a:rPr lang="ru-RU" sz="2400" b="1" dirty="0"/>
              <a:t>трансформатора</a:t>
            </a:r>
            <a:r>
              <a:rPr lang="ru-RU" sz="2400" dirty="0"/>
              <a:t>, принадлежит нашему соотечественнику, русскому инженеру-электротехнику Павлу Николаевичу Яблочкову</a:t>
            </a:r>
            <a:r>
              <a:rPr lang="ru-RU" sz="2400" dirty="0" smtClean="0"/>
              <a:t>.</a:t>
            </a:r>
            <a:r>
              <a:rPr lang="ru-RU" sz="2400" dirty="0"/>
              <a:t> «"Днем рождения" трансформаторов считают 30 ноября 1876 года, когда </a:t>
            </a:r>
            <a:r>
              <a:rPr lang="ru-RU" sz="2400" dirty="0" smtClean="0"/>
              <a:t>Яблочков </a:t>
            </a:r>
            <a:r>
              <a:rPr lang="ru-RU" sz="2400" dirty="0"/>
              <a:t>получил французский патент, в котором был описан принцип действия и способ применения </a:t>
            </a:r>
            <a:r>
              <a:rPr lang="ru-RU" sz="2400" dirty="0" smtClean="0"/>
              <a:t>трансформатора.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Трансформатор напряжен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928934"/>
            <a:ext cx="3810000" cy="321471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143372" y="3214686"/>
            <a:ext cx="45720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dirty="0" smtClean="0"/>
              <a:t>Трансформатор </a:t>
            </a:r>
            <a:r>
              <a:rPr lang="ru-RU" dirty="0"/>
              <a:t>напряжения ГОСТ 1983-2001- это устройство, используемое в электрических цепях, для того чтобы изменить напряжение электроэнергии. Данные электронные устройства могут использоваться как для повышения электрической энергии, так и для понижения, ими обеспечивается защита отдельных электрических приборов и зданий.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85720" y="357166"/>
            <a:ext cx="81673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Определение, назначение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Трансформатором называется статический электромагнитный прибор,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преобразующий переменный ток одного напряжения в переменный ток другого напряжения без изменения частоты.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Принцип действия трансформатора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21506" name="Picture 2" descr="Силовой трансформато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1428736"/>
            <a:ext cx="3333750" cy="307183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00430" y="1357298"/>
            <a:ext cx="528641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/>
              <a:t>Электромагнитная схема однофазного </a:t>
            </a:r>
            <a:r>
              <a:rPr lang="ru-RU" sz="1400" dirty="0" err="1"/>
              <a:t>двухобмоточного</a:t>
            </a:r>
            <a:r>
              <a:rPr lang="ru-RU" sz="1400" dirty="0"/>
              <a:t> трансформатора состоит из двух обмоток (рис</a:t>
            </a:r>
            <a:r>
              <a:rPr lang="ru-RU" sz="1400" dirty="0" smtClean="0"/>
              <a:t>.), размещенных </a:t>
            </a:r>
            <a:r>
              <a:rPr lang="ru-RU" sz="1400" dirty="0"/>
              <a:t>на замкнутом </a:t>
            </a:r>
            <a:r>
              <a:rPr lang="ru-RU" sz="1400" dirty="0" err="1"/>
              <a:t>магнитопроводе</a:t>
            </a:r>
            <a:r>
              <a:rPr lang="ru-RU" sz="1400" dirty="0"/>
              <a:t>, который выполнен из </a:t>
            </a:r>
            <a:r>
              <a:rPr lang="ru-RU" sz="1400" dirty="0" err="1"/>
              <a:t>ферромагнитного</a:t>
            </a:r>
            <a:r>
              <a:rPr lang="ru-RU" sz="1400" dirty="0"/>
              <a:t> материала. Применение </a:t>
            </a:r>
            <a:r>
              <a:rPr lang="ru-RU" sz="1400" dirty="0" err="1"/>
              <a:t>ферромагнитного</a:t>
            </a:r>
            <a:r>
              <a:rPr lang="ru-RU" sz="1400" dirty="0"/>
              <a:t> </a:t>
            </a:r>
            <a:r>
              <a:rPr lang="ru-RU" sz="1400" dirty="0" err="1"/>
              <a:t>магнитопровода</a:t>
            </a:r>
            <a:r>
              <a:rPr lang="ru-RU" sz="1400" dirty="0"/>
              <a:t> позволяет усилить электромагнитную связь между обмотками, т. е. уменьшить магнитное сопротивление контура, по которому проходит магнитный поток машины. Первичную обмотку 1 подключают к источнику переменного тока — электрической сети с напряжением u</a:t>
            </a:r>
            <a:r>
              <a:rPr lang="ru-RU" sz="1400" baseline="-25000" dirty="0"/>
              <a:t>1</a:t>
            </a:r>
            <a:r>
              <a:rPr lang="ru-RU" sz="1400" i="1" dirty="0"/>
              <a:t>. </a:t>
            </a:r>
            <a:r>
              <a:rPr lang="ru-RU" sz="1400" dirty="0"/>
              <a:t>Ко вторичной обмотке 2 присоединяют сопротивление нагрузки Z</a:t>
            </a:r>
            <a:r>
              <a:rPr lang="ru-RU" sz="1400" baseline="-25000" dirty="0"/>
              <a:t>H</a:t>
            </a:r>
            <a:r>
              <a:rPr lang="ru-RU" sz="1400" dirty="0"/>
              <a:t>.</a:t>
            </a:r>
          </a:p>
          <a:p>
            <a:r>
              <a:rPr lang="ru-RU" sz="1400" dirty="0"/>
              <a:t>Обмотку более высокого напряжения называют </a:t>
            </a:r>
            <a:r>
              <a:rPr lang="ru-RU" sz="1400" i="1" dirty="0"/>
              <a:t>обмоткой высшего напряжения </a:t>
            </a:r>
            <a:r>
              <a:rPr lang="ru-RU" sz="1400" dirty="0"/>
              <a:t>(ВН), а низкого напряжения — </a:t>
            </a:r>
            <a:r>
              <a:rPr lang="ru-RU" sz="1400" i="1" dirty="0"/>
              <a:t>обмоткой низшего напряжения </a:t>
            </a:r>
            <a:r>
              <a:rPr lang="ru-RU" sz="1400" dirty="0"/>
              <a:t>(НН). Начала и концы обмотки ВН обозначают буквами </a:t>
            </a:r>
            <a:r>
              <a:rPr lang="ru-RU" sz="1400" i="1" dirty="0"/>
              <a:t>А </a:t>
            </a:r>
            <a:r>
              <a:rPr lang="ru-RU" sz="1400" dirty="0"/>
              <a:t>и </a:t>
            </a:r>
            <a:r>
              <a:rPr lang="ru-RU" sz="1400" i="1" dirty="0"/>
              <a:t>X; </a:t>
            </a:r>
            <a:r>
              <a:rPr lang="ru-RU" sz="1400" dirty="0"/>
              <a:t>обмотки НН — буквами </a:t>
            </a:r>
            <a:r>
              <a:rPr lang="ru-RU" sz="1400" i="1" dirty="0"/>
              <a:t>а </a:t>
            </a:r>
            <a:r>
              <a:rPr lang="ru-RU" sz="1400" dirty="0"/>
              <a:t>и </a:t>
            </a:r>
            <a:r>
              <a:rPr lang="ru-RU" sz="1400" i="1" dirty="0"/>
              <a:t>х.</a:t>
            </a:r>
            <a:endParaRPr lang="ru-RU" sz="1400" dirty="0"/>
          </a:p>
          <a:p>
            <a:r>
              <a:rPr lang="ru-RU" sz="1400" dirty="0"/>
              <a:t>При подключении к сети в первичной обмотке возникает переменный ток </a:t>
            </a:r>
            <a:r>
              <a:rPr lang="ru-RU" sz="1400" i="1" dirty="0"/>
              <a:t>i</a:t>
            </a:r>
            <a:r>
              <a:rPr lang="ru-RU" sz="1400" i="1" baseline="-25000" dirty="0"/>
              <a:t>1</a:t>
            </a:r>
            <a:r>
              <a:rPr lang="ru-RU" sz="1400" i="1" dirty="0"/>
              <a:t> , </a:t>
            </a:r>
            <a:r>
              <a:rPr lang="ru-RU" sz="1400" dirty="0"/>
              <a:t>который создает переменный магнитный поток Ф, замыкающийся по </a:t>
            </a:r>
            <a:r>
              <a:rPr lang="ru-RU" sz="1400" dirty="0" err="1"/>
              <a:t>магнитопроводу</a:t>
            </a:r>
            <a:r>
              <a:rPr lang="ru-RU" sz="1400" dirty="0"/>
              <a:t>. Поток Ф индуцирует в обеих обмотках переменные ЭДС — </a:t>
            </a:r>
            <a:r>
              <a:rPr lang="ru-RU" sz="1400" i="1" dirty="0"/>
              <a:t>е</a:t>
            </a:r>
            <a:r>
              <a:rPr lang="ru-RU" sz="1400" i="1" baseline="-25000" dirty="0"/>
              <a:t>1</a:t>
            </a:r>
            <a:r>
              <a:rPr lang="ru-RU" sz="1400" i="1" dirty="0"/>
              <a:t> </a:t>
            </a:r>
            <a:r>
              <a:rPr lang="ru-RU" sz="1400" dirty="0"/>
              <a:t>и </a:t>
            </a:r>
            <a:r>
              <a:rPr lang="ru-RU" sz="1400" i="1" dirty="0"/>
              <a:t>е</a:t>
            </a:r>
            <a:r>
              <a:rPr lang="ru-RU" sz="1400" i="1" baseline="-25000" dirty="0"/>
              <a:t>2</a:t>
            </a:r>
            <a:r>
              <a:rPr lang="ru-RU" sz="1400" i="1" dirty="0"/>
              <a:t>, </a:t>
            </a:r>
            <a:r>
              <a:rPr lang="ru-RU" sz="1400" dirty="0"/>
              <a:t>пропорциональные, согласно закону Максвелла, числам витков w</a:t>
            </a:r>
            <a:r>
              <a:rPr lang="ru-RU" sz="1400" baseline="-25000" dirty="0"/>
              <a:t>1</a:t>
            </a:r>
            <a:r>
              <a:rPr lang="ru-RU" sz="1400" dirty="0"/>
              <a:t> и </a:t>
            </a:r>
            <a:r>
              <a:rPr lang="ru-RU" sz="1400" i="1" dirty="0"/>
              <a:t>w</a:t>
            </a:r>
            <a:r>
              <a:rPr lang="ru-RU" sz="1400" baseline="-25000" dirty="0"/>
              <a:t>2</a:t>
            </a:r>
            <a:r>
              <a:rPr lang="ru-RU" sz="1400" dirty="0"/>
              <a:t> соответствующей обмотки и скорости изменения потока </a:t>
            </a:r>
            <a:r>
              <a:rPr lang="ru-RU" sz="1400" i="1" dirty="0" err="1"/>
              <a:t>d</a:t>
            </a:r>
            <a:r>
              <a:rPr lang="ru-RU" sz="1400" dirty="0" err="1"/>
              <a:t>Ф</a:t>
            </a:r>
            <a:r>
              <a:rPr lang="ru-RU" sz="1400" dirty="0"/>
              <a:t>/</a:t>
            </a:r>
            <a:r>
              <a:rPr lang="ru-RU" sz="1400" i="1" dirty="0" err="1"/>
              <a:t>dt</a:t>
            </a:r>
            <a:r>
              <a:rPr lang="ru-RU" sz="14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B050"/>
                </a:solidFill>
              </a:rPr>
              <a:t>Основные формулы трансформатора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 </a:t>
            </a:r>
            <a:r>
              <a:rPr lang="ru-RU" dirty="0"/>
              <a:t>мгновенные значения ЭДС, индуцированные в каждой обмотке,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/>
              <a:t>е</a:t>
            </a:r>
            <a:r>
              <a:rPr lang="ru-RU" i="1" baseline="-25000" dirty="0"/>
              <a:t>1</a:t>
            </a:r>
            <a:r>
              <a:rPr lang="ru-RU" i="1" dirty="0"/>
              <a:t> </a:t>
            </a:r>
            <a:r>
              <a:rPr lang="ru-RU" dirty="0"/>
              <a:t>= - w</a:t>
            </a:r>
            <a:r>
              <a:rPr lang="ru-RU" baseline="-25000" dirty="0"/>
              <a:t>1</a:t>
            </a:r>
            <a:r>
              <a:rPr lang="ru-RU" dirty="0"/>
              <a:t> </a:t>
            </a:r>
            <a:r>
              <a:rPr lang="ru-RU" dirty="0" err="1"/>
              <a:t>d</a:t>
            </a:r>
            <a:r>
              <a:rPr lang="ru-RU" i="1" dirty="0" err="1"/>
              <a:t>Ф</a:t>
            </a:r>
            <a:r>
              <a:rPr lang="ru-RU" i="1" dirty="0"/>
              <a:t>/</a:t>
            </a:r>
            <a:r>
              <a:rPr lang="ru-RU" i="1" dirty="0" err="1"/>
              <a:t>dt</a:t>
            </a:r>
            <a:r>
              <a:rPr lang="ru-RU" i="1" dirty="0"/>
              <a:t>;      е2= -w</a:t>
            </a:r>
            <a:r>
              <a:rPr lang="ru-RU" i="1" baseline="-25000" dirty="0"/>
              <a:t>2</a:t>
            </a:r>
            <a:r>
              <a:rPr lang="ru-RU" i="1" dirty="0"/>
              <a:t>dФ/</a:t>
            </a:r>
            <a:r>
              <a:rPr lang="ru-RU" i="1" dirty="0" err="1"/>
              <a:t>dt</a:t>
            </a:r>
            <a:r>
              <a:rPr lang="ru-RU" dirty="0"/>
              <a:t>.</a:t>
            </a:r>
          </a:p>
          <a:p>
            <a:r>
              <a:rPr lang="ru-RU" dirty="0" smtClean="0"/>
              <a:t>отношение </a:t>
            </a:r>
            <a:r>
              <a:rPr lang="ru-RU" dirty="0"/>
              <a:t>мгновенных и действующих ЭДС в обмотках определяется выражением</a:t>
            </a:r>
          </a:p>
          <a:p>
            <a:r>
              <a:rPr lang="ru-RU" i="1" dirty="0" smtClean="0"/>
              <a:t>E</a:t>
            </a:r>
            <a:r>
              <a:rPr lang="ru-RU" i="1" baseline="-25000" dirty="0" smtClean="0"/>
              <a:t>1</a:t>
            </a:r>
            <a:r>
              <a:rPr lang="ru-RU" i="1" dirty="0" smtClean="0"/>
              <a:t>/E</a:t>
            </a:r>
            <a:r>
              <a:rPr lang="ru-RU" i="1" baseline="-25000" dirty="0" smtClean="0"/>
              <a:t>2</a:t>
            </a:r>
            <a:r>
              <a:rPr lang="ru-RU" dirty="0" smtClean="0"/>
              <a:t>= </a:t>
            </a:r>
            <a:r>
              <a:rPr lang="ru-RU" i="1" dirty="0" smtClean="0"/>
              <a:t>e</a:t>
            </a:r>
            <a:r>
              <a:rPr lang="ru-RU" baseline="-25000" dirty="0" smtClean="0"/>
              <a:t>1</a:t>
            </a:r>
            <a:r>
              <a:rPr lang="ru-RU" dirty="0" smtClean="0"/>
              <a:t>/</a:t>
            </a:r>
            <a:r>
              <a:rPr lang="ru-RU" i="1" dirty="0" smtClean="0"/>
              <a:t>e</a:t>
            </a:r>
            <a:r>
              <a:rPr lang="ru-RU" i="1" baseline="-25000" dirty="0" smtClean="0"/>
              <a:t>2</a:t>
            </a:r>
            <a:r>
              <a:rPr lang="ru-RU" dirty="0" smtClean="0"/>
              <a:t>= </a:t>
            </a:r>
            <a:r>
              <a:rPr lang="ru-RU" i="1" dirty="0" smtClean="0"/>
              <a:t>w</a:t>
            </a:r>
            <a:r>
              <a:rPr lang="ru-RU" baseline="-25000" dirty="0" smtClean="0"/>
              <a:t>1</a:t>
            </a:r>
            <a:r>
              <a:rPr lang="ru-RU" dirty="0" smtClean="0"/>
              <a:t>/</a:t>
            </a:r>
            <a:r>
              <a:rPr lang="ru-RU" i="1" dirty="0" smtClean="0"/>
              <a:t>w</a:t>
            </a:r>
            <a:r>
              <a:rPr lang="ru-RU" baseline="-25000" dirty="0" smtClean="0"/>
              <a:t>2</a:t>
            </a:r>
            <a:r>
              <a:rPr lang="ru-RU" i="1" dirty="0" smtClean="0"/>
              <a:t>.</a:t>
            </a:r>
            <a:r>
              <a:rPr lang="ru-RU" dirty="0" smtClean="0"/>
              <a:t>                                             </a:t>
            </a:r>
          </a:p>
          <a:p>
            <a:r>
              <a:rPr lang="ru-RU" dirty="0" smtClean="0"/>
              <a:t>Если </a:t>
            </a:r>
            <a:r>
              <a:rPr lang="ru-RU" dirty="0"/>
              <a:t>пренебречь падениями напряжения в обмотках </a:t>
            </a:r>
            <a:r>
              <a:rPr lang="ru-RU" dirty="0" smtClean="0"/>
              <a:t>трансформатора</a:t>
            </a:r>
            <a:r>
              <a:rPr lang="ru-RU" dirty="0"/>
              <a:t>, которые обычно не превышают 3 — 5% от </a:t>
            </a:r>
            <a:r>
              <a:rPr lang="ru-RU" dirty="0" smtClean="0"/>
              <a:t>номинальных </a:t>
            </a:r>
            <a:r>
              <a:rPr lang="ru-RU" dirty="0"/>
              <a:t>значений напряжений </a:t>
            </a:r>
            <a:r>
              <a:rPr lang="ru-RU" i="1" dirty="0"/>
              <a:t>U</a:t>
            </a:r>
            <a:r>
              <a:rPr lang="ru-RU" baseline="-25000" dirty="0"/>
              <a:t>1</a:t>
            </a:r>
            <a:r>
              <a:rPr lang="ru-RU" dirty="0"/>
              <a:t> и </a:t>
            </a:r>
            <a:r>
              <a:rPr lang="ru-RU" i="1" dirty="0"/>
              <a:t>U</a:t>
            </a:r>
            <a:r>
              <a:rPr lang="ru-RU" baseline="-25000" dirty="0"/>
              <a:t>2</a:t>
            </a:r>
            <a:r>
              <a:rPr lang="ru-RU" i="1" dirty="0"/>
              <a:t>, </a:t>
            </a:r>
            <a:r>
              <a:rPr lang="ru-RU" dirty="0"/>
              <a:t>и считать </a:t>
            </a:r>
            <a:r>
              <a:rPr lang="ru-RU" i="1" dirty="0"/>
              <a:t>E</a:t>
            </a:r>
            <a:r>
              <a:rPr lang="ru-RU" baseline="-25000" dirty="0"/>
              <a:t>1</a:t>
            </a:r>
            <a:r>
              <a:rPr lang="ru-RU" i="1" dirty="0"/>
              <a:t>≈U</a:t>
            </a:r>
            <a:r>
              <a:rPr lang="ru-RU" dirty="0"/>
              <a:t> </a:t>
            </a:r>
            <a:r>
              <a:rPr lang="ru-RU" baseline="-25000" dirty="0" err="1"/>
              <a:t>l</a:t>
            </a:r>
            <a:r>
              <a:rPr lang="ru-RU" dirty="0"/>
              <a:t> и </a:t>
            </a:r>
            <a:r>
              <a:rPr lang="ru-RU" i="1" dirty="0"/>
              <a:t>Е</a:t>
            </a:r>
            <a:r>
              <a:rPr lang="ru-RU" baseline="-25000" dirty="0"/>
              <a:t>2</a:t>
            </a:r>
            <a:r>
              <a:rPr lang="ru-RU" dirty="0"/>
              <a:t>≈</a:t>
            </a:r>
            <a:r>
              <a:rPr lang="ru-RU" i="1" dirty="0"/>
              <a:t>U</a:t>
            </a:r>
            <a:r>
              <a:rPr lang="ru-RU" baseline="-25000" dirty="0"/>
              <a:t>2</a:t>
            </a:r>
            <a:r>
              <a:rPr lang="ru-RU" dirty="0"/>
              <a:t>, то получим</a:t>
            </a:r>
          </a:p>
          <a:p>
            <a:pPr>
              <a:buNone/>
            </a:pPr>
            <a:r>
              <a:rPr lang="ru-RU" i="1" dirty="0" smtClean="0"/>
              <a:t>                U</a:t>
            </a:r>
            <a:r>
              <a:rPr lang="ru-RU" baseline="-25000" dirty="0" smtClean="0"/>
              <a:t>1</a:t>
            </a:r>
            <a:r>
              <a:rPr lang="ru-RU" dirty="0" smtClean="0"/>
              <a:t>/</a:t>
            </a:r>
            <a:r>
              <a:rPr lang="ru-RU" i="1" dirty="0" smtClean="0"/>
              <a:t>U</a:t>
            </a:r>
            <a:r>
              <a:rPr lang="ru-RU" baseline="-25000" dirty="0" smtClean="0"/>
              <a:t>2</a:t>
            </a:r>
            <a:r>
              <a:rPr lang="ru-RU" dirty="0" smtClean="0"/>
              <a:t>≈</a:t>
            </a:r>
            <a:r>
              <a:rPr lang="ru-RU" i="1" dirty="0" smtClean="0"/>
              <a:t>w</a:t>
            </a:r>
            <a:r>
              <a:rPr lang="ru-RU" baseline="-25000" dirty="0" smtClean="0"/>
              <a:t>1</a:t>
            </a:r>
            <a:r>
              <a:rPr lang="ru-RU" i="1" dirty="0" smtClean="0"/>
              <a:t>/w</a:t>
            </a:r>
            <a:r>
              <a:rPr lang="ru-RU" baseline="-25000" dirty="0" smtClean="0"/>
              <a:t>2</a:t>
            </a:r>
            <a:r>
              <a:rPr lang="ru-RU" i="1" dirty="0" smtClean="0"/>
              <a:t>.</a:t>
            </a:r>
            <a:r>
              <a:rPr lang="ru-RU" dirty="0" smtClean="0"/>
              <a:t>                                             </a:t>
            </a:r>
            <a:endParaRPr lang="ru-RU" dirty="0"/>
          </a:p>
          <a:p>
            <a:r>
              <a:rPr lang="ru-RU" i="1" dirty="0"/>
              <a:t> </a:t>
            </a:r>
            <a:r>
              <a:rPr lang="ru-RU" dirty="0"/>
              <a:t>Если необходимо повысить вторичное напряжение, то число витков w</a:t>
            </a:r>
            <a:r>
              <a:rPr lang="ru-RU" baseline="-25000" dirty="0"/>
              <a:t>2</a:t>
            </a:r>
            <a:r>
              <a:rPr lang="ru-RU" dirty="0"/>
              <a:t> берут больше числа w</a:t>
            </a:r>
            <a:r>
              <a:rPr lang="ru-RU" baseline="-25000" dirty="0"/>
              <a:t>1</a:t>
            </a:r>
            <a:r>
              <a:rPr lang="ru-RU" dirty="0"/>
              <a:t>; такой трансформатор называют </a:t>
            </a:r>
            <a:r>
              <a:rPr lang="ru-RU" i="1" dirty="0"/>
              <a:t>повышающим. </a:t>
            </a:r>
            <a:endParaRPr lang="ru-RU" i="1" dirty="0" smtClean="0"/>
          </a:p>
          <a:p>
            <a:r>
              <a:rPr lang="ru-RU" dirty="0" smtClean="0"/>
              <a:t>Если </a:t>
            </a:r>
            <a:r>
              <a:rPr lang="ru-RU" dirty="0"/>
              <a:t>требуется уменьшить напряжение </a:t>
            </a:r>
            <a:r>
              <a:rPr lang="ru-RU" i="1" dirty="0"/>
              <a:t>U</a:t>
            </a:r>
            <a:r>
              <a:rPr lang="ru-RU" baseline="-25000" dirty="0"/>
              <a:t>2</a:t>
            </a:r>
            <a:r>
              <a:rPr lang="ru-RU" i="1" dirty="0"/>
              <a:t>, </a:t>
            </a:r>
            <a:r>
              <a:rPr lang="ru-RU" dirty="0"/>
              <a:t>то число витков w</a:t>
            </a:r>
            <a:r>
              <a:rPr lang="ru-RU" baseline="-25000" dirty="0"/>
              <a:t>2</a:t>
            </a:r>
            <a:r>
              <a:rPr lang="ru-RU" dirty="0"/>
              <a:t> берут </a:t>
            </a:r>
            <a:r>
              <a:rPr lang="ru-RU" dirty="0" smtClean="0"/>
              <a:t>меньшим </a:t>
            </a:r>
            <a:r>
              <a:rPr lang="ru-RU" dirty="0"/>
              <a:t>w</a:t>
            </a:r>
            <a:r>
              <a:rPr lang="ru-RU" baseline="-25000" dirty="0"/>
              <a:t>1</a:t>
            </a:r>
            <a:r>
              <a:rPr lang="ru-RU" dirty="0"/>
              <a:t>; такой трансформатор называют </a:t>
            </a:r>
            <a:r>
              <a:rPr lang="ru-RU" i="1" dirty="0"/>
              <a:t>понижающим,</a:t>
            </a:r>
            <a:endParaRPr lang="ru-RU" dirty="0"/>
          </a:p>
          <a:p>
            <a:r>
              <a:rPr lang="ru-RU" dirty="0"/>
              <a:t>Отношение ЭДС </a:t>
            </a:r>
            <a:r>
              <a:rPr lang="ru-RU" i="1" dirty="0"/>
              <a:t>Е</a:t>
            </a:r>
            <a:r>
              <a:rPr lang="ru-RU" baseline="-25000" dirty="0"/>
              <a:t>ВН</a:t>
            </a:r>
            <a:r>
              <a:rPr lang="ru-RU" dirty="0"/>
              <a:t> обмотки высшего напряжения к ЭДС </a:t>
            </a:r>
            <a:r>
              <a:rPr lang="ru-RU" i="1" dirty="0"/>
              <a:t>Е</a:t>
            </a:r>
            <a:r>
              <a:rPr lang="ru-RU" baseline="-25000" dirty="0"/>
              <a:t>НН</a:t>
            </a:r>
            <a:r>
              <a:rPr lang="ru-RU" dirty="0"/>
              <a:t> обмотки низшего напряжения (или отношение их чисел витков) называют </a:t>
            </a:r>
            <a:r>
              <a:rPr lang="ru-RU" i="1" dirty="0"/>
              <a:t>коэффициентом трансформации</a:t>
            </a:r>
            <a:endParaRPr lang="ru-RU" dirty="0"/>
          </a:p>
          <a:p>
            <a:r>
              <a:rPr lang="ru-RU" i="1" dirty="0" err="1" smtClean="0"/>
              <a:t>k</a:t>
            </a:r>
            <a:r>
              <a:rPr lang="ru-RU" dirty="0" err="1" smtClean="0"/>
              <a:t>=</a:t>
            </a:r>
            <a:r>
              <a:rPr lang="ru-RU" dirty="0" smtClean="0"/>
              <a:t> </a:t>
            </a:r>
            <a:r>
              <a:rPr lang="ru-RU" i="1" dirty="0" smtClean="0"/>
              <a:t>Е</a:t>
            </a:r>
            <a:r>
              <a:rPr lang="ru-RU" baseline="-25000" dirty="0" smtClean="0"/>
              <a:t>ВН</a:t>
            </a:r>
            <a:r>
              <a:rPr lang="ru-RU" dirty="0" smtClean="0"/>
              <a:t>/</a:t>
            </a:r>
            <a:r>
              <a:rPr lang="ru-RU" i="1" dirty="0" smtClean="0"/>
              <a:t>Е</a:t>
            </a:r>
            <a:r>
              <a:rPr lang="ru-RU" baseline="-25000" dirty="0" smtClean="0"/>
              <a:t>НН</a:t>
            </a:r>
            <a:r>
              <a:rPr lang="ru-RU" dirty="0" smtClean="0"/>
              <a:t> = </a:t>
            </a:r>
            <a:r>
              <a:rPr lang="ru-RU" i="1" dirty="0" err="1" smtClean="0"/>
              <a:t>w</a:t>
            </a:r>
            <a:r>
              <a:rPr lang="ru-RU" baseline="-25000" dirty="0" err="1" smtClean="0"/>
              <a:t>ВН</a:t>
            </a:r>
            <a:r>
              <a:rPr lang="ru-RU" dirty="0" smtClean="0"/>
              <a:t>/</a:t>
            </a:r>
            <a:r>
              <a:rPr lang="ru-RU" i="1" dirty="0" err="1" smtClean="0"/>
              <a:t>w</a:t>
            </a:r>
            <a:r>
              <a:rPr lang="ru-RU" baseline="-25000" dirty="0" err="1" smtClean="0"/>
              <a:t>НН</a:t>
            </a:r>
            <a:r>
              <a:rPr lang="ru-RU" dirty="0" smtClean="0"/>
              <a:t>  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B050"/>
                </a:solidFill>
              </a:rPr>
              <a:t>Закрепление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525963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Назовите элементы устройства трансформатора.</a:t>
            </a:r>
          </a:p>
          <a:p>
            <a:r>
              <a:rPr lang="ru-RU" sz="2000" dirty="0" smtClean="0"/>
              <a:t>На чем основан принцип его действия?</a:t>
            </a:r>
          </a:p>
          <a:p>
            <a:r>
              <a:rPr lang="ru-RU" sz="2000" dirty="0" smtClean="0"/>
              <a:t>Зачем </a:t>
            </a:r>
            <a:r>
              <a:rPr lang="ru-RU" sz="2000" dirty="0" err="1" smtClean="0"/>
              <a:t>магнитопровод</a:t>
            </a:r>
            <a:r>
              <a:rPr lang="ru-RU" sz="2000" dirty="0" smtClean="0"/>
              <a:t> трансформатора делают из отдельных тонких </a:t>
            </a:r>
            <a:r>
              <a:rPr lang="ru-RU" sz="2000" dirty="0" err="1" smtClean="0"/>
              <a:t>ферромагнитных</a:t>
            </a:r>
            <a:r>
              <a:rPr lang="ru-RU" sz="2000" dirty="0" smtClean="0"/>
              <a:t> листов?</a:t>
            </a:r>
          </a:p>
          <a:p>
            <a:r>
              <a:rPr lang="ru-RU" sz="2000" dirty="0"/>
              <a:t> Сколько витков во </a:t>
            </a:r>
            <a:r>
              <a:rPr lang="ru-RU" sz="2000" dirty="0" smtClean="0"/>
              <a:t>вторичной </a:t>
            </a:r>
            <a:r>
              <a:rPr lang="ru-RU" sz="2000" dirty="0" smtClean="0"/>
              <a:t>обмотке </a:t>
            </a:r>
            <a:r>
              <a:rPr lang="ru-RU" sz="2000" dirty="0"/>
              <a:t>  трансформатора 10000/100, если число витков первичной обмотки равно 21000? Определить коэффициент трансформации.</a:t>
            </a:r>
          </a:p>
          <a:p>
            <a:r>
              <a:rPr lang="ru-RU" sz="2000" dirty="0"/>
              <a:t>Измерительный трансформатор напряжения имеет обмотки с числом витков n</a:t>
            </a:r>
            <a:r>
              <a:rPr lang="ru-RU" sz="2000" baseline="-25000" dirty="0"/>
              <a:t>1</a:t>
            </a:r>
            <a:r>
              <a:rPr lang="ru-RU" sz="2000" dirty="0"/>
              <a:t> = 10000 и n</a:t>
            </a:r>
            <a:r>
              <a:rPr lang="ru-RU" sz="2000" baseline="-25000" dirty="0"/>
              <a:t>2 </a:t>
            </a:r>
            <a:r>
              <a:rPr lang="ru-RU" sz="2000" dirty="0"/>
              <a:t>= 200.К вторичной обмотке присоединен вольтметр с номинальным напряжением 150В. Определить коэффициент трансформации и предельное напряжение, которое можно измерить.</a:t>
            </a:r>
          </a:p>
          <a:p>
            <a:r>
              <a:rPr lang="ru-RU" sz="2000" dirty="0"/>
              <a:t> Определить число витков вторичной обмотки трансформатора, если при магнитном потоке в </a:t>
            </a:r>
            <a:r>
              <a:rPr lang="ru-RU" sz="2000" dirty="0" err="1"/>
              <a:t>магнитопроводе</a:t>
            </a:r>
            <a:r>
              <a:rPr lang="ru-RU" sz="2000" dirty="0"/>
              <a:t> 10</a:t>
            </a:r>
            <a:r>
              <a:rPr lang="ru-RU" sz="2000" baseline="30000" dirty="0"/>
              <a:t>-3</a:t>
            </a:r>
            <a:r>
              <a:rPr lang="ru-RU" sz="2000" dirty="0"/>
              <a:t> Вб наведенная в ней </a:t>
            </a:r>
            <a:r>
              <a:rPr lang="ru-RU" sz="2000" dirty="0" err="1"/>
              <a:t>эдс</a:t>
            </a:r>
            <a:r>
              <a:rPr lang="ru-RU" sz="2000" dirty="0"/>
              <a:t> равна 220В при частоте 50Гц.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190</TotalTime>
  <Words>333</Words>
  <Application>Microsoft Office PowerPoint</Application>
  <PresentationFormat>Экран (4:3)</PresentationFormat>
  <Paragraphs>45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ТРАНСФОРМАТОРЫ</vt:lpstr>
      <vt:lpstr>Постановка проблемной ситуации</vt:lpstr>
      <vt:lpstr> Вывод: Использование низкого напряжения для передачи электроэнергии на большие расстояния невозможно, так как превышает допустимые потери. Требуется повышение напряжения  </vt:lpstr>
      <vt:lpstr>Актуализация опорных знаний</vt:lpstr>
      <vt:lpstr>Исторический экскурс:  Электромагнитная индукция - явление, лежащее в основе действия электрического трансформатора, было открыто английским физиком Майклом Фарадеем в 1831 году.  Заслуга в разработке первого в мире прообраза трансформатора, принадлежит нашему соотечественнику, русскому инженеру-электротехнику Павлу Николаевичу Яблочкову. «"Днем рождения" трансформаторов считают 30 ноября 1876 года, когда Яблочков получил французский патент, в котором был описан принцип действия и способ применения трансформатора.  </vt:lpstr>
      <vt:lpstr>Слайд 6</vt:lpstr>
      <vt:lpstr>Принцип действия трансформатора</vt:lpstr>
      <vt:lpstr>Основные формулы трансформатора</vt:lpstr>
      <vt:lpstr>Закрепление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ТРАНСФОРМАТОРЫ</dc:title>
  <dc:creator>Владимир</dc:creator>
  <cp:lastModifiedBy>Владимир</cp:lastModifiedBy>
  <cp:revision>23</cp:revision>
  <dcterms:created xsi:type="dcterms:W3CDTF">2014-08-26T10:24:54Z</dcterms:created>
  <dcterms:modified xsi:type="dcterms:W3CDTF">2014-08-26T13:35:16Z</dcterms:modified>
</cp:coreProperties>
</file>