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4" r:id="rId4"/>
    <p:sldId id="269" r:id="rId5"/>
    <p:sldId id="268" r:id="rId6"/>
    <p:sldId id="293" r:id="rId7"/>
    <p:sldId id="270" r:id="rId8"/>
    <p:sldId id="295" r:id="rId9"/>
    <p:sldId id="271" r:id="rId10"/>
    <p:sldId id="272" r:id="rId11"/>
    <p:sldId id="296" r:id="rId12"/>
    <p:sldId id="273" r:id="rId13"/>
    <p:sldId id="297" r:id="rId14"/>
    <p:sldId id="298" r:id="rId15"/>
    <p:sldId id="274" r:id="rId16"/>
    <p:sldId id="278" r:id="rId17"/>
    <p:sldId id="291" r:id="rId18"/>
    <p:sldId id="289" r:id="rId19"/>
    <p:sldId id="279" r:id="rId20"/>
    <p:sldId id="280" r:id="rId21"/>
    <p:sldId id="281" r:id="rId22"/>
    <p:sldId id="290" r:id="rId23"/>
    <p:sldId id="282" r:id="rId24"/>
    <p:sldId id="283" r:id="rId25"/>
    <p:sldId id="299" r:id="rId26"/>
    <p:sldId id="300" r:id="rId27"/>
    <p:sldId id="301" r:id="rId28"/>
    <p:sldId id="284" r:id="rId29"/>
    <p:sldId id="285" r:id="rId30"/>
    <p:sldId id="286" r:id="rId31"/>
    <p:sldId id="287" r:id="rId32"/>
    <p:sldId id="288" r:id="rId33"/>
    <p:sldId id="302" r:id="rId34"/>
    <p:sldId id="303" r:id="rId35"/>
    <p:sldId id="304" r:id="rId36"/>
    <p:sldId id="307" r:id="rId3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FF3300"/>
    <a:srgbClr val="D60093"/>
    <a:srgbClr val="FF66CC"/>
    <a:srgbClr val="FFFF00"/>
    <a:srgbClr val="00CC99"/>
    <a:srgbClr val="66CCFF"/>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0" autoAdjust="0"/>
    <p:restoredTop sz="94660"/>
  </p:normalViewPr>
  <p:slideViewPr>
    <p:cSldViewPr>
      <p:cViewPr varScale="1">
        <p:scale>
          <a:sx n="85" d="100"/>
          <a:sy n="85" d="100"/>
        </p:scale>
        <p:origin x="-72" y="-2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4E26D1F-C84F-411C-B67B-1A51FA90E3FC}" type="slidenum">
              <a:rPr lang="ru-RU"/>
              <a:pPr>
                <a:defRPr/>
              </a:pPr>
              <a:t>‹#›</a:t>
            </a:fld>
            <a:endParaRPr lang="ru-RU"/>
          </a:p>
        </p:txBody>
      </p:sp>
    </p:spTree>
    <p:extLst>
      <p:ext uri="{BB962C8B-B14F-4D97-AF65-F5344CB8AC3E}">
        <p14:creationId xmlns:p14="http://schemas.microsoft.com/office/powerpoint/2010/main" val="2180042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B58321C-A467-4D81-A80E-D7C5599D9B82}" type="slidenum">
              <a:rPr lang="ru-RU"/>
              <a:pPr>
                <a:defRPr/>
              </a:pPr>
              <a:t>‹#›</a:t>
            </a:fld>
            <a:endParaRPr lang="ru-RU"/>
          </a:p>
        </p:txBody>
      </p:sp>
    </p:spTree>
    <p:extLst>
      <p:ext uri="{BB962C8B-B14F-4D97-AF65-F5344CB8AC3E}">
        <p14:creationId xmlns:p14="http://schemas.microsoft.com/office/powerpoint/2010/main" val="3016883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EA086D0-3B98-4239-9827-A4BC618B60E2}" type="slidenum">
              <a:rPr lang="ru-RU"/>
              <a:pPr>
                <a:defRPr/>
              </a:pPr>
              <a:t>‹#›</a:t>
            </a:fld>
            <a:endParaRPr lang="ru-RU"/>
          </a:p>
        </p:txBody>
      </p:sp>
    </p:spTree>
    <p:extLst>
      <p:ext uri="{BB962C8B-B14F-4D97-AF65-F5344CB8AC3E}">
        <p14:creationId xmlns:p14="http://schemas.microsoft.com/office/powerpoint/2010/main" val="664302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C0E95F0-A12C-4050-91C9-8A005CE08423}" type="slidenum">
              <a:rPr lang="ru-RU"/>
              <a:pPr>
                <a:defRPr/>
              </a:pPr>
              <a:t>‹#›</a:t>
            </a:fld>
            <a:endParaRPr lang="ru-RU"/>
          </a:p>
        </p:txBody>
      </p:sp>
    </p:spTree>
    <p:extLst>
      <p:ext uri="{BB962C8B-B14F-4D97-AF65-F5344CB8AC3E}">
        <p14:creationId xmlns:p14="http://schemas.microsoft.com/office/powerpoint/2010/main" val="2620015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D980720-4184-47E9-9E60-34AF8BD8785B}" type="slidenum">
              <a:rPr lang="ru-RU"/>
              <a:pPr>
                <a:defRPr/>
              </a:pPr>
              <a:t>‹#›</a:t>
            </a:fld>
            <a:endParaRPr lang="ru-RU"/>
          </a:p>
        </p:txBody>
      </p:sp>
    </p:spTree>
    <p:extLst>
      <p:ext uri="{BB962C8B-B14F-4D97-AF65-F5344CB8AC3E}">
        <p14:creationId xmlns:p14="http://schemas.microsoft.com/office/powerpoint/2010/main" val="383398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3349AF7-1E79-4485-B2EF-E00AEF815633}" type="slidenum">
              <a:rPr lang="ru-RU"/>
              <a:pPr>
                <a:defRPr/>
              </a:pPr>
              <a:t>‹#›</a:t>
            </a:fld>
            <a:endParaRPr lang="ru-RU"/>
          </a:p>
        </p:txBody>
      </p:sp>
    </p:spTree>
    <p:extLst>
      <p:ext uri="{BB962C8B-B14F-4D97-AF65-F5344CB8AC3E}">
        <p14:creationId xmlns:p14="http://schemas.microsoft.com/office/powerpoint/2010/main" val="33524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797C67BC-3297-41F2-BE6D-BF536ED53763}" type="slidenum">
              <a:rPr lang="ru-RU"/>
              <a:pPr>
                <a:defRPr/>
              </a:pPr>
              <a:t>‹#›</a:t>
            </a:fld>
            <a:endParaRPr lang="ru-RU"/>
          </a:p>
        </p:txBody>
      </p:sp>
    </p:spTree>
    <p:extLst>
      <p:ext uri="{BB962C8B-B14F-4D97-AF65-F5344CB8AC3E}">
        <p14:creationId xmlns:p14="http://schemas.microsoft.com/office/powerpoint/2010/main" val="666771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9530AF7C-6C26-4505-9179-66D758860DDE}" type="slidenum">
              <a:rPr lang="ru-RU"/>
              <a:pPr>
                <a:defRPr/>
              </a:pPr>
              <a:t>‹#›</a:t>
            </a:fld>
            <a:endParaRPr lang="ru-RU"/>
          </a:p>
        </p:txBody>
      </p:sp>
    </p:spTree>
    <p:extLst>
      <p:ext uri="{BB962C8B-B14F-4D97-AF65-F5344CB8AC3E}">
        <p14:creationId xmlns:p14="http://schemas.microsoft.com/office/powerpoint/2010/main" val="3707377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A84966DA-FDD0-4443-BF70-9216095AB081}" type="slidenum">
              <a:rPr lang="ru-RU"/>
              <a:pPr>
                <a:defRPr/>
              </a:pPr>
              <a:t>‹#›</a:t>
            </a:fld>
            <a:endParaRPr lang="ru-RU"/>
          </a:p>
        </p:txBody>
      </p:sp>
    </p:spTree>
    <p:extLst>
      <p:ext uri="{BB962C8B-B14F-4D97-AF65-F5344CB8AC3E}">
        <p14:creationId xmlns:p14="http://schemas.microsoft.com/office/powerpoint/2010/main" val="139217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061B925-AA47-4BD0-A40D-E1DC1D44E5F1}" type="slidenum">
              <a:rPr lang="ru-RU"/>
              <a:pPr>
                <a:defRPr/>
              </a:pPr>
              <a:t>‹#›</a:t>
            </a:fld>
            <a:endParaRPr lang="ru-RU"/>
          </a:p>
        </p:txBody>
      </p:sp>
    </p:spTree>
    <p:extLst>
      <p:ext uri="{BB962C8B-B14F-4D97-AF65-F5344CB8AC3E}">
        <p14:creationId xmlns:p14="http://schemas.microsoft.com/office/powerpoint/2010/main" val="1497231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2D2FCDC-E97F-4217-9D32-8BC3168DA379}" type="slidenum">
              <a:rPr lang="ru-RU"/>
              <a:pPr>
                <a:defRPr/>
              </a:pPr>
              <a:t>‹#›</a:t>
            </a:fld>
            <a:endParaRPr lang="ru-RU"/>
          </a:p>
        </p:txBody>
      </p:sp>
    </p:spTree>
    <p:extLst>
      <p:ext uri="{BB962C8B-B14F-4D97-AF65-F5344CB8AC3E}">
        <p14:creationId xmlns:p14="http://schemas.microsoft.com/office/powerpoint/2010/main" val="3233948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2D78EAAF-2399-4551-BBDA-92DC467225D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audio" Target="file:///C:\Documents%20and%20Settings\User\&#1056;&#1072;&#1073;&#1086;&#1095;&#1080;&#1081;%20&#1089;&#1090;&#1086;&#1083;\&#1050;&#1091;&#1083;&#1100;&#1078;&#1072;&#1085;&#1086;&#1074;&#1072;%20&#1052;.&#1040;\Poetry%20lesson\&#1040;&#1073;&#1072;&#1081;.mp3"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CC0099"/>
            </a:gs>
            <a:gs pos="100000">
              <a:srgbClr val="FF6699"/>
            </a:gs>
          </a:gsLst>
          <a:path path="shape">
            <a:fillToRect l="50000" t="50000" r="50000" b="50000"/>
          </a:path>
        </a:gradFill>
        <a:effectLst/>
      </p:bgPr>
    </p:bg>
    <p:spTree>
      <p:nvGrpSpPr>
        <p:cNvPr id="1" name=""/>
        <p:cNvGrpSpPr/>
        <p:nvPr/>
      </p:nvGrpSpPr>
      <p:grpSpPr>
        <a:xfrm>
          <a:off x="0" y="0"/>
          <a:ext cx="0" cy="0"/>
          <a:chOff x="0" y="0"/>
          <a:chExt cx="0" cy="0"/>
        </a:xfrm>
      </p:grpSpPr>
      <p:grpSp>
        <p:nvGrpSpPr>
          <p:cNvPr id="2" name="Group 14"/>
          <p:cNvGrpSpPr>
            <a:grpSpLocks/>
          </p:cNvGrpSpPr>
          <p:nvPr/>
        </p:nvGrpSpPr>
        <p:grpSpPr bwMode="auto">
          <a:xfrm>
            <a:off x="1187450" y="476250"/>
            <a:ext cx="6697663" cy="5761038"/>
            <a:chOff x="748" y="300"/>
            <a:chExt cx="4219" cy="3629"/>
          </a:xfrm>
        </p:grpSpPr>
        <p:sp>
          <p:nvSpPr>
            <p:cNvPr id="2051" name="AutoShape 9"/>
            <p:cNvSpPr>
              <a:spLocks noChangeArrowheads="1"/>
            </p:cNvSpPr>
            <p:nvPr/>
          </p:nvSpPr>
          <p:spPr bwMode="auto">
            <a:xfrm>
              <a:off x="748" y="300"/>
              <a:ext cx="4219" cy="3629"/>
            </a:xfrm>
            <a:prstGeom prst="verticalScroll">
              <a:avLst>
                <a:gd name="adj" fmla="val 12500"/>
              </a:avLst>
            </a:prstGeom>
            <a:solidFill>
              <a:srgbClr val="33CCCC"/>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052" name="WordArt 10"/>
            <p:cNvSpPr>
              <a:spLocks noChangeArrowheads="1" noChangeShapeType="1" noTextEdit="1"/>
            </p:cNvSpPr>
            <p:nvPr/>
          </p:nvSpPr>
          <p:spPr bwMode="auto">
            <a:xfrm>
              <a:off x="1791" y="1071"/>
              <a:ext cx="2223" cy="557"/>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000000"/>
                    </a:solidFill>
                    <a:round/>
                    <a:headEnd/>
                    <a:tailEnd/>
                  </a:ln>
                  <a:solidFill>
                    <a:srgbClr val="0000FF"/>
                  </a:solidFill>
                  <a:latin typeface="Arial"/>
                  <a:cs typeface="Arial"/>
                </a:rPr>
                <a:t>Poetry</a:t>
              </a:r>
              <a:endParaRPr lang="ru-RU" sz="3600" kern="10">
                <a:ln w="9525">
                  <a:solidFill>
                    <a:srgbClr val="000000"/>
                  </a:solidFill>
                  <a:round/>
                  <a:headEnd/>
                  <a:tailEnd/>
                </a:ln>
                <a:solidFill>
                  <a:srgbClr val="0000FF"/>
                </a:solidFill>
                <a:latin typeface="Arial"/>
                <a:cs typeface="Arial"/>
              </a:endParaRPr>
            </a:p>
          </p:txBody>
        </p:sp>
        <p:sp>
          <p:nvSpPr>
            <p:cNvPr id="2053" name="WordArt 12"/>
            <p:cNvSpPr>
              <a:spLocks noChangeArrowheads="1" noChangeShapeType="1" noTextEdit="1"/>
            </p:cNvSpPr>
            <p:nvPr/>
          </p:nvSpPr>
          <p:spPr bwMode="auto">
            <a:xfrm>
              <a:off x="1701" y="2523"/>
              <a:ext cx="2404" cy="726"/>
            </a:xfrm>
            <a:prstGeom prst="rect">
              <a:avLst/>
            </a:prstGeom>
          </p:spPr>
          <p:txBody>
            <a:bodyPr wrap="none" fromWordArt="1">
              <a:prstTxWarp prst="textCanDown">
                <a:avLst>
                  <a:gd name="adj" fmla="val 33333"/>
                </a:avLst>
              </a:prstTxWarp>
            </a:bodyPr>
            <a:lstStyle/>
            <a:p>
              <a:pPr algn="ctr"/>
              <a:r>
                <a:rPr lang="en-US" sz="3600" kern="10">
                  <a:ln w="9525">
                    <a:solidFill>
                      <a:srgbClr val="000000"/>
                    </a:solidFill>
                    <a:round/>
                    <a:headEnd/>
                    <a:tailEnd/>
                  </a:ln>
                  <a:solidFill>
                    <a:srgbClr val="0000FF"/>
                  </a:solidFill>
                  <a:latin typeface="Times New Roman"/>
                  <a:cs typeface="Times New Roman"/>
                </a:rPr>
                <a:t>life</a:t>
              </a:r>
              <a:endParaRPr lang="ru-RU" sz="3600" kern="10">
                <a:ln w="9525">
                  <a:solidFill>
                    <a:srgbClr val="000000"/>
                  </a:solidFill>
                  <a:round/>
                  <a:headEnd/>
                  <a:tailEnd/>
                </a:ln>
                <a:solidFill>
                  <a:srgbClr val="0000FF"/>
                </a:solidFill>
                <a:latin typeface="Times New Roman"/>
                <a:cs typeface="Times New Roman"/>
              </a:endParaRPr>
            </a:p>
          </p:txBody>
        </p:sp>
        <p:sp>
          <p:nvSpPr>
            <p:cNvPr id="2054" name="WordArt 13"/>
            <p:cNvSpPr>
              <a:spLocks noChangeArrowheads="1" noChangeShapeType="1" noTextEdit="1"/>
            </p:cNvSpPr>
            <p:nvPr/>
          </p:nvSpPr>
          <p:spPr bwMode="auto">
            <a:xfrm>
              <a:off x="2064" y="1842"/>
              <a:ext cx="1587" cy="360"/>
            </a:xfrm>
            <a:prstGeom prst="rect">
              <a:avLst/>
            </a:prstGeom>
          </p:spPr>
          <p:txBody>
            <a:bodyPr wrap="none" fromWordArt="1">
              <a:prstTxWarp prst="textPlain">
                <a:avLst>
                  <a:gd name="adj" fmla="val 50000"/>
                </a:avLst>
              </a:prstTxWarp>
            </a:bodyPr>
            <a:lstStyle/>
            <a:p>
              <a:pPr algn="ctr"/>
              <a:r>
                <a:rPr lang="en-US" sz="3600" kern="10">
                  <a:ln w="19050">
                    <a:solidFill>
                      <a:schemeClr val="tx1"/>
                    </a:solidFill>
                    <a:round/>
                    <a:headEnd/>
                    <a:tailEnd/>
                  </a:ln>
                  <a:solidFill>
                    <a:srgbClr val="0000FF"/>
                  </a:solidFill>
                  <a:effectLst>
                    <a:outerShdw dist="35921" dir="2700000" algn="ctr" rotWithShape="0">
                      <a:srgbClr val="990000"/>
                    </a:outerShdw>
                  </a:effectLst>
                  <a:latin typeface="Impact"/>
                </a:rPr>
                <a:t>in our</a:t>
              </a:r>
              <a:endParaRPr lang="ru-RU" sz="3600" kern="10">
                <a:ln w="19050">
                  <a:solidFill>
                    <a:schemeClr val="tx1"/>
                  </a:solidFill>
                  <a:round/>
                  <a:headEnd/>
                  <a:tailEnd/>
                </a:ln>
                <a:solidFill>
                  <a:srgbClr val="0000FF"/>
                </a:solidFill>
                <a:effectLst>
                  <a:outerShdw dist="35921" dir="2700000" algn="ctr" rotWithShape="0">
                    <a:srgbClr val="990000"/>
                  </a:outerShdw>
                </a:effectLst>
                <a:latin typeface="Impac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66FFCC"/>
            </a:gs>
            <a:gs pos="100000">
              <a:schemeClr val="hlink"/>
            </a:gs>
          </a:gsLst>
          <a:path path="shape">
            <a:fillToRect l="50000" t="50000" r="50000" b="50000"/>
          </a:path>
        </a:gradFill>
        <a:effectLst/>
      </p:bgPr>
    </p:bg>
    <p:spTree>
      <p:nvGrpSpPr>
        <p:cNvPr id="1" name=""/>
        <p:cNvGrpSpPr/>
        <p:nvPr/>
      </p:nvGrpSpPr>
      <p:grpSpPr>
        <a:xfrm>
          <a:off x="0" y="0"/>
          <a:ext cx="0" cy="0"/>
          <a:chOff x="0" y="0"/>
          <a:chExt cx="0" cy="0"/>
        </a:xfrm>
      </p:grpSpPr>
      <p:pic>
        <p:nvPicPr>
          <p:cNvPr id="19460" name="Picture 4" descr="diplom0080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12975" y="1268413"/>
            <a:ext cx="4303713"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WordArt 5"/>
          <p:cNvSpPr>
            <a:spLocks noChangeArrowheads="1" noChangeShapeType="1" noTextEdit="1"/>
          </p:cNvSpPr>
          <p:nvPr/>
        </p:nvSpPr>
        <p:spPr bwMode="auto">
          <a:xfrm>
            <a:off x="1835150" y="404813"/>
            <a:ext cx="5327650" cy="792162"/>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a:cs typeface="Arial"/>
              </a:rPr>
              <a:t>Alexander Pushkin</a:t>
            </a:r>
            <a:endParaRPr lang="ru-RU"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500" fill="hold"/>
                                        <p:tgtEl>
                                          <p:spTgt spid="19460"/>
                                        </p:tgtEl>
                                        <p:attrNameLst>
                                          <p:attrName>ppt_w</p:attrName>
                                        </p:attrNameLst>
                                      </p:cBhvr>
                                      <p:tavLst>
                                        <p:tav tm="0">
                                          <p:val>
                                            <p:fltVal val="0"/>
                                          </p:val>
                                        </p:tav>
                                        <p:tav tm="100000">
                                          <p:val>
                                            <p:strVal val="#ppt_w"/>
                                          </p:val>
                                        </p:tav>
                                      </p:tavLst>
                                    </p:anim>
                                    <p:anim calcmode="lin" valueType="num">
                                      <p:cBhvr>
                                        <p:cTn id="8" dur="500" fill="hold"/>
                                        <p:tgtEl>
                                          <p:spTgt spid="1946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51" presetClass="entr" presetSubtype="0" fill="hold" grpId="0" nodeType="afterEffect">
                                  <p:stCondLst>
                                    <p:cond delay="0"/>
                                  </p:stCondLst>
                                  <p:childTnLst>
                                    <p:set>
                                      <p:cBhvr>
                                        <p:cTn id="11" dur="1" fill="hold">
                                          <p:stCondLst>
                                            <p:cond delay="0"/>
                                          </p:stCondLst>
                                        </p:cTn>
                                        <p:tgtEl>
                                          <p:spTgt spid="19461"/>
                                        </p:tgtEl>
                                        <p:attrNameLst>
                                          <p:attrName>style.visibility</p:attrName>
                                        </p:attrNameLst>
                                      </p:cBhvr>
                                      <p:to>
                                        <p:strVal val="visible"/>
                                      </p:to>
                                    </p:set>
                                    <p:animEffect transition="in" filter="fade">
                                      <p:cBhvr>
                                        <p:cTn id="12" dur="770" decel="100000"/>
                                        <p:tgtEl>
                                          <p:spTgt spid="19461"/>
                                        </p:tgtEl>
                                      </p:cBhvr>
                                    </p:animEffect>
                                    <p:animScale>
                                      <p:cBhvr>
                                        <p:cTn id="13" dur="770" decel="100000"/>
                                        <p:tgtEl>
                                          <p:spTgt spid="19461"/>
                                        </p:tgtEl>
                                      </p:cBhvr>
                                      <p:from x="10000" y="10000"/>
                                      <p:to x="200000" y="450000"/>
                                    </p:animScale>
                                    <p:animScale>
                                      <p:cBhvr>
                                        <p:cTn id="14" dur="1230" accel="100000" fill="hold">
                                          <p:stCondLst>
                                            <p:cond delay="770"/>
                                          </p:stCondLst>
                                        </p:cTn>
                                        <p:tgtEl>
                                          <p:spTgt spid="19461"/>
                                        </p:tgtEl>
                                      </p:cBhvr>
                                      <p:from x="200000" y="450000"/>
                                      <p:to x="100000" y="100000"/>
                                    </p:animScale>
                                    <p:set>
                                      <p:cBhvr>
                                        <p:cTn id="15" dur="770" fill="hold"/>
                                        <p:tgtEl>
                                          <p:spTgt spid="19461"/>
                                        </p:tgtEl>
                                        <p:attrNameLst>
                                          <p:attrName>ppt_x</p:attrName>
                                        </p:attrNameLst>
                                      </p:cBhvr>
                                      <p:to>
                                        <p:strVal val="(0.5)"/>
                                      </p:to>
                                    </p:set>
                                    <p:anim from="(0.5)" to="(#ppt_x)" calcmode="lin" valueType="num">
                                      <p:cBhvr>
                                        <p:cTn id="16" dur="1230" accel="100000" fill="hold">
                                          <p:stCondLst>
                                            <p:cond delay="770"/>
                                          </p:stCondLst>
                                        </p:cTn>
                                        <p:tgtEl>
                                          <p:spTgt spid="19461"/>
                                        </p:tgtEl>
                                        <p:attrNameLst>
                                          <p:attrName>ppt_x</p:attrName>
                                        </p:attrNameLst>
                                      </p:cBhvr>
                                    </p:anim>
                                    <p:set>
                                      <p:cBhvr>
                                        <p:cTn id="17" dur="770" fill="hold"/>
                                        <p:tgtEl>
                                          <p:spTgt spid="19461"/>
                                        </p:tgtEl>
                                        <p:attrNameLst>
                                          <p:attrName>ppt_y</p:attrName>
                                        </p:attrNameLst>
                                      </p:cBhvr>
                                      <p:to>
                                        <p:strVal val="(#ppt_y+0.4)"/>
                                      </p:to>
                                    </p:set>
                                    <p:anim from="(#ppt_y+0.4)" to="(#ppt_y)" calcmode="lin" valueType="num">
                                      <p:cBhvr>
                                        <p:cTn id="18" dur="1230" accel="100000" fill="hold">
                                          <p:stCondLst>
                                            <p:cond delay="770"/>
                                          </p:stCondLst>
                                        </p:cTn>
                                        <p:tgtEl>
                                          <p:spTgt spid="1946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00FF"/>
            </a:gs>
            <a:gs pos="50000">
              <a:schemeClr val="accent1"/>
            </a:gs>
            <a:gs pos="100000">
              <a:srgbClr val="6600FF"/>
            </a:gs>
          </a:gsLst>
          <a:lin ang="5400000" scaled="1"/>
        </a:gradFill>
        <a:effectLst/>
      </p:bgPr>
    </p:bg>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457200" y="620713"/>
            <a:ext cx="8229600" cy="5505450"/>
          </a:xfrm>
        </p:spPr>
        <p:txBody>
          <a:bodyPr/>
          <a:lstStyle/>
          <a:p>
            <a:pPr algn="ctr">
              <a:lnSpc>
                <a:spcPct val="80000"/>
              </a:lnSpc>
              <a:buFontTx/>
              <a:buNone/>
            </a:pPr>
            <a:r>
              <a:rPr lang="en-US" altLang="ru-RU" sz="2000" b="1" smtClean="0"/>
              <a:t> </a:t>
            </a:r>
            <a:r>
              <a:rPr lang="en-US" altLang="ru-RU" sz="2000" b="1" smtClean="0">
                <a:solidFill>
                  <a:srgbClr val="FF3300"/>
                </a:solidFill>
              </a:rPr>
              <a:t>Pushkin is the most important Russian writer of all times.</a:t>
            </a:r>
          </a:p>
          <a:p>
            <a:pPr algn="ctr">
              <a:lnSpc>
                <a:spcPct val="80000"/>
              </a:lnSpc>
              <a:buFontTx/>
              <a:buNone/>
            </a:pPr>
            <a:r>
              <a:rPr lang="en-US" altLang="ru-RU" sz="2000" b="1" smtClean="0">
                <a:solidFill>
                  <a:srgbClr val="FF3300"/>
                </a:solidFill>
              </a:rPr>
              <a:t>        He was born in 1799 into an upper-class family.</a:t>
            </a:r>
          </a:p>
          <a:p>
            <a:pPr algn="ctr">
              <a:lnSpc>
                <a:spcPct val="80000"/>
              </a:lnSpc>
              <a:buFontTx/>
              <a:buNone/>
            </a:pPr>
            <a:r>
              <a:rPr lang="en-US" altLang="ru-RU" sz="2000" b="1" smtClean="0">
                <a:solidFill>
                  <a:srgbClr val="FF3300"/>
                </a:solidFill>
              </a:rPr>
              <a:t>       In 1811 he entered a lyceum at Tsarskoe Selo.</a:t>
            </a:r>
          </a:p>
          <a:p>
            <a:pPr algn="ctr">
              <a:lnSpc>
                <a:spcPct val="80000"/>
              </a:lnSpc>
              <a:buFontTx/>
              <a:buNone/>
            </a:pPr>
            <a:r>
              <a:rPr lang="en-US" altLang="ru-RU" sz="2000" b="1" smtClean="0">
                <a:solidFill>
                  <a:srgbClr val="FF3300"/>
                </a:solidFill>
              </a:rPr>
              <a:t>      His earliest long poem was “ Ruslan and Lyudmila”, a romantic poem.</a:t>
            </a:r>
          </a:p>
          <a:p>
            <a:pPr algn="ctr">
              <a:lnSpc>
                <a:spcPct val="80000"/>
              </a:lnSpc>
              <a:buFontTx/>
              <a:buNone/>
            </a:pPr>
            <a:r>
              <a:rPr lang="en-US" altLang="ru-RU" sz="2000" b="1" smtClean="0">
                <a:solidFill>
                  <a:srgbClr val="FF3300"/>
                </a:solidFill>
              </a:rPr>
              <a:t>      A series of verse- tales followed- “The Prisoner of Caucasus”, “ The Fountain of</a:t>
            </a:r>
          </a:p>
          <a:p>
            <a:pPr algn="ctr">
              <a:lnSpc>
                <a:spcPct val="80000"/>
              </a:lnSpc>
              <a:buFontTx/>
              <a:buNone/>
            </a:pPr>
            <a:r>
              <a:rPr lang="en-US" altLang="ru-RU" sz="2000" b="1" smtClean="0">
                <a:solidFill>
                  <a:srgbClr val="FF3300"/>
                </a:solidFill>
              </a:rPr>
              <a:t>      Bakhchisarai”.</a:t>
            </a:r>
          </a:p>
          <a:p>
            <a:pPr algn="ctr">
              <a:lnSpc>
                <a:spcPct val="80000"/>
              </a:lnSpc>
              <a:buFontTx/>
              <a:buNone/>
            </a:pPr>
            <a:r>
              <a:rPr lang="en-US" altLang="ru-RU" sz="2000" b="1" smtClean="0">
                <a:solidFill>
                  <a:srgbClr val="FF3300"/>
                </a:solidFill>
              </a:rPr>
              <a:t>      In 1823 Pushkin  began writing his masterpiece “Eugene Onegin.”</a:t>
            </a:r>
          </a:p>
          <a:p>
            <a:pPr algn="ctr">
              <a:lnSpc>
                <a:spcPct val="80000"/>
              </a:lnSpc>
              <a:buFontTx/>
              <a:buNone/>
            </a:pPr>
            <a:r>
              <a:rPr lang="en-US" altLang="ru-RU" sz="2000" b="1" smtClean="0">
                <a:solidFill>
                  <a:srgbClr val="FF3300"/>
                </a:solidFill>
              </a:rPr>
              <a:t>Every summer in June thousands of people come to the village of Mikhailovskoe to the festival of  poetry, to see the places where he lived and worked.</a:t>
            </a:r>
          </a:p>
          <a:p>
            <a:pPr algn="ctr">
              <a:lnSpc>
                <a:spcPct val="80000"/>
              </a:lnSpc>
              <a:buFontTx/>
              <a:buNone/>
            </a:pPr>
            <a:r>
              <a:rPr lang="en-US" altLang="ru-RU" sz="2000" b="1" smtClean="0">
                <a:solidFill>
                  <a:srgbClr val="FF3300"/>
                </a:solidFill>
              </a:rPr>
              <a:t>Pushkin is always alive for us, he is the man we all know and love, the greatest of poets.</a:t>
            </a:r>
          </a:p>
          <a:p>
            <a:pPr algn="ctr">
              <a:lnSpc>
                <a:spcPct val="80000"/>
              </a:lnSpc>
              <a:buFontTx/>
              <a:buNone/>
            </a:pPr>
            <a:r>
              <a:rPr lang="en-US" altLang="ru-RU" sz="2000" b="1" smtClean="0">
                <a:solidFill>
                  <a:srgbClr val="FF3300"/>
                </a:solidFill>
              </a:rPr>
              <a:t>Generations come and leave, but Pushkin still remains with us.</a:t>
            </a:r>
          </a:p>
          <a:p>
            <a:pPr algn="ctr">
              <a:lnSpc>
                <a:spcPct val="80000"/>
              </a:lnSpc>
              <a:buFontTx/>
              <a:buNone/>
            </a:pPr>
            <a:r>
              <a:rPr lang="en-US" altLang="ru-RU" sz="2000" b="1" smtClean="0">
                <a:solidFill>
                  <a:srgbClr val="FF3300"/>
                </a:solidFill>
              </a:rPr>
              <a:t>Pushkin is called by many “ the Sun of Russian literature.”</a:t>
            </a:r>
            <a:endParaRPr lang="ru-RU" altLang="ru-RU" sz="2000" b="1" smtClean="0">
              <a:solidFill>
                <a:srgbClr val="FF33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FF9900"/>
            </a:gs>
          </a:gsLst>
          <a:path path="shape">
            <a:fillToRect l="50000" t="50000" r="50000" b="50000"/>
          </a:path>
        </a:gradFill>
        <a:effectLst/>
      </p:bgPr>
    </p:bg>
    <p:spTree>
      <p:nvGrpSpPr>
        <p:cNvPr id="1" name=""/>
        <p:cNvGrpSpPr/>
        <p:nvPr/>
      </p:nvGrpSpPr>
      <p:grpSpPr>
        <a:xfrm>
          <a:off x="0" y="0"/>
          <a:ext cx="0" cy="0"/>
          <a:chOff x="0" y="0"/>
          <a:chExt cx="0" cy="0"/>
        </a:xfrm>
      </p:grpSpPr>
      <p:pic>
        <p:nvPicPr>
          <p:cNvPr id="20484" name="Picture 4" descr="diplom0081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850" y="981075"/>
            <a:ext cx="295275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diplom008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11863" y="1125538"/>
            <a:ext cx="3132137"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6"/>
          <p:cNvSpPr>
            <a:spLocks noChangeArrowheads="1"/>
          </p:cNvSpPr>
          <p:nvPr/>
        </p:nvSpPr>
        <p:spPr bwMode="auto">
          <a:xfrm>
            <a:off x="3203575" y="1978025"/>
            <a:ext cx="295275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ru-RU" sz="2000" b="1">
                <a:solidFill>
                  <a:srgbClr val="9933FF"/>
                </a:solidFill>
              </a:rPr>
              <a:t>I recollect the charming feeling:</a:t>
            </a:r>
            <a:endParaRPr lang="ru-RU" altLang="ru-RU" sz="2000" b="1">
              <a:solidFill>
                <a:srgbClr val="9933FF"/>
              </a:solidFill>
            </a:endParaRPr>
          </a:p>
          <a:p>
            <a:pPr algn="ctr" eaLnBrk="1" hangingPunct="1"/>
            <a:r>
              <a:rPr lang="en-US" altLang="ru-RU" sz="2000" b="1">
                <a:solidFill>
                  <a:srgbClr val="9933FF"/>
                </a:solidFill>
              </a:rPr>
              <a:t>You were in front of me like sign-</a:t>
            </a:r>
            <a:endParaRPr lang="ru-RU" altLang="ru-RU" sz="2000" b="1">
              <a:solidFill>
                <a:srgbClr val="9933FF"/>
              </a:solidFill>
            </a:endParaRPr>
          </a:p>
          <a:p>
            <a:pPr algn="ctr" eaLnBrk="1" hangingPunct="1"/>
            <a:r>
              <a:rPr lang="en-US" altLang="ru-RU" sz="2000" b="1">
                <a:solidFill>
                  <a:srgbClr val="9933FF"/>
                </a:solidFill>
              </a:rPr>
              <a:t>The passing vision, human-being,</a:t>
            </a:r>
            <a:endParaRPr lang="ru-RU" altLang="ru-RU" sz="2000" b="1">
              <a:solidFill>
                <a:srgbClr val="9933FF"/>
              </a:solidFill>
            </a:endParaRPr>
          </a:p>
          <a:p>
            <a:pPr algn="ctr" eaLnBrk="1" hangingPunct="1"/>
            <a:r>
              <a:rPr lang="en-US" altLang="ru-RU" sz="2000" b="1">
                <a:solidFill>
                  <a:srgbClr val="9933FF"/>
                </a:solidFill>
              </a:rPr>
              <a:t>The beauty genius of mine.</a:t>
            </a:r>
          </a:p>
        </p:txBody>
      </p:sp>
      <p:sp>
        <p:nvSpPr>
          <p:cNvPr id="9223" name="Rectangle 7"/>
          <p:cNvSpPr>
            <a:spLocks noGrp="1" noChangeArrowheads="1"/>
          </p:cNvSpPr>
          <p:nvPr>
            <p:ph type="subTitle" idx="4294967295"/>
          </p:nvPr>
        </p:nvSpPr>
        <p:spPr>
          <a:xfrm>
            <a:off x="323850" y="5229225"/>
            <a:ext cx="8640763" cy="1465263"/>
          </a:xfrm>
          <a:noFill/>
        </p:spPr>
        <p:txBody>
          <a:bodyPr/>
          <a:lstStyle/>
          <a:p>
            <a:pPr marL="0" indent="0" algn="ctr">
              <a:lnSpc>
                <a:spcPct val="80000"/>
              </a:lnSpc>
              <a:buFontTx/>
              <a:buNone/>
            </a:pPr>
            <a:r>
              <a:rPr lang="en-US" altLang="ru-RU" sz="1800" b="1" smtClean="0">
                <a:solidFill>
                  <a:srgbClr val="FF3300"/>
                </a:solidFill>
                <a:latin typeface="Times New Roman" pitchFamily="18" charset="0"/>
              </a:rPr>
              <a:t>The poem “ I Recollect the Charming Feeling” Pushkin devoted to Natalia Goncharova.</a:t>
            </a:r>
          </a:p>
          <a:p>
            <a:pPr marL="0" indent="0" algn="ctr">
              <a:lnSpc>
                <a:spcPct val="80000"/>
              </a:lnSpc>
              <a:buFontTx/>
              <a:buNone/>
            </a:pPr>
            <a:r>
              <a:rPr lang="en-US" altLang="ru-RU" sz="1800" b="1" smtClean="0">
                <a:solidFill>
                  <a:srgbClr val="FF3300"/>
                </a:solidFill>
                <a:latin typeface="Times New Roman" pitchFamily="18" charset="0"/>
              </a:rPr>
              <a:t>He fell in love with Natalia Goncharova and they got married.</a:t>
            </a:r>
          </a:p>
          <a:p>
            <a:pPr marL="0" indent="0" algn="ctr">
              <a:lnSpc>
                <a:spcPct val="80000"/>
              </a:lnSpc>
              <a:buFontTx/>
              <a:buNone/>
            </a:pPr>
            <a:r>
              <a:rPr lang="en-US" altLang="ru-RU" sz="1800" b="1" smtClean="0">
                <a:solidFill>
                  <a:srgbClr val="FF3300"/>
                </a:solidFill>
                <a:latin typeface="Times New Roman" pitchFamily="18" charset="0"/>
              </a:rPr>
              <a:t>This poem is the expression of great and pure love.</a:t>
            </a:r>
          </a:p>
          <a:p>
            <a:pPr marL="0" indent="0" algn="ctr">
              <a:lnSpc>
                <a:spcPct val="80000"/>
              </a:lnSpc>
              <a:buFontTx/>
              <a:buNone/>
            </a:pPr>
            <a:r>
              <a:rPr lang="en-US" altLang="ru-RU" sz="1800" b="1" smtClean="0">
                <a:solidFill>
                  <a:srgbClr val="FF3300"/>
                </a:solidFill>
                <a:latin typeface="Times New Roman" pitchFamily="18" charset="0"/>
              </a:rPr>
              <a:t>We feel in each line the passionate love of the poet to his beloved.</a:t>
            </a:r>
            <a:endParaRPr lang="ru-RU" altLang="ru-RU" sz="1800" b="1" smtClean="0">
              <a:solidFill>
                <a:srgbClr val="FF33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diamond(in)">
                                      <p:cBhvr>
                                        <p:cTn id="7" dur="2000"/>
                                        <p:tgtEl>
                                          <p:spTgt spid="204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0486"/>
                                        </p:tgtEl>
                                        <p:attrNameLst>
                                          <p:attrName>style.visibility</p:attrName>
                                        </p:attrNameLst>
                                      </p:cBhvr>
                                      <p:to>
                                        <p:strVal val="visible"/>
                                      </p:to>
                                    </p:set>
                                    <p:animEffect transition="in" filter="wheel(4)">
                                      <p:cBhvr>
                                        <p:cTn id="12" dur="2000"/>
                                        <p:tgtEl>
                                          <p:spTgt spid="20486"/>
                                        </p:tgtEl>
                                      </p:cBhvr>
                                    </p:animEffect>
                                  </p:childTnLst>
                                </p:cTn>
                              </p:par>
                            </p:childTnLst>
                          </p:cTn>
                        </p:par>
                        <p:par>
                          <p:cTn id="13" fill="hold" nodeType="afterGroup">
                            <p:stCondLst>
                              <p:cond delay="2000"/>
                            </p:stCondLst>
                            <p:childTnLst>
                              <p:par>
                                <p:cTn id="14" presetID="8" presetClass="entr" presetSubtype="16" fill="hold" nodeType="afterEffect">
                                  <p:stCondLst>
                                    <p:cond delay="0"/>
                                  </p:stCondLst>
                                  <p:childTnLst>
                                    <p:set>
                                      <p:cBhvr>
                                        <p:cTn id="15" dur="1" fill="hold">
                                          <p:stCondLst>
                                            <p:cond delay="0"/>
                                          </p:stCondLst>
                                        </p:cTn>
                                        <p:tgtEl>
                                          <p:spTgt spid="20485"/>
                                        </p:tgtEl>
                                        <p:attrNameLst>
                                          <p:attrName>style.visibility</p:attrName>
                                        </p:attrNameLst>
                                      </p:cBhvr>
                                      <p:to>
                                        <p:strVal val="visible"/>
                                      </p:to>
                                    </p:set>
                                    <p:animEffect transition="in" filter="diamond(in)">
                                      <p:cBhvr>
                                        <p:cTn id="16" dur="20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012" name="AutoShape 4"/>
          <p:cNvSpPr>
            <a:spLocks noChangeArrowheads="1"/>
          </p:cNvSpPr>
          <p:nvPr/>
        </p:nvSpPr>
        <p:spPr bwMode="auto">
          <a:xfrm>
            <a:off x="2555875" y="404813"/>
            <a:ext cx="6192838" cy="6119812"/>
          </a:xfrm>
          <a:prstGeom prst="vertic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3011" name="Rectangle 3"/>
          <p:cNvSpPr>
            <a:spLocks noGrp="1" noChangeArrowheads="1"/>
          </p:cNvSpPr>
          <p:nvPr>
            <p:ph type="body" idx="1"/>
          </p:nvPr>
        </p:nvSpPr>
        <p:spPr>
          <a:xfrm>
            <a:off x="3563938" y="1700213"/>
            <a:ext cx="4103687" cy="4425950"/>
          </a:xfrm>
        </p:spPr>
        <p:txBody>
          <a:bodyPr/>
          <a:lstStyle/>
          <a:p>
            <a:pPr>
              <a:lnSpc>
                <a:spcPct val="80000"/>
              </a:lnSpc>
              <a:buFontTx/>
              <a:buNone/>
            </a:pPr>
            <a:r>
              <a:rPr lang="en-US" altLang="ru-RU" sz="2000" smtClean="0"/>
              <a:t>I recollect the charming feeling:</a:t>
            </a:r>
          </a:p>
          <a:p>
            <a:pPr>
              <a:lnSpc>
                <a:spcPct val="80000"/>
              </a:lnSpc>
              <a:buFontTx/>
              <a:buNone/>
            </a:pPr>
            <a:r>
              <a:rPr lang="en-US" altLang="ru-RU" sz="2000" smtClean="0"/>
              <a:t>You were in front of me like sign-</a:t>
            </a:r>
          </a:p>
          <a:p>
            <a:pPr>
              <a:lnSpc>
                <a:spcPct val="80000"/>
              </a:lnSpc>
              <a:buFontTx/>
              <a:buNone/>
            </a:pPr>
            <a:r>
              <a:rPr lang="en-US" altLang="ru-RU" sz="2000" smtClean="0"/>
              <a:t>The passing vision, human-being,</a:t>
            </a:r>
          </a:p>
          <a:p>
            <a:pPr>
              <a:lnSpc>
                <a:spcPct val="80000"/>
              </a:lnSpc>
              <a:buFontTx/>
              <a:buNone/>
            </a:pPr>
            <a:r>
              <a:rPr lang="en-US" altLang="ru-RU" sz="2000" smtClean="0"/>
              <a:t>The beauty genius of mine.</a:t>
            </a:r>
          </a:p>
          <a:p>
            <a:pPr>
              <a:lnSpc>
                <a:spcPct val="80000"/>
              </a:lnSpc>
              <a:buFontTx/>
              <a:buNone/>
            </a:pPr>
            <a:r>
              <a:rPr lang="en-US" altLang="ru-RU" sz="2000" smtClean="0"/>
              <a:t>        I often was in gloomy spirits?</a:t>
            </a:r>
          </a:p>
          <a:p>
            <a:pPr>
              <a:lnSpc>
                <a:spcPct val="80000"/>
              </a:lnSpc>
              <a:buFontTx/>
              <a:buNone/>
            </a:pPr>
            <a:r>
              <a:rPr lang="en-US" altLang="ru-RU" sz="2000" smtClean="0"/>
              <a:t>        I felt a desperate alert.</a:t>
            </a:r>
          </a:p>
          <a:p>
            <a:pPr>
              <a:lnSpc>
                <a:spcPct val="80000"/>
              </a:lnSpc>
              <a:buFontTx/>
              <a:buNone/>
            </a:pPr>
            <a:r>
              <a:rPr lang="en-US" altLang="ru-RU" sz="2000" smtClean="0"/>
              <a:t>        So long I heard your voice      		and features.</a:t>
            </a:r>
          </a:p>
          <a:p>
            <a:pPr>
              <a:lnSpc>
                <a:spcPct val="80000"/>
              </a:lnSpc>
              <a:buFontTx/>
              <a:buNone/>
            </a:pPr>
            <a:r>
              <a:rPr lang="en-US" altLang="ru-RU" sz="2000" smtClean="0"/>
              <a:t>        I saw in all night dreams, My 			God.</a:t>
            </a:r>
          </a:p>
          <a:p>
            <a:pPr>
              <a:lnSpc>
                <a:spcPct val="80000"/>
              </a:lnSpc>
              <a:buFontTx/>
              <a:buNone/>
            </a:pPr>
            <a:r>
              <a:rPr lang="en-US" altLang="ru-RU" sz="2000" smtClean="0"/>
              <a:t>The years passed. And I felt pity</a:t>
            </a:r>
          </a:p>
          <a:p>
            <a:pPr>
              <a:lnSpc>
                <a:spcPct val="80000"/>
              </a:lnSpc>
              <a:buFontTx/>
              <a:buNone/>
            </a:pPr>
            <a:r>
              <a:rPr lang="en-US" altLang="ru-RU" sz="2000" smtClean="0"/>
              <a:t>When thoughts of you went all 				away,</a:t>
            </a:r>
          </a:p>
          <a:p>
            <a:pPr>
              <a:lnSpc>
                <a:spcPct val="80000"/>
              </a:lnSpc>
              <a:buFontTx/>
              <a:buNone/>
            </a:pPr>
            <a:r>
              <a:rPr lang="en-US" altLang="ru-RU" sz="2000" smtClean="0"/>
              <a:t>And I forgot your voice, so pretty,</a:t>
            </a:r>
          </a:p>
          <a:p>
            <a:pPr>
              <a:lnSpc>
                <a:spcPct val="80000"/>
              </a:lnSpc>
              <a:buFontTx/>
              <a:buNone/>
            </a:pPr>
            <a:r>
              <a:rPr lang="en-US" altLang="ru-RU" sz="2000" smtClean="0"/>
              <a:t>And couldn’t see your face again.</a:t>
            </a:r>
            <a:endParaRPr lang="ru-RU" altLang="ru-RU" sz="2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diamond(in)">
                                      <p:cBhvr>
                                        <p:cTn id="7" dur="1000"/>
                                        <p:tgtEl>
                                          <p:spTgt spid="43011">
                                            <p:txEl>
                                              <p:pRg st="0" end="0"/>
                                            </p:txEl>
                                          </p:spTgt>
                                        </p:tgtEl>
                                      </p:cBhvr>
                                    </p:animEffect>
                                  </p:childTnLst>
                                </p:cTn>
                              </p:par>
                            </p:childTnLst>
                          </p:cTn>
                        </p:par>
                        <p:par>
                          <p:cTn id="8" fill="hold" nodeType="afterGroup">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animEffect transition="in" filter="diamond(in)">
                                      <p:cBhvr>
                                        <p:cTn id="11" dur="1000"/>
                                        <p:tgtEl>
                                          <p:spTgt spid="43011">
                                            <p:txEl>
                                              <p:pRg st="1" end="1"/>
                                            </p:txEl>
                                          </p:spTgt>
                                        </p:tgtEl>
                                      </p:cBhvr>
                                    </p:animEffect>
                                  </p:childTnLst>
                                </p:cTn>
                              </p:par>
                            </p:childTnLst>
                          </p:cTn>
                        </p:par>
                        <p:par>
                          <p:cTn id="12" fill="hold" nodeType="afterGroup">
                            <p:stCondLst>
                              <p:cond delay="2000"/>
                            </p:stCondLst>
                            <p:childTnLst>
                              <p:par>
                                <p:cTn id="13" presetID="8" presetClass="entr" presetSubtype="16" fill="hold" grpId="0" nodeType="after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animEffect transition="in" filter="diamond(in)">
                                      <p:cBhvr>
                                        <p:cTn id="15" dur="1000"/>
                                        <p:tgtEl>
                                          <p:spTgt spid="43011">
                                            <p:txEl>
                                              <p:pRg st="2" end="2"/>
                                            </p:txEl>
                                          </p:spTgt>
                                        </p:tgtEl>
                                      </p:cBhvr>
                                    </p:animEffect>
                                  </p:childTnLst>
                                </p:cTn>
                              </p:par>
                            </p:childTnLst>
                          </p:cTn>
                        </p:par>
                        <p:par>
                          <p:cTn id="16" fill="hold" nodeType="afterGroup">
                            <p:stCondLst>
                              <p:cond delay="3000"/>
                            </p:stCondLst>
                            <p:childTnLst>
                              <p:par>
                                <p:cTn id="17" presetID="8" presetClass="entr" presetSubtype="16" fill="hold" grpId="0" nodeType="after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animEffect transition="in" filter="diamond(in)">
                                      <p:cBhvr>
                                        <p:cTn id="19" dur="1000"/>
                                        <p:tgtEl>
                                          <p:spTgt spid="43011">
                                            <p:txEl>
                                              <p:pRg st="3" end="3"/>
                                            </p:txEl>
                                          </p:spTgt>
                                        </p:tgtEl>
                                      </p:cBhvr>
                                    </p:animEffect>
                                  </p:childTnLst>
                                </p:cTn>
                              </p:par>
                            </p:childTnLst>
                          </p:cTn>
                        </p:par>
                        <p:par>
                          <p:cTn id="20" fill="hold" nodeType="afterGroup">
                            <p:stCondLst>
                              <p:cond delay="4000"/>
                            </p:stCondLst>
                            <p:childTnLst>
                              <p:par>
                                <p:cTn id="21" presetID="8" presetClass="entr" presetSubtype="16" fill="hold" grpId="0" nodeType="afterEffect">
                                  <p:stCondLst>
                                    <p:cond delay="0"/>
                                  </p:stCondLst>
                                  <p:childTnLst>
                                    <p:set>
                                      <p:cBhvr>
                                        <p:cTn id="22" dur="1" fill="hold">
                                          <p:stCondLst>
                                            <p:cond delay="0"/>
                                          </p:stCondLst>
                                        </p:cTn>
                                        <p:tgtEl>
                                          <p:spTgt spid="43011">
                                            <p:txEl>
                                              <p:pRg st="4" end="4"/>
                                            </p:txEl>
                                          </p:spTgt>
                                        </p:tgtEl>
                                        <p:attrNameLst>
                                          <p:attrName>style.visibility</p:attrName>
                                        </p:attrNameLst>
                                      </p:cBhvr>
                                      <p:to>
                                        <p:strVal val="visible"/>
                                      </p:to>
                                    </p:set>
                                    <p:animEffect transition="in" filter="diamond(in)">
                                      <p:cBhvr>
                                        <p:cTn id="23" dur="1000"/>
                                        <p:tgtEl>
                                          <p:spTgt spid="43011">
                                            <p:txEl>
                                              <p:pRg st="4" end="4"/>
                                            </p:txEl>
                                          </p:spTgt>
                                        </p:tgtEl>
                                      </p:cBhvr>
                                    </p:animEffect>
                                  </p:childTnLst>
                                </p:cTn>
                              </p:par>
                            </p:childTnLst>
                          </p:cTn>
                        </p:par>
                        <p:par>
                          <p:cTn id="24" fill="hold" nodeType="afterGroup">
                            <p:stCondLst>
                              <p:cond delay="5000"/>
                            </p:stCondLst>
                            <p:childTnLst>
                              <p:par>
                                <p:cTn id="25" presetID="8" presetClass="entr" presetSubtype="16" fill="hold" grpId="0" nodeType="afterEffect">
                                  <p:stCondLst>
                                    <p:cond delay="0"/>
                                  </p:stCondLst>
                                  <p:childTnLst>
                                    <p:set>
                                      <p:cBhvr>
                                        <p:cTn id="26" dur="1" fill="hold">
                                          <p:stCondLst>
                                            <p:cond delay="0"/>
                                          </p:stCondLst>
                                        </p:cTn>
                                        <p:tgtEl>
                                          <p:spTgt spid="43011">
                                            <p:txEl>
                                              <p:pRg st="5" end="5"/>
                                            </p:txEl>
                                          </p:spTgt>
                                        </p:tgtEl>
                                        <p:attrNameLst>
                                          <p:attrName>style.visibility</p:attrName>
                                        </p:attrNameLst>
                                      </p:cBhvr>
                                      <p:to>
                                        <p:strVal val="visible"/>
                                      </p:to>
                                    </p:set>
                                    <p:animEffect transition="in" filter="diamond(in)">
                                      <p:cBhvr>
                                        <p:cTn id="27" dur="1000"/>
                                        <p:tgtEl>
                                          <p:spTgt spid="43011">
                                            <p:txEl>
                                              <p:pRg st="5" end="5"/>
                                            </p:txEl>
                                          </p:spTgt>
                                        </p:tgtEl>
                                      </p:cBhvr>
                                    </p:animEffect>
                                  </p:childTnLst>
                                </p:cTn>
                              </p:par>
                            </p:childTnLst>
                          </p:cTn>
                        </p:par>
                        <p:par>
                          <p:cTn id="28" fill="hold" nodeType="afterGroup">
                            <p:stCondLst>
                              <p:cond delay="6000"/>
                            </p:stCondLst>
                            <p:childTnLst>
                              <p:par>
                                <p:cTn id="29" presetID="8" presetClass="entr" presetSubtype="16" fill="hold" grpId="0" nodeType="afterEffect">
                                  <p:stCondLst>
                                    <p:cond delay="0"/>
                                  </p:stCondLst>
                                  <p:childTnLst>
                                    <p:set>
                                      <p:cBhvr>
                                        <p:cTn id="30" dur="1" fill="hold">
                                          <p:stCondLst>
                                            <p:cond delay="0"/>
                                          </p:stCondLst>
                                        </p:cTn>
                                        <p:tgtEl>
                                          <p:spTgt spid="43011">
                                            <p:txEl>
                                              <p:pRg st="6" end="6"/>
                                            </p:txEl>
                                          </p:spTgt>
                                        </p:tgtEl>
                                        <p:attrNameLst>
                                          <p:attrName>style.visibility</p:attrName>
                                        </p:attrNameLst>
                                      </p:cBhvr>
                                      <p:to>
                                        <p:strVal val="visible"/>
                                      </p:to>
                                    </p:set>
                                    <p:animEffect transition="in" filter="diamond(in)">
                                      <p:cBhvr>
                                        <p:cTn id="31" dur="1000"/>
                                        <p:tgtEl>
                                          <p:spTgt spid="43011">
                                            <p:txEl>
                                              <p:pRg st="6" end="6"/>
                                            </p:txEl>
                                          </p:spTgt>
                                        </p:tgtEl>
                                      </p:cBhvr>
                                    </p:animEffect>
                                  </p:childTnLst>
                                </p:cTn>
                              </p:par>
                            </p:childTnLst>
                          </p:cTn>
                        </p:par>
                        <p:par>
                          <p:cTn id="32" fill="hold" nodeType="afterGroup">
                            <p:stCondLst>
                              <p:cond delay="7000"/>
                            </p:stCondLst>
                            <p:childTnLst>
                              <p:par>
                                <p:cTn id="33" presetID="8" presetClass="entr" presetSubtype="16" fill="hold" grpId="0" nodeType="afterEffect">
                                  <p:stCondLst>
                                    <p:cond delay="0"/>
                                  </p:stCondLst>
                                  <p:childTnLst>
                                    <p:set>
                                      <p:cBhvr>
                                        <p:cTn id="34" dur="1" fill="hold">
                                          <p:stCondLst>
                                            <p:cond delay="0"/>
                                          </p:stCondLst>
                                        </p:cTn>
                                        <p:tgtEl>
                                          <p:spTgt spid="43011">
                                            <p:txEl>
                                              <p:pRg st="7" end="7"/>
                                            </p:txEl>
                                          </p:spTgt>
                                        </p:tgtEl>
                                        <p:attrNameLst>
                                          <p:attrName>style.visibility</p:attrName>
                                        </p:attrNameLst>
                                      </p:cBhvr>
                                      <p:to>
                                        <p:strVal val="visible"/>
                                      </p:to>
                                    </p:set>
                                    <p:animEffect transition="in" filter="diamond(in)">
                                      <p:cBhvr>
                                        <p:cTn id="35" dur="1000"/>
                                        <p:tgtEl>
                                          <p:spTgt spid="43011">
                                            <p:txEl>
                                              <p:pRg st="7" end="7"/>
                                            </p:txEl>
                                          </p:spTgt>
                                        </p:tgtEl>
                                      </p:cBhvr>
                                    </p:animEffect>
                                  </p:childTnLst>
                                </p:cTn>
                              </p:par>
                            </p:childTnLst>
                          </p:cTn>
                        </p:par>
                        <p:par>
                          <p:cTn id="36" fill="hold" nodeType="afterGroup">
                            <p:stCondLst>
                              <p:cond delay="8000"/>
                            </p:stCondLst>
                            <p:childTnLst>
                              <p:par>
                                <p:cTn id="37" presetID="8" presetClass="entr" presetSubtype="16" fill="hold" grpId="0" nodeType="afterEffect">
                                  <p:stCondLst>
                                    <p:cond delay="0"/>
                                  </p:stCondLst>
                                  <p:childTnLst>
                                    <p:set>
                                      <p:cBhvr>
                                        <p:cTn id="38" dur="1" fill="hold">
                                          <p:stCondLst>
                                            <p:cond delay="0"/>
                                          </p:stCondLst>
                                        </p:cTn>
                                        <p:tgtEl>
                                          <p:spTgt spid="43011">
                                            <p:txEl>
                                              <p:pRg st="8" end="8"/>
                                            </p:txEl>
                                          </p:spTgt>
                                        </p:tgtEl>
                                        <p:attrNameLst>
                                          <p:attrName>style.visibility</p:attrName>
                                        </p:attrNameLst>
                                      </p:cBhvr>
                                      <p:to>
                                        <p:strVal val="visible"/>
                                      </p:to>
                                    </p:set>
                                    <p:animEffect transition="in" filter="diamond(in)">
                                      <p:cBhvr>
                                        <p:cTn id="39" dur="1000"/>
                                        <p:tgtEl>
                                          <p:spTgt spid="43011">
                                            <p:txEl>
                                              <p:pRg st="8" end="8"/>
                                            </p:txEl>
                                          </p:spTgt>
                                        </p:tgtEl>
                                      </p:cBhvr>
                                    </p:animEffect>
                                  </p:childTnLst>
                                </p:cTn>
                              </p:par>
                            </p:childTnLst>
                          </p:cTn>
                        </p:par>
                        <p:par>
                          <p:cTn id="40" fill="hold" nodeType="afterGroup">
                            <p:stCondLst>
                              <p:cond delay="9000"/>
                            </p:stCondLst>
                            <p:childTnLst>
                              <p:par>
                                <p:cTn id="41" presetID="8" presetClass="entr" presetSubtype="16" fill="hold" grpId="0" nodeType="afterEffect">
                                  <p:stCondLst>
                                    <p:cond delay="0"/>
                                  </p:stCondLst>
                                  <p:childTnLst>
                                    <p:set>
                                      <p:cBhvr>
                                        <p:cTn id="42" dur="1" fill="hold">
                                          <p:stCondLst>
                                            <p:cond delay="0"/>
                                          </p:stCondLst>
                                        </p:cTn>
                                        <p:tgtEl>
                                          <p:spTgt spid="43011">
                                            <p:txEl>
                                              <p:pRg st="9" end="9"/>
                                            </p:txEl>
                                          </p:spTgt>
                                        </p:tgtEl>
                                        <p:attrNameLst>
                                          <p:attrName>style.visibility</p:attrName>
                                        </p:attrNameLst>
                                      </p:cBhvr>
                                      <p:to>
                                        <p:strVal val="visible"/>
                                      </p:to>
                                    </p:set>
                                    <p:animEffect transition="in" filter="diamond(in)">
                                      <p:cBhvr>
                                        <p:cTn id="43" dur="1000"/>
                                        <p:tgtEl>
                                          <p:spTgt spid="43011">
                                            <p:txEl>
                                              <p:pRg st="9" end="9"/>
                                            </p:txEl>
                                          </p:spTgt>
                                        </p:tgtEl>
                                      </p:cBhvr>
                                    </p:animEffect>
                                  </p:childTnLst>
                                </p:cTn>
                              </p:par>
                            </p:childTnLst>
                          </p:cTn>
                        </p:par>
                        <p:par>
                          <p:cTn id="44" fill="hold" nodeType="afterGroup">
                            <p:stCondLst>
                              <p:cond delay="10000"/>
                            </p:stCondLst>
                            <p:childTnLst>
                              <p:par>
                                <p:cTn id="45" presetID="8" presetClass="entr" presetSubtype="16" fill="hold" grpId="0" nodeType="afterEffect">
                                  <p:stCondLst>
                                    <p:cond delay="0"/>
                                  </p:stCondLst>
                                  <p:childTnLst>
                                    <p:set>
                                      <p:cBhvr>
                                        <p:cTn id="46" dur="1" fill="hold">
                                          <p:stCondLst>
                                            <p:cond delay="0"/>
                                          </p:stCondLst>
                                        </p:cTn>
                                        <p:tgtEl>
                                          <p:spTgt spid="43011">
                                            <p:txEl>
                                              <p:pRg st="10" end="10"/>
                                            </p:txEl>
                                          </p:spTgt>
                                        </p:tgtEl>
                                        <p:attrNameLst>
                                          <p:attrName>style.visibility</p:attrName>
                                        </p:attrNameLst>
                                      </p:cBhvr>
                                      <p:to>
                                        <p:strVal val="visible"/>
                                      </p:to>
                                    </p:set>
                                    <p:animEffect transition="in" filter="diamond(in)">
                                      <p:cBhvr>
                                        <p:cTn id="47" dur="1000"/>
                                        <p:tgtEl>
                                          <p:spTgt spid="43011">
                                            <p:txEl>
                                              <p:pRg st="10" end="10"/>
                                            </p:txEl>
                                          </p:spTgt>
                                        </p:tgtEl>
                                      </p:cBhvr>
                                    </p:animEffect>
                                  </p:childTnLst>
                                </p:cTn>
                              </p:par>
                            </p:childTnLst>
                          </p:cTn>
                        </p:par>
                        <p:par>
                          <p:cTn id="48" fill="hold" nodeType="afterGroup">
                            <p:stCondLst>
                              <p:cond delay="11000"/>
                            </p:stCondLst>
                            <p:childTnLst>
                              <p:par>
                                <p:cTn id="49" presetID="8" presetClass="entr" presetSubtype="16" fill="hold" grpId="0" nodeType="afterEffect">
                                  <p:stCondLst>
                                    <p:cond delay="0"/>
                                  </p:stCondLst>
                                  <p:childTnLst>
                                    <p:set>
                                      <p:cBhvr>
                                        <p:cTn id="50" dur="1" fill="hold">
                                          <p:stCondLst>
                                            <p:cond delay="0"/>
                                          </p:stCondLst>
                                        </p:cTn>
                                        <p:tgtEl>
                                          <p:spTgt spid="43011">
                                            <p:txEl>
                                              <p:pRg st="11" end="11"/>
                                            </p:txEl>
                                          </p:spTgt>
                                        </p:tgtEl>
                                        <p:attrNameLst>
                                          <p:attrName>style.visibility</p:attrName>
                                        </p:attrNameLst>
                                      </p:cBhvr>
                                      <p:to>
                                        <p:strVal val="visible"/>
                                      </p:to>
                                    </p:set>
                                    <p:animEffect transition="in" filter="diamond(in)">
                                      <p:cBhvr>
                                        <p:cTn id="51" dur="1000"/>
                                        <p:tgtEl>
                                          <p:spTgt spid="4301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060" name="AutoShape 4"/>
          <p:cNvSpPr>
            <a:spLocks noChangeArrowheads="1"/>
          </p:cNvSpPr>
          <p:nvPr/>
        </p:nvSpPr>
        <p:spPr bwMode="auto">
          <a:xfrm>
            <a:off x="1835150" y="620713"/>
            <a:ext cx="5905500" cy="5832475"/>
          </a:xfrm>
          <a:prstGeom prst="verticalScroll">
            <a:avLst>
              <a:gd name="adj" fmla="val 12500"/>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5059" name="Rectangle 3"/>
          <p:cNvSpPr>
            <a:spLocks noGrp="1" noChangeArrowheads="1"/>
          </p:cNvSpPr>
          <p:nvPr>
            <p:ph type="body" idx="1"/>
          </p:nvPr>
        </p:nvSpPr>
        <p:spPr>
          <a:xfrm>
            <a:off x="2700338" y="1600200"/>
            <a:ext cx="4176712" cy="4525963"/>
          </a:xfrm>
        </p:spPr>
        <p:txBody>
          <a:bodyPr/>
          <a:lstStyle/>
          <a:p>
            <a:pPr>
              <a:lnSpc>
                <a:spcPct val="80000"/>
              </a:lnSpc>
              <a:buFontTx/>
              <a:buNone/>
            </a:pPr>
            <a:r>
              <a:rPr lang="en-US" altLang="ru-RU" sz="1800" smtClean="0"/>
              <a:t>	     </a:t>
            </a:r>
            <a:r>
              <a:rPr lang="en-US" altLang="ru-RU" sz="1800" smtClean="0">
                <a:solidFill>
                  <a:srgbClr val="FFFF00"/>
                </a:solidFill>
              </a:rPr>
              <a:t>So far away in full of darkness.</a:t>
            </a:r>
          </a:p>
          <a:p>
            <a:pPr>
              <a:lnSpc>
                <a:spcPct val="80000"/>
              </a:lnSpc>
              <a:buFontTx/>
              <a:buNone/>
            </a:pPr>
            <a:r>
              <a:rPr lang="en-US" altLang="ru-RU" sz="1800" smtClean="0">
                <a:solidFill>
                  <a:srgbClr val="FFFF00"/>
                </a:solidFill>
              </a:rPr>
              <a:t>           My days were passing so calm,</a:t>
            </a:r>
          </a:p>
          <a:p>
            <a:pPr>
              <a:lnSpc>
                <a:spcPct val="80000"/>
              </a:lnSpc>
              <a:buFontTx/>
              <a:buNone/>
            </a:pPr>
            <a:r>
              <a:rPr lang="en-US" altLang="ru-RU" sz="1800" smtClean="0">
                <a:solidFill>
                  <a:srgbClr val="FFFF00"/>
                </a:solidFill>
              </a:rPr>
              <a:t>           With no deity and brightness,</a:t>
            </a:r>
          </a:p>
          <a:p>
            <a:pPr>
              <a:lnSpc>
                <a:spcPct val="80000"/>
              </a:lnSpc>
              <a:buFontTx/>
              <a:buNone/>
            </a:pPr>
            <a:r>
              <a:rPr lang="en-US" altLang="ru-RU" sz="1800" smtClean="0">
                <a:solidFill>
                  <a:srgbClr val="FFFF00"/>
                </a:solidFill>
              </a:rPr>
              <a:t>           No running eyes, no love, no  			charm.</a:t>
            </a:r>
          </a:p>
          <a:p>
            <a:pPr>
              <a:lnSpc>
                <a:spcPct val="80000"/>
              </a:lnSpc>
              <a:buFontTx/>
              <a:buNone/>
            </a:pPr>
            <a:r>
              <a:rPr lang="en-US" altLang="ru-RU" sz="1800" smtClean="0">
                <a:solidFill>
                  <a:srgbClr val="FFFF00"/>
                </a:solidFill>
              </a:rPr>
              <a:t>But once my soul awaken,</a:t>
            </a:r>
          </a:p>
          <a:p>
            <a:pPr>
              <a:lnSpc>
                <a:spcPct val="80000"/>
              </a:lnSpc>
              <a:buFontTx/>
              <a:buNone/>
            </a:pPr>
            <a:r>
              <a:rPr lang="en-US" altLang="ru-RU" sz="1800" smtClean="0">
                <a:solidFill>
                  <a:srgbClr val="FFFF00"/>
                </a:solidFill>
              </a:rPr>
              <a:t>Your image was for me a sign-</a:t>
            </a:r>
          </a:p>
          <a:p>
            <a:pPr>
              <a:lnSpc>
                <a:spcPct val="80000"/>
              </a:lnSpc>
              <a:buFontTx/>
              <a:buNone/>
            </a:pPr>
            <a:r>
              <a:rPr lang="en-US" altLang="ru-RU" sz="1800" smtClean="0">
                <a:solidFill>
                  <a:srgbClr val="FFFF00"/>
                </a:solidFill>
              </a:rPr>
              <a:t>The passing vision, human-being,</a:t>
            </a:r>
          </a:p>
          <a:p>
            <a:pPr>
              <a:lnSpc>
                <a:spcPct val="80000"/>
              </a:lnSpc>
              <a:buFontTx/>
              <a:buNone/>
            </a:pPr>
            <a:r>
              <a:rPr lang="en-US" altLang="ru-RU" sz="1800" smtClean="0">
                <a:solidFill>
                  <a:srgbClr val="FFFF00"/>
                </a:solidFill>
              </a:rPr>
              <a:t>The beauty genius of mine.</a:t>
            </a:r>
          </a:p>
          <a:p>
            <a:pPr>
              <a:lnSpc>
                <a:spcPct val="80000"/>
              </a:lnSpc>
              <a:buFontTx/>
              <a:buNone/>
            </a:pPr>
            <a:r>
              <a:rPr lang="en-US" altLang="ru-RU" sz="1800" smtClean="0">
                <a:solidFill>
                  <a:srgbClr val="FFFF00"/>
                </a:solidFill>
              </a:rPr>
              <a:t>         My heart against beats with 			such lightness</a:t>
            </a:r>
          </a:p>
          <a:p>
            <a:pPr>
              <a:lnSpc>
                <a:spcPct val="80000"/>
              </a:lnSpc>
              <a:buFontTx/>
              <a:buNone/>
            </a:pPr>
            <a:r>
              <a:rPr lang="en-US" altLang="ru-RU" sz="1800" smtClean="0">
                <a:solidFill>
                  <a:srgbClr val="FFFF00"/>
                </a:solidFill>
              </a:rPr>
              <a:t>         And they were born for it in sum –</a:t>
            </a:r>
          </a:p>
          <a:p>
            <a:pPr>
              <a:lnSpc>
                <a:spcPct val="80000"/>
              </a:lnSpc>
              <a:buFontTx/>
              <a:buNone/>
            </a:pPr>
            <a:r>
              <a:rPr lang="en-US" altLang="ru-RU" sz="1800" smtClean="0">
                <a:solidFill>
                  <a:srgbClr val="FFFF00"/>
                </a:solidFill>
              </a:rPr>
              <a:t>         And feelings: deity and 				brightness,</a:t>
            </a:r>
          </a:p>
          <a:p>
            <a:pPr>
              <a:lnSpc>
                <a:spcPct val="80000"/>
              </a:lnSpc>
              <a:buFontTx/>
              <a:buNone/>
            </a:pPr>
            <a:r>
              <a:rPr lang="en-US" altLang="ru-RU" sz="1800" smtClean="0">
                <a:solidFill>
                  <a:srgbClr val="FFFF00"/>
                </a:solidFill>
              </a:rPr>
              <a:t>         And running eyes, and love, and 			charm.</a:t>
            </a:r>
            <a:endParaRPr lang="ru-RU" altLang="ru-RU" sz="1800" smtClean="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ru-RU" b="1" smtClean="0">
                <a:solidFill>
                  <a:schemeClr val="hlink"/>
                </a:solidFill>
              </a:rPr>
              <a:t>Robert Burns</a:t>
            </a:r>
            <a:endParaRPr lang="ru-RU" altLang="ru-RU" b="1" smtClean="0">
              <a:solidFill>
                <a:schemeClr val="hlink"/>
              </a:solidFill>
            </a:endParaRPr>
          </a:p>
        </p:txBody>
      </p:sp>
      <p:sp>
        <p:nvSpPr>
          <p:cNvPr id="21508" name="WordArt 4"/>
          <p:cNvSpPr>
            <a:spLocks noChangeArrowheads="1" noChangeShapeType="1" noTextEdit="1"/>
          </p:cNvSpPr>
          <p:nvPr/>
        </p:nvSpPr>
        <p:spPr bwMode="auto">
          <a:xfrm>
            <a:off x="1331913" y="2420938"/>
            <a:ext cx="6769100" cy="127158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800080"/>
                </a:solidFill>
                <a:latin typeface="Arial"/>
                <a:cs typeface="Arial"/>
              </a:rPr>
              <a:t>"My Hearts in the Highlands"</a:t>
            </a:r>
            <a:endParaRPr lang="ru-RU" sz="3600" kern="10">
              <a:ln w="9525">
                <a:solidFill>
                  <a:srgbClr val="000000"/>
                </a:solidFill>
                <a:round/>
                <a:headEnd/>
                <a:tailEnd/>
              </a:ln>
              <a:solidFill>
                <a:srgbClr val="80008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1506"/>
                                        </p:tgtEl>
                                        <p:attrNameLst>
                                          <p:attrName>style.visibility</p:attrName>
                                        </p:attrNameLst>
                                      </p:cBhvr>
                                      <p:to>
                                        <p:strVal val="visible"/>
                                      </p:to>
                                    </p:set>
                                    <p:animEffect transition="in" filter="fade">
                                      <p:cBhvr>
                                        <p:cTn id="7" dur="1000"/>
                                        <p:tgtEl>
                                          <p:spTgt spid="21506"/>
                                        </p:tgtEl>
                                      </p:cBhvr>
                                    </p:animEffect>
                                    <p:anim calcmode="lin" valueType="num">
                                      <p:cBhvr>
                                        <p:cTn id="8" dur="1000" fill="hold"/>
                                        <p:tgtEl>
                                          <p:spTgt spid="21506"/>
                                        </p:tgtEl>
                                        <p:attrNameLst>
                                          <p:attrName>ppt_x</p:attrName>
                                        </p:attrNameLst>
                                      </p:cBhvr>
                                      <p:tavLst>
                                        <p:tav tm="0">
                                          <p:val>
                                            <p:strVal val="#ppt_x-.1"/>
                                          </p:val>
                                        </p:tav>
                                        <p:tav tm="100000">
                                          <p:val>
                                            <p:strVal val="#ppt_x"/>
                                          </p:val>
                                        </p:tav>
                                      </p:tavLst>
                                    </p:anim>
                                    <p:anim calcmode="lin" valueType="num">
                                      <p:cBhvr>
                                        <p:cTn id="9" dur="1000" fill="hold"/>
                                        <p:tgtEl>
                                          <p:spTgt spid="21506"/>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2000"/>
                            </p:stCondLst>
                            <p:childTnLst>
                              <p:par>
                                <p:cTn id="11" presetID="19" presetClass="entr" presetSubtype="10" fill="hold" grpId="0" nodeType="afterEffect">
                                  <p:stCondLst>
                                    <p:cond delay="0"/>
                                  </p:stCondLst>
                                  <p:childTnLst>
                                    <p:set>
                                      <p:cBhvr>
                                        <p:cTn id="12" dur="1" fill="hold">
                                          <p:stCondLst>
                                            <p:cond delay="0"/>
                                          </p:stCondLst>
                                        </p:cTn>
                                        <p:tgtEl>
                                          <p:spTgt spid="21508"/>
                                        </p:tgtEl>
                                        <p:attrNameLst>
                                          <p:attrName>style.visibility</p:attrName>
                                        </p:attrNameLst>
                                      </p:cBhvr>
                                      <p:to>
                                        <p:strVal val="visible"/>
                                      </p:to>
                                    </p:set>
                                    <p:anim calcmode="lin" valueType="num">
                                      <p:cBhvr>
                                        <p:cTn id="13" dur="5000" fill="hold"/>
                                        <p:tgtEl>
                                          <p:spTgt spid="21508"/>
                                        </p:tgtEl>
                                        <p:attrNameLst>
                                          <p:attrName>ppt_w</p:attrName>
                                        </p:attrNameLst>
                                      </p:cBhvr>
                                      <p:tavLst>
                                        <p:tav tm="0" fmla="#ppt_w*sin(2.5*pi*$)">
                                          <p:val>
                                            <p:fltVal val="0"/>
                                          </p:val>
                                        </p:tav>
                                        <p:tav tm="100000">
                                          <p:val>
                                            <p:fltVal val="1"/>
                                          </p:val>
                                        </p:tav>
                                      </p:tavLst>
                                    </p:anim>
                                    <p:anim calcmode="lin" valueType="num">
                                      <p:cBhvr>
                                        <p:cTn id="14" dur="5000" fill="hold"/>
                                        <p:tgtEl>
                                          <p:spTgt spid="2150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rgbClr val="3399FF"/>
            </a:gs>
          </a:gsLst>
          <a:path path="shape">
            <a:fillToRect l="50000" t="50000" r="50000" b="50000"/>
          </a:path>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9750" y="981075"/>
            <a:ext cx="7813675" cy="4321175"/>
          </a:xfrm>
        </p:spPr>
        <p:txBody>
          <a:bodyPr/>
          <a:lstStyle/>
          <a:p>
            <a:pPr eaLnBrk="1" hangingPunct="1"/>
            <a:r>
              <a:rPr lang="en-US" altLang="ru-RU" sz="3600" smtClean="0"/>
              <a:t>My hearts in the Highlands,</a:t>
            </a:r>
            <a:br>
              <a:rPr lang="en-US" altLang="ru-RU" sz="3600" smtClean="0"/>
            </a:br>
            <a:r>
              <a:rPr lang="en-US" altLang="ru-RU" sz="3600" smtClean="0"/>
              <a:t>My heart’s not here</a:t>
            </a:r>
            <a:br>
              <a:rPr lang="en-US" altLang="ru-RU" sz="3600" smtClean="0"/>
            </a:br>
            <a:r>
              <a:rPr lang="en-US" altLang="ru-RU" sz="3600" smtClean="0"/>
              <a:t>   My heart’s in the Highlands</a:t>
            </a:r>
            <a:br>
              <a:rPr lang="en-US" altLang="ru-RU" sz="3600" smtClean="0"/>
            </a:br>
            <a:r>
              <a:rPr lang="en-US" altLang="ru-RU" sz="3600" smtClean="0"/>
              <a:t> A chasing the deer</a:t>
            </a:r>
            <a:br>
              <a:rPr lang="en-US" altLang="ru-RU" sz="3600" smtClean="0"/>
            </a:br>
            <a:r>
              <a:rPr lang="en-US" altLang="ru-RU" sz="3600" smtClean="0"/>
              <a:t> A chasing the wild deer</a:t>
            </a:r>
            <a:br>
              <a:rPr lang="en-US" altLang="ru-RU" sz="3600" smtClean="0"/>
            </a:br>
            <a:r>
              <a:rPr lang="en-US" altLang="ru-RU" sz="3600" smtClean="0"/>
              <a:t> And following the roe</a:t>
            </a:r>
            <a:endParaRPr lang="ru-RU" altLang="ru-RU" sz="36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heel(4)">
                                      <p:cBhvr>
                                        <p:cTn id="7" dur="2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3012" name="Picture 4" descr="diplom0084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08050"/>
            <a:ext cx="9144000"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p:cTn id="7" dur="1000" fill="hold"/>
                                        <p:tgtEl>
                                          <p:spTgt spid="43012"/>
                                        </p:tgtEl>
                                        <p:attrNameLst>
                                          <p:attrName>ppt_w</p:attrName>
                                        </p:attrNameLst>
                                      </p:cBhvr>
                                      <p:tavLst>
                                        <p:tav tm="0">
                                          <p:val>
                                            <p:fltVal val="0"/>
                                          </p:val>
                                        </p:tav>
                                        <p:tav tm="100000">
                                          <p:val>
                                            <p:strVal val="#ppt_w"/>
                                          </p:val>
                                        </p:tav>
                                      </p:tavLst>
                                    </p:anim>
                                    <p:anim calcmode="lin" valueType="num">
                                      <p:cBhvr>
                                        <p:cTn id="8" dur="1000" fill="hold"/>
                                        <p:tgtEl>
                                          <p:spTgt spid="430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nature_77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1913" y="-747713"/>
            <a:ext cx="12192001" cy="914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strips(downLeft)">
                                      <p:cBhvr>
                                        <p:cTn id="7" dur="20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66CC"/>
            </a:gs>
            <a:gs pos="100000">
              <a:srgbClr val="D60093"/>
            </a:gs>
          </a:gsLst>
          <a:path path="shape">
            <a:fillToRect l="50000" t="50000" r="50000" b="50000"/>
          </a:path>
        </a:gradFill>
        <a:effectLst/>
      </p:bgPr>
    </p:bg>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323850" y="981075"/>
            <a:ext cx="8229600" cy="4525963"/>
          </a:xfrm>
        </p:spPr>
        <p:txBody>
          <a:bodyPr/>
          <a:lstStyle/>
          <a:p>
            <a:pPr algn="ctr" eaLnBrk="1" hangingPunct="1">
              <a:buFontTx/>
              <a:buNone/>
            </a:pPr>
            <a:r>
              <a:rPr lang="en-US" altLang="ru-RU" sz="2800" b="1" smtClean="0">
                <a:solidFill>
                  <a:schemeClr val="accent2"/>
                </a:solidFill>
              </a:rPr>
              <a:t>My heart’s in the Highlands </a:t>
            </a:r>
          </a:p>
          <a:p>
            <a:pPr algn="ctr" eaLnBrk="1" hangingPunct="1">
              <a:buFontTx/>
              <a:buNone/>
            </a:pPr>
            <a:r>
              <a:rPr lang="en-US" altLang="ru-RU" sz="2800" b="1" smtClean="0">
                <a:solidFill>
                  <a:schemeClr val="accent2"/>
                </a:solidFill>
              </a:rPr>
              <a:t>        Wherever I go.</a:t>
            </a:r>
          </a:p>
          <a:p>
            <a:pPr algn="ctr" eaLnBrk="1" hangingPunct="1">
              <a:buFontTx/>
              <a:buNone/>
            </a:pPr>
            <a:r>
              <a:rPr lang="en-US" altLang="ru-RU" sz="2800" b="1" smtClean="0">
                <a:solidFill>
                  <a:schemeClr val="accent2"/>
                </a:solidFill>
              </a:rPr>
              <a:t>        Farewell to the Highlands</a:t>
            </a:r>
          </a:p>
          <a:p>
            <a:pPr algn="ctr" eaLnBrk="1" hangingPunct="1">
              <a:buFontTx/>
              <a:buNone/>
            </a:pPr>
            <a:r>
              <a:rPr lang="en-US" altLang="ru-RU" sz="2800" b="1" smtClean="0">
                <a:solidFill>
                  <a:schemeClr val="accent2"/>
                </a:solidFill>
              </a:rPr>
              <a:t>         Farewell to the North</a:t>
            </a:r>
          </a:p>
          <a:p>
            <a:pPr algn="ctr" eaLnBrk="1" hangingPunct="1">
              <a:buFontTx/>
              <a:buNone/>
            </a:pPr>
            <a:r>
              <a:rPr lang="en-US" altLang="ru-RU" sz="2800" b="1" smtClean="0">
                <a:solidFill>
                  <a:schemeClr val="accent2"/>
                </a:solidFill>
              </a:rPr>
              <a:t>        The birthplace of valor, the country of worth</a:t>
            </a:r>
          </a:p>
          <a:p>
            <a:pPr algn="ctr" eaLnBrk="1" hangingPunct="1">
              <a:buFontTx/>
              <a:buNone/>
            </a:pPr>
            <a:r>
              <a:rPr lang="en-US" altLang="ru-RU" sz="2800" b="1" smtClean="0">
                <a:solidFill>
                  <a:schemeClr val="accent2"/>
                </a:solidFill>
              </a:rPr>
              <a:t>         Wherever  I wonder, wherever I rove</a:t>
            </a:r>
          </a:p>
          <a:p>
            <a:pPr algn="ctr" eaLnBrk="1" hangingPunct="1">
              <a:buFontTx/>
              <a:buNone/>
            </a:pPr>
            <a:r>
              <a:rPr lang="en-US" altLang="ru-RU" sz="2800" b="1" smtClean="0">
                <a:solidFill>
                  <a:schemeClr val="accent2"/>
                </a:solidFill>
              </a:rPr>
              <a:t>          The hills of the Highlands forever I love.</a:t>
            </a:r>
            <a:endParaRPr lang="ru-RU" altLang="ru-RU" sz="2800" b="1" smtClean="0">
              <a:solidFill>
                <a:schemeClr val="accent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68313" y="1196975"/>
            <a:ext cx="8229600" cy="4959350"/>
          </a:xfrm>
        </p:spPr>
        <p:txBody>
          <a:bodyPr/>
          <a:lstStyle/>
          <a:p>
            <a:pPr algn="ctr" eaLnBrk="1" hangingPunct="1">
              <a:buFontTx/>
              <a:buNone/>
            </a:pPr>
            <a:r>
              <a:rPr lang="kk-KZ" altLang="ru-RU" smtClean="0"/>
              <a:t>		</a:t>
            </a:r>
            <a:endParaRPr lang="ru-RU" altLang="ru-RU" sz="3600" b="1" smtClean="0">
              <a:solidFill>
                <a:srgbClr val="CC3300"/>
              </a:solidFill>
              <a:latin typeface="Times New Roman" pitchFamily="18" charset="0"/>
            </a:endParaRPr>
          </a:p>
        </p:txBody>
      </p:sp>
      <p:sp>
        <p:nvSpPr>
          <p:cNvPr id="3080" name="WordArt 8"/>
          <p:cNvSpPr>
            <a:spLocks noChangeArrowheads="1" noChangeShapeType="1" noTextEdit="1"/>
          </p:cNvSpPr>
          <p:nvPr/>
        </p:nvSpPr>
        <p:spPr bwMode="auto">
          <a:xfrm>
            <a:off x="1692275" y="2276475"/>
            <a:ext cx="5759450" cy="1008063"/>
          </a:xfrm>
          <a:prstGeom prst="rect">
            <a:avLst/>
          </a:prstGeom>
        </p:spPr>
        <p:txBody>
          <a:bodyPr wrap="none" fromWordArt="1">
            <a:prstTxWarp prst="textPlain">
              <a:avLst>
                <a:gd name="adj" fmla="val 50000"/>
              </a:avLst>
            </a:prstTxWarp>
          </a:bodyPr>
          <a:lstStyle/>
          <a:p>
            <a:pPr algn="ctr"/>
            <a:r>
              <a:rPr lang="en-US" sz="3600" kern="10">
                <a:ln w="19050">
                  <a:solidFill>
                    <a:srgbClr val="800000"/>
                  </a:solidFill>
                  <a:round/>
                  <a:headEnd/>
                  <a:tailEnd/>
                </a:ln>
                <a:solidFill>
                  <a:srgbClr val="FF00FF"/>
                </a:solidFill>
                <a:effectLst>
                  <a:outerShdw dist="35921" dir="2700000" algn="ctr" rotWithShape="0">
                    <a:srgbClr val="990000"/>
                  </a:outerShdw>
                </a:effectLst>
                <a:latin typeface="Impact"/>
              </a:rPr>
              <a:t>What a wonderful world!</a:t>
            </a:r>
            <a:endParaRPr lang="ru-RU" sz="3600" kern="10">
              <a:ln w="19050">
                <a:solidFill>
                  <a:srgbClr val="800000"/>
                </a:solidFill>
                <a:round/>
                <a:headEnd/>
                <a:tailEnd/>
              </a:ln>
              <a:solidFill>
                <a:srgbClr val="FF00FF"/>
              </a:solidFill>
              <a:effectLst>
                <a:outerShdw dist="35921" dir="2700000" algn="ctr" rotWithShape="0">
                  <a:srgbClr val="990000"/>
                </a:outerShdw>
              </a:effectLst>
              <a:latin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checkerboard(across)">
                                      <p:cBhvr>
                                        <p:cTn id="7" dur="1000"/>
                                        <p:tgtEl>
                                          <p:spTgt spid="3075">
                                            <p:txEl>
                                              <p:pRg st="0" end="0"/>
                                            </p:txEl>
                                          </p:spTgt>
                                        </p:tgtEl>
                                      </p:cBhvr>
                                    </p:animEffect>
                                  </p:childTnLst>
                                </p:cTn>
                              </p:par>
                            </p:childTnLst>
                          </p:cTn>
                        </p:par>
                        <p:par>
                          <p:cTn id="8" fill="hold" nodeType="afterGroup">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3080"/>
                                        </p:tgtEl>
                                        <p:attrNameLst>
                                          <p:attrName>style.visibility</p:attrName>
                                        </p:attrNameLst>
                                      </p:cBhvr>
                                      <p:to>
                                        <p:strVal val="visible"/>
                                      </p:to>
                                    </p:set>
                                    <p:anim calcmode="lin" valueType="num">
                                      <p:cBhvr>
                                        <p:cTn id="11" dur="2000" fill="hold"/>
                                        <p:tgtEl>
                                          <p:spTgt spid="3080"/>
                                        </p:tgtEl>
                                        <p:attrNameLst>
                                          <p:attrName>ppt_w</p:attrName>
                                        </p:attrNameLst>
                                      </p:cBhvr>
                                      <p:tavLst>
                                        <p:tav tm="0">
                                          <p:val>
                                            <p:fltVal val="0"/>
                                          </p:val>
                                        </p:tav>
                                        <p:tav tm="100000">
                                          <p:val>
                                            <p:strVal val="#ppt_w"/>
                                          </p:val>
                                        </p:tav>
                                      </p:tavLst>
                                    </p:anim>
                                    <p:anim calcmode="lin" valueType="num">
                                      <p:cBhvr>
                                        <p:cTn id="12" dur="2000" fill="hold"/>
                                        <p:tgtEl>
                                          <p:spTgt spid="3080"/>
                                        </p:tgtEl>
                                        <p:attrNameLst>
                                          <p:attrName>ppt_h</p:attrName>
                                        </p:attrNameLst>
                                      </p:cBhvr>
                                      <p:tavLst>
                                        <p:tav tm="0">
                                          <p:val>
                                            <p:fltVal val="0"/>
                                          </p:val>
                                        </p:tav>
                                        <p:tav tm="100000">
                                          <p:val>
                                            <p:strVal val="#ppt_h"/>
                                          </p:val>
                                        </p:tav>
                                      </p:tavLst>
                                    </p:anim>
                                    <p:anim calcmode="lin" valueType="num">
                                      <p:cBhvr>
                                        <p:cTn id="13" dur="2000" fill="hold"/>
                                        <p:tgtEl>
                                          <p:spTgt spid="3080"/>
                                        </p:tgtEl>
                                        <p:attrNameLst>
                                          <p:attrName>style.rotation</p:attrName>
                                        </p:attrNameLst>
                                      </p:cBhvr>
                                      <p:tavLst>
                                        <p:tav tm="0">
                                          <p:val>
                                            <p:fltVal val="360"/>
                                          </p:val>
                                        </p:tav>
                                        <p:tav tm="100000">
                                          <p:val>
                                            <p:fltVal val="0"/>
                                          </p:val>
                                        </p:tav>
                                      </p:tavLst>
                                    </p:anim>
                                    <p:animEffect transition="in" filter="fade">
                                      <p:cBhvr>
                                        <p:cTn id="14" dur="2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30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7652" name="Picture 4" descr="nature_75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4213" y="476250"/>
            <a:ext cx="784860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after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plus(in)">
                                      <p:cBhvr>
                                        <p:cTn id="7" dur="2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9999FF"/>
            </a:gs>
            <a:gs pos="100000">
              <a:srgbClr val="9933FF"/>
            </a:gs>
          </a:gsLst>
          <a:path path="shape">
            <a:fillToRect l="50000" t="50000" r="50000" b="50000"/>
          </a:path>
        </a:gradFill>
        <a:effectLst/>
      </p:bgPr>
    </p:bg>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755650" y="908050"/>
            <a:ext cx="8229600" cy="4525963"/>
          </a:xfrm>
        </p:spPr>
        <p:txBody>
          <a:bodyPr/>
          <a:lstStyle/>
          <a:p>
            <a:pPr algn="ctr" eaLnBrk="1" hangingPunct="1">
              <a:lnSpc>
                <a:spcPct val="90000"/>
              </a:lnSpc>
              <a:buFontTx/>
              <a:buNone/>
            </a:pPr>
            <a:r>
              <a:rPr lang="en-US" altLang="ru-RU" smtClean="0"/>
              <a:t>       </a:t>
            </a:r>
            <a:r>
              <a:rPr lang="en-US" altLang="ru-RU" b="1" smtClean="0">
                <a:solidFill>
                  <a:srgbClr val="FFFF00"/>
                </a:solidFill>
              </a:rPr>
              <a:t>Farewell to the mountains,</a:t>
            </a:r>
          </a:p>
          <a:p>
            <a:pPr algn="ctr" eaLnBrk="1" hangingPunct="1">
              <a:lnSpc>
                <a:spcPct val="90000"/>
              </a:lnSpc>
              <a:buFontTx/>
              <a:buNone/>
            </a:pPr>
            <a:r>
              <a:rPr lang="en-US" altLang="ru-RU" b="1" smtClean="0">
                <a:solidFill>
                  <a:srgbClr val="FFFF00"/>
                </a:solidFill>
              </a:rPr>
              <a:t>          Light covered with snow</a:t>
            </a:r>
          </a:p>
          <a:p>
            <a:pPr algn="ctr" eaLnBrk="1" hangingPunct="1">
              <a:lnSpc>
                <a:spcPct val="90000"/>
              </a:lnSpc>
              <a:buFontTx/>
              <a:buNone/>
            </a:pPr>
            <a:r>
              <a:rPr lang="en-US" altLang="ru-RU" b="1" smtClean="0">
                <a:solidFill>
                  <a:srgbClr val="FFFF00"/>
                </a:solidFill>
              </a:rPr>
              <a:t>          Farewell to the stars</a:t>
            </a:r>
          </a:p>
          <a:p>
            <a:pPr algn="ctr" eaLnBrk="1" hangingPunct="1">
              <a:lnSpc>
                <a:spcPct val="90000"/>
              </a:lnSpc>
              <a:buFontTx/>
              <a:buNone/>
            </a:pPr>
            <a:r>
              <a:rPr lang="en-US" altLang="ru-RU" b="1" smtClean="0">
                <a:solidFill>
                  <a:srgbClr val="FFFF00"/>
                </a:solidFill>
              </a:rPr>
              <a:t>          And green valleys bellow.</a:t>
            </a:r>
          </a:p>
          <a:p>
            <a:pPr algn="ctr" eaLnBrk="1" hangingPunct="1">
              <a:lnSpc>
                <a:spcPct val="90000"/>
              </a:lnSpc>
              <a:buFontTx/>
              <a:buNone/>
            </a:pPr>
            <a:r>
              <a:rPr lang="en-US" altLang="ru-RU" b="1" smtClean="0">
                <a:solidFill>
                  <a:srgbClr val="FFFF00"/>
                </a:solidFill>
              </a:rPr>
              <a:t>          Farewell to the forest</a:t>
            </a:r>
          </a:p>
          <a:p>
            <a:pPr algn="ctr" eaLnBrk="1" hangingPunct="1">
              <a:lnSpc>
                <a:spcPct val="90000"/>
              </a:lnSpc>
              <a:buFontTx/>
              <a:buNone/>
            </a:pPr>
            <a:r>
              <a:rPr lang="en-US" altLang="ru-RU" b="1" smtClean="0">
                <a:solidFill>
                  <a:srgbClr val="FFFF00"/>
                </a:solidFill>
              </a:rPr>
              <a:t>          And wild handing woods</a:t>
            </a:r>
          </a:p>
          <a:p>
            <a:pPr algn="ctr" eaLnBrk="1" hangingPunct="1">
              <a:lnSpc>
                <a:spcPct val="90000"/>
              </a:lnSpc>
              <a:buFontTx/>
              <a:buNone/>
            </a:pPr>
            <a:r>
              <a:rPr lang="en-US" altLang="ru-RU" b="1" smtClean="0">
                <a:solidFill>
                  <a:srgbClr val="FFFF00"/>
                </a:solidFill>
              </a:rPr>
              <a:t>           Farewell to the torrent</a:t>
            </a:r>
          </a:p>
          <a:p>
            <a:pPr algn="ctr" eaLnBrk="1" hangingPunct="1">
              <a:lnSpc>
                <a:spcPct val="90000"/>
              </a:lnSpc>
              <a:buFontTx/>
              <a:buNone/>
            </a:pPr>
            <a:r>
              <a:rPr lang="en-US" altLang="ru-RU" b="1" smtClean="0">
                <a:solidFill>
                  <a:srgbClr val="FFFF00"/>
                </a:solidFill>
              </a:rPr>
              <a:t>           And loud- pouring floods.</a:t>
            </a:r>
            <a:endParaRPr lang="ru-RU" altLang="ru-RU" b="1" smtClean="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trips(downLeft)">
                                      <p:cBhvr>
                                        <p:cTn id="7" dur="1000"/>
                                        <p:tgtEl>
                                          <p:spTgt spid="28675">
                                            <p:txEl>
                                              <p:pRg st="0" end="0"/>
                                            </p:txEl>
                                          </p:spTgt>
                                        </p:tgtEl>
                                      </p:cBhvr>
                                    </p:animEffect>
                                  </p:childTnLst>
                                </p:cTn>
                              </p:par>
                            </p:childTnLst>
                          </p:cTn>
                        </p:par>
                        <p:par>
                          <p:cTn id="8" fill="hold" nodeType="afterGroup">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animEffect transition="in" filter="strips(downLeft)">
                                      <p:cBhvr>
                                        <p:cTn id="11" dur="1000"/>
                                        <p:tgtEl>
                                          <p:spTgt spid="28675">
                                            <p:txEl>
                                              <p:pRg st="1" end="1"/>
                                            </p:txEl>
                                          </p:spTgt>
                                        </p:tgtEl>
                                      </p:cBhvr>
                                    </p:animEffect>
                                  </p:childTnLst>
                                </p:cTn>
                              </p:par>
                            </p:childTnLst>
                          </p:cTn>
                        </p:par>
                        <p:par>
                          <p:cTn id="12" fill="hold" nodeType="afterGroup">
                            <p:stCondLst>
                              <p:cond delay="2000"/>
                            </p:stCondLst>
                            <p:childTnLst>
                              <p:par>
                                <p:cTn id="13" presetID="18" presetClass="entr" presetSubtype="12" fill="hold" grpId="0" nodeType="after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animEffect transition="in" filter="strips(downLeft)">
                                      <p:cBhvr>
                                        <p:cTn id="15" dur="1000"/>
                                        <p:tgtEl>
                                          <p:spTgt spid="28675">
                                            <p:txEl>
                                              <p:pRg st="2" end="2"/>
                                            </p:txEl>
                                          </p:spTgt>
                                        </p:tgtEl>
                                      </p:cBhvr>
                                    </p:animEffect>
                                  </p:childTnLst>
                                </p:cTn>
                              </p:par>
                            </p:childTnLst>
                          </p:cTn>
                        </p:par>
                        <p:par>
                          <p:cTn id="16" fill="hold" nodeType="afterGroup">
                            <p:stCondLst>
                              <p:cond delay="3000"/>
                            </p:stCondLst>
                            <p:childTnLst>
                              <p:par>
                                <p:cTn id="17" presetID="18" presetClass="entr" presetSubtype="12" fill="hold" grpId="0" nodeType="after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animEffect transition="in" filter="strips(downLeft)">
                                      <p:cBhvr>
                                        <p:cTn id="19" dur="1000"/>
                                        <p:tgtEl>
                                          <p:spTgt spid="28675">
                                            <p:txEl>
                                              <p:pRg st="3" end="3"/>
                                            </p:txEl>
                                          </p:spTgt>
                                        </p:tgtEl>
                                      </p:cBhvr>
                                    </p:animEffect>
                                  </p:childTnLst>
                                </p:cTn>
                              </p:par>
                            </p:childTnLst>
                          </p:cTn>
                        </p:par>
                        <p:par>
                          <p:cTn id="20" fill="hold" nodeType="afterGroup">
                            <p:stCondLst>
                              <p:cond delay="4000"/>
                            </p:stCondLst>
                            <p:childTnLst>
                              <p:par>
                                <p:cTn id="21" presetID="18" presetClass="entr" presetSubtype="12" fill="hold" grpId="0" nodeType="after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animEffect transition="in" filter="strips(downLeft)">
                                      <p:cBhvr>
                                        <p:cTn id="23" dur="1000"/>
                                        <p:tgtEl>
                                          <p:spTgt spid="28675">
                                            <p:txEl>
                                              <p:pRg st="4" end="4"/>
                                            </p:txEl>
                                          </p:spTgt>
                                        </p:tgtEl>
                                      </p:cBhvr>
                                    </p:animEffect>
                                  </p:childTnLst>
                                </p:cTn>
                              </p:par>
                            </p:childTnLst>
                          </p:cTn>
                        </p:par>
                        <p:par>
                          <p:cTn id="24" fill="hold" nodeType="afterGroup">
                            <p:stCondLst>
                              <p:cond delay="5000"/>
                            </p:stCondLst>
                            <p:childTnLst>
                              <p:par>
                                <p:cTn id="25" presetID="18" presetClass="entr" presetSubtype="12" fill="hold" grpId="0" nodeType="afterEffect">
                                  <p:stCondLst>
                                    <p:cond delay="0"/>
                                  </p:stCondLst>
                                  <p:childTnLst>
                                    <p:set>
                                      <p:cBhvr>
                                        <p:cTn id="26" dur="1" fill="hold">
                                          <p:stCondLst>
                                            <p:cond delay="0"/>
                                          </p:stCondLst>
                                        </p:cTn>
                                        <p:tgtEl>
                                          <p:spTgt spid="28675">
                                            <p:txEl>
                                              <p:pRg st="5" end="5"/>
                                            </p:txEl>
                                          </p:spTgt>
                                        </p:tgtEl>
                                        <p:attrNameLst>
                                          <p:attrName>style.visibility</p:attrName>
                                        </p:attrNameLst>
                                      </p:cBhvr>
                                      <p:to>
                                        <p:strVal val="visible"/>
                                      </p:to>
                                    </p:set>
                                    <p:animEffect transition="in" filter="strips(downLeft)">
                                      <p:cBhvr>
                                        <p:cTn id="27" dur="1000"/>
                                        <p:tgtEl>
                                          <p:spTgt spid="28675">
                                            <p:txEl>
                                              <p:pRg st="5" end="5"/>
                                            </p:txEl>
                                          </p:spTgt>
                                        </p:tgtEl>
                                      </p:cBhvr>
                                    </p:animEffect>
                                  </p:childTnLst>
                                </p:cTn>
                              </p:par>
                            </p:childTnLst>
                          </p:cTn>
                        </p:par>
                        <p:par>
                          <p:cTn id="28" fill="hold" nodeType="afterGroup">
                            <p:stCondLst>
                              <p:cond delay="6000"/>
                            </p:stCondLst>
                            <p:childTnLst>
                              <p:par>
                                <p:cTn id="29" presetID="18" presetClass="entr" presetSubtype="12" fill="hold" grpId="0" nodeType="afterEffect">
                                  <p:stCondLst>
                                    <p:cond delay="0"/>
                                  </p:stCondLst>
                                  <p:childTnLst>
                                    <p:set>
                                      <p:cBhvr>
                                        <p:cTn id="30" dur="1" fill="hold">
                                          <p:stCondLst>
                                            <p:cond delay="0"/>
                                          </p:stCondLst>
                                        </p:cTn>
                                        <p:tgtEl>
                                          <p:spTgt spid="28675">
                                            <p:txEl>
                                              <p:pRg st="6" end="6"/>
                                            </p:txEl>
                                          </p:spTgt>
                                        </p:tgtEl>
                                        <p:attrNameLst>
                                          <p:attrName>style.visibility</p:attrName>
                                        </p:attrNameLst>
                                      </p:cBhvr>
                                      <p:to>
                                        <p:strVal val="visible"/>
                                      </p:to>
                                    </p:set>
                                    <p:animEffect transition="in" filter="strips(downLeft)">
                                      <p:cBhvr>
                                        <p:cTn id="31" dur="1000"/>
                                        <p:tgtEl>
                                          <p:spTgt spid="28675">
                                            <p:txEl>
                                              <p:pRg st="6" end="6"/>
                                            </p:txEl>
                                          </p:spTgt>
                                        </p:tgtEl>
                                      </p:cBhvr>
                                    </p:animEffect>
                                  </p:childTnLst>
                                </p:cTn>
                              </p:par>
                            </p:childTnLst>
                          </p:cTn>
                        </p:par>
                        <p:par>
                          <p:cTn id="32" fill="hold" nodeType="afterGroup">
                            <p:stCondLst>
                              <p:cond delay="7000"/>
                            </p:stCondLst>
                            <p:childTnLst>
                              <p:par>
                                <p:cTn id="33" presetID="18" presetClass="entr" presetSubtype="12" fill="hold" grpId="0" nodeType="afterEffect">
                                  <p:stCondLst>
                                    <p:cond delay="0"/>
                                  </p:stCondLst>
                                  <p:childTnLst>
                                    <p:set>
                                      <p:cBhvr>
                                        <p:cTn id="34" dur="1" fill="hold">
                                          <p:stCondLst>
                                            <p:cond delay="0"/>
                                          </p:stCondLst>
                                        </p:cTn>
                                        <p:tgtEl>
                                          <p:spTgt spid="28675">
                                            <p:txEl>
                                              <p:pRg st="7" end="7"/>
                                            </p:txEl>
                                          </p:spTgt>
                                        </p:tgtEl>
                                        <p:attrNameLst>
                                          <p:attrName>style.visibility</p:attrName>
                                        </p:attrNameLst>
                                      </p:cBhvr>
                                      <p:to>
                                        <p:strVal val="visible"/>
                                      </p:to>
                                    </p:set>
                                    <p:animEffect transition="in" filter="strips(downLeft)">
                                      <p:cBhvr>
                                        <p:cTn id="35" dur="1000"/>
                                        <p:tgtEl>
                                          <p:spTgt spid="286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EVREST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0" y="990600"/>
            <a:ext cx="731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wheel(4)">
                                      <p:cBhvr>
                                        <p:cTn id="7" dur="20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3132138" y="2420938"/>
            <a:ext cx="2943225" cy="1992312"/>
            <a:chOff x="1973" y="1525"/>
            <a:chExt cx="1854" cy="1255"/>
          </a:xfrm>
        </p:grpSpPr>
        <p:sp>
          <p:nvSpPr>
            <p:cNvPr id="18435" name="WordArt 4"/>
            <p:cNvSpPr>
              <a:spLocks noChangeArrowheads="1" noChangeShapeType="1" noTextEdit="1"/>
            </p:cNvSpPr>
            <p:nvPr/>
          </p:nvSpPr>
          <p:spPr bwMode="auto">
            <a:xfrm>
              <a:off x="2018" y="1525"/>
              <a:ext cx="1020" cy="22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FF0000"/>
                  </a:solidFill>
                  <a:effectLst>
                    <a:outerShdw dist="45791" dir="2021404" algn="ctr" rotWithShape="0">
                      <a:srgbClr val="B2B2B2">
                        <a:alpha val="79999"/>
                      </a:srgbClr>
                    </a:outerShdw>
                  </a:effectLst>
                  <a:latin typeface="Times New Roman"/>
                  <a:cs typeface="Times New Roman"/>
                </a:rPr>
                <a:t>R. Burns</a:t>
              </a:r>
              <a:endParaRPr lang="ru-RU" sz="3600" kern="10">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18436" name="WordArt 5"/>
            <p:cNvSpPr>
              <a:spLocks noChangeArrowheads="1" noChangeShapeType="1" noTextEdit="1"/>
            </p:cNvSpPr>
            <p:nvPr/>
          </p:nvSpPr>
          <p:spPr bwMode="auto">
            <a:xfrm>
              <a:off x="1973" y="1888"/>
              <a:ext cx="1854" cy="89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kern="10">
                  <a:solidFill>
                    <a:srgbClr val="FF0000"/>
                  </a:solidFill>
                  <a:effectLst>
                    <a:outerShdw dist="53882" dir="2700000" algn="ctr" rotWithShape="0">
                      <a:srgbClr val="C0C0C0">
                        <a:alpha val="79999"/>
                      </a:srgbClr>
                    </a:outerShdw>
                  </a:effectLst>
                  <a:latin typeface="Times New Roman"/>
                  <a:cs typeface="Times New Roman"/>
                </a:rPr>
                <a:t>"Red, Red, Red </a:t>
              </a:r>
            </a:p>
            <a:p>
              <a:pPr algn="ctr"/>
              <a:r>
                <a:rPr lang="en-US" sz="3600" kern="10">
                  <a:solidFill>
                    <a:srgbClr val="FF0000"/>
                  </a:solidFill>
                  <a:effectLst>
                    <a:outerShdw dist="53882" dir="2700000" algn="ctr" rotWithShape="0">
                      <a:srgbClr val="C0C0C0">
                        <a:alpha val="79999"/>
                      </a:srgbClr>
                    </a:outerShdw>
                  </a:effectLst>
                  <a:latin typeface="Times New Roman"/>
                  <a:cs typeface="Times New Roman"/>
                </a:rPr>
                <a:t>          Rose"</a:t>
              </a:r>
              <a:endParaRPr lang="ru-RU" sz="3600" kern="10">
                <a:solidFill>
                  <a:srgbClr val="FF0000"/>
                </a:solidFill>
                <a:effectLst>
                  <a:outerShdw dist="53882" dir="2700000" algn="ctr" rotWithShape="0">
                    <a:srgbClr val="C0C0C0">
                      <a:alpha val="79999"/>
                    </a:srgbClr>
                  </a:outerShdw>
                </a:effectLst>
                <a:latin typeface="Times New Roman"/>
                <a:cs typeface="Times New Roman"/>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6085" name="Picture 5" descr="Роза розовая"/>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wheel(4)">
                                      <p:cBhvr>
                                        <p:cTn id="7" dur="20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50000">
              <a:schemeClr val="accent1"/>
            </a:gs>
            <a:gs pos="100000">
              <a:srgbClr val="66CCFF"/>
            </a:gs>
          </a:gsLst>
          <a:lin ang="5400000" scaled="1"/>
        </a:gradFill>
        <a:effectLst/>
      </p:bgPr>
    </p:bg>
    <p:spTree>
      <p:nvGrpSpPr>
        <p:cNvPr id="1" name=""/>
        <p:cNvGrpSpPr/>
        <p:nvPr/>
      </p:nvGrpSpPr>
      <p:grpSpPr>
        <a:xfrm>
          <a:off x="0" y="0"/>
          <a:ext cx="0" cy="0"/>
          <a:chOff x="0" y="0"/>
          <a:chExt cx="0" cy="0"/>
        </a:xfrm>
      </p:grpSpPr>
      <p:sp>
        <p:nvSpPr>
          <p:cNvPr id="47110" name="AutoShape 6"/>
          <p:cNvSpPr>
            <a:spLocks noChangeArrowheads="1"/>
          </p:cNvSpPr>
          <p:nvPr/>
        </p:nvSpPr>
        <p:spPr bwMode="auto">
          <a:xfrm>
            <a:off x="5256213" y="908050"/>
            <a:ext cx="3887787" cy="5327650"/>
          </a:xfrm>
          <a:prstGeom prst="verticalScroll">
            <a:avLst>
              <a:gd name="adj" fmla="val 12500"/>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7111" name="AutoShape 7"/>
          <p:cNvSpPr>
            <a:spLocks noChangeArrowheads="1"/>
          </p:cNvSpPr>
          <p:nvPr/>
        </p:nvSpPr>
        <p:spPr bwMode="auto">
          <a:xfrm>
            <a:off x="107950" y="981075"/>
            <a:ext cx="3887788" cy="5327650"/>
          </a:xfrm>
          <a:prstGeom prst="verticalScroll">
            <a:avLst>
              <a:gd name="adj" fmla="val 12500"/>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pic>
        <p:nvPicPr>
          <p:cNvPr id="47108" name="Picture 4" descr="diplom007877"/>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7088" y="1484313"/>
            <a:ext cx="2447925" cy="4608512"/>
          </a:xfrm>
          <a:prstGeom prst="rect">
            <a:avLst/>
          </a:prstGeom>
          <a:noFill/>
          <a:extLst>
            <a:ext uri="{909E8E84-426E-40DD-AFC4-6F175D3DCCD1}">
              <a14:hiddenFill xmlns:a14="http://schemas.microsoft.com/office/drawing/2010/main">
                <a:solidFill>
                  <a:srgbClr val="FFFFFF"/>
                </a:solidFill>
              </a14:hiddenFill>
            </a:ext>
          </a:extLst>
        </p:spPr>
      </p:pic>
      <p:pic>
        <p:nvPicPr>
          <p:cNvPr id="47109" name="Picture 5" descr="diplom00788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67400" y="1484313"/>
            <a:ext cx="2736850" cy="4608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4" name="WordArt 6"/>
          <p:cNvSpPr>
            <a:spLocks noChangeArrowheads="1" noChangeShapeType="1" noTextEdit="1"/>
          </p:cNvSpPr>
          <p:nvPr/>
        </p:nvSpPr>
        <p:spPr bwMode="auto">
          <a:xfrm>
            <a:off x="827088" y="981075"/>
            <a:ext cx="7705725" cy="410368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3600" kern="10">
                <a:ln w="9525">
                  <a:solidFill>
                    <a:srgbClr val="000000"/>
                  </a:solidFill>
                  <a:round/>
                  <a:headEnd/>
                  <a:tailEnd/>
                </a:ln>
                <a:solidFill>
                  <a:srgbClr val="FF0000"/>
                </a:solidFill>
                <a:latin typeface="Arial"/>
                <a:cs typeface="Arial"/>
              </a:rPr>
              <a:t>Students' favourite poems:</a:t>
            </a:r>
            <a:endParaRPr lang="ru-RU" sz="3600" kern="10">
              <a:ln w="9525">
                <a:solidFill>
                  <a:srgbClr val="000000"/>
                </a:solidFill>
                <a:round/>
                <a:headEnd/>
                <a:tailEnd/>
              </a:ln>
              <a:solidFill>
                <a:srgbClr val="FF00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8134"/>
                                        </p:tgtEl>
                                        <p:attrNameLst>
                                          <p:attrName>style.visibility</p:attrName>
                                        </p:attrNameLst>
                                      </p:cBhvr>
                                      <p:to>
                                        <p:strVal val="visible"/>
                                      </p:to>
                                    </p:set>
                                    <p:anim calcmode="lin" valueType="num">
                                      <p:cBhvr>
                                        <p:cTn id="7" dur="1000" fill="hold"/>
                                        <p:tgtEl>
                                          <p:spTgt spid="48134"/>
                                        </p:tgtEl>
                                        <p:attrNameLst>
                                          <p:attrName>ppt_w</p:attrName>
                                        </p:attrNameLst>
                                      </p:cBhvr>
                                      <p:tavLst>
                                        <p:tav tm="0">
                                          <p:val>
                                            <p:fltVal val="0"/>
                                          </p:val>
                                        </p:tav>
                                        <p:tav tm="100000">
                                          <p:val>
                                            <p:strVal val="#ppt_w"/>
                                          </p:val>
                                        </p:tav>
                                      </p:tavLst>
                                    </p:anim>
                                    <p:anim calcmode="lin" valueType="num">
                                      <p:cBhvr>
                                        <p:cTn id="8" dur="1000" fill="hold"/>
                                        <p:tgtEl>
                                          <p:spTgt spid="481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748" name="Rectangle 4"/>
          <p:cNvSpPr>
            <a:spLocks noGrp="1" noChangeArrowheads="1"/>
          </p:cNvSpPr>
          <p:nvPr>
            <p:ph type="ctrTitle"/>
          </p:nvPr>
        </p:nvSpPr>
        <p:spPr>
          <a:xfrm>
            <a:off x="755650" y="908050"/>
            <a:ext cx="7772400" cy="1470025"/>
          </a:xfrm>
        </p:spPr>
        <p:txBody>
          <a:bodyPr/>
          <a:lstStyle/>
          <a:p>
            <a:pPr eaLnBrk="1" hangingPunct="1"/>
            <a:r>
              <a:rPr lang="en-US" altLang="ru-RU" sz="4800" b="1" i="1" smtClean="0">
                <a:solidFill>
                  <a:srgbClr val="D60093"/>
                </a:solidFill>
              </a:rPr>
              <a:t>Poem “The Daffodils”</a:t>
            </a:r>
            <a:endParaRPr lang="ru-RU" altLang="ru-RU" sz="4800" b="1" i="1" smtClean="0">
              <a:solidFill>
                <a:srgbClr val="D60093"/>
              </a:solidFill>
            </a:endParaRPr>
          </a:p>
        </p:txBody>
      </p:sp>
      <p:sp>
        <p:nvSpPr>
          <p:cNvPr id="31749" name="Rectangle 5"/>
          <p:cNvSpPr>
            <a:spLocks noGrp="1" noChangeArrowheads="1"/>
          </p:cNvSpPr>
          <p:nvPr>
            <p:ph type="subTitle" idx="1"/>
          </p:nvPr>
        </p:nvSpPr>
        <p:spPr>
          <a:xfrm>
            <a:off x="2124075" y="4797425"/>
            <a:ext cx="6624638" cy="1223963"/>
          </a:xfrm>
        </p:spPr>
        <p:txBody>
          <a:bodyPr/>
          <a:lstStyle/>
          <a:p>
            <a:pPr algn="r" eaLnBrk="1" hangingPunct="1"/>
            <a:r>
              <a:rPr lang="en-US" altLang="ru-RU" sz="3600" b="1" smtClean="0">
                <a:solidFill>
                  <a:srgbClr val="9933FF"/>
                </a:solidFill>
              </a:rPr>
              <a:t>W. Wordsworth</a:t>
            </a:r>
            <a:endParaRPr lang="ru-RU" altLang="ru-RU" sz="3600" b="1" smtClean="0">
              <a:solidFill>
                <a:srgbClr val="99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1748"/>
                                        </p:tgtEl>
                                        <p:attrNameLst>
                                          <p:attrName>style.visibility</p:attrName>
                                        </p:attrNameLst>
                                      </p:cBhvr>
                                      <p:to>
                                        <p:strVal val="visible"/>
                                      </p:to>
                                    </p:set>
                                    <p:animEffect transition="in" filter="fade">
                                      <p:cBhvr>
                                        <p:cTn id="7" dur="1000"/>
                                        <p:tgtEl>
                                          <p:spTgt spid="31748"/>
                                        </p:tgtEl>
                                      </p:cBhvr>
                                    </p:animEffect>
                                    <p:anim calcmode="lin" valueType="num">
                                      <p:cBhvr>
                                        <p:cTn id="8" dur="1000" fill="hold"/>
                                        <p:tgtEl>
                                          <p:spTgt spid="31748"/>
                                        </p:tgtEl>
                                        <p:attrNameLst>
                                          <p:attrName>ppt_x</p:attrName>
                                        </p:attrNameLst>
                                      </p:cBhvr>
                                      <p:tavLst>
                                        <p:tav tm="0">
                                          <p:val>
                                            <p:strVal val="#ppt_x-.1"/>
                                          </p:val>
                                        </p:tav>
                                        <p:tav tm="100000">
                                          <p:val>
                                            <p:strVal val="#ppt_x"/>
                                          </p:val>
                                        </p:tav>
                                      </p:tavLst>
                                    </p:anim>
                                    <p:anim calcmode="lin" valueType="num">
                                      <p:cBhvr>
                                        <p:cTn id="9" dur="1000" fill="hold"/>
                                        <p:tgtEl>
                                          <p:spTgt spid="31748"/>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2700"/>
                            </p:stCondLst>
                            <p:childTnLst>
                              <p:par>
                                <p:cTn id="11" presetID="8" presetClass="entr" presetSubtype="16" fill="hold" grpId="0" nodeType="afterEffect">
                                  <p:stCondLst>
                                    <p:cond delay="0"/>
                                  </p:stCondLst>
                                  <p:childTnLst>
                                    <p:set>
                                      <p:cBhvr>
                                        <p:cTn id="12" dur="1" fill="hold">
                                          <p:stCondLst>
                                            <p:cond delay="0"/>
                                          </p:stCondLst>
                                        </p:cTn>
                                        <p:tgtEl>
                                          <p:spTgt spid="31749">
                                            <p:txEl>
                                              <p:pRg st="0" end="0"/>
                                            </p:txEl>
                                          </p:spTgt>
                                        </p:tgtEl>
                                        <p:attrNameLst>
                                          <p:attrName>style.visibility</p:attrName>
                                        </p:attrNameLst>
                                      </p:cBhvr>
                                      <p:to>
                                        <p:strVal val="visible"/>
                                      </p:to>
                                    </p:set>
                                    <p:animEffect transition="in" filter="diamond(in)">
                                      <p:cBhvr>
                                        <p:cTn id="13" dur="2000"/>
                                        <p:tgtEl>
                                          <p:spTgt spid="317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3174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5" name="Rectangle 3"/>
          <p:cNvSpPr>
            <a:spLocks noGrp="1" noChangeArrowheads="1"/>
          </p:cNvSpPr>
          <p:nvPr>
            <p:ph type="subTitle" idx="4294967295"/>
          </p:nvPr>
        </p:nvSpPr>
        <p:spPr>
          <a:xfrm>
            <a:off x="1042988" y="4005263"/>
            <a:ext cx="6872287" cy="2281237"/>
          </a:xfrm>
        </p:spPr>
        <p:txBody>
          <a:bodyPr/>
          <a:lstStyle/>
          <a:p>
            <a:pPr marL="0" indent="0" algn="ctr">
              <a:lnSpc>
                <a:spcPct val="80000"/>
              </a:lnSpc>
              <a:buFontTx/>
              <a:buNone/>
            </a:pPr>
            <a:r>
              <a:rPr lang="en-US" altLang="ru-RU" sz="2400" smtClean="0"/>
              <a:t> I </a:t>
            </a:r>
            <a:r>
              <a:rPr lang="en-US" altLang="ru-RU" sz="2400" b="1" smtClean="0"/>
              <a:t>wondered lonely as a cloud</a:t>
            </a:r>
          </a:p>
          <a:p>
            <a:pPr marL="0" indent="0" algn="ctr">
              <a:lnSpc>
                <a:spcPct val="80000"/>
              </a:lnSpc>
              <a:buFontTx/>
              <a:buNone/>
            </a:pPr>
            <a:r>
              <a:rPr lang="en-US" altLang="ru-RU" sz="2400" b="1" smtClean="0"/>
              <a:t>         That floats on high o’er valleys and hills,</a:t>
            </a:r>
          </a:p>
          <a:p>
            <a:pPr marL="0" indent="0" algn="ctr">
              <a:lnSpc>
                <a:spcPct val="80000"/>
              </a:lnSpc>
              <a:buFontTx/>
              <a:buNone/>
            </a:pPr>
            <a:r>
              <a:rPr lang="en-US" altLang="ru-RU" sz="2400" b="1" smtClean="0"/>
              <a:t>        When all at once I saw a crowd,</a:t>
            </a:r>
          </a:p>
          <a:p>
            <a:pPr marL="0" indent="0" algn="ctr">
              <a:lnSpc>
                <a:spcPct val="80000"/>
              </a:lnSpc>
              <a:buFontTx/>
              <a:buNone/>
            </a:pPr>
            <a:r>
              <a:rPr lang="en-US" altLang="ru-RU" sz="2400" b="1" smtClean="0"/>
              <a:t>         A host of golden daffodils,</a:t>
            </a:r>
          </a:p>
          <a:p>
            <a:pPr marL="0" indent="0" algn="ctr">
              <a:lnSpc>
                <a:spcPct val="80000"/>
              </a:lnSpc>
              <a:buFontTx/>
              <a:buNone/>
            </a:pPr>
            <a:r>
              <a:rPr lang="en-US" altLang="ru-RU" sz="2400" b="1" smtClean="0"/>
              <a:t>         Beside the lake, beneath the trees,</a:t>
            </a:r>
          </a:p>
          <a:p>
            <a:pPr marL="0" indent="0" algn="ctr">
              <a:lnSpc>
                <a:spcPct val="80000"/>
              </a:lnSpc>
              <a:buFontTx/>
              <a:buNone/>
            </a:pPr>
            <a:r>
              <a:rPr lang="en-US" altLang="ru-RU" sz="2400" b="1" smtClean="0"/>
              <a:t>          Fluttering and dancing in the breeze.</a:t>
            </a:r>
            <a:endParaRPr lang="ru-RU" altLang="ru-RU" sz="2400" b="1"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9943" name="Group 7"/>
          <p:cNvGrpSpPr>
            <a:grpSpLocks/>
          </p:cNvGrpSpPr>
          <p:nvPr/>
        </p:nvGrpSpPr>
        <p:grpSpPr bwMode="auto">
          <a:xfrm>
            <a:off x="2124075" y="404813"/>
            <a:ext cx="5903913" cy="5976937"/>
            <a:chOff x="1338" y="255"/>
            <a:chExt cx="3719" cy="3765"/>
          </a:xfrm>
        </p:grpSpPr>
        <p:sp>
          <p:nvSpPr>
            <p:cNvPr id="39940" name="AutoShape 4"/>
            <p:cNvSpPr>
              <a:spLocks noChangeArrowheads="1"/>
            </p:cNvSpPr>
            <p:nvPr/>
          </p:nvSpPr>
          <p:spPr bwMode="auto">
            <a:xfrm>
              <a:off x="1338" y="255"/>
              <a:ext cx="3719" cy="3765"/>
            </a:xfrm>
            <a:prstGeom prst="vertic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pic>
          <p:nvPicPr>
            <p:cNvPr id="39942" name="Picture 6" descr="diplom0077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09" y="754"/>
              <a:ext cx="2338" cy="3175"/>
            </a:xfrm>
            <a:prstGeom prst="rect">
              <a:avLst/>
            </a:prstGeom>
            <a:solidFill>
              <a:schemeClr val="accent1"/>
            </a:solidFill>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afterEffect">
                                  <p:stCondLst>
                                    <p:cond delay="0"/>
                                  </p:stCondLst>
                                  <p:childTnLst>
                                    <p:set>
                                      <p:cBhvr>
                                        <p:cTn id="6" dur="1" fill="hold">
                                          <p:stCondLst>
                                            <p:cond delay="0"/>
                                          </p:stCondLst>
                                        </p:cTn>
                                        <p:tgtEl>
                                          <p:spTgt spid="39943"/>
                                        </p:tgtEl>
                                        <p:attrNameLst>
                                          <p:attrName>style.visibility</p:attrName>
                                        </p:attrNameLst>
                                      </p:cBhvr>
                                      <p:to>
                                        <p:strVal val="visible"/>
                                      </p:to>
                                    </p:set>
                                    <p:animEffect transition="in" filter="plus(in)">
                                      <p:cBhvr>
                                        <p:cTn id="7" dur="2000"/>
                                        <p:tgtEl>
                                          <p:spTgt spid="39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Forest Flower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5"/>
          <p:cNvSpPr>
            <a:spLocks noGrp="1" noChangeArrowheads="1"/>
          </p:cNvSpPr>
          <p:nvPr>
            <p:ph type="subTitle" idx="4294967295"/>
          </p:nvPr>
        </p:nvSpPr>
        <p:spPr>
          <a:xfrm>
            <a:off x="827088" y="4005263"/>
            <a:ext cx="6905625" cy="2138362"/>
          </a:xfrm>
        </p:spPr>
        <p:txBody>
          <a:bodyPr/>
          <a:lstStyle/>
          <a:p>
            <a:pPr marL="0" indent="0" algn="ctr">
              <a:lnSpc>
                <a:spcPct val="80000"/>
              </a:lnSpc>
              <a:buFontTx/>
              <a:buNone/>
            </a:pPr>
            <a:r>
              <a:rPr lang="en-US" altLang="ru-RU" sz="2400" b="1" smtClean="0">
                <a:solidFill>
                  <a:srgbClr val="FF3300"/>
                </a:solidFill>
              </a:rPr>
              <a:t>Continuous as the stars that shine</a:t>
            </a:r>
          </a:p>
          <a:p>
            <a:pPr marL="0" indent="0" algn="ctr">
              <a:lnSpc>
                <a:spcPct val="80000"/>
              </a:lnSpc>
              <a:buFontTx/>
              <a:buNone/>
            </a:pPr>
            <a:r>
              <a:rPr lang="en-US" altLang="ru-RU" sz="2400" b="1" smtClean="0">
                <a:solidFill>
                  <a:srgbClr val="FF3300"/>
                </a:solidFill>
              </a:rPr>
              <a:t>          And twinkle on the Milky Way,</a:t>
            </a:r>
          </a:p>
          <a:p>
            <a:pPr marL="0" indent="0" algn="ctr">
              <a:lnSpc>
                <a:spcPct val="80000"/>
              </a:lnSpc>
              <a:buFontTx/>
              <a:buNone/>
            </a:pPr>
            <a:r>
              <a:rPr lang="en-US" altLang="ru-RU" sz="2400" b="1" smtClean="0">
                <a:solidFill>
                  <a:srgbClr val="FF3300"/>
                </a:solidFill>
              </a:rPr>
              <a:t>          They stretched in never- ending line</a:t>
            </a:r>
          </a:p>
          <a:p>
            <a:pPr marL="0" indent="0" algn="ctr">
              <a:lnSpc>
                <a:spcPct val="80000"/>
              </a:lnSpc>
              <a:buFontTx/>
              <a:buNone/>
            </a:pPr>
            <a:r>
              <a:rPr lang="en-US" altLang="ru-RU" sz="2400" b="1" smtClean="0">
                <a:solidFill>
                  <a:srgbClr val="FF3300"/>
                </a:solidFill>
              </a:rPr>
              <a:t>           Along the margin of a bay:</a:t>
            </a:r>
          </a:p>
          <a:p>
            <a:pPr marL="0" indent="0" algn="ctr">
              <a:lnSpc>
                <a:spcPct val="80000"/>
              </a:lnSpc>
              <a:buFontTx/>
              <a:buNone/>
            </a:pPr>
            <a:r>
              <a:rPr lang="en-US" altLang="ru-RU" sz="2400" b="1" smtClean="0">
                <a:solidFill>
                  <a:srgbClr val="FF3300"/>
                </a:solidFill>
              </a:rPr>
              <a:t>           Ten thousand saw I at a glance</a:t>
            </a:r>
          </a:p>
          <a:p>
            <a:pPr marL="0" indent="0" algn="ctr">
              <a:lnSpc>
                <a:spcPct val="80000"/>
              </a:lnSpc>
              <a:buFontTx/>
              <a:buNone/>
            </a:pPr>
            <a:r>
              <a:rPr lang="en-US" altLang="ru-RU" sz="2400" b="1" smtClean="0">
                <a:solidFill>
                  <a:srgbClr val="FF3300"/>
                </a:solidFill>
              </a:rPr>
              <a:t>           Tossing their heads in sprightly dance.</a:t>
            </a:r>
            <a:endParaRPr lang="ru-RU" altLang="ru-RU" sz="2400" b="1" smtClean="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after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plus(in)">
                                      <p:cBhvr>
                                        <p:cTn id="7" dur="20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Frangipani Flower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75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5"/>
          <p:cNvSpPr>
            <a:spLocks noGrp="1" noChangeArrowheads="1"/>
          </p:cNvSpPr>
          <p:nvPr>
            <p:ph type="subTitle" idx="4294967295"/>
          </p:nvPr>
        </p:nvSpPr>
        <p:spPr>
          <a:xfrm>
            <a:off x="827088" y="3644900"/>
            <a:ext cx="7561262" cy="2763838"/>
          </a:xfrm>
        </p:spPr>
        <p:txBody>
          <a:bodyPr/>
          <a:lstStyle/>
          <a:p>
            <a:pPr marL="0" indent="0" algn="ctr">
              <a:lnSpc>
                <a:spcPct val="80000"/>
              </a:lnSpc>
              <a:buFontTx/>
              <a:buNone/>
            </a:pPr>
            <a:r>
              <a:rPr lang="en-US" altLang="ru-RU" sz="2400" b="1" smtClean="0">
                <a:solidFill>
                  <a:srgbClr val="D60093"/>
                </a:solidFill>
              </a:rPr>
              <a:t>The waves beside them danced, but they</a:t>
            </a:r>
          </a:p>
          <a:p>
            <a:pPr marL="0" indent="0" algn="ctr">
              <a:lnSpc>
                <a:spcPct val="80000"/>
              </a:lnSpc>
              <a:buFontTx/>
              <a:buNone/>
            </a:pPr>
            <a:r>
              <a:rPr lang="en-US" altLang="ru-RU" sz="2400" b="1" smtClean="0">
                <a:solidFill>
                  <a:srgbClr val="D60093"/>
                </a:solidFill>
              </a:rPr>
              <a:t>            Out-did the sparkling waves in glee:</a:t>
            </a:r>
          </a:p>
          <a:p>
            <a:pPr marL="0" indent="0" algn="ctr">
              <a:lnSpc>
                <a:spcPct val="80000"/>
              </a:lnSpc>
              <a:buFontTx/>
              <a:buNone/>
            </a:pPr>
            <a:r>
              <a:rPr lang="en-US" altLang="ru-RU" sz="2400" b="1" smtClean="0">
                <a:solidFill>
                  <a:srgbClr val="D60093"/>
                </a:solidFill>
              </a:rPr>
              <a:t>            A poet couldn’t but be gay</a:t>
            </a:r>
          </a:p>
          <a:p>
            <a:pPr marL="0" indent="0" algn="ctr">
              <a:lnSpc>
                <a:spcPct val="80000"/>
              </a:lnSpc>
              <a:buFontTx/>
              <a:buNone/>
            </a:pPr>
            <a:r>
              <a:rPr lang="en-US" altLang="ru-RU" sz="2400" b="1" smtClean="0">
                <a:solidFill>
                  <a:srgbClr val="D60093"/>
                </a:solidFill>
              </a:rPr>
              <a:t>            In such a jocund company.</a:t>
            </a:r>
          </a:p>
          <a:p>
            <a:pPr marL="0" indent="0" algn="ctr">
              <a:lnSpc>
                <a:spcPct val="80000"/>
              </a:lnSpc>
              <a:buFontTx/>
              <a:buNone/>
            </a:pPr>
            <a:r>
              <a:rPr lang="en-US" altLang="ru-RU" sz="2400" b="1" smtClean="0">
                <a:solidFill>
                  <a:srgbClr val="D60093"/>
                </a:solidFill>
              </a:rPr>
              <a:t>            I gazed and gazed – but little thought</a:t>
            </a:r>
          </a:p>
          <a:p>
            <a:pPr marL="0" indent="0" algn="ctr">
              <a:lnSpc>
                <a:spcPct val="80000"/>
              </a:lnSpc>
              <a:buFontTx/>
              <a:buNone/>
            </a:pPr>
            <a:r>
              <a:rPr lang="en-US" altLang="ru-RU" sz="2400" b="1" smtClean="0">
                <a:solidFill>
                  <a:srgbClr val="D60093"/>
                </a:solidFill>
              </a:rPr>
              <a:t>            What wealth the snow to me had brought:</a:t>
            </a:r>
            <a:endParaRPr lang="ru-RU" altLang="ru-RU" sz="2400" b="1" smtClean="0">
              <a:solidFill>
                <a:srgbClr val="D6009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strips(downLeft)">
                                      <p:cBhvr>
                                        <p:cTn id="7" dur="2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Garde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572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5"/>
          <p:cNvSpPr>
            <a:spLocks noGrp="1" noChangeArrowheads="1"/>
          </p:cNvSpPr>
          <p:nvPr>
            <p:ph type="subTitle" idx="4294967295"/>
          </p:nvPr>
        </p:nvSpPr>
        <p:spPr>
          <a:xfrm>
            <a:off x="971550" y="3933825"/>
            <a:ext cx="6872288" cy="2281238"/>
          </a:xfrm>
        </p:spPr>
        <p:txBody>
          <a:bodyPr/>
          <a:lstStyle/>
          <a:p>
            <a:pPr marL="0" indent="0" algn="ctr">
              <a:lnSpc>
                <a:spcPct val="80000"/>
              </a:lnSpc>
              <a:buFontTx/>
              <a:buNone/>
            </a:pPr>
            <a:r>
              <a:rPr lang="en-US" altLang="ru-RU" sz="2400" smtClean="0">
                <a:solidFill>
                  <a:schemeClr val="accent2"/>
                </a:solidFill>
              </a:rPr>
              <a:t> </a:t>
            </a:r>
            <a:r>
              <a:rPr lang="en-US" altLang="ru-RU" sz="2400" b="1" smtClean="0">
                <a:solidFill>
                  <a:schemeClr val="accent2"/>
                </a:solidFill>
              </a:rPr>
              <a:t>For oft, when on my couch I LIE </a:t>
            </a:r>
          </a:p>
          <a:p>
            <a:pPr marL="0" indent="0" algn="ctr">
              <a:lnSpc>
                <a:spcPct val="80000"/>
              </a:lnSpc>
              <a:buFontTx/>
              <a:buNone/>
            </a:pPr>
            <a:r>
              <a:rPr lang="en-US" altLang="ru-RU" sz="2400" b="1" smtClean="0">
                <a:solidFill>
                  <a:schemeClr val="accent2"/>
                </a:solidFill>
              </a:rPr>
              <a:t>             In vacant or in pensive mood,</a:t>
            </a:r>
          </a:p>
          <a:p>
            <a:pPr marL="0" indent="0" algn="ctr">
              <a:lnSpc>
                <a:spcPct val="80000"/>
              </a:lnSpc>
              <a:buFontTx/>
              <a:buNone/>
            </a:pPr>
            <a:r>
              <a:rPr lang="en-US" altLang="ru-RU" sz="2400" b="1" smtClean="0">
                <a:solidFill>
                  <a:schemeClr val="accent2"/>
                </a:solidFill>
              </a:rPr>
              <a:t>             They flash upon that inward eye</a:t>
            </a:r>
          </a:p>
          <a:p>
            <a:pPr marL="0" indent="0" algn="ctr">
              <a:lnSpc>
                <a:spcPct val="80000"/>
              </a:lnSpc>
              <a:buFontTx/>
              <a:buNone/>
            </a:pPr>
            <a:r>
              <a:rPr lang="en-US" altLang="ru-RU" sz="2400" b="1" smtClean="0">
                <a:solidFill>
                  <a:schemeClr val="accent2"/>
                </a:solidFill>
              </a:rPr>
              <a:t>             Which is the bliss of solitude:</a:t>
            </a:r>
          </a:p>
          <a:p>
            <a:pPr marL="0" indent="0" algn="ctr">
              <a:lnSpc>
                <a:spcPct val="80000"/>
              </a:lnSpc>
              <a:buFontTx/>
              <a:buNone/>
            </a:pPr>
            <a:r>
              <a:rPr lang="en-US" altLang="ru-RU" sz="2400" b="1" smtClean="0">
                <a:solidFill>
                  <a:schemeClr val="accent2"/>
                </a:solidFill>
              </a:rPr>
              <a:t>             And then my heart with pleasure fills,</a:t>
            </a:r>
          </a:p>
          <a:p>
            <a:pPr marL="0" indent="0" algn="ctr">
              <a:lnSpc>
                <a:spcPct val="80000"/>
              </a:lnSpc>
              <a:buFontTx/>
              <a:buNone/>
            </a:pPr>
            <a:r>
              <a:rPr lang="en-US" altLang="ru-RU" sz="2400" b="1" smtClean="0">
                <a:solidFill>
                  <a:schemeClr val="accent2"/>
                </a:solidFill>
              </a:rPr>
              <a:t>             And dances with the daffodils.</a:t>
            </a:r>
            <a:endParaRPr lang="ru-RU" altLang="ru-RU" sz="2400" b="1" smtClean="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p:cTn id="7" dur="2000" fill="hold"/>
                                        <p:tgtEl>
                                          <p:spTgt spid="37892"/>
                                        </p:tgtEl>
                                        <p:attrNameLst>
                                          <p:attrName>ppt_w</p:attrName>
                                        </p:attrNameLst>
                                      </p:cBhvr>
                                      <p:tavLst>
                                        <p:tav tm="0">
                                          <p:val>
                                            <p:fltVal val="0"/>
                                          </p:val>
                                        </p:tav>
                                        <p:tav tm="100000">
                                          <p:val>
                                            <p:strVal val="#ppt_w"/>
                                          </p:val>
                                        </p:tav>
                                      </p:tavLst>
                                    </p:anim>
                                    <p:anim calcmode="lin" valueType="num">
                                      <p:cBhvr>
                                        <p:cTn id="8" dur="2000" fill="hold"/>
                                        <p:tgtEl>
                                          <p:spTgt spid="3789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66CC"/>
            </a:gs>
            <a:gs pos="100000">
              <a:srgbClr val="FF66CC">
                <a:gamma/>
                <a:shade val="46275"/>
                <a:invGamma/>
              </a:srgbClr>
            </a:gs>
          </a:gsLst>
          <a:lin ang="5400000" scaled="1"/>
        </a:gradFill>
        <a:effectLst/>
      </p:bgPr>
    </p:bg>
    <p:spTree>
      <p:nvGrpSpPr>
        <p:cNvPr id="1" name=""/>
        <p:cNvGrpSpPr/>
        <p:nvPr/>
      </p:nvGrpSpPr>
      <p:grpSpPr>
        <a:xfrm>
          <a:off x="0" y="0"/>
          <a:ext cx="0" cy="0"/>
          <a:chOff x="0" y="0"/>
          <a:chExt cx="0" cy="0"/>
        </a:xfrm>
      </p:grpSpPr>
      <p:pic>
        <p:nvPicPr>
          <p:cNvPr id="54276" name="Picture 4" descr="diplom00807"/>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9750" y="188913"/>
            <a:ext cx="3133725" cy="6553200"/>
          </a:xfrm>
          <a:prstGeom prst="rect">
            <a:avLst/>
          </a:prstGeom>
          <a:noFill/>
          <a:extLst>
            <a:ext uri="{909E8E84-426E-40DD-AFC4-6F175D3DCCD1}">
              <a14:hiddenFill xmlns:a14="http://schemas.microsoft.com/office/drawing/2010/main">
                <a:solidFill>
                  <a:srgbClr val="FFFFFF"/>
                </a:solidFill>
              </a14:hiddenFill>
            </a:ext>
          </a:extLst>
        </p:spPr>
      </p:pic>
      <p:grpSp>
        <p:nvGrpSpPr>
          <p:cNvPr id="54279" name="Group 7"/>
          <p:cNvGrpSpPr>
            <a:grpSpLocks/>
          </p:cNvGrpSpPr>
          <p:nvPr/>
        </p:nvGrpSpPr>
        <p:grpSpPr bwMode="auto">
          <a:xfrm>
            <a:off x="3851275" y="1268413"/>
            <a:ext cx="5113338" cy="2736850"/>
            <a:chOff x="2426" y="799"/>
            <a:chExt cx="3221" cy="1724"/>
          </a:xfrm>
        </p:grpSpPr>
        <p:sp>
          <p:nvSpPr>
            <p:cNvPr id="54277" name="WordArt 5"/>
            <p:cNvSpPr>
              <a:spLocks noChangeArrowheads="1" noChangeShapeType="1" noTextEdit="1"/>
            </p:cNvSpPr>
            <p:nvPr/>
          </p:nvSpPr>
          <p:spPr bwMode="auto">
            <a:xfrm>
              <a:off x="3470" y="799"/>
              <a:ext cx="1270" cy="33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effectLst>
                    <a:outerShdw dist="563972" dir="14049741" sx="125000" sy="125000" algn="tl" rotWithShape="0">
                      <a:srgbClr val="C7DFD3">
                        <a:alpha val="80000"/>
                      </a:srgbClr>
                    </a:outerShdw>
                  </a:effectLst>
                  <a:latin typeface="Times New Roman"/>
                  <a:cs typeface="Times New Roman"/>
                </a:rPr>
                <a:t>Poem</a:t>
              </a:r>
              <a:endParaRPr lang="ru-RU" sz="3600" kern="10">
                <a:ln w="9525">
                  <a:solidFill>
                    <a:srgbClr val="000000"/>
                  </a:solidFill>
                  <a:round/>
                  <a:headEnd/>
                  <a:tailEnd/>
                </a:ln>
                <a:solidFill>
                  <a:srgbClr val="FF0000"/>
                </a:solidFill>
                <a:effectLst>
                  <a:outerShdw dist="563972" dir="14049741" sx="125000" sy="125000" algn="tl" rotWithShape="0">
                    <a:srgbClr val="C7DFD3">
                      <a:alpha val="80000"/>
                    </a:srgbClr>
                  </a:outerShdw>
                </a:effectLst>
                <a:latin typeface="Times New Roman"/>
                <a:cs typeface="Times New Roman"/>
              </a:endParaRPr>
            </a:p>
          </p:txBody>
        </p:sp>
        <p:sp>
          <p:nvSpPr>
            <p:cNvPr id="54278" name="WordArt 6"/>
            <p:cNvSpPr>
              <a:spLocks noChangeArrowheads="1" noChangeShapeType="1" noTextEdit="1"/>
            </p:cNvSpPr>
            <p:nvPr/>
          </p:nvSpPr>
          <p:spPr bwMode="auto">
            <a:xfrm>
              <a:off x="2426" y="1842"/>
              <a:ext cx="3221" cy="681"/>
            </a:xfrm>
            <a:prstGeom prst="rect">
              <a:avLst/>
            </a:prstGeom>
          </p:spPr>
          <p:txBody>
            <a:bodyPr wrap="none" fromWordArt="1">
              <a:prstTxWarp prst="textPlain">
                <a:avLst>
                  <a:gd name="adj" fmla="val 50000"/>
                </a:avLst>
              </a:prstTxWarp>
            </a:bodyPr>
            <a:lstStyle/>
            <a:p>
              <a:pPr algn="ctr"/>
              <a:r>
                <a:rPr lang="en-US" sz="3600" kern="10">
                  <a:ln w="19050">
                    <a:solidFill>
                      <a:srgbClr val="FF9900"/>
                    </a:solidFill>
                    <a:round/>
                    <a:headEnd/>
                    <a:tailEnd/>
                  </a:ln>
                  <a:solidFill>
                    <a:srgbClr val="6600FF"/>
                  </a:solidFill>
                  <a:effectLst>
                    <a:outerShdw dist="35921" dir="2700000" algn="ctr" rotWithShape="0">
                      <a:srgbClr val="990000"/>
                    </a:outerShdw>
                  </a:effectLst>
                  <a:latin typeface="Impact"/>
                </a:rPr>
                <a:t>"She Walks in Beauty"</a:t>
              </a:r>
              <a:endParaRPr lang="ru-RU" sz="3600" kern="10">
                <a:ln w="19050">
                  <a:solidFill>
                    <a:srgbClr val="FF9900"/>
                  </a:solidFill>
                  <a:round/>
                  <a:headEnd/>
                  <a:tailEnd/>
                </a:ln>
                <a:solidFill>
                  <a:srgbClr val="6600FF"/>
                </a:solidFill>
                <a:effectLst>
                  <a:outerShdw dist="35921" dir="2700000" algn="ctr" rotWithShape="0">
                    <a:srgbClr val="990000"/>
                  </a:outerShdw>
                </a:effectLst>
                <a:latin typeface="Impac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circle(in)">
                                      <p:cBhvr>
                                        <p:cTn id="7" dur="2000"/>
                                        <p:tgtEl>
                                          <p:spTgt spid="54276"/>
                                        </p:tgtEl>
                                      </p:cBhvr>
                                    </p:animEffect>
                                  </p:childTnLst>
                                </p:cTn>
                              </p:par>
                            </p:childTnLst>
                          </p:cTn>
                        </p:par>
                        <p:par>
                          <p:cTn id="8" fill="hold" nodeType="afterGroup">
                            <p:stCondLst>
                              <p:cond delay="2000"/>
                            </p:stCondLst>
                            <p:childTnLst>
                              <p:par>
                                <p:cTn id="9" presetID="21" presetClass="entr" presetSubtype="4" fill="hold" nodeType="afterEffect">
                                  <p:stCondLst>
                                    <p:cond delay="0"/>
                                  </p:stCondLst>
                                  <p:childTnLst>
                                    <p:set>
                                      <p:cBhvr>
                                        <p:cTn id="10" dur="1" fill="hold">
                                          <p:stCondLst>
                                            <p:cond delay="0"/>
                                          </p:stCondLst>
                                        </p:cTn>
                                        <p:tgtEl>
                                          <p:spTgt spid="54279"/>
                                        </p:tgtEl>
                                        <p:attrNameLst>
                                          <p:attrName>style.visibility</p:attrName>
                                        </p:attrNameLst>
                                      </p:cBhvr>
                                      <p:to>
                                        <p:strVal val="visible"/>
                                      </p:to>
                                    </p:set>
                                    <p:animEffect transition="in" filter="wheel(4)">
                                      <p:cBhvr>
                                        <p:cTn id="11" dur="2000"/>
                                        <p:tgtEl>
                                          <p:spTgt spid="54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CC99"/>
            </a:gs>
            <a:gs pos="100000">
              <a:schemeClr val="hlink"/>
            </a:gs>
          </a:gsLst>
          <a:path path="shape">
            <a:fillToRect l="50000" t="50000" r="50000" b="50000"/>
          </a:path>
        </a:gradFill>
        <a:effectLst/>
      </p:bgPr>
    </p:bg>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457200" y="404813"/>
            <a:ext cx="7931150" cy="6192837"/>
          </a:xfrm>
        </p:spPr>
        <p:txBody>
          <a:bodyPr/>
          <a:lstStyle/>
          <a:p>
            <a:pPr algn="ctr">
              <a:lnSpc>
                <a:spcPct val="80000"/>
              </a:lnSpc>
              <a:buFontTx/>
              <a:buNone/>
            </a:pPr>
            <a:r>
              <a:rPr lang="en-US" altLang="ru-RU" sz="2400" b="1" i="1" smtClean="0">
                <a:solidFill>
                  <a:srgbClr val="FFFF00"/>
                </a:solidFill>
              </a:rPr>
              <a:t>She walks in beauty, like the night</a:t>
            </a:r>
          </a:p>
          <a:p>
            <a:pPr algn="ctr">
              <a:lnSpc>
                <a:spcPct val="80000"/>
              </a:lnSpc>
              <a:buFontTx/>
              <a:buNone/>
            </a:pPr>
            <a:r>
              <a:rPr lang="en-US" altLang="ru-RU" sz="2400" b="1" i="1" smtClean="0">
                <a:solidFill>
                  <a:srgbClr val="FFFF00"/>
                </a:solidFill>
              </a:rPr>
              <a:t>         Of cloudless climes and starry skies</a:t>
            </a:r>
          </a:p>
          <a:p>
            <a:pPr algn="ctr">
              <a:lnSpc>
                <a:spcPct val="80000"/>
              </a:lnSpc>
              <a:buFontTx/>
              <a:buNone/>
            </a:pPr>
            <a:r>
              <a:rPr lang="en-US" altLang="ru-RU" sz="2400" b="1" i="1" smtClean="0">
                <a:solidFill>
                  <a:srgbClr val="FFFF00"/>
                </a:solidFill>
              </a:rPr>
              <a:t>           And  all that’s best of dark and bright</a:t>
            </a:r>
          </a:p>
          <a:p>
            <a:pPr algn="ctr">
              <a:lnSpc>
                <a:spcPct val="80000"/>
              </a:lnSpc>
              <a:buFontTx/>
              <a:buNone/>
            </a:pPr>
            <a:r>
              <a:rPr lang="en-US" altLang="ru-RU" sz="2400" b="1" i="1" smtClean="0">
                <a:solidFill>
                  <a:srgbClr val="FFFF00"/>
                </a:solidFill>
              </a:rPr>
              <a:t>           Mute in her aspect and her eyes</a:t>
            </a:r>
          </a:p>
          <a:p>
            <a:pPr algn="ctr">
              <a:lnSpc>
                <a:spcPct val="80000"/>
              </a:lnSpc>
              <a:buFontTx/>
              <a:buNone/>
            </a:pPr>
            <a:r>
              <a:rPr lang="en-US" altLang="ru-RU" sz="2400" b="1" i="1" smtClean="0">
                <a:solidFill>
                  <a:srgbClr val="FFFF00"/>
                </a:solidFill>
              </a:rPr>
              <a:t>            These mellowed to that tender light</a:t>
            </a:r>
          </a:p>
          <a:p>
            <a:pPr algn="ctr">
              <a:lnSpc>
                <a:spcPct val="80000"/>
              </a:lnSpc>
              <a:buFontTx/>
              <a:buNone/>
            </a:pPr>
            <a:r>
              <a:rPr lang="en-US" altLang="ru-RU" sz="2400" b="1" i="1" smtClean="0">
                <a:solidFill>
                  <a:srgbClr val="FFFF00"/>
                </a:solidFill>
              </a:rPr>
              <a:t>            Which heaven to gaudy day denies</a:t>
            </a:r>
          </a:p>
          <a:p>
            <a:pPr algn="ctr">
              <a:lnSpc>
                <a:spcPct val="80000"/>
              </a:lnSpc>
              <a:buFontTx/>
              <a:buNone/>
            </a:pPr>
            <a:r>
              <a:rPr lang="en-US" altLang="ru-RU" sz="2400" b="1" i="1" smtClean="0">
                <a:solidFill>
                  <a:srgbClr val="FFFF00"/>
                </a:solidFill>
              </a:rPr>
              <a:t>            One shade the more, one ray the less</a:t>
            </a:r>
          </a:p>
          <a:p>
            <a:pPr algn="ctr">
              <a:lnSpc>
                <a:spcPct val="80000"/>
              </a:lnSpc>
              <a:buFontTx/>
              <a:buNone/>
            </a:pPr>
            <a:r>
              <a:rPr lang="en-US" altLang="ru-RU" sz="2400" b="1" i="1" smtClean="0">
                <a:solidFill>
                  <a:srgbClr val="FFFF00"/>
                </a:solidFill>
              </a:rPr>
              <a:t>            Had half impaired the nameless grass</a:t>
            </a:r>
          </a:p>
          <a:p>
            <a:pPr algn="ctr">
              <a:lnSpc>
                <a:spcPct val="80000"/>
              </a:lnSpc>
              <a:buFontTx/>
              <a:buNone/>
            </a:pPr>
            <a:r>
              <a:rPr lang="en-US" altLang="ru-RU" sz="2400" b="1" i="1" smtClean="0">
                <a:solidFill>
                  <a:srgbClr val="FFFF00"/>
                </a:solidFill>
              </a:rPr>
              <a:t>            Or softly lighters o’er her face</a:t>
            </a:r>
          </a:p>
          <a:p>
            <a:pPr algn="ctr">
              <a:lnSpc>
                <a:spcPct val="80000"/>
              </a:lnSpc>
              <a:buFontTx/>
              <a:buNone/>
            </a:pPr>
            <a:r>
              <a:rPr lang="en-US" altLang="ru-RU" sz="2400" b="1" i="1" smtClean="0">
                <a:solidFill>
                  <a:srgbClr val="FFFF00"/>
                </a:solidFill>
              </a:rPr>
              <a:t>            Where thoughts serenely sweet express</a:t>
            </a:r>
          </a:p>
          <a:p>
            <a:pPr algn="ctr">
              <a:lnSpc>
                <a:spcPct val="80000"/>
              </a:lnSpc>
              <a:buFontTx/>
              <a:buNone/>
            </a:pPr>
            <a:r>
              <a:rPr lang="en-US" altLang="ru-RU" sz="2400" b="1" i="1" smtClean="0">
                <a:solidFill>
                  <a:srgbClr val="FFFF00"/>
                </a:solidFill>
              </a:rPr>
              <a:t>             How pure, have dear their dwelling-place</a:t>
            </a:r>
          </a:p>
          <a:p>
            <a:pPr algn="ctr">
              <a:lnSpc>
                <a:spcPct val="80000"/>
              </a:lnSpc>
              <a:buFontTx/>
              <a:buNone/>
            </a:pPr>
            <a:r>
              <a:rPr lang="en-US" altLang="ru-RU" sz="2400" b="1" i="1" smtClean="0">
                <a:solidFill>
                  <a:srgbClr val="FFFF00"/>
                </a:solidFill>
              </a:rPr>
              <a:t>            And on that cheek and o’er that brow   </a:t>
            </a:r>
          </a:p>
          <a:p>
            <a:pPr algn="ctr">
              <a:lnSpc>
                <a:spcPct val="80000"/>
              </a:lnSpc>
              <a:buFontTx/>
              <a:buNone/>
            </a:pPr>
            <a:r>
              <a:rPr lang="en-US" altLang="ru-RU" sz="2400" b="1" i="1" smtClean="0">
                <a:solidFill>
                  <a:srgbClr val="FFFF00"/>
                </a:solidFill>
              </a:rPr>
              <a:t>            So soft, so calm, yet eloquent</a:t>
            </a:r>
          </a:p>
          <a:p>
            <a:pPr algn="ctr">
              <a:lnSpc>
                <a:spcPct val="80000"/>
              </a:lnSpc>
              <a:buFontTx/>
              <a:buNone/>
            </a:pPr>
            <a:r>
              <a:rPr lang="en-US" altLang="ru-RU" sz="2400" b="1" i="1" smtClean="0">
                <a:solidFill>
                  <a:srgbClr val="FFFF00"/>
                </a:solidFill>
              </a:rPr>
              <a:t>            The smiles that win the goodness spent</a:t>
            </a:r>
          </a:p>
          <a:p>
            <a:pPr algn="ctr">
              <a:lnSpc>
                <a:spcPct val="80000"/>
              </a:lnSpc>
              <a:buFontTx/>
              <a:buNone/>
            </a:pPr>
            <a:r>
              <a:rPr lang="en-US" altLang="ru-RU" sz="2400" b="1" i="1" smtClean="0">
                <a:solidFill>
                  <a:srgbClr val="FFFF00"/>
                </a:solidFill>
              </a:rPr>
              <a:t>             I mind at peace with all bellow</a:t>
            </a:r>
          </a:p>
          <a:p>
            <a:pPr algn="ctr">
              <a:lnSpc>
                <a:spcPct val="80000"/>
              </a:lnSpc>
              <a:buFontTx/>
              <a:buNone/>
            </a:pPr>
            <a:r>
              <a:rPr lang="en-US" altLang="ru-RU" sz="2400" b="1" i="1" smtClean="0">
                <a:solidFill>
                  <a:srgbClr val="FFFF00"/>
                </a:solidFill>
              </a:rPr>
              <a:t>             A heart whose love is innocent!</a:t>
            </a:r>
            <a:endParaRPr lang="ru-RU" altLang="ru-RU" sz="2400" b="1" i="1" smtClean="0">
              <a:solidFill>
                <a:srgbClr val="FFFF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6325" name="AutoShape 5"/>
          <p:cNvSpPr>
            <a:spLocks noChangeArrowheads="1"/>
          </p:cNvSpPr>
          <p:nvPr/>
        </p:nvSpPr>
        <p:spPr bwMode="auto">
          <a:xfrm>
            <a:off x="1835150" y="260350"/>
            <a:ext cx="6481763" cy="6337300"/>
          </a:xfrm>
          <a:prstGeom prst="verticalScroll">
            <a:avLst>
              <a:gd name="adj" fmla="val 12500"/>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pic>
        <p:nvPicPr>
          <p:cNvPr id="56324" name="Picture 4" descr="diplom008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32138" y="1125538"/>
            <a:ext cx="3992562" cy="52562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6" name="Picture 6" descr="j0233018"/>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850" y="0"/>
            <a:ext cx="88201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44" name="WordArt 4"/>
          <p:cNvSpPr>
            <a:spLocks noChangeArrowheads="1" noChangeShapeType="1" noTextEdit="1"/>
          </p:cNvSpPr>
          <p:nvPr/>
        </p:nvSpPr>
        <p:spPr bwMode="auto">
          <a:xfrm>
            <a:off x="1979613" y="908050"/>
            <a:ext cx="5400675" cy="114300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a:rPr>
              <a:t>Conclusion.</a:t>
            </a:r>
            <a:endParaRPr lang="ru-RU" sz="3600" kern="1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
        <p:nvSpPr>
          <p:cNvPr id="61445" name="WordArt 5"/>
          <p:cNvSpPr>
            <a:spLocks noChangeArrowheads="1" noChangeShapeType="1" noTextEdit="1"/>
          </p:cNvSpPr>
          <p:nvPr/>
        </p:nvSpPr>
        <p:spPr bwMode="auto">
          <a:xfrm>
            <a:off x="2411413" y="3141663"/>
            <a:ext cx="4681537" cy="1628775"/>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3600" kern="10">
                <a:ln w="9525">
                  <a:solidFill>
                    <a:srgbClr val="000000"/>
                  </a:solidFill>
                  <a:round/>
                  <a:headEnd/>
                  <a:tailEnd/>
                </a:ln>
                <a:solidFill>
                  <a:schemeClr val="hlink"/>
                </a:solidFill>
                <a:latin typeface="Arial"/>
                <a:cs typeface="Arial"/>
              </a:rPr>
              <a:t>Discussion</a:t>
            </a:r>
            <a:endParaRPr lang="ru-RU" sz="3600" kern="10">
              <a:ln w="9525">
                <a:solidFill>
                  <a:srgbClr val="000000"/>
                </a:solidFill>
                <a:round/>
                <a:headEnd/>
                <a:tailEnd/>
              </a:ln>
              <a:solidFill>
                <a:schemeClr val="hlink"/>
              </a:solidFill>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00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linds(horizontal)">
                                      <p:cBhvr>
                                        <p:cTn id="7" dur="3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0000001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3000" y="-381000"/>
            <a:ext cx="1143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2000" fill="hold"/>
                                        <p:tgtEl>
                                          <p:spTgt spid="15364"/>
                                        </p:tgtEl>
                                        <p:attrNameLst>
                                          <p:attrName>ppt_w</p:attrName>
                                        </p:attrNameLst>
                                      </p:cBhvr>
                                      <p:tavLst>
                                        <p:tav tm="0">
                                          <p:val>
                                            <p:strVal val="#ppt_w*0.70"/>
                                          </p:val>
                                        </p:tav>
                                        <p:tav tm="100000">
                                          <p:val>
                                            <p:strVal val="#ppt_w"/>
                                          </p:val>
                                        </p:tav>
                                      </p:tavLst>
                                    </p:anim>
                                    <p:anim calcmode="lin" valueType="num">
                                      <p:cBhvr>
                                        <p:cTn id="8" dur="2000" fill="hold"/>
                                        <p:tgtEl>
                                          <p:spTgt spid="15364"/>
                                        </p:tgtEl>
                                        <p:attrNameLst>
                                          <p:attrName>ppt_h</p:attrName>
                                        </p:attrNameLst>
                                      </p:cBhvr>
                                      <p:tavLst>
                                        <p:tav tm="0">
                                          <p:val>
                                            <p:strVal val="#ppt_h"/>
                                          </p:val>
                                        </p:tav>
                                        <p:tav tm="100000">
                                          <p:val>
                                            <p:strVal val="#ppt_h"/>
                                          </p:val>
                                        </p:tav>
                                      </p:tavLst>
                                    </p:anim>
                                    <p:animEffect transition="in" filter="fade">
                                      <p:cBhvr>
                                        <p:cTn id="9" dur="2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99FF"/>
            </a:gs>
            <a:gs pos="100000">
              <a:schemeClr val="accent1"/>
            </a:gs>
          </a:gsLst>
          <a:lin ang="5400000" scaled="1"/>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457200" y="836613"/>
            <a:ext cx="8229600" cy="5289550"/>
          </a:xfrm>
        </p:spPr>
        <p:txBody>
          <a:bodyPr/>
          <a:lstStyle/>
          <a:p>
            <a:pPr marL="812800" indent="-812800" algn="ctr">
              <a:lnSpc>
                <a:spcPct val="90000"/>
              </a:lnSpc>
              <a:buFontTx/>
              <a:buNone/>
            </a:pPr>
            <a:r>
              <a:rPr lang="en-US" altLang="ru-RU" sz="2400" smtClean="0">
                <a:latin typeface="Times New Roman" pitchFamily="18" charset="0"/>
              </a:rPr>
              <a:t>Our lesson is devoted to poetry. We love poetry, it plays an important role in our life, because with poetry we express our feelings of love to our Motherland, to nature, to every person who is dearest to us.</a:t>
            </a:r>
          </a:p>
          <a:p>
            <a:pPr marL="812800" indent="-812800" algn="ctr">
              <a:lnSpc>
                <a:spcPct val="90000"/>
              </a:lnSpc>
              <a:buFontTx/>
              <a:buNone/>
            </a:pPr>
            <a:r>
              <a:rPr lang="en-US" altLang="ru-RU" sz="2400" smtClean="0">
                <a:latin typeface="Times New Roman" pitchFamily="18" charset="0"/>
              </a:rPr>
              <a:t>Poetry in our country is connected with Abai Kunanbayev, in Russia – with </a:t>
            </a:r>
          </a:p>
          <a:p>
            <a:pPr marL="812800" indent="-812800" algn="ctr">
              <a:lnSpc>
                <a:spcPct val="90000"/>
              </a:lnSpc>
              <a:buFontTx/>
              <a:buNone/>
            </a:pPr>
            <a:r>
              <a:rPr lang="en-US" altLang="ru-RU" sz="2400" smtClean="0">
                <a:latin typeface="Times New Roman" pitchFamily="18" charset="0"/>
              </a:rPr>
              <a:t>Alexander Pushkin, in Scotland – with Robert Burns.</a:t>
            </a:r>
          </a:p>
          <a:p>
            <a:pPr marL="812800" indent="-812800" algn="ctr">
              <a:lnSpc>
                <a:spcPct val="90000"/>
              </a:lnSpc>
              <a:buFontTx/>
              <a:buNone/>
            </a:pPr>
            <a:r>
              <a:rPr lang="en-US" altLang="ru-RU" sz="2400" smtClean="0">
                <a:latin typeface="Times New Roman" pitchFamily="18" charset="0"/>
              </a:rPr>
              <a:t>They are the profound founders of poetry.</a:t>
            </a:r>
          </a:p>
          <a:p>
            <a:pPr marL="812800" indent="-812800" algn="ctr">
              <a:lnSpc>
                <a:spcPct val="90000"/>
              </a:lnSpc>
              <a:buFontTx/>
              <a:buNone/>
            </a:pPr>
            <a:r>
              <a:rPr lang="en-US" altLang="ru-RU" sz="2400" smtClean="0">
                <a:latin typeface="Times New Roman" pitchFamily="18" charset="0"/>
              </a:rPr>
              <a:t>We love their poems, we keep them in our hearts as national treasures which should be passed from generation to generation.</a:t>
            </a:r>
          </a:p>
          <a:p>
            <a:pPr marL="812800" indent="-812800" algn="ctr">
              <a:lnSpc>
                <a:spcPct val="90000"/>
              </a:lnSpc>
              <a:buFontTx/>
              <a:buNone/>
            </a:pPr>
            <a:r>
              <a:rPr lang="en-US" altLang="ru-RU" sz="2400" smtClean="0">
                <a:latin typeface="Times New Roman" pitchFamily="18" charset="0"/>
              </a:rPr>
              <a:t>Their poems are read and valued all over the world.</a:t>
            </a:r>
          </a:p>
          <a:p>
            <a:pPr marL="812800" indent="-812800" algn="ctr">
              <a:lnSpc>
                <a:spcPct val="90000"/>
              </a:lnSpc>
              <a:buFontTx/>
              <a:buNone/>
            </a:pPr>
            <a:r>
              <a:rPr lang="en-US" altLang="ru-RU" sz="2400" smtClean="0">
                <a:latin typeface="Times New Roman" pitchFamily="18" charset="0"/>
              </a:rPr>
              <a:t>Abai and Pushkin- they are like “ twin brothers”.</a:t>
            </a:r>
          </a:p>
          <a:p>
            <a:pPr marL="812800" indent="-812800" algn="ctr">
              <a:lnSpc>
                <a:spcPct val="90000"/>
              </a:lnSpc>
              <a:buFontTx/>
              <a:buNone/>
            </a:pPr>
            <a:r>
              <a:rPr lang="en-US" altLang="ru-RU" sz="2400" smtClean="0">
                <a:latin typeface="Times New Roman" pitchFamily="18" charset="0"/>
              </a:rPr>
              <a:t>They made great contribution to literature.</a:t>
            </a:r>
            <a:endParaRPr lang="ru-RU" altLang="ru-RU" sz="2400" smtClean="0">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hlink"/>
            </a:gs>
            <a:gs pos="50000">
              <a:srgbClr val="66FFCC"/>
            </a:gs>
            <a:gs pos="100000">
              <a:schemeClr val="hlink"/>
            </a:gs>
          </a:gsLst>
          <a:lin ang="5400000" scaled="1"/>
        </a:gradFill>
        <a:effectLst/>
      </p:bgPr>
    </p:bg>
    <p:spTree>
      <p:nvGrpSpPr>
        <p:cNvPr id="1" name=""/>
        <p:cNvGrpSpPr/>
        <p:nvPr/>
      </p:nvGrpSpPr>
      <p:grpSpPr>
        <a:xfrm>
          <a:off x="0" y="0"/>
          <a:ext cx="0" cy="0"/>
          <a:chOff x="0" y="0"/>
          <a:chExt cx="0" cy="0"/>
        </a:xfrm>
      </p:grpSpPr>
      <p:pic>
        <p:nvPicPr>
          <p:cNvPr id="17412" name="Picture 4" descr="diplom0078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68538" y="188913"/>
            <a:ext cx="4824412" cy="640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p:cNvGrpSpPr>
            <a:grpSpLocks/>
          </p:cNvGrpSpPr>
          <p:nvPr/>
        </p:nvGrpSpPr>
        <p:grpSpPr bwMode="auto">
          <a:xfrm>
            <a:off x="755650" y="549275"/>
            <a:ext cx="7993063" cy="5832475"/>
            <a:chOff x="476" y="346"/>
            <a:chExt cx="5035" cy="3674"/>
          </a:xfrm>
        </p:grpSpPr>
        <p:sp>
          <p:nvSpPr>
            <p:cNvPr id="6149" name="WordArt 6"/>
            <p:cNvSpPr>
              <a:spLocks noChangeArrowheads="1" noChangeShapeType="1" noTextEdit="1"/>
            </p:cNvSpPr>
            <p:nvPr/>
          </p:nvSpPr>
          <p:spPr bwMode="auto">
            <a:xfrm rot="5400000">
              <a:off x="-114" y="1707"/>
              <a:ext cx="1769" cy="589"/>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FFFF00"/>
                  </a:solidFill>
                  <a:latin typeface="Arial"/>
                  <a:cs typeface="Arial"/>
                </a:rPr>
                <a:t>Abai</a:t>
              </a:r>
              <a:endParaRPr lang="ru-RU" sz="3600" kern="10">
                <a:ln w="9525">
                  <a:solidFill>
                    <a:srgbClr val="000000"/>
                  </a:solidFill>
                  <a:round/>
                  <a:headEnd/>
                  <a:tailEnd/>
                </a:ln>
                <a:solidFill>
                  <a:srgbClr val="FFFF00"/>
                </a:solidFill>
                <a:latin typeface="Arial"/>
                <a:cs typeface="Arial"/>
              </a:endParaRPr>
            </a:p>
          </p:txBody>
        </p:sp>
        <p:sp>
          <p:nvSpPr>
            <p:cNvPr id="6150" name="WordArt 7"/>
            <p:cNvSpPr>
              <a:spLocks noChangeArrowheads="1" noChangeShapeType="1" noTextEdit="1"/>
            </p:cNvSpPr>
            <p:nvPr/>
          </p:nvSpPr>
          <p:spPr bwMode="auto">
            <a:xfrm rot="5400000">
              <a:off x="3379" y="1888"/>
              <a:ext cx="3674" cy="59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339966"/>
                    </a:solidFill>
                    <a:round/>
                    <a:headEnd/>
                    <a:tailEnd/>
                  </a:ln>
                  <a:solidFill>
                    <a:srgbClr val="FFFF00"/>
                  </a:solidFill>
                  <a:latin typeface="Arial"/>
                  <a:cs typeface="Arial"/>
                </a:rPr>
                <a:t>Kunanbayev</a:t>
              </a:r>
              <a:endParaRPr lang="ru-RU" sz="3600" kern="10">
                <a:ln w="9525">
                  <a:solidFill>
                    <a:srgbClr val="339966"/>
                  </a:solidFill>
                  <a:round/>
                  <a:headEnd/>
                  <a:tailEnd/>
                </a:ln>
                <a:solidFill>
                  <a:srgbClr val="FFFF00"/>
                </a:solidFill>
                <a:latin typeface="Arial"/>
                <a:cs typeface="Arial"/>
              </a:endParaRPr>
            </a:p>
          </p:txBody>
        </p:sp>
      </p:grpSp>
      <p:pic>
        <p:nvPicPr>
          <p:cNvPr id="8" name="Абай.mp3">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539750" y="5492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heel(4)">
                                      <p:cBhvr>
                                        <p:cTn id="7" dur="2000"/>
                                        <p:tgtEl>
                                          <p:spTgt spid="17412"/>
                                        </p:tgtEl>
                                      </p:cBhvr>
                                    </p:animEffect>
                                  </p:childTnLst>
                                </p:cTn>
                              </p:par>
                            </p:childTnLst>
                          </p:cTn>
                        </p:par>
                        <p:par>
                          <p:cTn id="8" fill="hold" nodeType="afterGroup">
                            <p:stCondLst>
                              <p:cond delay="2000"/>
                            </p:stCondLst>
                            <p:childTnLst>
                              <p:par>
                                <p:cTn id="9" presetID="8"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3000"/>
                                        <p:tgtEl>
                                          <p:spTgt spid="2"/>
                                        </p:tgtEl>
                                      </p:cBhvr>
                                    </p:animEffect>
                                  </p:childTnLst>
                                </p:cTn>
                              </p:par>
                            </p:childTnLst>
                          </p:cTn>
                        </p:par>
                        <p:par>
                          <p:cTn id="12" fill="hold" nodeType="afterGroup">
                            <p:stCondLst>
                              <p:cond delay="5000"/>
                            </p:stCondLst>
                            <p:childTnLst>
                              <p:par>
                                <p:cTn id="13" presetID="1" presetClass="mediacall" presetSubtype="0" fill="hold" nodeType="afterEffect">
                                  <p:stCondLst>
                                    <p:cond delay="0"/>
                                  </p:stCondLst>
                                  <p:childTnLst>
                                    <p:cmd type="call" cmd="playFrom(0.0)">
                                      <p:cBhvr>
                                        <p:cTn id="14" dur="3204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0093"/>
            </a:gs>
            <a:gs pos="50000">
              <a:srgbClr val="FF66CC"/>
            </a:gs>
            <a:gs pos="100000">
              <a:srgbClr val="D60093"/>
            </a:gs>
          </a:gsLst>
          <a:lin ang="5400000" scaled="1"/>
        </a:gradFill>
        <a:effectLst/>
      </p:bgPr>
    </p:bg>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457200" y="549275"/>
            <a:ext cx="8229600" cy="5975350"/>
          </a:xfrm>
        </p:spPr>
        <p:txBody>
          <a:bodyPr/>
          <a:lstStyle/>
          <a:p>
            <a:pPr algn="ctr">
              <a:lnSpc>
                <a:spcPct val="80000"/>
              </a:lnSpc>
              <a:buFontTx/>
              <a:buNone/>
            </a:pPr>
            <a:r>
              <a:rPr lang="en-US" altLang="ru-RU" sz="1800" b="1" smtClean="0">
                <a:solidFill>
                  <a:srgbClr val="FFFF00"/>
                </a:solidFill>
                <a:latin typeface="Times New Roman" pitchFamily="18" charset="0"/>
              </a:rPr>
              <a:t>Abai Kunanbayev is a great –enlightener, a bard, a founder of Kazakh literature.</a:t>
            </a:r>
          </a:p>
          <a:p>
            <a:pPr algn="ctr">
              <a:lnSpc>
                <a:spcPct val="80000"/>
              </a:lnSpc>
              <a:buFontTx/>
              <a:buNone/>
            </a:pPr>
            <a:r>
              <a:rPr lang="en-US" altLang="ru-RU" sz="1800" b="1" smtClean="0">
                <a:solidFill>
                  <a:srgbClr val="FFFF00"/>
                </a:solidFill>
                <a:latin typeface="Times New Roman" pitchFamily="18" charset="0"/>
              </a:rPr>
              <a:t>In the history of each nation there are some highly reverend national places.</a:t>
            </a:r>
          </a:p>
          <a:p>
            <a:pPr algn="ctr">
              <a:lnSpc>
                <a:spcPct val="80000"/>
              </a:lnSpc>
              <a:buFontTx/>
              <a:buNone/>
            </a:pPr>
            <a:r>
              <a:rPr lang="en-US" altLang="ru-RU" sz="1800" b="1" smtClean="0">
                <a:solidFill>
                  <a:srgbClr val="FFFF00"/>
                </a:solidFill>
                <a:latin typeface="Times New Roman" pitchFamily="18" charset="0"/>
              </a:rPr>
              <a:t>So Shyngistau is the birthplace of a genius of the Kazakh literature- Abai Kunanbayev.</a:t>
            </a:r>
          </a:p>
          <a:p>
            <a:pPr algn="ctr">
              <a:lnSpc>
                <a:spcPct val="80000"/>
              </a:lnSpc>
              <a:buFontTx/>
              <a:buNone/>
            </a:pPr>
            <a:r>
              <a:rPr lang="en-US" altLang="ru-RU" sz="1800" b="1" smtClean="0">
                <a:solidFill>
                  <a:srgbClr val="FFFF00"/>
                </a:solidFill>
                <a:latin typeface="Times New Roman" pitchFamily="18" charset="0"/>
              </a:rPr>
              <a:t>He was born on August 10, 1845, in Semipalatinsk region in the family of a rich feudal lord.</a:t>
            </a:r>
          </a:p>
          <a:p>
            <a:pPr algn="ctr">
              <a:lnSpc>
                <a:spcPct val="80000"/>
              </a:lnSpc>
              <a:buFontTx/>
              <a:buNone/>
            </a:pPr>
            <a:r>
              <a:rPr lang="en-US" altLang="ru-RU" sz="1800" b="1" smtClean="0">
                <a:solidFill>
                  <a:srgbClr val="FFFF00"/>
                </a:solidFill>
                <a:latin typeface="Times New Roman" pitchFamily="18" charset="0"/>
              </a:rPr>
              <a:t>Abai finished medresse. He studied at Russian school.</a:t>
            </a:r>
          </a:p>
          <a:p>
            <a:pPr algn="ctr">
              <a:lnSpc>
                <a:spcPct val="80000"/>
              </a:lnSpc>
              <a:buFontTx/>
              <a:buNone/>
            </a:pPr>
            <a:r>
              <a:rPr lang="en-US" altLang="ru-RU" sz="1800" b="1" smtClean="0">
                <a:solidFill>
                  <a:srgbClr val="FFFF00"/>
                </a:solidFill>
                <a:latin typeface="Times New Roman" pitchFamily="18" charset="0"/>
              </a:rPr>
              <a:t>He translated works of Pushkin, Lermontov, Gothe and other poets and writers into </a:t>
            </a:r>
          </a:p>
          <a:p>
            <a:pPr algn="ctr">
              <a:lnSpc>
                <a:spcPct val="80000"/>
              </a:lnSpc>
              <a:buFontTx/>
              <a:buNone/>
            </a:pPr>
            <a:r>
              <a:rPr lang="en-US" altLang="ru-RU" sz="1800" b="1" smtClean="0">
                <a:solidFill>
                  <a:srgbClr val="FFFF00"/>
                </a:solidFill>
                <a:latin typeface="Times New Roman" pitchFamily="18" charset="0"/>
              </a:rPr>
              <a:t>Kazakh.</a:t>
            </a:r>
          </a:p>
          <a:p>
            <a:pPr algn="ctr">
              <a:lnSpc>
                <a:spcPct val="80000"/>
              </a:lnSpc>
              <a:buFontTx/>
              <a:buNone/>
            </a:pPr>
            <a:r>
              <a:rPr lang="en-US" altLang="ru-RU" sz="1800" b="1" smtClean="0">
                <a:solidFill>
                  <a:srgbClr val="FFFF00"/>
                </a:solidFill>
                <a:latin typeface="Times New Roman" pitchFamily="18" charset="0"/>
              </a:rPr>
              <a:t>He started writing poetry at school. His poems were composed of that he heard and seen in his childhood.</a:t>
            </a:r>
          </a:p>
          <a:p>
            <a:pPr algn="ctr">
              <a:lnSpc>
                <a:spcPct val="80000"/>
              </a:lnSpc>
              <a:buFontTx/>
              <a:buNone/>
            </a:pPr>
            <a:r>
              <a:rPr lang="en-US" altLang="ru-RU" sz="1800" b="1" smtClean="0">
                <a:solidFill>
                  <a:srgbClr val="FFFF00"/>
                </a:solidFill>
                <a:latin typeface="Times New Roman" pitchFamily="18" charset="0"/>
              </a:rPr>
              <a:t>From his childhood he heard fairy-tales  and the legend about Enlik and Kebek’s tragic love</a:t>
            </a:r>
          </a:p>
          <a:p>
            <a:pPr algn="ctr">
              <a:lnSpc>
                <a:spcPct val="80000"/>
              </a:lnSpc>
              <a:buFontTx/>
              <a:buNone/>
            </a:pPr>
            <a:r>
              <a:rPr lang="en-US" altLang="ru-RU" sz="1800" b="1" smtClean="0">
                <a:solidFill>
                  <a:srgbClr val="FFFF00"/>
                </a:solidFill>
                <a:latin typeface="Times New Roman" pitchFamily="18" charset="0"/>
              </a:rPr>
              <a:t>from his grandmother Zere and his mother Ulzhan.</a:t>
            </a:r>
          </a:p>
          <a:p>
            <a:pPr algn="ctr">
              <a:lnSpc>
                <a:spcPct val="80000"/>
              </a:lnSpc>
              <a:buFontTx/>
              <a:buNone/>
            </a:pPr>
            <a:r>
              <a:rPr lang="en-US" altLang="ru-RU" sz="1800" b="1" smtClean="0">
                <a:solidFill>
                  <a:srgbClr val="FFFF00"/>
                </a:solidFill>
                <a:latin typeface="Times New Roman" pitchFamily="18" charset="0"/>
              </a:rPr>
              <a:t>Abai’s works urge people to labour andto struggle for reorganization of life.</a:t>
            </a:r>
          </a:p>
          <a:p>
            <a:pPr algn="ctr">
              <a:lnSpc>
                <a:spcPct val="80000"/>
              </a:lnSpc>
              <a:buFontTx/>
              <a:buNone/>
            </a:pPr>
            <a:r>
              <a:rPr lang="en-US" altLang="ru-RU" sz="1800" b="1" smtClean="0">
                <a:solidFill>
                  <a:srgbClr val="FFFF00"/>
                </a:solidFill>
                <a:latin typeface="Times New Roman" pitchFamily="18" charset="0"/>
              </a:rPr>
              <a:t>A lot of his poems are dedicated to new attitude to the family, to the parents ‘ duty, to the education of young generation.</a:t>
            </a:r>
          </a:p>
          <a:p>
            <a:pPr algn="ctr">
              <a:lnSpc>
                <a:spcPct val="80000"/>
              </a:lnSpc>
              <a:buFontTx/>
              <a:buNone/>
            </a:pPr>
            <a:r>
              <a:rPr lang="en-US" altLang="ru-RU" sz="1800" b="1" smtClean="0">
                <a:solidFill>
                  <a:srgbClr val="FFFF00"/>
                </a:solidFill>
                <a:latin typeface="Times New Roman" pitchFamily="18" charset="0"/>
              </a:rPr>
              <a:t>Abai described nature, life and traditions of simple people poetically.</a:t>
            </a:r>
          </a:p>
          <a:p>
            <a:pPr algn="ctr">
              <a:lnSpc>
                <a:spcPct val="80000"/>
              </a:lnSpc>
              <a:buFontTx/>
              <a:buNone/>
            </a:pPr>
            <a:r>
              <a:rPr lang="en-US" altLang="ru-RU" sz="1800" b="1" smtClean="0">
                <a:solidFill>
                  <a:srgbClr val="FFFF00"/>
                </a:solidFill>
                <a:latin typeface="Times New Roman" pitchFamily="18" charset="0"/>
              </a:rPr>
              <a:t>Abai fluently spoke Russian, Arabic, Chagatai languages, which helped him to study world literature in the original.</a:t>
            </a:r>
          </a:p>
          <a:p>
            <a:pPr algn="ctr">
              <a:lnSpc>
                <a:spcPct val="80000"/>
              </a:lnSpc>
              <a:buFontTx/>
              <a:buNone/>
            </a:pPr>
            <a:r>
              <a:rPr lang="en-US" altLang="ru-RU" sz="1800" b="1" smtClean="0">
                <a:solidFill>
                  <a:srgbClr val="FFFF00"/>
                </a:solidFill>
                <a:latin typeface="Times New Roman" pitchFamily="18" charset="0"/>
              </a:rPr>
              <a:t>The most famous work of Abai is “Words of Edification”, his famous song “Kozimnng karasy” is sung by Kazakh people.</a:t>
            </a:r>
            <a:endParaRPr lang="ru-RU" altLang="ru-RU" sz="1800" b="1" smtClean="0">
              <a:solidFill>
                <a:srgbClr val="FFFF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0963">
                                            <p:txEl>
                                              <p:pRg st="1" end="1"/>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40963">
                                            <p:txEl>
                                              <p:pRg st="2" end="2"/>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40963">
                                            <p:txEl>
                                              <p:pRg st="3" end="3"/>
                                            </p:txEl>
                                          </p:spTgt>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40963">
                                            <p:txEl>
                                              <p:pRg st="4" end="4"/>
                                            </p:txEl>
                                          </p:spTgt>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40963">
                                            <p:txEl>
                                              <p:pRg st="5" end="5"/>
                                            </p:txEl>
                                          </p:spTgt>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40963">
                                            <p:txEl>
                                              <p:pRg st="6" end="6"/>
                                            </p:txEl>
                                          </p:spTgt>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40963">
                                            <p:txEl>
                                              <p:pRg st="7" end="7"/>
                                            </p:txEl>
                                          </p:spTgt>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40963">
                                            <p:txEl>
                                              <p:pRg st="8" end="8"/>
                                            </p:txEl>
                                          </p:spTgt>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40963">
                                            <p:txEl>
                                              <p:pRg st="9" end="9"/>
                                            </p:txEl>
                                          </p:spTgt>
                                        </p:tgtEl>
                                        <p:attrNameLst>
                                          <p:attrName>style.visibility</p:attrName>
                                        </p:attrNameLst>
                                      </p:cBhvr>
                                      <p:to>
                                        <p:strVal val="visible"/>
                                      </p:to>
                                    </p:set>
                                  </p:childTnLst>
                                </p:cTn>
                              </p:par>
                            </p:childTnLst>
                          </p:cTn>
                        </p:par>
                        <p:par>
                          <p:cTn id="34" fill="hold" nodeType="afterGroup">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40963">
                                            <p:txEl>
                                              <p:pRg st="10" end="10"/>
                                            </p:txEl>
                                          </p:spTgt>
                                        </p:tgtEl>
                                        <p:attrNameLst>
                                          <p:attrName>style.visibility</p:attrName>
                                        </p:attrNameLst>
                                      </p:cBhvr>
                                      <p:to>
                                        <p:strVal val="visible"/>
                                      </p:to>
                                    </p:set>
                                  </p:childTnLst>
                                </p:cTn>
                              </p:par>
                            </p:childTnLst>
                          </p:cTn>
                        </p:par>
                        <p:par>
                          <p:cTn id="37" fill="hold" nodeType="afterGroup">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40963">
                                            <p:txEl>
                                              <p:pRg st="11" end="11"/>
                                            </p:txEl>
                                          </p:spTgt>
                                        </p:tgtEl>
                                        <p:attrNameLst>
                                          <p:attrName>style.visibility</p:attrName>
                                        </p:attrNameLst>
                                      </p:cBhvr>
                                      <p:to>
                                        <p:strVal val="visible"/>
                                      </p:to>
                                    </p:set>
                                  </p:childTnLst>
                                </p:cTn>
                              </p:par>
                            </p:childTnLst>
                          </p:cTn>
                        </p:par>
                        <p:par>
                          <p:cTn id="40" fill="hold" nodeType="afterGroup">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40963">
                                            <p:txEl>
                                              <p:pRg st="12" end="12"/>
                                            </p:txEl>
                                          </p:spTgt>
                                        </p:tgtEl>
                                        <p:attrNameLst>
                                          <p:attrName>style.visibility</p:attrName>
                                        </p:attrNameLst>
                                      </p:cBhvr>
                                      <p:to>
                                        <p:strVal val="visible"/>
                                      </p:to>
                                    </p:set>
                                  </p:childTnLst>
                                </p:cTn>
                              </p:par>
                            </p:childTnLst>
                          </p:cTn>
                        </p:par>
                        <p:par>
                          <p:cTn id="43" fill="hold" nodeType="afterGroup">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40963">
                                            <p:txEl>
                                              <p:pRg st="13" end="13"/>
                                            </p:txEl>
                                          </p:spTgt>
                                        </p:tgtEl>
                                        <p:attrNameLst>
                                          <p:attrName>style.visibility</p:attrName>
                                        </p:attrNameLst>
                                      </p:cBhvr>
                                      <p:to>
                                        <p:strVal val="visible"/>
                                      </p:to>
                                    </p:set>
                                  </p:childTnLst>
                                </p:cTn>
                              </p:par>
                            </p:childTnLst>
                          </p:cTn>
                        </p:par>
                        <p:par>
                          <p:cTn id="46" fill="hold" nodeType="afterGroup">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4096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CCFF"/>
            </a:gs>
            <a:gs pos="50000">
              <a:srgbClr val="6666FF"/>
            </a:gs>
            <a:gs pos="100000">
              <a:srgbClr val="99CCFF"/>
            </a:gs>
          </a:gsLst>
          <a:lin ang="5400000" scaled="1"/>
        </a:gradFill>
        <a:effectLst/>
      </p:bgPr>
    </p:bg>
    <p:spTree>
      <p:nvGrpSpPr>
        <p:cNvPr id="1" name=""/>
        <p:cNvGrpSpPr/>
        <p:nvPr/>
      </p:nvGrpSpPr>
      <p:grpSpPr>
        <a:xfrm>
          <a:off x="0" y="0"/>
          <a:ext cx="0" cy="0"/>
          <a:chOff x="0" y="0"/>
          <a:chExt cx="0" cy="0"/>
        </a:xfrm>
      </p:grpSpPr>
      <p:sp>
        <p:nvSpPr>
          <p:cNvPr id="7170" name="AutoShape 4"/>
          <p:cNvSpPr>
            <a:spLocks noChangeArrowheads="1"/>
          </p:cNvSpPr>
          <p:nvPr/>
        </p:nvSpPr>
        <p:spPr bwMode="auto">
          <a:xfrm>
            <a:off x="1763713" y="1052513"/>
            <a:ext cx="6048375" cy="5329237"/>
          </a:xfrm>
          <a:prstGeom prst="verticalScroll">
            <a:avLst>
              <a:gd name="adj" fmla="val 12500"/>
            </a:avLst>
          </a:prstGeom>
          <a:solidFill>
            <a:srgbClr val="FF99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34" name="Rectangle 2"/>
          <p:cNvSpPr>
            <a:spLocks noGrp="1" noChangeArrowheads="1"/>
          </p:cNvSpPr>
          <p:nvPr>
            <p:ph type="title"/>
          </p:nvPr>
        </p:nvSpPr>
        <p:spPr>
          <a:xfrm>
            <a:off x="1187450" y="188913"/>
            <a:ext cx="6985000" cy="1066800"/>
          </a:xfrm>
        </p:spPr>
        <p:txBody>
          <a:bodyPr/>
          <a:lstStyle/>
          <a:p>
            <a:pPr eaLnBrk="1" hangingPunct="1"/>
            <a:r>
              <a:rPr lang="kk-KZ" altLang="ru-RU" smtClean="0"/>
              <a:t>Слова назидания</a:t>
            </a:r>
            <a:endParaRPr lang="ru-RU" altLang="ru-RU" smtClean="0"/>
          </a:p>
        </p:txBody>
      </p:sp>
      <p:sp>
        <p:nvSpPr>
          <p:cNvPr id="18435" name="Rectangle 3"/>
          <p:cNvSpPr>
            <a:spLocks noGrp="1" noChangeArrowheads="1"/>
          </p:cNvSpPr>
          <p:nvPr>
            <p:ph type="body" idx="1"/>
          </p:nvPr>
        </p:nvSpPr>
        <p:spPr>
          <a:xfrm>
            <a:off x="2339975" y="1600200"/>
            <a:ext cx="4824413" cy="4708525"/>
          </a:xfrm>
        </p:spPr>
        <p:txBody>
          <a:bodyPr/>
          <a:lstStyle/>
          <a:p>
            <a:pPr algn="ctr" eaLnBrk="1" hangingPunct="1">
              <a:buFontTx/>
              <a:buNone/>
            </a:pPr>
            <a:r>
              <a:rPr lang="kk-KZ" altLang="ru-RU" sz="2000" b="1" smtClean="0">
                <a:latin typeface="Times New Roman" pitchFamily="18" charset="0"/>
              </a:rPr>
              <a:t>Четырнадцатое слово</a:t>
            </a:r>
          </a:p>
          <a:p>
            <a:pPr algn="ctr" eaLnBrk="1" hangingPunct="1">
              <a:buFontTx/>
              <a:buNone/>
            </a:pPr>
            <a:r>
              <a:rPr lang="kk-KZ" altLang="ru-RU" sz="2000" smtClean="0">
                <a:latin typeface="Times New Roman" pitchFamily="18" charset="0"/>
              </a:rPr>
              <a:t>Самое дорогое у человека – это его сердце. У казахов понятия “мужество” и “трусость” родились от слова “сердце”. В народе батыра называют “жүректі”, что означает – жигит с настоящим сердцем, труса кличут “жүрексіз”, то есть человеком, у которого сердце отсутствует.</a:t>
            </a:r>
          </a:p>
          <a:p>
            <a:pPr algn="ctr" eaLnBrk="1" hangingPunct="1">
              <a:buFontTx/>
              <a:buNone/>
            </a:pPr>
            <a:r>
              <a:rPr lang="kk-KZ" altLang="ru-RU" sz="2000" smtClean="0">
                <a:latin typeface="Times New Roman" pitchFamily="18" charset="0"/>
              </a:rPr>
              <a:t>Все лучшие человеческие качества, такие, как отзывчивость, сострадание человеческому горю и человеколюбие, - рождаются сердцем...</a:t>
            </a:r>
            <a:endParaRPr lang="ru-RU" altLang="ru-RU" sz="200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ircle(in)">
                                      <p:cBhvr>
                                        <p:cTn id="7" dur="2000"/>
                                        <p:tgtEl>
                                          <p:spTgt spid="18434"/>
                                        </p:tgtEl>
                                      </p:cBhvr>
                                    </p:animEffect>
                                  </p:childTnLst>
                                </p:cTn>
                              </p:par>
                            </p:childTnLst>
                          </p:cTn>
                        </p:par>
                        <p:par>
                          <p:cTn id="8" fill="hold" nodeType="afterGroup">
                            <p:stCondLst>
                              <p:cond delay="2000"/>
                            </p:stCondLst>
                            <p:childTnLst>
                              <p:par>
                                <p:cTn id="9" presetID="13" presetClass="entr" presetSubtype="16" fill="hold" grpId="0" nodeType="after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Effect transition="in" filter="plus(in)">
                                      <p:cBhvr>
                                        <p:cTn id="11" dur="2000"/>
                                        <p:tgtEl>
                                          <p:spTgt spid="18435">
                                            <p:txEl>
                                              <p:pRg st="0" end="0"/>
                                            </p:txEl>
                                          </p:spTgt>
                                        </p:tgtEl>
                                      </p:cBhvr>
                                    </p:animEffect>
                                  </p:childTnLst>
                                </p:cTn>
                              </p:par>
                            </p:childTnLst>
                          </p:cTn>
                        </p:par>
                        <p:par>
                          <p:cTn id="12" fill="hold" nodeType="afterGroup">
                            <p:stCondLst>
                              <p:cond delay="4000"/>
                            </p:stCondLst>
                            <p:childTnLst>
                              <p:par>
                                <p:cTn id="13" presetID="13" presetClass="entr" presetSubtype="16" fill="hold" grpId="0" nodeType="afterEffect">
                                  <p:stCondLst>
                                    <p:cond delay="0"/>
                                  </p:stCondLst>
                                  <p:childTnLst>
                                    <p:set>
                                      <p:cBhvr>
                                        <p:cTn id="14" dur="1" fill="hold">
                                          <p:stCondLst>
                                            <p:cond delay="0"/>
                                          </p:stCondLst>
                                        </p:cTn>
                                        <p:tgtEl>
                                          <p:spTgt spid="18435">
                                            <p:txEl>
                                              <p:pRg st="1" end="1"/>
                                            </p:txEl>
                                          </p:spTgt>
                                        </p:tgtEl>
                                        <p:attrNameLst>
                                          <p:attrName>style.visibility</p:attrName>
                                        </p:attrNameLst>
                                      </p:cBhvr>
                                      <p:to>
                                        <p:strVal val="visible"/>
                                      </p:to>
                                    </p:set>
                                    <p:animEffect transition="in" filter="plus(in)">
                                      <p:cBhvr>
                                        <p:cTn id="15" dur="2000"/>
                                        <p:tgtEl>
                                          <p:spTgt spid="18435">
                                            <p:txEl>
                                              <p:pRg st="1" end="1"/>
                                            </p:txEl>
                                          </p:spTgt>
                                        </p:tgtEl>
                                      </p:cBhvr>
                                    </p:animEffect>
                                  </p:childTnLst>
                                </p:cTn>
                              </p:par>
                            </p:childTnLst>
                          </p:cTn>
                        </p:par>
                        <p:par>
                          <p:cTn id="16" fill="hold" nodeType="afterGroup">
                            <p:stCondLst>
                              <p:cond delay="6000"/>
                            </p:stCondLst>
                            <p:childTnLst>
                              <p:par>
                                <p:cTn id="17" presetID="13" presetClass="entr" presetSubtype="16" fill="hold" grpId="0" nodeType="after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Effect transition="in" filter="plus(in)">
                                      <p:cBhvr>
                                        <p:cTn id="19" dur="20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410</TotalTime>
  <Words>1200</Words>
  <Application>Microsoft Office PowerPoint</Application>
  <PresentationFormat>Экран (4:3)</PresentationFormat>
  <Paragraphs>146</Paragraphs>
  <Slides>36</Slides>
  <Notes>0</Notes>
  <HiddenSlides>0</HiddenSlides>
  <MMClips>1</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36</vt:i4>
      </vt:variant>
    </vt:vector>
  </HeadingPairs>
  <TitlesOfParts>
    <vt:vector size="40" baseType="lpstr">
      <vt:lpstr>Arial</vt:lpstr>
      <vt:lpstr>Calibri</vt:lpstr>
      <vt:lpstr>Times New Roman</vt:lpstr>
      <vt:lpstr>Оформление по умолчанию</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Слова назидания</vt:lpstr>
      <vt:lpstr>Презентация PowerPoint</vt:lpstr>
      <vt:lpstr>Презентация PowerPoint</vt:lpstr>
      <vt:lpstr>Презентация PowerPoint</vt:lpstr>
      <vt:lpstr>Презентация PowerPoint</vt:lpstr>
      <vt:lpstr>Презентация PowerPoint</vt:lpstr>
      <vt:lpstr>Robert Burns</vt:lpstr>
      <vt:lpstr>My hearts in the Highlands, My heart’s not here    My heart’s in the Highlands  A chasing the deer  A chasing the wild deer  And following the roe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Poem “The Daffodils”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Анастасия Черепнева</cp:lastModifiedBy>
  <cp:revision>11</cp:revision>
  <dcterms:created xsi:type="dcterms:W3CDTF">2008-10-20T12:06:58Z</dcterms:created>
  <dcterms:modified xsi:type="dcterms:W3CDTF">2014-12-10T12:06:29Z</dcterms:modified>
</cp:coreProperties>
</file>