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302" r:id="rId2"/>
    <p:sldId id="298" r:id="rId3"/>
    <p:sldId id="256" r:id="rId4"/>
    <p:sldId id="271" r:id="rId5"/>
    <p:sldId id="257" r:id="rId6"/>
    <p:sldId id="270" r:id="rId7"/>
    <p:sldId id="258" r:id="rId8"/>
    <p:sldId id="259" r:id="rId9"/>
    <p:sldId id="299" r:id="rId10"/>
    <p:sldId id="260" r:id="rId11"/>
    <p:sldId id="261" r:id="rId12"/>
    <p:sldId id="262" r:id="rId13"/>
    <p:sldId id="263" r:id="rId14"/>
    <p:sldId id="301" r:id="rId15"/>
    <p:sldId id="264" r:id="rId16"/>
    <p:sldId id="265" r:id="rId17"/>
    <p:sldId id="300" r:id="rId18"/>
    <p:sldId id="266" r:id="rId19"/>
    <p:sldId id="267" r:id="rId20"/>
    <p:sldId id="268" r:id="rId21"/>
    <p:sldId id="272" r:id="rId22"/>
    <p:sldId id="273" r:id="rId23"/>
    <p:sldId id="303" r:id="rId24"/>
    <p:sldId id="276" r:id="rId25"/>
    <p:sldId id="277" r:id="rId26"/>
    <p:sldId id="274" r:id="rId27"/>
    <p:sldId id="275"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304" r:id="rId4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sp>
        <p:nvSpPr>
          <p:cNvPr id="6658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6658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3" name="Rectangle 23"/>
          <p:cNvSpPr>
            <a:spLocks noGrp="1" noChangeArrowheads="1"/>
          </p:cNvSpPr>
          <p:nvPr>
            <p:ph type="dt" sz="quarter" idx="10"/>
          </p:nvPr>
        </p:nvSpPr>
        <p:spPr/>
        <p:txBody>
          <a:bodyPr/>
          <a:lstStyle>
            <a:lvl1pPr>
              <a:defRPr/>
            </a:lvl1pPr>
          </a:lstStyle>
          <a:p>
            <a:pPr>
              <a:defRPr/>
            </a:pPr>
            <a:fld id="{6F20CB0F-099A-40D9-975D-3217931A7AE9}" type="datetimeFigureOut">
              <a:rPr lang="ru-RU"/>
              <a:pPr>
                <a:defRPr/>
              </a:pPr>
              <a:t>09.12.2014</a:t>
            </a:fld>
            <a:endParaRPr lang="ru-RU"/>
          </a:p>
        </p:txBody>
      </p:sp>
      <p:sp>
        <p:nvSpPr>
          <p:cNvPr id="24" name="Rectangle 24"/>
          <p:cNvSpPr>
            <a:spLocks noGrp="1" noChangeArrowheads="1"/>
          </p:cNvSpPr>
          <p:nvPr>
            <p:ph type="ftr" sz="quarter" idx="11"/>
          </p:nvPr>
        </p:nvSpPr>
        <p:spPr/>
        <p:txBody>
          <a:bodyPr/>
          <a:lstStyle>
            <a:lvl1pPr>
              <a:defRPr/>
            </a:lvl1pPr>
          </a:lstStyle>
          <a:p>
            <a:pPr>
              <a:defRPr/>
            </a:pPr>
            <a:endParaRPr lang="ru-RU"/>
          </a:p>
        </p:txBody>
      </p:sp>
      <p:sp>
        <p:nvSpPr>
          <p:cNvPr id="25" name="Rectangle 25"/>
          <p:cNvSpPr>
            <a:spLocks noGrp="1" noChangeArrowheads="1"/>
          </p:cNvSpPr>
          <p:nvPr>
            <p:ph type="sldNum" sz="quarter" idx="12"/>
          </p:nvPr>
        </p:nvSpPr>
        <p:spPr/>
        <p:txBody>
          <a:bodyPr/>
          <a:lstStyle>
            <a:lvl1pPr>
              <a:defRPr/>
            </a:lvl1pPr>
          </a:lstStyle>
          <a:p>
            <a:pPr>
              <a:defRPr/>
            </a:pPr>
            <a:fld id="{79DE6540-9363-4D6D-8096-F1DD20402903}" type="slidenum">
              <a:rPr lang="ru-RU"/>
              <a:pPr>
                <a:defRPr/>
              </a:pPr>
              <a:t>‹#›</a:t>
            </a:fld>
            <a:endParaRPr lang="ru-RU"/>
          </a:p>
        </p:txBody>
      </p:sp>
    </p:spTree>
    <p:extLst>
      <p:ext uri="{BB962C8B-B14F-4D97-AF65-F5344CB8AC3E}">
        <p14:creationId xmlns:p14="http://schemas.microsoft.com/office/powerpoint/2010/main" val="398244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fld id="{D9E0656B-9C62-4AEC-83EA-41CFC56991D9}" type="datetimeFigureOut">
              <a:rPr lang="ru-RU"/>
              <a:pPr>
                <a:defRPr/>
              </a:pPr>
              <a:t>09.12.2014</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449BDDB5-3BAC-4F03-ADA3-754F6F4B9588}" type="slidenum">
              <a:rPr lang="ru-RU"/>
              <a:pPr>
                <a:defRPr/>
              </a:pPr>
              <a:t>‹#›</a:t>
            </a:fld>
            <a:endParaRPr lang="ru-RU"/>
          </a:p>
        </p:txBody>
      </p:sp>
    </p:spTree>
    <p:extLst>
      <p:ext uri="{BB962C8B-B14F-4D97-AF65-F5344CB8AC3E}">
        <p14:creationId xmlns:p14="http://schemas.microsoft.com/office/powerpoint/2010/main" val="30668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fld id="{9F6300FF-0B7F-45AD-A5BF-A8726DA47B97}" type="datetimeFigureOut">
              <a:rPr lang="ru-RU"/>
              <a:pPr>
                <a:defRPr/>
              </a:pPr>
              <a:t>09.12.2014</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791F4567-6D21-4917-8667-9587E7C251F0}" type="slidenum">
              <a:rPr lang="ru-RU"/>
              <a:pPr>
                <a:defRPr/>
              </a:pPr>
              <a:t>‹#›</a:t>
            </a:fld>
            <a:endParaRPr lang="ru-RU"/>
          </a:p>
        </p:txBody>
      </p:sp>
    </p:spTree>
    <p:extLst>
      <p:ext uri="{BB962C8B-B14F-4D97-AF65-F5344CB8AC3E}">
        <p14:creationId xmlns:p14="http://schemas.microsoft.com/office/powerpoint/2010/main" val="369319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fld id="{87D1A9D2-A3F1-4AFA-A980-B22E35D4D41E}" type="datetimeFigureOut">
              <a:rPr lang="ru-RU"/>
              <a:pPr>
                <a:defRPr/>
              </a:pPr>
              <a:t>09.12.2014</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CED44258-B9DA-4B64-A3AB-D96DADDBBAD4}" type="slidenum">
              <a:rPr lang="ru-RU"/>
              <a:pPr>
                <a:defRPr/>
              </a:pPr>
              <a:t>‹#›</a:t>
            </a:fld>
            <a:endParaRPr lang="ru-RU"/>
          </a:p>
        </p:txBody>
      </p:sp>
    </p:spTree>
    <p:extLst>
      <p:ext uri="{BB962C8B-B14F-4D97-AF65-F5344CB8AC3E}">
        <p14:creationId xmlns:p14="http://schemas.microsoft.com/office/powerpoint/2010/main" val="24116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pPr>
              <a:defRPr/>
            </a:pPr>
            <a:fld id="{ECB0BEED-0BA8-4604-A54C-99F6E47DC314}" type="datetimeFigureOut">
              <a:rPr lang="ru-RU"/>
              <a:pPr>
                <a:defRPr/>
              </a:pPr>
              <a:t>09.12.2014</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487F138B-9008-4CBE-9F62-5C424578D2EF}" type="slidenum">
              <a:rPr lang="ru-RU"/>
              <a:pPr>
                <a:defRPr/>
              </a:pPr>
              <a:t>‹#›</a:t>
            </a:fld>
            <a:endParaRPr lang="ru-RU"/>
          </a:p>
        </p:txBody>
      </p:sp>
    </p:spTree>
    <p:extLst>
      <p:ext uri="{BB962C8B-B14F-4D97-AF65-F5344CB8AC3E}">
        <p14:creationId xmlns:p14="http://schemas.microsoft.com/office/powerpoint/2010/main" val="296181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fld id="{E6FE09BF-28E5-43B8-8EC1-048A02D07F71}" type="datetimeFigureOut">
              <a:rPr lang="ru-RU"/>
              <a:pPr>
                <a:defRPr/>
              </a:pPr>
              <a:t>09.12.2014</a:t>
            </a:fld>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510C1BC9-74F4-4CA8-9DA4-2315EFC4A2E9}" type="slidenum">
              <a:rPr lang="ru-RU"/>
              <a:pPr>
                <a:defRPr/>
              </a:pPr>
              <a:t>‹#›</a:t>
            </a:fld>
            <a:endParaRPr lang="ru-RU"/>
          </a:p>
        </p:txBody>
      </p:sp>
    </p:spTree>
    <p:extLst>
      <p:ext uri="{BB962C8B-B14F-4D97-AF65-F5344CB8AC3E}">
        <p14:creationId xmlns:p14="http://schemas.microsoft.com/office/powerpoint/2010/main" val="218489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fld id="{5B920F7F-5295-4553-9AEC-E5C01AECA109}" type="datetimeFigureOut">
              <a:rPr lang="ru-RU"/>
              <a:pPr>
                <a:defRPr/>
              </a:pPr>
              <a:t>09.12.2014</a:t>
            </a:fld>
            <a:endParaRPr lang="ru-RU"/>
          </a:p>
        </p:txBody>
      </p:sp>
      <p:sp>
        <p:nvSpPr>
          <p:cNvPr id="8" name="Rectangle 24"/>
          <p:cNvSpPr>
            <a:spLocks noGrp="1" noChangeArrowheads="1"/>
          </p:cNvSpPr>
          <p:nvPr>
            <p:ph type="ftr" sz="quarter" idx="11"/>
          </p:nvPr>
        </p:nvSpPr>
        <p:spPr>
          <a:ln/>
        </p:spPr>
        <p:txBody>
          <a:bodyPr/>
          <a:lstStyle>
            <a:lvl1pPr>
              <a:defRPr/>
            </a:lvl1pPr>
          </a:lstStyle>
          <a:p>
            <a:pPr>
              <a:defRPr/>
            </a:pPr>
            <a:endParaRPr lang="ru-RU"/>
          </a:p>
        </p:txBody>
      </p:sp>
      <p:sp>
        <p:nvSpPr>
          <p:cNvPr id="9" name="Rectangle 25"/>
          <p:cNvSpPr>
            <a:spLocks noGrp="1" noChangeArrowheads="1"/>
          </p:cNvSpPr>
          <p:nvPr>
            <p:ph type="sldNum" sz="quarter" idx="12"/>
          </p:nvPr>
        </p:nvSpPr>
        <p:spPr>
          <a:ln/>
        </p:spPr>
        <p:txBody>
          <a:bodyPr/>
          <a:lstStyle>
            <a:lvl1pPr>
              <a:defRPr/>
            </a:lvl1pPr>
          </a:lstStyle>
          <a:p>
            <a:pPr>
              <a:defRPr/>
            </a:pPr>
            <a:fld id="{F315D7B4-DCAC-4F61-85CA-1F8F7D10ACC7}" type="slidenum">
              <a:rPr lang="ru-RU"/>
              <a:pPr>
                <a:defRPr/>
              </a:pPr>
              <a:t>‹#›</a:t>
            </a:fld>
            <a:endParaRPr lang="ru-RU"/>
          </a:p>
        </p:txBody>
      </p:sp>
    </p:spTree>
    <p:extLst>
      <p:ext uri="{BB962C8B-B14F-4D97-AF65-F5344CB8AC3E}">
        <p14:creationId xmlns:p14="http://schemas.microsoft.com/office/powerpoint/2010/main" val="231364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fld id="{4A91561A-7624-47C4-A47D-532341638B9B}" type="datetimeFigureOut">
              <a:rPr lang="ru-RU"/>
              <a:pPr>
                <a:defRPr/>
              </a:pPr>
              <a:t>09.12.2014</a:t>
            </a:fld>
            <a:endParaRPr lang="ru-RU"/>
          </a:p>
        </p:txBody>
      </p:sp>
      <p:sp>
        <p:nvSpPr>
          <p:cNvPr id="4" name="Rectangle 24"/>
          <p:cNvSpPr>
            <a:spLocks noGrp="1" noChangeArrowheads="1"/>
          </p:cNvSpPr>
          <p:nvPr>
            <p:ph type="ftr" sz="quarter" idx="11"/>
          </p:nvPr>
        </p:nvSpPr>
        <p:spPr>
          <a:ln/>
        </p:spPr>
        <p:txBody>
          <a:bodyPr/>
          <a:lstStyle>
            <a:lvl1pPr>
              <a:defRPr/>
            </a:lvl1pPr>
          </a:lstStyle>
          <a:p>
            <a:pPr>
              <a:defRPr/>
            </a:pPr>
            <a:endParaRPr lang="ru-RU"/>
          </a:p>
        </p:txBody>
      </p:sp>
      <p:sp>
        <p:nvSpPr>
          <p:cNvPr id="5" name="Rectangle 25"/>
          <p:cNvSpPr>
            <a:spLocks noGrp="1" noChangeArrowheads="1"/>
          </p:cNvSpPr>
          <p:nvPr>
            <p:ph type="sldNum" sz="quarter" idx="12"/>
          </p:nvPr>
        </p:nvSpPr>
        <p:spPr>
          <a:ln/>
        </p:spPr>
        <p:txBody>
          <a:bodyPr/>
          <a:lstStyle>
            <a:lvl1pPr>
              <a:defRPr/>
            </a:lvl1pPr>
          </a:lstStyle>
          <a:p>
            <a:pPr>
              <a:defRPr/>
            </a:pPr>
            <a:fld id="{F1763DE0-A829-4726-8D29-0DE6D5929DFC}" type="slidenum">
              <a:rPr lang="ru-RU"/>
              <a:pPr>
                <a:defRPr/>
              </a:pPr>
              <a:t>‹#›</a:t>
            </a:fld>
            <a:endParaRPr lang="ru-RU"/>
          </a:p>
        </p:txBody>
      </p:sp>
    </p:spTree>
    <p:extLst>
      <p:ext uri="{BB962C8B-B14F-4D97-AF65-F5344CB8AC3E}">
        <p14:creationId xmlns:p14="http://schemas.microsoft.com/office/powerpoint/2010/main" val="69758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fld id="{22590DD3-1F4D-466C-BED9-9CD51295C82E}" type="datetimeFigureOut">
              <a:rPr lang="ru-RU"/>
              <a:pPr>
                <a:defRPr/>
              </a:pPr>
              <a:t>09.12.2014</a:t>
            </a:fld>
            <a:endParaRPr lang="ru-RU"/>
          </a:p>
        </p:txBody>
      </p:sp>
      <p:sp>
        <p:nvSpPr>
          <p:cNvPr id="3" name="Rectangle 24"/>
          <p:cNvSpPr>
            <a:spLocks noGrp="1" noChangeArrowheads="1"/>
          </p:cNvSpPr>
          <p:nvPr>
            <p:ph type="ftr" sz="quarter" idx="11"/>
          </p:nvPr>
        </p:nvSpPr>
        <p:spPr>
          <a:ln/>
        </p:spPr>
        <p:txBody>
          <a:bodyPr/>
          <a:lstStyle>
            <a:lvl1pPr>
              <a:defRPr/>
            </a:lvl1pPr>
          </a:lstStyle>
          <a:p>
            <a:pPr>
              <a:defRPr/>
            </a:pPr>
            <a:endParaRPr lang="ru-RU"/>
          </a:p>
        </p:txBody>
      </p:sp>
      <p:sp>
        <p:nvSpPr>
          <p:cNvPr id="4" name="Rectangle 25"/>
          <p:cNvSpPr>
            <a:spLocks noGrp="1" noChangeArrowheads="1"/>
          </p:cNvSpPr>
          <p:nvPr>
            <p:ph type="sldNum" sz="quarter" idx="12"/>
          </p:nvPr>
        </p:nvSpPr>
        <p:spPr>
          <a:ln/>
        </p:spPr>
        <p:txBody>
          <a:bodyPr/>
          <a:lstStyle>
            <a:lvl1pPr>
              <a:defRPr/>
            </a:lvl1pPr>
          </a:lstStyle>
          <a:p>
            <a:pPr>
              <a:defRPr/>
            </a:pPr>
            <a:fld id="{ABC71315-1771-452C-9843-B33DF77303E0}" type="slidenum">
              <a:rPr lang="ru-RU"/>
              <a:pPr>
                <a:defRPr/>
              </a:pPr>
              <a:t>‹#›</a:t>
            </a:fld>
            <a:endParaRPr lang="ru-RU"/>
          </a:p>
        </p:txBody>
      </p:sp>
    </p:spTree>
    <p:extLst>
      <p:ext uri="{BB962C8B-B14F-4D97-AF65-F5344CB8AC3E}">
        <p14:creationId xmlns:p14="http://schemas.microsoft.com/office/powerpoint/2010/main" val="347537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fld id="{29BBFA1D-526E-4C9C-88C4-145BB13C3838}" type="datetimeFigureOut">
              <a:rPr lang="ru-RU"/>
              <a:pPr>
                <a:defRPr/>
              </a:pPr>
              <a:t>09.12.2014</a:t>
            </a:fld>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9A508F86-B69B-4ED0-8527-A77CCA803792}" type="slidenum">
              <a:rPr lang="ru-RU"/>
              <a:pPr>
                <a:defRPr/>
              </a:pPr>
              <a:t>‹#›</a:t>
            </a:fld>
            <a:endParaRPr lang="ru-RU"/>
          </a:p>
        </p:txBody>
      </p:sp>
    </p:spTree>
    <p:extLst>
      <p:ext uri="{BB962C8B-B14F-4D97-AF65-F5344CB8AC3E}">
        <p14:creationId xmlns:p14="http://schemas.microsoft.com/office/powerpoint/2010/main" val="275418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fld id="{91778892-DE09-4E51-9548-2840379C58C1}" type="datetimeFigureOut">
              <a:rPr lang="ru-RU"/>
              <a:pPr>
                <a:defRPr/>
              </a:pPr>
              <a:t>09.12.2014</a:t>
            </a:fld>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61D51E2D-4C81-43BC-A9A1-B2E0B4689492}" type="slidenum">
              <a:rPr lang="ru-RU"/>
              <a:pPr>
                <a:defRPr/>
              </a:pPr>
              <a:t>‹#›</a:t>
            </a:fld>
            <a:endParaRPr lang="ru-RU"/>
          </a:p>
        </p:txBody>
      </p:sp>
    </p:spTree>
    <p:extLst>
      <p:ext uri="{BB962C8B-B14F-4D97-AF65-F5344CB8AC3E}">
        <p14:creationId xmlns:p14="http://schemas.microsoft.com/office/powerpoint/2010/main" val="190638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6553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6554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6554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6554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6554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6554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6554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6554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6554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p>
          </p:txBody>
        </p:sp>
        <p:sp>
          <p:nvSpPr>
            <p:cNvPr id="6554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p>
          </p:txBody>
        </p:sp>
        <p:sp>
          <p:nvSpPr>
            <p:cNvPr id="6554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p>
          </p:txBody>
        </p:sp>
        <p:sp>
          <p:nvSpPr>
            <p:cNvPr id="6555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6555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6555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p>
          </p:txBody>
        </p:sp>
        <p:sp>
          <p:nvSpPr>
            <p:cNvPr id="6555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p>
          </p:txBody>
        </p:sp>
        <p:sp>
          <p:nvSpPr>
            <p:cNvPr id="6555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6555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6555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sp>
        <p:nvSpPr>
          <p:cNvPr id="6555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555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555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defRPr/>
            </a:pPr>
            <a:fld id="{A1BC3410-25E7-407D-A1D2-D32307D254EE}" type="datetimeFigureOut">
              <a:rPr lang="ru-RU"/>
              <a:pPr>
                <a:defRPr/>
              </a:pPr>
              <a:t>09.12.2014</a:t>
            </a:fld>
            <a:endParaRPr lang="ru-RU"/>
          </a:p>
        </p:txBody>
      </p:sp>
      <p:sp>
        <p:nvSpPr>
          <p:cNvPr id="6556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6556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a:defRPr/>
            </a:pPr>
            <a:fld id="{61EB1305-E4DB-4E4C-81E9-90C7877E3099}"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rikol.ru/wp-content/gallery/september-2011/young-soldier-16.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yandex.ru/yandsearch?source=psearch&amp;text=%D0%B4%D0%B5%D1%82%D0%B8-%D0%B3%D0%B5%D1%80%D0%BE%D0%B8%20%D0%B2%D0%BE%D0%B2%20%D0%BF%D1%80%D0%B5%D0%B7%D0%B5%D0%BD%D1%82%D0%B0%D1%86%D0%B8%D1%8F&amp;noreask=1&amp;img_url=http%3A%2F%2Fwww.yaplakal.com%2Fuploads%2Fpost-3-12649528834365.jpg&amp;pos=3&amp;rpt=simage&amp;lr=47&amp;nojs=1"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osh5.ru/images/stories/fotoalbom/023_.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osh5.ru/images/stories/fotoalbom/022.jp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k.ru/upload/userfiles/bogomolov1_na1.jp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dony.ru/uploads/posts/2011-04/1303572309221ivan.jpe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457200" y="333375"/>
            <a:ext cx="8229600" cy="5903913"/>
          </a:xfrm>
        </p:spPr>
        <p:txBody>
          <a:bodyPr/>
          <a:lstStyle/>
          <a:p>
            <a:pPr eaLnBrk="1" hangingPunct="1">
              <a:lnSpc>
                <a:spcPct val="80000"/>
              </a:lnSpc>
              <a:buFont typeface="Wingdings" pitchFamily="2" charset="2"/>
              <a:buNone/>
              <a:defRPr/>
            </a:pPr>
            <a:endParaRPr lang="ru-RU" sz="4400" smtClean="0"/>
          </a:p>
          <a:p>
            <a:pPr eaLnBrk="1" hangingPunct="1">
              <a:lnSpc>
                <a:spcPct val="80000"/>
              </a:lnSpc>
              <a:buFont typeface="Wingdings" pitchFamily="2" charset="2"/>
              <a:buNone/>
              <a:defRPr/>
            </a:pPr>
            <a:r>
              <a:rPr lang="ru-RU" sz="4400" smtClean="0"/>
              <a:t> </a:t>
            </a:r>
            <a:r>
              <a:rPr lang="ru-RU" sz="6600" smtClean="0"/>
              <a:t>Дети и Великая </a:t>
            </a:r>
          </a:p>
          <a:p>
            <a:pPr eaLnBrk="1" hangingPunct="1">
              <a:lnSpc>
                <a:spcPct val="80000"/>
              </a:lnSpc>
              <a:buFont typeface="Wingdings" pitchFamily="2" charset="2"/>
              <a:buNone/>
              <a:defRPr/>
            </a:pPr>
            <a:r>
              <a:rPr lang="ru-RU" sz="6600" smtClean="0"/>
              <a:t>         Отечественная</a:t>
            </a:r>
          </a:p>
          <a:p>
            <a:pPr eaLnBrk="1" hangingPunct="1">
              <a:lnSpc>
                <a:spcPct val="80000"/>
              </a:lnSpc>
              <a:buFont typeface="Wingdings" pitchFamily="2" charset="2"/>
              <a:buNone/>
              <a:defRPr/>
            </a:pPr>
            <a:r>
              <a:rPr lang="ru-RU" sz="6600" smtClean="0"/>
              <a:t>                     война </a:t>
            </a:r>
          </a:p>
          <a:p>
            <a:pPr eaLnBrk="1" hangingPunct="1">
              <a:lnSpc>
                <a:spcPct val="80000"/>
              </a:lnSpc>
              <a:buFont typeface="Wingdings" pitchFamily="2" charset="2"/>
              <a:buNone/>
              <a:defRPr/>
            </a:pPr>
            <a:endParaRPr lang="ru-RU" sz="6600" smtClean="0"/>
          </a:p>
          <a:p>
            <a:pPr eaLnBrk="1" hangingPunct="1">
              <a:lnSpc>
                <a:spcPct val="80000"/>
              </a:lnSpc>
              <a:buFont typeface="Wingdings" pitchFamily="2" charset="2"/>
              <a:buNone/>
              <a:defRPr/>
            </a:pPr>
            <a:r>
              <a:rPr lang="ru-RU" sz="6600"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277813"/>
            <a:ext cx="8229600" cy="69850"/>
          </a:xfrm>
        </p:spPr>
        <p:txBody>
          <a:bodyPr/>
          <a:lstStyle/>
          <a:p>
            <a:pPr eaLnBrk="1" hangingPunct="1">
              <a:defRPr/>
            </a:pPr>
            <a:r>
              <a:rPr lang="ru-RU" sz="4000" smtClean="0"/>
              <a:t>Обсуждение повести</a:t>
            </a:r>
          </a:p>
        </p:txBody>
      </p:sp>
      <p:sp>
        <p:nvSpPr>
          <p:cNvPr id="10243" name="Rectangle 3"/>
          <p:cNvSpPr>
            <a:spLocks noGrp="1" noChangeArrowheads="1"/>
          </p:cNvSpPr>
          <p:nvPr>
            <p:ph type="body" idx="4294967295"/>
          </p:nvPr>
        </p:nvSpPr>
        <p:spPr/>
        <p:txBody>
          <a:bodyPr/>
          <a:lstStyle/>
          <a:p>
            <a:pPr eaLnBrk="1" hangingPunct="1">
              <a:defRPr/>
            </a:pPr>
            <a:r>
              <a:rPr lang="ru-RU" smtClean="0"/>
              <a:t>В народе говорят: «Встречают по одёжке, провожают по уму». Первое впечатление порой бывает очень важным.</a:t>
            </a:r>
          </a:p>
          <a:p>
            <a:pPr eaLnBrk="1" hangingPunct="1">
              <a:defRPr/>
            </a:pPr>
            <a:r>
              <a:rPr lang="ru-RU" smtClean="0"/>
              <a:t>Какое же впечатление оставила у вас первая встреча с мальчиком?</a:t>
            </a:r>
          </a:p>
          <a:p>
            <a:pPr eaLnBrk="1" hangingPunct="1">
              <a:defRPr/>
            </a:pPr>
            <a:r>
              <a:rPr lang="ru-RU" smtClean="0"/>
              <a:t>Как он держится?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250825" y="981075"/>
            <a:ext cx="8229600" cy="5400675"/>
          </a:xfrm>
        </p:spPr>
        <p:txBody>
          <a:bodyPr/>
          <a:lstStyle/>
          <a:p>
            <a:pPr eaLnBrk="1" hangingPunct="1">
              <a:defRPr/>
            </a:pPr>
            <a:r>
              <a:rPr lang="ru-RU" sz="4000" smtClean="0"/>
              <a:t>П</a:t>
            </a:r>
            <a:r>
              <a:rPr lang="ru-RU" smtClean="0"/>
              <a:t>очему «никак не верилось» старшему лейтенанту Гальцеву и бойцам из охранения, «что маленький Бондарев с того берега»? </a:t>
            </a:r>
            <a:endParaRPr lang="en-US" smtClean="0"/>
          </a:p>
          <a:p>
            <a:pPr eaLnBrk="1" hangingPunct="1">
              <a:defRPr/>
            </a:pPr>
            <a:r>
              <a:rPr lang="ru-RU" smtClean="0"/>
              <a:t>Как сам мальчик объясняет, почему он оказался не в Диковке, где с лодкой ждал Катасоныч, а здесь?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defRPr/>
            </a:pPr>
            <a:r>
              <a:rPr lang="ru-RU" smtClean="0"/>
              <a:t>Что такое подвиг?</a:t>
            </a:r>
          </a:p>
        </p:txBody>
      </p:sp>
      <p:sp>
        <p:nvSpPr>
          <p:cNvPr id="12291" name="Rectangle 3"/>
          <p:cNvSpPr>
            <a:spLocks noGrp="1" noChangeArrowheads="1"/>
          </p:cNvSpPr>
          <p:nvPr>
            <p:ph type="body" idx="4294967295"/>
          </p:nvPr>
        </p:nvSpPr>
        <p:spPr/>
        <p:txBody>
          <a:bodyPr/>
          <a:lstStyle/>
          <a:p>
            <a:pPr eaLnBrk="1" hangingPunct="1">
              <a:buFont typeface="Wingdings" pitchFamily="2" charset="2"/>
              <a:buNone/>
              <a:defRPr/>
            </a:pPr>
            <a:endParaRPr lang="ru-RU" b="1" smtClean="0"/>
          </a:p>
          <a:p>
            <a:pPr eaLnBrk="1" hangingPunct="1">
              <a:defRPr/>
            </a:pPr>
            <a:r>
              <a:rPr lang="ru-RU" i="1" smtClean="0"/>
              <a:t>Подвиг – героический, самоотверженный поступок. ( словарь Ожегова)</a:t>
            </a:r>
            <a:endParaRPr lang="en-US" i="1" smtClean="0"/>
          </a:p>
          <a:p>
            <a:pPr eaLnBrk="1" hangingPunct="1">
              <a:defRPr/>
            </a:pPr>
            <a:r>
              <a:rPr lang="ru-RU" smtClean="0"/>
              <a:t>Как вы считаете, можно ли считать подвигом то, что сделал Иван?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457200" y="476250"/>
            <a:ext cx="8229600" cy="5649913"/>
          </a:xfrm>
        </p:spPr>
        <p:txBody>
          <a:bodyPr/>
          <a:lstStyle/>
          <a:p>
            <a:pPr eaLnBrk="1" hangingPunct="1">
              <a:defRPr/>
            </a:pPr>
            <a:r>
              <a:rPr lang="ru-RU" smtClean="0"/>
              <a:t> Вспомним эпизоды, в которых он просто мальчишка, ваш ровесник: </a:t>
            </a:r>
          </a:p>
          <a:p>
            <a:pPr eaLnBrk="1" hangingPunct="1">
              <a:defRPr/>
            </a:pPr>
            <a:r>
              <a:rPr lang="ru-RU" smtClean="0"/>
              <a:t>грызёт леденцы</a:t>
            </a:r>
            <a:endParaRPr lang="en-US" smtClean="0"/>
          </a:p>
          <a:p>
            <a:pPr eaLnBrk="1" hangingPunct="1">
              <a:defRPr/>
            </a:pPr>
            <a:r>
              <a:rPr lang="ru-RU" smtClean="0"/>
              <a:t>читает журналы </a:t>
            </a:r>
            <a:endParaRPr lang="en-US" smtClean="0"/>
          </a:p>
          <a:p>
            <a:pPr eaLnBrk="1" hangingPunct="1">
              <a:defRPr/>
            </a:pPr>
            <a:r>
              <a:rPr lang="ru-RU" smtClean="0"/>
              <a:t>мечтает о ноже </a:t>
            </a:r>
          </a:p>
          <a:p>
            <a:pPr eaLnBrk="1" hangingPunct="1">
              <a:defRPr/>
            </a:pPr>
            <a:r>
              <a:rPr lang="ru-RU" smtClean="0"/>
              <a:t>играет в землянке</a:t>
            </a:r>
          </a:p>
          <a:p>
            <a:pPr eaLnBrk="1" hangingPunct="1">
              <a:defRPr/>
            </a:pPr>
            <a:endParaRPr lang="ru-RU"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Содержимое 4"/>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79613" y="333375"/>
            <a:ext cx="5329237" cy="633571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468313" y="404813"/>
            <a:ext cx="8229600" cy="5721350"/>
          </a:xfrm>
        </p:spPr>
        <p:txBody>
          <a:bodyPr/>
          <a:lstStyle/>
          <a:p>
            <a:pPr eaLnBrk="1" hangingPunct="1">
              <a:defRPr/>
            </a:pPr>
            <a:r>
              <a:rPr lang="ru-RU" smtClean="0"/>
              <a:t> </a:t>
            </a:r>
            <a:r>
              <a:rPr lang="ru-RU" sz="3600" smtClean="0"/>
              <a:t>Писатель Андрей Жариков говорил: «Мы никогда не привлекали несовершеннолетних для выполнения боевых задач. Не разрешали брать ребят на фронт и строго наказывали командиров, которые нарушали этот запрет, а если уж оказывался парнишка в полку, то оберегали его, по возможности устраивали подальше от опасности».</a:t>
            </a:r>
          </a:p>
          <a:p>
            <a:pPr eaLnBrk="1" hangingPunct="1">
              <a:buFont typeface="Wingdings" pitchFamily="2" charset="2"/>
              <a:buNone/>
              <a:defRPr/>
            </a:pPr>
            <a:endParaRPr lang="ru-RU" sz="36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57200" y="692150"/>
            <a:ext cx="8229600" cy="5434013"/>
          </a:xfrm>
        </p:spPr>
        <p:txBody>
          <a:bodyPr/>
          <a:lstStyle/>
          <a:p>
            <a:pPr eaLnBrk="1" hangingPunct="1">
              <a:buFont typeface="Wingdings" pitchFamily="2" charset="2"/>
              <a:buNone/>
              <a:defRPr/>
            </a:pPr>
            <a:endParaRPr lang="en-US" i="1" smtClean="0"/>
          </a:p>
          <a:p>
            <a:pPr eaLnBrk="1" hangingPunct="1">
              <a:defRPr/>
            </a:pPr>
            <a:r>
              <a:rPr lang="ru-RU" i="1" smtClean="0"/>
              <a:t> </a:t>
            </a:r>
            <a:r>
              <a:rPr lang="ru-RU" sz="5400" i="1" smtClean="0"/>
              <a:t>Почему же Иван не слушает взрослых? </a:t>
            </a:r>
          </a:p>
          <a:p>
            <a:pPr eaLnBrk="1" hangingPunct="1">
              <a:defRPr/>
            </a:pPr>
            <a:r>
              <a:rPr lang="ru-RU" sz="5400" i="1" smtClean="0"/>
              <a:t>Как вы понимаете слова «Ненависть ему душу жгла»?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Содержимое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68538" y="260350"/>
            <a:ext cx="5040312" cy="63373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68313" y="549275"/>
            <a:ext cx="8229600" cy="5937250"/>
          </a:xfrm>
        </p:spPr>
        <p:txBody>
          <a:bodyPr/>
          <a:lstStyle/>
          <a:p>
            <a:pPr eaLnBrk="1" hangingPunct="1">
              <a:lnSpc>
                <a:spcPct val="90000"/>
              </a:lnSpc>
              <a:defRPr/>
            </a:pPr>
            <a:r>
              <a:rPr lang="ru-RU" i="1" smtClean="0"/>
              <a:t> </a:t>
            </a:r>
            <a:r>
              <a:rPr lang="ru-RU" sz="4800" i="1" smtClean="0"/>
              <a:t>«Офицером стать я ещё успею. А пока война, отдыхать может тот, от кого пользы мало», - говорит Иван. </a:t>
            </a:r>
            <a:endParaRPr lang="en-US" sz="4800" i="1" smtClean="0"/>
          </a:p>
          <a:p>
            <a:pPr eaLnBrk="1" hangingPunct="1">
              <a:lnSpc>
                <a:spcPct val="90000"/>
              </a:lnSpc>
              <a:defRPr/>
            </a:pPr>
            <a:endParaRPr lang="ru-RU" sz="4800" i="1" smtClean="0"/>
          </a:p>
          <a:p>
            <a:pPr eaLnBrk="1" hangingPunct="1">
              <a:lnSpc>
                <a:spcPct val="90000"/>
              </a:lnSpc>
              <a:defRPr/>
            </a:pPr>
            <a:r>
              <a:rPr lang="ru-RU" sz="4800" i="1" smtClean="0"/>
              <a:t>Как вы понимаете эти слова?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457200" y="549275"/>
            <a:ext cx="8229600" cy="5576888"/>
          </a:xfrm>
        </p:spPr>
        <p:txBody>
          <a:bodyPr/>
          <a:lstStyle/>
          <a:p>
            <a:pPr eaLnBrk="1" hangingPunct="1">
              <a:lnSpc>
                <a:spcPct val="90000"/>
              </a:lnSpc>
              <a:defRPr/>
            </a:pPr>
            <a:r>
              <a:rPr lang="ru-RU" sz="3600" i="1" smtClean="0"/>
              <a:t>«Он один даёт больше, чем ваша разведка,» - говорит Холин.</a:t>
            </a:r>
            <a:endParaRPr lang="ru-RU" sz="3600" b="1" i="1" smtClean="0"/>
          </a:p>
          <a:p>
            <a:pPr eaLnBrk="1" hangingPunct="1">
              <a:lnSpc>
                <a:spcPct val="90000"/>
              </a:lnSpc>
              <a:defRPr/>
            </a:pPr>
            <a:r>
              <a:rPr lang="ru-RU" sz="3600" i="1" smtClean="0"/>
              <a:t> Иван имеет награды: медаль «За отвагу», Орден Отечественной войны.</a:t>
            </a:r>
          </a:p>
          <a:p>
            <a:pPr eaLnBrk="1" hangingPunct="1">
              <a:lnSpc>
                <a:spcPct val="90000"/>
              </a:lnSpc>
              <a:defRPr/>
            </a:pPr>
            <a:r>
              <a:rPr lang="ru-RU" sz="3600" i="1" smtClean="0"/>
              <a:t>Справка. В указах Президиума Верховного Совета СССР об их (детей) награждении никогда не упоминалось, что речь идёт о детях. Их называли по имени, отчеству. Не было никаких скидок на возраст, награды давались именно за заслуги.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idx="4294967295"/>
          </p:nvPr>
        </p:nvSpPr>
        <p:spPr/>
        <p:txBody>
          <a:bodyPr/>
          <a:lstStyle/>
          <a:p>
            <a:pPr eaLnBrk="1" hangingPunct="1">
              <a:defRPr/>
            </a:pPr>
            <a:r>
              <a:rPr lang="ru-RU" smtClean="0"/>
              <a:t>Анатолий Жигулин</a:t>
            </a:r>
          </a:p>
        </p:txBody>
      </p:sp>
      <p:pic>
        <p:nvPicPr>
          <p:cNvPr id="4099" name="Содержимое 3"/>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2947988" y="1600200"/>
            <a:ext cx="3248025" cy="453072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457200" y="333375"/>
            <a:ext cx="8229600" cy="5792788"/>
          </a:xfrm>
        </p:spPr>
        <p:txBody>
          <a:bodyPr/>
          <a:lstStyle/>
          <a:p>
            <a:pPr eaLnBrk="1" hangingPunct="1">
              <a:defRPr/>
            </a:pPr>
            <a:r>
              <a:rPr lang="ru-RU" sz="4800" smtClean="0"/>
              <a:t>Чем закончилась вторая отправка Ивана в тыл врага на разведку?</a:t>
            </a:r>
            <a:endParaRPr lang="en-US" sz="4800" smtClean="0"/>
          </a:p>
          <a:p>
            <a:pPr eaLnBrk="1" hangingPunct="1">
              <a:defRPr/>
            </a:pPr>
            <a:r>
              <a:rPr lang="ru-RU" sz="4800" smtClean="0"/>
              <a:t>Что мы узнаём о последних днях и часах юного разведчика?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young-soldier-1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620713"/>
            <a:ext cx="467995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i?id=200535507-22-72&amp;n=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0350"/>
            <a:ext cx="46799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457200" y="188913"/>
            <a:ext cx="8229600" cy="5942012"/>
          </a:xfrm>
        </p:spPr>
        <p:txBody>
          <a:bodyPr/>
          <a:lstStyle/>
          <a:p>
            <a:pPr eaLnBrk="1" hangingPunct="1">
              <a:buFont typeface="Wingdings" pitchFamily="2" charset="2"/>
              <a:buNone/>
              <a:tabLst>
                <a:tab pos="5287963" algn="l"/>
              </a:tabLst>
              <a:defRPr/>
            </a:pPr>
            <a:r>
              <a:rPr lang="ru-RU" sz="6000" smtClean="0"/>
              <a:t>          </a:t>
            </a:r>
          </a:p>
          <a:p>
            <a:pPr eaLnBrk="1" hangingPunct="1">
              <a:buFont typeface="Wingdings" pitchFamily="2" charset="2"/>
              <a:buNone/>
              <a:tabLst>
                <a:tab pos="5287963" algn="l"/>
              </a:tabLst>
              <a:defRPr/>
            </a:pPr>
            <a:r>
              <a:rPr lang="ru-RU" sz="6000" smtClean="0"/>
              <a:t>            Дети-герои</a:t>
            </a:r>
          </a:p>
          <a:p>
            <a:pPr eaLnBrk="1" hangingPunct="1">
              <a:buFont typeface="Wingdings" pitchFamily="2" charset="2"/>
              <a:buNone/>
              <a:tabLst>
                <a:tab pos="5287963" algn="l"/>
              </a:tabLst>
              <a:defRPr/>
            </a:pPr>
            <a:r>
              <a:rPr lang="ru-RU" sz="6000" smtClean="0"/>
              <a:t>Великой Отечественной </a:t>
            </a:r>
          </a:p>
          <a:p>
            <a:pPr eaLnBrk="1" hangingPunct="1">
              <a:buFont typeface="Wingdings" pitchFamily="2" charset="2"/>
              <a:buNone/>
              <a:tabLst>
                <a:tab pos="5287963" algn="l"/>
              </a:tabLst>
              <a:defRPr/>
            </a:pPr>
            <a:r>
              <a:rPr lang="ru-RU" sz="6000" smtClean="0"/>
              <a:t>                войны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149"/>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268538" y="260350"/>
            <a:ext cx="4464050" cy="63373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defRPr/>
            </a:pPr>
            <a:r>
              <a:rPr lang="ru-RU" smtClean="0"/>
              <a:t>Лёня Голиков</a:t>
            </a:r>
          </a:p>
        </p:txBody>
      </p:sp>
      <p:sp>
        <p:nvSpPr>
          <p:cNvPr id="26627" name="Rectangle 3"/>
          <p:cNvSpPr>
            <a:spLocks noGrp="1" noChangeArrowheads="1"/>
          </p:cNvSpPr>
          <p:nvPr>
            <p:ph type="body" idx="4294967295"/>
          </p:nvPr>
        </p:nvSpPr>
        <p:spPr/>
        <p:txBody>
          <a:bodyPr/>
          <a:lstStyle/>
          <a:p>
            <a:pPr eaLnBrk="1" hangingPunct="1">
              <a:defRPr/>
            </a:pPr>
            <a:r>
              <a:rPr lang="ru-RU" sz="2800" smtClean="0"/>
              <a:t> </a:t>
            </a:r>
            <a:r>
              <a:rPr lang="ru-RU" smtClean="0"/>
              <a:t>И ни разу не дрогнул юный герой, сражавшийся плечом к плечу с взрослыми. Он погиб под селом Острая Лука зимой 1943 года, когда особенно лютовал враг, почувствовав, что горит под ногами у него земля, что не будет ему пощады...</a:t>
            </a:r>
          </a:p>
          <a:p>
            <a:pPr eaLnBrk="1" hangingPunct="1">
              <a:defRPr/>
            </a:pPr>
            <a:r>
              <a:rPr lang="ru-RU" smtClean="0"/>
              <a:t>2 апреля 1944 года был опубликован указ Президиума Верховного Совета СССР о присвоении пионеру-партизану Лене Голикову звания Героя Советского Союза.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Дети-герои – Витя Хоменко">
            <a:hlinkClick r:id="rId2"/>
          </p:cNvPr>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124075" y="260350"/>
            <a:ext cx="4032250" cy="619283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457200" y="549275"/>
            <a:ext cx="8229600" cy="5576888"/>
          </a:xfrm>
        </p:spPr>
        <p:txBody>
          <a:bodyPr/>
          <a:lstStyle/>
          <a:p>
            <a:pPr eaLnBrk="1" hangingPunct="1">
              <a:defRPr/>
            </a:pPr>
            <a:r>
              <a:rPr lang="ru-RU" smtClean="0"/>
              <a:t>Вместе с Шурой Кобером </a:t>
            </a:r>
            <a:r>
              <a:rPr lang="ru-RU" b="1" smtClean="0"/>
              <a:t>Витя Хоменко</a:t>
            </a:r>
            <a:r>
              <a:rPr lang="ru-RU" smtClean="0"/>
              <a:t>  получил задание перейти линию фронта, чтобы установить связь с Москвой.. 5 декабря 1942 года были схвачены фашистами и казнены десять подпольщиков. Среди них два мальчика - Шура Кобер и </a:t>
            </a:r>
            <a:r>
              <a:rPr lang="ru-RU" b="1" smtClean="0"/>
              <a:t>Витя Хоменко.</a:t>
            </a:r>
            <a:r>
              <a:rPr lang="ru-RU" smtClean="0"/>
              <a:t> Орденом Отечественной войны 1 степени - посмертно - наградила Родина своего бесстрашного сына. Имя Вити Хоменко носит школа, в которой он учился.</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88913"/>
            <a:ext cx="4897437"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defRPr/>
            </a:pPr>
            <a:r>
              <a:rPr lang="ru-RU" smtClean="0"/>
              <a:t>Надя Богданова</a:t>
            </a:r>
          </a:p>
        </p:txBody>
      </p:sp>
      <p:sp>
        <p:nvSpPr>
          <p:cNvPr id="28675" name="Rectangle 3"/>
          <p:cNvSpPr>
            <a:spLocks noGrp="1" noChangeArrowheads="1"/>
          </p:cNvSpPr>
          <p:nvPr>
            <p:ph type="body" idx="4294967295"/>
          </p:nvPr>
        </p:nvSpPr>
        <p:spPr/>
        <p:txBody>
          <a:bodyPr/>
          <a:lstStyle/>
          <a:p>
            <a:pPr eaLnBrk="1" hangingPunct="1">
              <a:lnSpc>
                <a:spcPct val="90000"/>
              </a:lnSpc>
              <a:defRPr/>
            </a:pPr>
            <a:r>
              <a:rPr lang="ru-RU" sz="3600" smtClean="0"/>
              <a:t>Маленькая, худенькая, она, прикидываясь нищенкой, бродила среди фашистов, всё подмечая, всё запоминая, и приносила в отряд ценнейшие сведения.</a:t>
            </a:r>
          </a:p>
          <a:p>
            <a:pPr eaLnBrk="1" hangingPunct="1">
              <a:lnSpc>
                <a:spcPct val="90000"/>
              </a:lnSpc>
              <a:defRPr/>
            </a:pPr>
            <a:r>
              <a:rPr lang="ru-RU" sz="3600" smtClean="0"/>
              <a:t>А потом вместе с бойцами-партизанами взрывала фашистский штаб, пускала под откос эшелон с военным снаряжением, минировала объекты.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539750" y="476250"/>
            <a:ext cx="8208963" cy="5976938"/>
          </a:xfrm>
        </p:spPr>
        <p:txBody>
          <a:bodyPr/>
          <a:lstStyle/>
          <a:p>
            <a:pPr marL="0" indent="0" algn="ctr" eaLnBrk="1" hangingPunct="1">
              <a:buFont typeface="Wingdings" pitchFamily="2" charset="2"/>
              <a:buNone/>
              <a:defRPr/>
            </a:pPr>
            <a:r>
              <a:rPr lang="ru-RU" sz="4000" smtClean="0"/>
              <a:t>Война ушла в историю, но не ушла из истории. И мы, читатели, благодаря прекрасным произведениям Б. Полевого, Б. Васильева, Б. Лавренёва, В. Богомолова и многих других писателей имеем возможность приобщиться к этой истории, пережить её в своих сердцах</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Дети-герои - Володя Казначеев"/>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484438" y="188913"/>
            <a:ext cx="4464050" cy="64801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defRPr/>
            </a:pPr>
            <a:r>
              <a:rPr lang="ru-RU" smtClean="0"/>
              <a:t>Володя Казначеев</a:t>
            </a:r>
          </a:p>
        </p:txBody>
      </p:sp>
      <p:sp>
        <p:nvSpPr>
          <p:cNvPr id="30723" name="Rectangle 3"/>
          <p:cNvSpPr>
            <a:spLocks noGrp="1" noChangeArrowheads="1"/>
          </p:cNvSpPr>
          <p:nvPr>
            <p:ph type="body" idx="4294967295"/>
          </p:nvPr>
        </p:nvSpPr>
        <p:spPr/>
        <p:txBody>
          <a:bodyPr/>
          <a:lstStyle/>
          <a:p>
            <a:pPr eaLnBrk="1" hangingPunct="1">
              <a:lnSpc>
                <a:spcPct val="90000"/>
              </a:lnSpc>
              <a:defRPr/>
            </a:pPr>
            <a:r>
              <a:rPr lang="ru-RU" smtClean="0"/>
              <a:t>За голову партизана Казначеева фашисты назначили награду, даже не подозревая, что отважный их противник - совсем еще мальчик. Он сражался рядом со взрослыми до того самого дня, пока родной край не был освобожден от фашистской нечисти, и по праву разделил со взрослыми славу героя - освободителя родной земли. Володя Казначеев награжден орденом Ленина, медалью "Партизану Отечественной войны" 1 степени.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Дети-герои – Саша Бородулин">
            <a:hlinkClick r:id="rId2"/>
          </p:cNvPr>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411413" y="476250"/>
            <a:ext cx="5040312" cy="59055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277813"/>
            <a:ext cx="8229600" cy="919162"/>
          </a:xfrm>
        </p:spPr>
        <p:txBody>
          <a:bodyPr/>
          <a:lstStyle/>
          <a:p>
            <a:pPr eaLnBrk="1" hangingPunct="1">
              <a:defRPr/>
            </a:pPr>
            <a:r>
              <a:rPr lang="ru-RU" smtClean="0"/>
              <a:t>Саша Бородулин</a:t>
            </a:r>
          </a:p>
        </p:txBody>
      </p:sp>
      <p:sp>
        <p:nvSpPr>
          <p:cNvPr id="32771" name="Rectangle 3"/>
          <p:cNvSpPr>
            <a:spLocks noGrp="1" noChangeArrowheads="1"/>
          </p:cNvSpPr>
          <p:nvPr>
            <p:ph type="body" idx="4294967295"/>
          </p:nvPr>
        </p:nvSpPr>
        <p:spPr>
          <a:xfrm>
            <a:off x="457200" y="1268413"/>
            <a:ext cx="8229600" cy="4857750"/>
          </a:xfrm>
        </p:spPr>
        <p:txBody>
          <a:bodyPr/>
          <a:lstStyle/>
          <a:p>
            <a:pPr eaLnBrk="1" hangingPunct="1">
              <a:lnSpc>
                <a:spcPct val="90000"/>
              </a:lnSpc>
              <a:defRPr/>
            </a:pPr>
            <a:r>
              <a:rPr lang="ru-RU" sz="2800" smtClean="0"/>
              <a:t>. </a:t>
            </a:r>
            <a:r>
              <a:rPr lang="ru-RU" smtClean="0"/>
              <a:t>За выполнение опасных заданий, за проявленное мужество, находчивость и смелость Саша Бородулин зимой 1941 года был награжден орденом Красного Знамени.</a:t>
            </a:r>
          </a:p>
          <a:p>
            <a:pPr eaLnBrk="1" hangingPunct="1">
              <a:lnSpc>
                <a:spcPct val="90000"/>
              </a:lnSpc>
              <a:defRPr/>
            </a:pPr>
            <a:r>
              <a:rPr lang="ru-RU" smtClean="0"/>
              <a:t>Каратели выследили партизан.. Тогда командир вызвал добровольцев - прикрыть отход отряда. Саша первым шагнул вперед. Пятеро приняли бой. Один за другим они погибали. Саша остался один, вел бой до конца. Он, позволив фашистам сомкнуть вокруг себя кольцо, выхватил гранату и взорвал их и себя.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Дети-герои – Вася Коробко"/>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555875" y="333375"/>
            <a:ext cx="4032250" cy="61912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defRPr/>
            </a:pPr>
            <a:r>
              <a:rPr lang="ru-RU" smtClean="0"/>
              <a:t>Вася Коробко</a:t>
            </a:r>
          </a:p>
        </p:txBody>
      </p:sp>
      <p:sp>
        <p:nvSpPr>
          <p:cNvPr id="34819" name="Rectangle 3"/>
          <p:cNvSpPr>
            <a:spLocks noGrp="1" noChangeArrowheads="1"/>
          </p:cNvSpPr>
          <p:nvPr>
            <p:ph type="body" idx="4294967295"/>
          </p:nvPr>
        </p:nvSpPr>
        <p:spPr>
          <a:xfrm>
            <a:off x="457200" y="1341438"/>
            <a:ext cx="8229600" cy="5327650"/>
          </a:xfrm>
        </p:spPr>
        <p:txBody>
          <a:bodyPr/>
          <a:lstStyle/>
          <a:p>
            <a:pPr eaLnBrk="1" hangingPunct="1">
              <a:lnSpc>
                <a:spcPct val="80000"/>
              </a:lnSpc>
              <a:defRPr/>
            </a:pPr>
            <a:r>
              <a:rPr lang="ru-RU" sz="2800" smtClean="0"/>
              <a:t>Партизаны поручили Васе стать разведчиком в логове врага. В штабе фашистов он топит печи, колет дрова, а сам передает партизанам сведения. Каратели, задумавшие истребить партизан, заставили мальчика вести их в лес. Но Вася вывел гитлеровцев к засаде.</a:t>
            </a:r>
          </a:p>
          <a:p>
            <a:pPr eaLnBrk="1" hangingPunct="1">
              <a:lnSpc>
                <a:spcPct val="80000"/>
              </a:lnSpc>
              <a:defRPr/>
            </a:pPr>
            <a:r>
              <a:rPr lang="ru-RU" sz="2800" smtClean="0"/>
              <a:t> Вместе с партизанами Вася уничтожил девять эшелонов, сотни гитлеровцев. В одном из боев он был сражен вражеской пулей. Своего маленького героя, Родина наградила орденами Ленина, Красного Знамени, Отечественной войны 1 степени, медалью "Партизану Отечественной войны" 1 степени.</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Дети-герои – Лара Михеенко"/>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339975" y="260350"/>
            <a:ext cx="4248150" cy="6121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defRPr/>
            </a:pPr>
            <a:r>
              <a:rPr lang="ru-RU" smtClean="0"/>
              <a:t>Лара Михеенко</a:t>
            </a:r>
          </a:p>
        </p:txBody>
      </p:sp>
      <p:sp>
        <p:nvSpPr>
          <p:cNvPr id="36867" name="Rectangle 3"/>
          <p:cNvSpPr>
            <a:spLocks noGrp="1" noChangeArrowheads="1"/>
          </p:cNvSpPr>
          <p:nvPr>
            <p:ph type="body" idx="4294967295"/>
          </p:nvPr>
        </p:nvSpPr>
        <p:spPr/>
        <p:txBody>
          <a:bodyPr/>
          <a:lstStyle/>
          <a:p>
            <a:pPr eaLnBrk="1" hangingPunct="1">
              <a:lnSpc>
                <a:spcPct val="80000"/>
              </a:lnSpc>
              <a:defRPr/>
            </a:pPr>
            <a:r>
              <a:rPr lang="ru-RU" sz="2800" smtClean="0"/>
              <a:t>. </a:t>
            </a:r>
            <a:r>
              <a:rPr lang="ru-RU" smtClean="0"/>
              <a:t>Переодевшись в лохмотья, ходила Лара по деревням, выведывая, где и как расположены орудия, расставлены часовые, какие немецкие машины движутся по большаку, что за поезда и с каким грузом приходят на станцию Пустошка.</a:t>
            </a:r>
          </a:p>
          <a:p>
            <a:pPr eaLnBrk="1" hangingPunct="1">
              <a:lnSpc>
                <a:spcPct val="80000"/>
              </a:lnSpc>
              <a:defRPr/>
            </a:pPr>
            <a:r>
              <a:rPr lang="ru-RU" smtClean="0"/>
              <a:t>Участвовала она и в боевых операциях...</a:t>
            </a:r>
          </a:p>
          <a:p>
            <a:pPr eaLnBrk="1" hangingPunct="1">
              <a:lnSpc>
                <a:spcPct val="80000"/>
              </a:lnSpc>
              <a:defRPr/>
            </a:pPr>
            <a:r>
              <a:rPr lang="ru-RU" smtClean="0"/>
              <a:t>Юную партизанку, выданную предателем в деревне Игнатово, фашисты расстреляли. В Указе о награждении Ларисы Михеенко орденом Отечественной войны 1 степени стоит горькое слово: "Посмертно".</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Дети-герои – Зина Портнова"/>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484438" y="333375"/>
            <a:ext cx="3887787" cy="59753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defRPr/>
            </a:pPr>
            <a:r>
              <a:rPr lang="ru-RU" smtClean="0"/>
              <a:t>Зина Портнова</a:t>
            </a:r>
          </a:p>
        </p:txBody>
      </p:sp>
      <p:sp>
        <p:nvSpPr>
          <p:cNvPr id="38915" name="Rectangle 3"/>
          <p:cNvSpPr>
            <a:spLocks noGrp="1" noChangeArrowheads="1"/>
          </p:cNvSpPr>
          <p:nvPr>
            <p:ph type="body" idx="4294967295"/>
          </p:nvPr>
        </p:nvSpPr>
        <p:spPr>
          <a:xfrm>
            <a:off x="457200" y="1412875"/>
            <a:ext cx="8229600" cy="4968875"/>
          </a:xfrm>
        </p:spPr>
        <p:txBody>
          <a:bodyPr/>
          <a:lstStyle/>
          <a:p>
            <a:pPr eaLnBrk="1" hangingPunct="1">
              <a:lnSpc>
                <a:spcPct val="80000"/>
              </a:lnSpc>
              <a:defRPr/>
            </a:pPr>
            <a:r>
              <a:rPr lang="ru-RU" smtClean="0"/>
              <a:t> ...Стоял декабрь 1943 года. Зина возвращалась с задания. В деревне Мостище ее выдал предатель. Фашисты схватили юную партизанку, пытали. Во время одного из допросов, выбрав момент, Зина схватила со стола пистолет и в упор выстрела в гестаповца.Вбежавший на выстрел офицер был также убит наповал. Зина пыталась бежать, но фашисты настигли ее...</a:t>
            </a:r>
          </a:p>
          <a:p>
            <a:pPr eaLnBrk="1" hangingPunct="1">
              <a:lnSpc>
                <a:spcPct val="80000"/>
              </a:lnSpc>
              <a:defRPr/>
            </a:pPr>
            <a:r>
              <a:rPr lang="ru-RU" smtClean="0"/>
              <a:t>Отважная юная пионерка была зверски замучена, но до последней минуты оставалась стойкой, мужественной, несгибаемой. И Родина посмертно отметила ее подвиг высшим своим званием - званием Героя Советского Союза</a:t>
            </a:r>
            <a:r>
              <a:rPr lang="ru-RU" sz="240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bogomolov1_na1">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050" y="0"/>
            <a:ext cx="5545138"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Дети-герои – Валя Котик"/>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484438" y="333375"/>
            <a:ext cx="3959225" cy="59753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defRPr/>
            </a:pPr>
            <a:r>
              <a:rPr lang="ru-RU" smtClean="0"/>
              <a:t>Валя Котик</a:t>
            </a:r>
          </a:p>
        </p:txBody>
      </p:sp>
      <p:sp>
        <p:nvSpPr>
          <p:cNvPr id="40963" name="Rectangle 3"/>
          <p:cNvSpPr>
            <a:spLocks noGrp="1" noChangeArrowheads="1"/>
          </p:cNvSpPr>
          <p:nvPr>
            <p:ph type="body" idx="4294967295"/>
          </p:nvPr>
        </p:nvSpPr>
        <p:spPr>
          <a:xfrm>
            <a:off x="457200" y="1341438"/>
            <a:ext cx="8229600" cy="4784725"/>
          </a:xfrm>
        </p:spPr>
        <p:txBody>
          <a:bodyPr/>
          <a:lstStyle/>
          <a:p>
            <a:pPr eaLnBrk="1" hangingPunct="1">
              <a:lnSpc>
                <a:spcPct val="80000"/>
              </a:lnSpc>
              <a:defRPr/>
            </a:pPr>
            <a:r>
              <a:rPr lang="ru-RU" sz="2400" smtClean="0"/>
              <a:t>Коммунисты доверили Вале быть связным и разведчиком в своей подпольной организации. Фашисты наметили карательную операцию против партизан, а Валя, выследив гитлеровского офицера, возглавлявшего карателей, убил его...</a:t>
            </a:r>
          </a:p>
          <a:p>
            <a:pPr eaLnBrk="1" hangingPunct="1">
              <a:lnSpc>
                <a:spcPct val="80000"/>
              </a:lnSpc>
              <a:defRPr/>
            </a:pPr>
            <a:r>
              <a:rPr lang="ru-RU" sz="2400" smtClean="0"/>
              <a:t>Когда в городе начались аресты, Валя вместе с мамой и братом Виктором ушел к партизанам.. На его счету - шесть вражеских эшелонов, взорванных на пути к фронту. Валя Котик был награжден орденом отечественной войны 1 степени, медалью "Партизану Отечественной войны" 2 степени.</a:t>
            </a:r>
          </a:p>
          <a:p>
            <a:pPr eaLnBrk="1" hangingPunct="1">
              <a:lnSpc>
                <a:spcPct val="80000"/>
              </a:lnSpc>
              <a:defRPr/>
            </a:pPr>
            <a:r>
              <a:rPr lang="ru-RU" sz="2400" smtClean="0"/>
              <a:t>Валя Котик погиб как герой, и Родина посмертно удостоила его званием Героя Советского Союза. Перед школой, в которой учился этот отважный пионер, поставлен ему памятник.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Дети-герои"/>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124075" y="765175"/>
            <a:ext cx="4537075" cy="56165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277813"/>
            <a:ext cx="8229600" cy="850900"/>
          </a:xfrm>
        </p:spPr>
        <p:txBody>
          <a:bodyPr/>
          <a:lstStyle/>
          <a:p>
            <a:pPr eaLnBrk="1" hangingPunct="1">
              <a:defRPr/>
            </a:pPr>
            <a:r>
              <a:rPr lang="ru-RU" smtClean="0"/>
              <a:t>Юта Бондаровская</a:t>
            </a:r>
          </a:p>
        </p:txBody>
      </p:sp>
      <p:sp>
        <p:nvSpPr>
          <p:cNvPr id="43011" name="Rectangle 3"/>
          <p:cNvSpPr>
            <a:spLocks noGrp="1" noChangeArrowheads="1"/>
          </p:cNvSpPr>
          <p:nvPr>
            <p:ph type="body" idx="4294967295"/>
          </p:nvPr>
        </p:nvSpPr>
        <p:spPr>
          <a:xfrm>
            <a:off x="250825" y="1125538"/>
            <a:ext cx="8229600" cy="5399087"/>
          </a:xfrm>
        </p:spPr>
        <p:txBody>
          <a:bodyPr/>
          <a:lstStyle/>
          <a:p>
            <a:pPr eaLnBrk="1" hangingPunct="1">
              <a:lnSpc>
                <a:spcPct val="80000"/>
              </a:lnSpc>
              <a:defRPr/>
            </a:pPr>
            <a:endParaRPr lang="ru-RU" sz="500" smtClean="0"/>
          </a:p>
          <a:p>
            <a:pPr eaLnBrk="1" hangingPunct="1">
              <a:lnSpc>
                <a:spcPct val="80000"/>
              </a:lnSpc>
              <a:defRPr/>
            </a:pPr>
            <a:r>
              <a:rPr lang="ru-RU" sz="2400" smtClean="0"/>
              <a:t>Сначала была связной, потом разведчицей. Переодевшись мальчишкой-нищим, собирала по деревням сведения: где штаб фашистов, как охраняется, сколько пулеметов. </a:t>
            </a:r>
          </a:p>
          <a:p>
            <a:pPr eaLnBrk="1" hangingPunct="1">
              <a:lnSpc>
                <a:spcPct val="80000"/>
              </a:lnSpc>
              <a:defRPr/>
            </a:pPr>
            <a:endParaRPr lang="ru-RU" sz="2400" smtClean="0"/>
          </a:p>
          <a:p>
            <a:pPr eaLnBrk="1" hangingPunct="1">
              <a:lnSpc>
                <a:spcPct val="80000"/>
              </a:lnSpc>
              <a:defRPr/>
            </a:pPr>
            <a:r>
              <a:rPr lang="ru-RU" sz="2400" smtClean="0"/>
              <a:t>Юта поддерживала усталых бойцов звонкой пионерской песней, рассказом о родном своем Ленинграде...</a:t>
            </a:r>
          </a:p>
          <a:p>
            <a:pPr eaLnBrk="1" hangingPunct="1">
              <a:lnSpc>
                <a:spcPct val="80000"/>
              </a:lnSpc>
              <a:defRPr/>
            </a:pPr>
            <a:endParaRPr lang="ru-RU" sz="2400" smtClean="0"/>
          </a:p>
          <a:p>
            <a:pPr eaLnBrk="1" hangingPunct="1">
              <a:lnSpc>
                <a:spcPct val="80000"/>
              </a:lnSpc>
              <a:defRPr/>
            </a:pPr>
            <a:r>
              <a:rPr lang="ru-RU" sz="2400" smtClean="0"/>
              <a:t>И как же радовались все, как поздравляли партизаны Юту, когда пришло в отряд сообщение: блокада прорвана! В тот день и синие глаза Юты, и красный ее галстук сияли, как кажется, никогда.</a:t>
            </a:r>
          </a:p>
          <a:p>
            <a:pPr eaLnBrk="1" hangingPunct="1">
              <a:lnSpc>
                <a:spcPct val="80000"/>
              </a:lnSpc>
              <a:defRPr/>
            </a:pPr>
            <a:endParaRPr lang="ru-RU" sz="2400" smtClean="0"/>
          </a:p>
          <a:p>
            <a:pPr eaLnBrk="1" hangingPunct="1">
              <a:lnSpc>
                <a:spcPct val="80000"/>
              </a:lnSpc>
              <a:defRPr/>
            </a:pPr>
            <a:r>
              <a:rPr lang="ru-RU" sz="2400" smtClean="0"/>
              <a:t>Но отряд вместе с частями Красной Армии ушел помогать партизанам Эстонии. В одном из боев - у эстонского хутора Ростов - Юта Бондаровская пала смертью храбрых. Родина наградила свою героическую дочь посмертно медалью "Партизану Отечественной войны" 1 степени, орденом Отечественной войны 1 степени.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71550" y="0"/>
            <a:ext cx="7416800"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57200" y="476250"/>
            <a:ext cx="8229600" cy="5832475"/>
          </a:xfrm>
        </p:spPr>
        <p:txBody>
          <a:bodyPr/>
          <a:lstStyle/>
          <a:p>
            <a:pPr eaLnBrk="1" hangingPunct="1">
              <a:defRPr/>
            </a:pPr>
            <a:r>
              <a:rPr lang="ru-RU" sz="3600" b="1" smtClean="0"/>
              <a:t>В.О. Богомолов</a:t>
            </a:r>
            <a:r>
              <a:rPr lang="ru-RU" sz="3600" smtClean="0"/>
              <a:t> – участник Великой Отечественной войны, на фронт попал совсем юным: не было и 15 лет. Ему хорошо знакома работа разведчика. Прошёл фронтовыми дорогами Белоруссии, Польши, Его перу принадлежат многие произведения, среди них роман «В августе 44-го», повести «Иван», «Зося». Книги Богомолова издавались свыше 130 раз, на 39 языках.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1303572309221ivan">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9613" y="333375"/>
            <a:ext cx="518477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274638"/>
            <a:ext cx="8229600" cy="1282700"/>
          </a:xfrm>
        </p:spPr>
        <p:txBody>
          <a:bodyPr/>
          <a:lstStyle/>
          <a:p>
            <a:pPr eaLnBrk="1" hangingPunct="1">
              <a:defRPr/>
            </a:pPr>
            <a:r>
              <a:rPr lang="ru-RU" smtClean="0"/>
              <a:t>Повесть «Иван»</a:t>
            </a:r>
          </a:p>
        </p:txBody>
      </p:sp>
      <p:sp>
        <p:nvSpPr>
          <p:cNvPr id="7171" name="Rectangle 3"/>
          <p:cNvSpPr>
            <a:spLocks noGrp="1" noChangeArrowheads="1"/>
          </p:cNvSpPr>
          <p:nvPr>
            <p:ph type="body" idx="4294967295"/>
          </p:nvPr>
        </p:nvSpPr>
        <p:spPr>
          <a:xfrm>
            <a:off x="457200" y="1412875"/>
            <a:ext cx="8229600" cy="4968875"/>
          </a:xfrm>
        </p:spPr>
        <p:txBody>
          <a:bodyPr/>
          <a:lstStyle/>
          <a:p>
            <a:pPr eaLnBrk="1" hangingPunct="1">
              <a:defRPr/>
            </a:pPr>
            <a:r>
              <a:rPr lang="ru-RU" smtClean="0"/>
              <a:t>Давайте представим картину, нарисованную автором в начале повести.</a:t>
            </a:r>
            <a:endParaRPr lang="ru-RU" b="1" smtClean="0"/>
          </a:p>
          <a:p>
            <a:pPr eaLnBrk="1" hangingPunct="1">
              <a:buFont typeface="Wingdings" pitchFamily="2" charset="2"/>
              <a:buNone/>
              <a:defRPr/>
            </a:pPr>
            <a:r>
              <a:rPr lang="en-US" b="1" smtClean="0"/>
              <a:t>  </a:t>
            </a:r>
            <a:r>
              <a:rPr lang="ru-RU" b="1" smtClean="0"/>
              <a:t> З</a:t>
            </a:r>
            <a:r>
              <a:rPr lang="ru-RU" smtClean="0"/>
              <a:t>емлянка, в ней товарищ старший лейтенант; ему доложили, что задержан мальчик. Парнишка ничего не говорит и требует доставить его в штаб армии.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277813"/>
            <a:ext cx="8229600" cy="706437"/>
          </a:xfrm>
        </p:spPr>
        <p:txBody>
          <a:bodyPr/>
          <a:lstStyle/>
          <a:p>
            <a:pPr eaLnBrk="1" hangingPunct="1">
              <a:defRPr/>
            </a:pPr>
            <a:r>
              <a:rPr lang="ru-RU" sz="4000" smtClean="0"/>
              <a:t> Внешность юного героя</a:t>
            </a:r>
          </a:p>
        </p:txBody>
      </p:sp>
      <p:sp>
        <p:nvSpPr>
          <p:cNvPr id="8195" name="Rectangle 3"/>
          <p:cNvSpPr>
            <a:spLocks noGrp="1" noChangeArrowheads="1"/>
          </p:cNvSpPr>
          <p:nvPr>
            <p:ph type="body" idx="4294967295"/>
          </p:nvPr>
        </p:nvSpPr>
        <p:spPr>
          <a:xfrm>
            <a:off x="395288" y="981075"/>
            <a:ext cx="8229600" cy="5589588"/>
          </a:xfrm>
        </p:spPr>
        <p:txBody>
          <a:bodyPr/>
          <a:lstStyle/>
          <a:p>
            <a:pPr eaLnBrk="1" hangingPunct="1">
              <a:buFont typeface="Wingdings" pitchFamily="2" charset="2"/>
              <a:buNone/>
              <a:defRPr/>
            </a:pPr>
            <a:endParaRPr lang="ru-RU" sz="2800" b="1" smtClean="0"/>
          </a:p>
          <a:p>
            <a:pPr eaLnBrk="1" hangingPunct="1">
              <a:defRPr/>
            </a:pPr>
            <a:r>
              <a:rPr lang="ru-RU" sz="2800" smtClean="0"/>
              <a:t> </a:t>
            </a:r>
            <a:r>
              <a:rPr lang="ru-RU" smtClean="0"/>
              <a:t>…Гильза разгорелась, осветив просторную землянку. У самых дверей я увидел худенького мальчишку лет одиннадцати… </a:t>
            </a:r>
          </a:p>
          <a:p>
            <a:pPr eaLnBrk="1" hangingPunct="1">
              <a:defRPr/>
            </a:pPr>
            <a:r>
              <a:rPr lang="ru-RU" smtClean="0"/>
              <a:t> …Лицо у него было скуластое, темновато-серое от въевшейся в кожу грязи…</a:t>
            </a:r>
          </a:p>
          <a:p>
            <a:pPr eaLnBrk="1" hangingPunct="1">
              <a:defRPr/>
            </a:pPr>
            <a:r>
              <a:rPr lang="ru-RU" smtClean="0"/>
              <a:t> …Грязная рубашка до бёдер и узкие короткие порты... </a:t>
            </a:r>
          </a:p>
          <a:p>
            <a:pPr eaLnBrk="1" hangingPunct="1">
              <a:defRPr/>
            </a:pPr>
            <a:r>
              <a:rPr lang="ru-RU" smtClean="0"/>
              <a:t>… Он был совсем ещё ребёнок, узкоплечий, с тонкими ногами и руками, на вид не более 10-11 лет...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Содержимое 3"/>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1979613" y="476250"/>
            <a:ext cx="4895850" cy="5905500"/>
          </a:xfrm>
        </p:spPr>
      </p:pic>
    </p:spTree>
  </p:cSld>
  <p:clrMapOvr>
    <a:masterClrMapping/>
  </p:clrMapOvr>
</p:sld>
</file>

<file path=ppt/theme/theme1.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174</TotalTime>
  <Words>1328</Words>
  <Application>Microsoft Office PowerPoint</Application>
  <PresentationFormat>Экран (4:3)</PresentationFormat>
  <Paragraphs>84</Paragraphs>
  <Slides>44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44</vt:i4>
      </vt:variant>
    </vt:vector>
  </HeadingPairs>
  <TitlesOfParts>
    <vt:vector size="49" baseType="lpstr">
      <vt:lpstr>Times New Roman</vt:lpstr>
      <vt:lpstr>Arial</vt:lpstr>
      <vt:lpstr>Wingdings</vt:lpstr>
      <vt:lpstr>Calibri</vt:lpstr>
      <vt:lpstr>Клен</vt:lpstr>
      <vt:lpstr>Презентация PowerPoint</vt:lpstr>
      <vt:lpstr>Анатолий Жигулин</vt:lpstr>
      <vt:lpstr>Презентация PowerPoint</vt:lpstr>
      <vt:lpstr>Презентация PowerPoint</vt:lpstr>
      <vt:lpstr>Презентация PowerPoint</vt:lpstr>
      <vt:lpstr>Презентация PowerPoint</vt:lpstr>
      <vt:lpstr>Повесть «Иван»</vt:lpstr>
      <vt:lpstr> Внешность юного героя</vt:lpstr>
      <vt:lpstr>Презентация PowerPoint</vt:lpstr>
      <vt:lpstr>Обсуждение повести</vt:lpstr>
      <vt:lpstr>Презентация PowerPoint</vt:lpstr>
      <vt:lpstr>Что такое подвиг?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Лёня Голиков</vt:lpstr>
      <vt:lpstr>Презентация PowerPoint</vt:lpstr>
      <vt:lpstr>Презентация PowerPoint</vt:lpstr>
      <vt:lpstr>Презентация PowerPoint</vt:lpstr>
      <vt:lpstr>Надя Богданова</vt:lpstr>
      <vt:lpstr>Презентация PowerPoint</vt:lpstr>
      <vt:lpstr>Володя Казначеев</vt:lpstr>
      <vt:lpstr>Презентация PowerPoint</vt:lpstr>
      <vt:lpstr>Саша Бородулин</vt:lpstr>
      <vt:lpstr>Презентация PowerPoint</vt:lpstr>
      <vt:lpstr>Вася Коробко</vt:lpstr>
      <vt:lpstr>Презентация PowerPoint</vt:lpstr>
      <vt:lpstr>Лара Михеенко</vt:lpstr>
      <vt:lpstr>Презентация PowerPoint</vt:lpstr>
      <vt:lpstr>Зина Портнова</vt:lpstr>
      <vt:lpstr>Презентация PowerPoint</vt:lpstr>
      <vt:lpstr>Валя Котик</vt:lpstr>
      <vt:lpstr>Презентация PowerPoint</vt:lpstr>
      <vt:lpstr>Юта Бондаровская</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Анастасия Черепнева</cp:lastModifiedBy>
  <cp:revision>57</cp:revision>
  <dcterms:created xsi:type="dcterms:W3CDTF">2013-05-03T14:51:49Z</dcterms:created>
  <dcterms:modified xsi:type="dcterms:W3CDTF">2014-12-09T12:51:14Z</dcterms:modified>
</cp:coreProperties>
</file>