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A78900-9BAD-4336-85D2-FDCC3836DC64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889B3B-CC87-4363-BAD3-9D8FDE97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15121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8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ru-RU" altLang="ru-RU" sz="80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altLang="ru-RU" sz="8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5544616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мастер производственного обучения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Потапова Любовь Геннадьевна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«Мурманский строительный колледж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 Н.Е.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Момота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77653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79"/>
            <a:ext cx="8153598" cy="12241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знаний ранее изученного материала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28800"/>
            <a:ext cx="8064896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Укажите число вяжущих веществ в простых строительных растворах?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3124200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а) 1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528" y="4343400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в) 3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528" y="3733800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 2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105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а) 1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75" y="476672"/>
            <a:ext cx="7772400" cy="100811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18577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578" name="Прямоугольник 19"/>
          <p:cNvSpPr>
            <a:spLocks noChangeArrowheads="1"/>
          </p:cNvSpPr>
          <p:nvPr/>
        </p:nvSpPr>
        <p:spPr bwMode="auto">
          <a:xfrm>
            <a:off x="642938" y="5877272"/>
            <a:ext cx="7929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- отделочника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9" name="Прямоугольник 20"/>
          <p:cNvSpPr>
            <a:spLocks noChangeArrowheads="1"/>
          </p:cNvSpPr>
          <p:nvPr/>
        </p:nvSpPr>
        <p:spPr bwMode="auto">
          <a:xfrm>
            <a:off x="2000250" y="1928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0" name="Прямоугольник 21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1" name="Прямоугольник 22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2" name="Прямоугольник 23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3" name="Прямоугольник 24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4" name="Прямоугольник 25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5" name="Прямоугольник 26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18586" name="Прямоугольник 27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14375" y="404663"/>
            <a:ext cx="7772400" cy="11521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19601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602" name="Прямоугольник 19"/>
          <p:cNvSpPr>
            <a:spLocks noChangeArrowheads="1"/>
          </p:cNvSpPr>
          <p:nvPr/>
        </p:nvSpPr>
        <p:spPr bwMode="auto">
          <a:xfrm>
            <a:off x="285750" y="5229200"/>
            <a:ext cx="8358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1 – инструмент для набрасывания раствора на поверхность</a:t>
            </a:r>
          </a:p>
          <a:p>
            <a:pPr eaLnBrk="1" hangingPunct="1"/>
            <a:endParaRPr lang="ru-RU" dirty="0"/>
          </a:p>
        </p:txBody>
      </p:sp>
      <p:sp>
        <p:nvSpPr>
          <p:cNvPr id="19603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4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5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6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7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8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09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19610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081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0625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626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2 – инструмент для разравнивания и намазывания раствора на поверхность</a:t>
            </a:r>
          </a:p>
          <a:p>
            <a:pPr eaLnBrk="1" hangingPunct="1"/>
            <a:endParaRPr lang="ru-RU" dirty="0"/>
          </a:p>
        </p:txBody>
      </p:sp>
      <p:sp>
        <p:nvSpPr>
          <p:cNvPr id="20627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28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29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30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31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32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33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0634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801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1649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650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3 – инструмент для подготовки поверхности под оштукатуривание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51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2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3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4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5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6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7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1658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80121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/>
                </a:solidFill>
              </a:rPr>
              <a:t/>
            </a:r>
            <a:br>
              <a:rPr lang="ru-RU" altLang="ru-RU" sz="3600" b="1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2673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674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4 – инструмент для намазывания и разравнивания раствора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75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76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77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78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79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80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81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682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801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3697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698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5 – инструмент для смачивания поверхности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99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0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1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2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3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4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5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3706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14375" y="476672"/>
            <a:ext cx="7772400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4721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722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6 – инструмент для отделки рустов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23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4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5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6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7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8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29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4730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801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5745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746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7 – контрольно – измерительный инструмент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7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48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49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50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51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52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53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5754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14375" y="476671"/>
            <a:ext cx="7772400" cy="10801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376015"/>
                <a:gridCol w="76698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6769" name="Прямоугольник 18"/>
          <p:cNvSpPr>
            <a:spLocks noChangeArrowheads="1"/>
          </p:cNvSpPr>
          <p:nvPr/>
        </p:nvSpPr>
        <p:spPr bwMode="auto">
          <a:xfrm>
            <a:off x="4357688" y="1643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alt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770" name="Прямоугольник 19"/>
          <p:cNvSpPr>
            <a:spLocks noChangeArrowheads="1"/>
          </p:cNvSpPr>
          <p:nvPr/>
        </p:nvSpPr>
        <p:spPr bwMode="auto">
          <a:xfrm>
            <a:off x="285750" y="5143500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вертикали: 1-профессия строителя – отделочника</a:t>
            </a:r>
          </a:p>
          <a:p>
            <a:pPr algn="ctr" eaLnBrk="1" hangingPunct="1"/>
            <a:r>
              <a:rPr lang="ru-RU" sz="24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По горизонтали: 8 – контрольно – измерительный инструмент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71" name="Прямоугольник 16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2" name="Прямоугольник 17"/>
          <p:cNvSpPr>
            <a:spLocks noChangeArrowheads="1"/>
          </p:cNvSpPr>
          <p:nvPr/>
        </p:nvSpPr>
        <p:spPr bwMode="auto">
          <a:xfrm>
            <a:off x="1571625" y="23574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3" name="Прямоугольник 20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4" name="Прямоугольник 21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5" name="Прямоугольник 22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6" name="Прямоугольник 23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7" name="Прямоугольник 24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6778" name="Прямоугольник 25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648"/>
            <a:ext cx="8642350" cy="45719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836713"/>
            <a:ext cx="7632848" cy="216024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производственного обучения по профессии</a:t>
            </a:r>
          </a:p>
          <a:p>
            <a:pPr algn="ctr" eaLnBrk="1" hangingPunct="1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«Штукатур»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7003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«Инструменты для штукатурных работ»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50" y="2071688"/>
          <a:ext cx="22860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50" y="2428875"/>
          <a:ext cx="5143500" cy="36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416" marB="45416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50" y="2786063"/>
          <a:ext cx="4000499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497"/>
                <a:gridCol w="571502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43250" y="3143250"/>
          <a:ext cx="2857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3250" y="3500438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3857625"/>
          <a:ext cx="45720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250" y="4214813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50" y="4572000"/>
          <a:ext cx="400050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sp>
        <p:nvSpPr>
          <p:cNvPr id="27793" name="Прямоугольник 11"/>
          <p:cNvSpPr>
            <a:spLocks noChangeArrowheads="1"/>
          </p:cNvSpPr>
          <p:nvPr/>
        </p:nvSpPr>
        <p:spPr bwMode="auto">
          <a:xfrm>
            <a:off x="2143125" y="2000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1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4" name="Прямоугольник 12"/>
          <p:cNvSpPr>
            <a:spLocks noChangeArrowheads="1"/>
          </p:cNvSpPr>
          <p:nvPr/>
        </p:nvSpPr>
        <p:spPr bwMode="auto">
          <a:xfrm>
            <a:off x="3214688" y="27146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3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5" name="Прямоугольник 13"/>
          <p:cNvSpPr>
            <a:spLocks noChangeArrowheads="1"/>
          </p:cNvSpPr>
          <p:nvPr/>
        </p:nvSpPr>
        <p:spPr bwMode="auto">
          <a:xfrm>
            <a:off x="2714625" y="3071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4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6" name="Прямоугольник 14"/>
          <p:cNvSpPr>
            <a:spLocks noChangeArrowheads="1"/>
          </p:cNvSpPr>
          <p:nvPr/>
        </p:nvSpPr>
        <p:spPr bwMode="auto">
          <a:xfrm>
            <a:off x="2786063" y="34290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5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7" name="Прямоугольник 15"/>
          <p:cNvSpPr>
            <a:spLocks noChangeArrowheads="1"/>
          </p:cNvSpPr>
          <p:nvPr/>
        </p:nvSpPr>
        <p:spPr bwMode="auto">
          <a:xfrm>
            <a:off x="2143125" y="3786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6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8" name="Прямоугольник 16"/>
          <p:cNvSpPr>
            <a:spLocks noChangeArrowheads="1"/>
          </p:cNvSpPr>
          <p:nvPr/>
        </p:nvSpPr>
        <p:spPr bwMode="auto">
          <a:xfrm>
            <a:off x="3929063" y="4143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7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799" name="Прямоугольник 17"/>
          <p:cNvSpPr>
            <a:spLocks noChangeArrowheads="1"/>
          </p:cNvSpPr>
          <p:nvPr/>
        </p:nvSpPr>
        <p:spPr bwMode="auto">
          <a:xfrm>
            <a:off x="3286125" y="4500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8</a:t>
            </a:r>
            <a:endParaRPr lang="ru-RU">
              <a:cs typeface="Times New Roman" pitchFamily="18" charset="0"/>
            </a:endParaRPr>
          </a:p>
        </p:txBody>
      </p:sp>
      <p:sp>
        <p:nvSpPr>
          <p:cNvPr id="27800" name="Прямоугольник 18"/>
          <p:cNvSpPr>
            <a:spLocks noChangeArrowheads="1"/>
          </p:cNvSpPr>
          <p:nvPr/>
        </p:nvSpPr>
        <p:spPr bwMode="auto">
          <a:xfrm>
            <a:off x="4394200" y="31988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7801" name="Прямоугольник 20"/>
          <p:cNvSpPr>
            <a:spLocks noChangeArrowheads="1"/>
          </p:cNvSpPr>
          <p:nvPr/>
        </p:nvSpPr>
        <p:spPr bwMode="auto">
          <a:xfrm>
            <a:off x="1619250" y="2349500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5F5F5F"/>
                </a:solidFill>
                <a:cs typeface="Times New Roman" pitchFamily="18" charset="0"/>
              </a:rPr>
              <a:t>2</a:t>
            </a: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6672"/>
            <a:ext cx="8077200" cy="50405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материала по теме урока: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8136904" cy="108012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Улучшенная штукатурка состоит из 3 слоёв: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 штукатурки  12-15 мм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928688" y="2214563"/>
            <a:ext cx="7500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ОБРЫЗГ  - Первый слой штукатурного намёта. </a:t>
            </a:r>
          </a:p>
          <a:p>
            <a:pPr eaLnBrk="1" hangingPunct="1"/>
            <a:r>
              <a:rPr lang="ru-RU" altLang="ru-RU"/>
              <a:t>                   Толщина 3 – 5мм, подвижность раствора           </a:t>
            </a:r>
          </a:p>
          <a:p>
            <a:pPr eaLnBrk="1" hangingPunct="1"/>
            <a:r>
              <a:rPr lang="ru-RU" altLang="ru-RU"/>
              <a:t>                   соответствует погружению стандартного  </a:t>
            </a:r>
          </a:p>
          <a:p>
            <a:pPr eaLnBrk="1" hangingPunct="1"/>
            <a:r>
              <a:rPr lang="ru-RU" altLang="ru-RU"/>
              <a:t>                   конуса в пределах 8 -12 см</a:t>
            </a:r>
          </a:p>
        </p:txBody>
      </p:sp>
      <p:sp>
        <p:nvSpPr>
          <p:cNvPr id="28677" name="Прямоугольник 9"/>
          <p:cNvSpPr>
            <a:spLocks noChangeArrowheads="1"/>
          </p:cNvSpPr>
          <p:nvPr/>
        </p:nvSpPr>
        <p:spPr bwMode="auto">
          <a:xfrm>
            <a:off x="971550" y="3714750"/>
            <a:ext cx="7716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cs typeface="Times New Roman" pitchFamily="18" charset="0"/>
              </a:rPr>
              <a:t>ГРУНТ - Второй слой штукатурного намёта.</a:t>
            </a:r>
          </a:p>
          <a:p>
            <a:pPr eaLnBrk="1" hangingPunct="1"/>
            <a:r>
              <a:rPr lang="ru-RU" altLang="ru-RU">
                <a:cs typeface="Times New Roman" pitchFamily="18" charset="0"/>
              </a:rPr>
              <a:t>                Толщина 5 – 7мм, </a:t>
            </a:r>
            <a:r>
              <a:rPr lang="ru-RU" altLang="ru-RU"/>
              <a:t>подвижность раствора           </a:t>
            </a:r>
          </a:p>
          <a:p>
            <a:pPr eaLnBrk="1" hangingPunct="1"/>
            <a:r>
              <a:rPr lang="ru-RU" altLang="ru-RU"/>
              <a:t>                соответствует погружению стандартного  </a:t>
            </a:r>
          </a:p>
          <a:p>
            <a:pPr eaLnBrk="1" hangingPunct="1"/>
            <a:r>
              <a:rPr lang="ru-RU" altLang="ru-RU"/>
              <a:t>                конуса в пределах 7-9см</a:t>
            </a:r>
            <a:endParaRPr lang="ru-RU" altLang="ru-RU">
              <a:cs typeface="Times New Roman" pitchFamily="18" charset="0"/>
            </a:endParaRPr>
          </a:p>
        </p:txBody>
      </p:sp>
      <p:sp>
        <p:nvSpPr>
          <p:cNvPr id="28678" name="Прямоугольник 10"/>
          <p:cNvSpPr>
            <a:spLocks noChangeArrowheads="1"/>
          </p:cNvSpPr>
          <p:nvPr/>
        </p:nvSpPr>
        <p:spPr bwMode="auto">
          <a:xfrm>
            <a:off x="971550" y="5214938"/>
            <a:ext cx="7993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НАКРЫВКА -  Третий слой штукатурного намёта.</a:t>
            </a:r>
          </a:p>
          <a:p>
            <a:pPr eaLnBrk="1" hangingPunct="1"/>
            <a:r>
              <a:rPr lang="ru-RU" altLang="ru-RU"/>
              <a:t>                           Толщина 2мм, подвижность раствора           </a:t>
            </a:r>
          </a:p>
          <a:p>
            <a:pPr eaLnBrk="1" hangingPunct="1"/>
            <a:r>
              <a:rPr lang="ru-RU" altLang="ru-RU"/>
              <a:t>                           соответствует погружению стандартного  </a:t>
            </a:r>
          </a:p>
          <a:p>
            <a:pPr eaLnBrk="1" hangingPunct="1"/>
            <a:r>
              <a:rPr lang="ru-RU" altLang="ru-RU"/>
              <a:t>                           конуса в пределах 10-12см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1"/>
          <p:cNvSpPr>
            <a:spLocks noGrp="1"/>
          </p:cNvSpPr>
          <p:nvPr>
            <p:ph idx="1"/>
          </p:nvPr>
        </p:nvSpPr>
        <p:spPr>
          <a:xfrm>
            <a:off x="871538" y="1196975"/>
            <a:ext cx="7408862" cy="547211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Symbol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Чистота отделанной поверхности во многом зависит от качества приготовленного раствора для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накрывки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Symbol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Для приготовления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накрывочного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раствора применяют мелкозернистый песок. Однородность раствора играет большую роль как в процессе его нанесения, так и в затирке. Приготовленные или готовые растворы до нанесения просеивают через чистое сито и еще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рпаз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размешивают.</a:t>
            </a:r>
          </a:p>
          <a:p>
            <a:pPr marL="0" indent="0">
              <a:buFont typeface="Symbol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 12-20 минут до нанесения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накрывки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поверхность грунта смачивают водой. Раствор наносят на поверхность тонкими слоями и разравнивают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полутерками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>
              <a:buFont typeface="Symbol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Раствор приготавливают небольшими порциями без замедлителей схватывания.</a:t>
            </a:r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196975"/>
            <a:ext cx="7408862" cy="5543550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Затирка.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Затирку выполняют терками вкруговую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вразгонку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Затирка в разгонку дает более чистую поверхность, ее чаще всего делают при высококачественной штукатурке.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Затирка вкруговую выполняют следующим образом.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рукой берут терку, прижимают полотно к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штукатурки и делают круговые движения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часовой стрелки. Бугорки и неровности срезают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ребрами терки. Раствор, перемещаемый теркой по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заполняет отдельные впадины и растирает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Нажимать на терку следует с различной силой: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поверхность имеет выпуклость - сильнее, где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вогнутость - слабее.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течением времени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подсыхает и с трудом затирается. Чтобы сделать ее мягче, затираемую поверхность штукатурки смачивают водой с помощью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кисти.</a:t>
            </a:r>
          </a:p>
          <a:p>
            <a:pPr>
              <a:buFontTx/>
              <a:buChar char="-"/>
              <a:defRPr/>
            </a:pPr>
            <a:endParaRPr lang="ru-RU" sz="2000" dirty="0"/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333374"/>
            <a:ext cx="8077200" cy="7913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4139952" y="1484784"/>
            <a:ext cx="4608513" cy="302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штукатурного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раствора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445554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04664"/>
            <a:ext cx="8077200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211638" y="1700808"/>
            <a:ext cx="4464050" cy="372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поверхностей под оштукатуривание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8338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835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04664"/>
            <a:ext cx="80772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Повторение пройденного материала: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00063" y="5643563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Нанесение раствора на поверхность – набрасывание раствора штукатурным ковшом.</a:t>
            </a:r>
          </a:p>
        </p:txBody>
      </p:sp>
      <p:pic>
        <p:nvPicPr>
          <p:cNvPr id="33796" name="Picture 6" descr="http://libdoc.ru/img/48-48276-x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628775"/>
            <a:ext cx="81295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286375"/>
            <a:ext cx="8678862" cy="806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Разравнивание раствора на поверхности </a:t>
            </a:r>
            <a:r>
              <a:rPr lang="ru-RU" altLang="ru-RU" sz="2400" b="1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полутёрком</a:t>
            </a:r>
            <a:r>
              <a:rPr lang="ru-RU" altLang="ru-RU" sz="24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571500" y="476672"/>
            <a:ext cx="8104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Повторение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пройденного материала: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7" descr="http://www.spu73.narod.ru/images/DSC03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0768"/>
            <a:ext cx="6105525" cy="41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208912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</a:p>
        </p:txBody>
      </p:sp>
      <p:sp>
        <p:nvSpPr>
          <p:cNvPr id="35843" name="Прямоугольник 6"/>
          <p:cNvSpPr>
            <a:spLocks noChangeArrowheads="1"/>
          </p:cNvSpPr>
          <p:nvPr/>
        </p:nvSpPr>
        <p:spPr bwMode="auto">
          <a:xfrm>
            <a:off x="642938" y="5589240"/>
            <a:ext cx="7858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alt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накрывочного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слоя и его затирка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/>
          <a:srcRect b="18749"/>
          <a:stretch>
            <a:fillRect/>
          </a:stretch>
        </p:blipFill>
        <p:spPr bwMode="auto">
          <a:xfrm>
            <a:off x="1475656" y="1556792"/>
            <a:ext cx="59055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92088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материала по теме урока:</a:t>
            </a:r>
            <a:endParaRPr lang="ru-RU" altLang="ru-RU" sz="36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7100888"/>
            <a:ext cx="7408862" cy="73025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055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549275"/>
            <a:ext cx="7772400" cy="7461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раздела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1844824"/>
            <a:ext cx="8610600" cy="144016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«Выполнение улучшенной штукатурки стен»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2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2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2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2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2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14400" y="3505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2916238" cy="2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15903"/>
          <a:ext cx="8208913" cy="5503151"/>
        </p:xfrm>
        <a:graphic>
          <a:graphicData uri="http://schemas.openxmlformats.org/drawingml/2006/table">
            <a:tbl>
              <a:tblPr/>
              <a:tblGrid>
                <a:gridCol w="2342564"/>
                <a:gridCol w="3731129"/>
                <a:gridCol w="2135220"/>
              </a:tblGrid>
              <a:tr h="29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Эскиз.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Выполнение операций.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Охрана труда.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Если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поверхность кирпичной конструкции  выполнена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каменщиком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ведении  кирпичной  кладки 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бом « в пустошовку»,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т.е.швы кирпичной  кладки не за-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полнены  раствором  на  глубину не  менее 10 мм. 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кирпичная  поверхность  имеет  достаточную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шерохо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ватость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то перед  оштукатуриванием  поверхность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очищают  металлической  щеткой  от  пыли ,грязи, потеков   раствора  и брызгают  водой 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кистью-окамелком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Если 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 ведении  кирпичной  кладки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каменщик работал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способом « заподлицо»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т. е  швы кладки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пол-ностью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заполнены  раствором., то при  подготовке  под   оштукатуривание швы  кирпичной  кладки выбивают на  глубину  не  менее  1см.применяя  при этом зубило  и молоток  ,затем очищают  от  пыли, грязи  и  брызгают водой . С целью ускорения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товки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кирпичной  поверхности  под оштукатуривание, для  создания  на поверхности  шероховатости,  на  ней  укрепляют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металическую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сетку.  Для предохранения  металлической  сетки от  коррозии  ее  окрашивают  цементным молоком, масляными или эмалевыми  красками. Цементным молоком окрашивают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натянтую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сетку. Вместо сетки выполняют оплетение проволокой.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               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Работы  по подготовке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пичных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поверхностей  под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оштукатуривание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ют  в спецодежде, которая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включает  в себя рабочий  кос-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тюм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или  комбинезон, голов-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ной  убор, обувь на  толстой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кожаной  подошве, очки.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При работе  с  металлической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сеткой обязательно  нужно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иметь рукавицы  или  перчатки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Работы  выполняют только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исправным  инструментом.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Ручки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инструментов  должны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быть прочно  насажены  и  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иметь  заусенцев. При 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высоте необходимо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соблю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дать правила  охраны  труда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 лесах  и  подмостях.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Рабочие  места  должны быть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хорошо  освещены.</a:t>
                      </a:r>
                    </a:p>
                  </a:txBody>
                  <a:tcPr marL="46536" marR="46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00113" y="476672"/>
            <a:ext cx="7772400" cy="1008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1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altLang="ru-RU" sz="31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технологическая карта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    ПОДГОТОВКА КИРПИЧНЫХ ПОВЕРХНОСТЕЙ  ПОД  ОШТУКАТУРИВАНИЕ</a:t>
            </a:r>
            <a:endParaRPr lang="ru-RU" altLang="ru-RU" sz="2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05" name="Рисунок 1" descr="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143375"/>
            <a:ext cx="2020888" cy="18319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906" name="Рисунок 2" descr="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8813"/>
            <a:ext cx="1955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714501"/>
          <a:ext cx="8208914" cy="4947653"/>
        </p:xfrm>
        <a:graphic>
          <a:graphicData uri="http://schemas.openxmlformats.org/drawingml/2006/table">
            <a:tbl>
              <a:tblPr/>
              <a:tblGrid>
                <a:gridCol w="2342564"/>
                <a:gridCol w="3731130"/>
                <a:gridCol w="2135220"/>
              </a:tblGrid>
              <a:tr h="355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Эскиз.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операций.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Охрана труда.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Ковшом  набрасывают  раствор  на  вертикальные 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горизонтальные  поверхности,  а  также  на карнизы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наличники,  откосы  и другие  части  зданий.  Ковшом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удобнее  наносить  известковые,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известково-цемент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  цементные  растворы.  При  набрасывании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раствора  ковшом  ящик  для  раствора  лучше  приме-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нять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передвижной  на  колесах.  Его ставят  вблизи  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места  работы  у  стены  или  под  местом  нанесения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раствора  на  потолках.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Раствор  забирают  ковшом  непосредственно  из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ящика. Наносят  раствор  различными  бросками  в  по-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ложении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слева  направо  и  справа  налево.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Хватка  ковша  при  нанесении  раствора  отличается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 хватки  штукатурной  лопатки. Во  время  броска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ковш  вывертывается  и  раствор, выплескиваясь,  рас-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сеивается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край  ковша, покрывая  большую  площадь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поверхности  в  виде  грушеобразного  мазка.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Чем  резче  взмах  ковша, тем  шире  и  тоньше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  раствора,  и  наоборот.</a:t>
                      </a: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Работы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набрасыванию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раствора на поверхность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ковшом   выполняют  в спец -одежде, которая включает  в себя рабочий  костюм  или  комбинезон, головной  убор, обувь на  толстой  кожаной  подошве.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Работы  выполняют только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исправным  инструментом.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Ручки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инструментов  должны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быть прочно  насажены  и  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иметь  заусенцев. При 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высоте необходимо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соблю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дать правила  охраны  труда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 лесах  и  подмостях.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Рабочие  места  должны быть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хорошо  освещены.  На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чем месте не должно быть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посторонних  предметов.</a:t>
                      </a: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714375" y="214312"/>
            <a:ext cx="7772400" cy="1414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alt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технологическая карта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altLang="ru-RU" sz="2000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НАБРАСЫВАНИЕ  РАСТВОРА  НА ПОВЕРХНОСТИ  СТЕН  КОВШОМ </a:t>
            </a:r>
          </a:p>
        </p:txBody>
      </p:sp>
      <p:pic>
        <p:nvPicPr>
          <p:cNvPr id="3892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429125"/>
            <a:ext cx="15841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214563"/>
            <a:ext cx="1562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571625"/>
          <a:ext cx="8208914" cy="4881711"/>
        </p:xfrm>
        <a:graphic>
          <a:graphicData uri="http://schemas.openxmlformats.org/drawingml/2006/table">
            <a:tbl>
              <a:tblPr/>
              <a:tblGrid>
                <a:gridCol w="2342564"/>
                <a:gridCol w="3731130"/>
                <a:gridCol w="2135220"/>
              </a:tblGrid>
              <a:tr h="373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Эскиз.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операций.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Охрана труда.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9410" algn="l"/>
                        </a:tabLs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 разравнивания штукатурного  раствора  на  по-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верхности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стены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полутерок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приставляют  к  поверх-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ности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  нанесенным  раствором,  поднимают  верхнее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ребро  и  с нажимом  ведут  по  стене  снизу  вверх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волнообразными  движениями.  При  разравнивании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 потолку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полутерок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ведут  на  себя.  Там,  где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раст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вора много, он  срезается  и  собирается  на  полотне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полутерка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 Там , где  его  недостает,  снятый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излиш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раствор  намазывается.  Местами  приходится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наносить  раствор  дополнительно. После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волнообраз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движений выполняют  прямые  вертикальные.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Чтобы  точнее  выправить  раствор , иногда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поступа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ют  так.  Сначала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полутерок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ведут  на  стенах  в  вер-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тикальном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направлении,  затем  в  горизонтальном, 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 потолках  вначале  вдоль  потолка,  затем  поперек.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Ровность  получаемой  штукатурки  зависит  от  того,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 каким усилием  производится  нажим  на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полутерок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Там , где  сильнее  нажим  на  инструмент, тоньше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слой  раствора  и  наоборот.</a:t>
                      </a: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Работы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разравниванию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раствора на поверхности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полутерком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выполняют  в спецодежде, которая включает  в себя рабочий  костюм  или  комбинезон, головной  убор, обувь на  толстой  кожаной  подошве.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Работы  выполняют только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исправным  инструментом.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Ручка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полутерка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должны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быть  гладкая  и  не  иметь  заусенцев. При 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высоте необходимо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соблю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дать правила  охраны  труда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 лесах  и  подмостях.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Рабочие  места  должны быть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хорошо  освещены.  На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чем месте не должно быть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посторонних  предметов.</a:t>
                      </a:r>
                    </a:p>
                  </a:txBody>
                  <a:tcPr marL="50633" marR="5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330026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altLang="ru-RU" sz="3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технологическая карта</a:t>
            </a: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     РАЗРАВНИВАНИЕ  РАСТВОРА  НА  ПОВЕРХНОСТИ  ПОЛУТЕРКОМ</a:t>
            </a:r>
            <a:endParaRPr lang="ru-RU" altLang="ru-RU" sz="2200" dirty="0" smtClean="0"/>
          </a:p>
        </p:txBody>
      </p:sp>
      <p:pic>
        <p:nvPicPr>
          <p:cNvPr id="3995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492375"/>
            <a:ext cx="2095971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1643063"/>
          <a:ext cx="8280922" cy="4927840"/>
        </p:xfrm>
        <a:graphic>
          <a:graphicData uri="http://schemas.openxmlformats.org/drawingml/2006/table">
            <a:tbl>
              <a:tblPr/>
              <a:tblGrid>
                <a:gridCol w="2363113"/>
                <a:gridCol w="3763859"/>
                <a:gridCol w="2153950"/>
              </a:tblGrid>
              <a:tr h="33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Эскиз.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операций.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Охрана труда.</a:t>
                      </a:r>
                      <a:endParaRPr lang="ru-RU" sz="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ru-RU" sz="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Затирку вкруговую выполняют следующим образом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одной рукой берут тёрку прижимают полотно к поверхности штукатурки и делают круговые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движе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против часовой стрелки. Бугорки и неровности срезают рёбрами тёрки. Раствор. Перемещаемый по поверхности раствор, заполняет отдельные впадины и растирает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накрывку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Нажимать на тёрку следует с различной силой: там, где поверхность имеет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выпук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лость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- сильнее, а где вогнутость – слабее. С течением времени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накрывка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подсыхает и с трудом затирается. Что бы сделать её мягче штукатурку  следует 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дически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смачивать водой. При  затирке  вкруговую на поверхности остаются слегка заметные кругообразные следы, поэтому затем выполняют затирку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вразгонку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Затерев небольшую поверхность(0,5 -1м) вкруговую её тут же следует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затереть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вразгонку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выполняя движения руки сверху вниз. После затирки вкруговую на поверхности штукатурки не должно быть царапин, раковин, выемок и других дефектов. При высоте стен до 4 метров на них должен быть только один стык. Для чего затирку ведут за 2 взмаха.</a:t>
                      </a: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Работы  по затирке штукатурки терками «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вкруго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вую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 и «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вразгонку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выполняют  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спецодежде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которая включает  в себя рабочий  костюм  или  комбинезон, головной  убор, обувь на  толстой  кожаной  подошве.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Работы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выполняют только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исправным  инструментом.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Ручки инструментов  должны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быть прочно  насажены  и  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иметь  заусенцев. При 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высоте необходимо 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соблю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дать правила  охраны  труда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 лесах  и  подмостях.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Рабочие  места  должны быть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хорошо  освещены.  На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чем месте не должно быть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посторонних  предметов.</a:t>
                      </a:r>
                    </a:p>
                  </a:txBody>
                  <a:tcPr marL="48498" marR="4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714375" y="404664"/>
            <a:ext cx="7772400" cy="115212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1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altLang="ru-RU" sz="31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технологическая карта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    ЗАТИРКА  ШТУКАТУРКИ  ТЕРКАМИ  </a:t>
            </a:r>
            <a:br>
              <a:rPr lang="ru-RU" altLang="ru-RU" sz="2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ВКРУГОВУЮ»  И « ВРАЗГОНКУ»</a:t>
            </a:r>
            <a:endParaRPr lang="ru-RU" altLang="ru-RU" sz="2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286250"/>
            <a:ext cx="151216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14563"/>
            <a:ext cx="1562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208912" cy="108012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качества оштукатуривания поверхности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428750"/>
            <a:ext cx="8280920" cy="26241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</a:t>
            </a: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самоконтроля с применением измерительного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инструмента: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ПРАВИЛО-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b="1" u="sng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ровности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оштукатуренной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поверхности стены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7672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8208912" cy="93610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качества оштукатуривания поверхности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5" y="1143000"/>
            <a:ext cx="4032449" cy="54102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800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400" b="1" u="sng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вертикальности 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оштукатуренной  поверхности стены.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1878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12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Охрана труда при выполнении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работ:</a:t>
            </a:r>
            <a:endParaRPr lang="ru-RU" sz="36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915400" cy="54102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выполнять в спецодежде и исправным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инструментом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Рабочее место содержать в чистоте, не допускать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нахождения лишних инструментов и инвентаря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Соблюдать правильную рабочую стойку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Во время работы руки штукатура должны быть сухими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Строго соблюдать трудовую дисциплину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 </a:t>
            </a: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04813"/>
            <a:ext cx="880745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на день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915400" cy="51816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     </a:t>
            </a:r>
            <a:r>
              <a:rPr lang="ru-RU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 улучшенное   оштукатуривание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кирпичной  поверхности.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выработки: ….кв.м.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baseline="30000" dirty="0" smtClean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времени на выполнение задания : …. часа.</a:t>
            </a:r>
            <a:endParaRPr lang="en-US" sz="2800" b="1" dirty="0" smtClean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</a:t>
            </a:r>
            <a:r>
              <a:rPr lang="en-US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							</a:t>
            </a:r>
            <a:endParaRPr lang="ru-RU" sz="28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Documents and Settings\Администратор\Мои документы\Мои рисунки\ри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88"/>
          <a:stretch>
            <a:fillRect/>
          </a:stretch>
        </p:blipFill>
        <p:spPr>
          <a:xfrm>
            <a:off x="2339752" y="1196752"/>
            <a:ext cx="4411662" cy="4540250"/>
          </a:xfrm>
          <a:noFill/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Образец выполнения задания</a:t>
            </a: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428625" y="6021288"/>
            <a:ext cx="8501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Улучшенное оштукатуривание кирпичной поверхности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81000"/>
            <a:ext cx="8136904" cy="1247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возможных ошибок в работе: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20888"/>
            <a:ext cx="8915400" cy="4132312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Толщина  слоя  штукатурного  намета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не  соответствует  установленным  требованиям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Соблюдение  правил  техники  безопасности –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организация  рабочего  места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04813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773238"/>
            <a:ext cx="8001000" cy="302418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«Приготовление раствора для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накрывки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Нанесение ее на поверхность с разравниванием и затиркой»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26765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81000"/>
            <a:ext cx="8064896" cy="6717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оценок работы: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84313"/>
            <a:ext cx="8915400" cy="5068887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Организация рабочего места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Соблюдение правил охраны труда.Трудовая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дисциплина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3) Выполнение технологического процесса работ по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теме урока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4) Выполнение нормы выработки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5) Качество  выполненной работы: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- Ровность поверхности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- Вертикальность поверхности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6) Уборка рабочего места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оценок работы: </a:t>
            </a:r>
          </a:p>
        </p:txBody>
      </p:sp>
      <p:graphicFrame>
        <p:nvGraphicFramePr>
          <p:cNvPr id="33875" name="Group 83"/>
          <p:cNvGraphicFramePr>
            <a:graphicFrameLocks noGrp="1"/>
          </p:cNvGraphicFramePr>
          <p:nvPr/>
        </p:nvGraphicFramePr>
        <p:xfrm>
          <a:off x="467544" y="1295400"/>
          <a:ext cx="8208912" cy="5182490"/>
        </p:xfrm>
        <a:graphic>
          <a:graphicData uri="http://schemas.openxmlformats.org/drawingml/2006/table">
            <a:tbl>
              <a:tblPr/>
              <a:tblGrid>
                <a:gridCol w="2184017"/>
                <a:gridCol w="6024895"/>
              </a:tblGrid>
              <a:tr h="273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«5»</a:t>
                      </a: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Рабочее место чистое, инструменты не мешают работе. Расстояние от ёмкости с раствором до стены 70 – 80 см.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Имеется спец одежда в полном объёме. Инструменты исправны. Обучающийся работает тихо, спокойно.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Учебное – производственное задание выполнено в полном объёме.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Между оштукатуренной поверхностью и правилом имеются 1- 2 просвета до 2мм.</a:t>
                      </a: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«4»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 ногами имеется раствор в небольших количествах, ёмкость с раствором стоит близко к стене.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Отсутствуют некоторые элементы спец одежды. Обучающийся частично нарушает дисциплину.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производственные работы выполнены на 80%. Между оштукатуренной поверхностью и правилом имеются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2 -3 просвета до 2мм.</a:t>
                      </a: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828092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оценок работы: </a:t>
            </a:r>
          </a:p>
        </p:txBody>
      </p:sp>
      <p:graphicFrame>
        <p:nvGraphicFramePr>
          <p:cNvPr id="34840" name="Group 24"/>
          <p:cNvGraphicFramePr>
            <a:graphicFrameLocks noGrp="1"/>
          </p:cNvGraphicFramePr>
          <p:nvPr/>
        </p:nvGraphicFramePr>
        <p:xfrm>
          <a:off x="467544" y="1484313"/>
          <a:ext cx="8280920" cy="4825007"/>
        </p:xfrm>
        <a:graphic>
          <a:graphicData uri="http://schemas.openxmlformats.org/drawingml/2006/table">
            <a:tbl>
              <a:tblPr/>
              <a:tblGrid>
                <a:gridCol w="2139843"/>
                <a:gridCol w="6141077"/>
              </a:tblGrid>
              <a:tr h="228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«3»</a:t>
                      </a: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 ногами имеется раствор, ведро с водой мешает работе.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Отсутствует  собственная спец одежды. Обучающийся  работает шумно, мешает другим.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производственные работы выполнены на 50%. Между оштукатуренной поверхностью и правилом имеются углубления и выпуклости более 5мм.</a:t>
                      </a: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«2»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Задание на учебно-производственные работы не выполнено.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Выявлены грубые нарушения правил охраны труда при выполнении улучшенного оштукатуривания поверхности.</a:t>
                      </a: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476672"/>
            <a:ext cx="8208912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обучающихся по рабочим местам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556793"/>
          <a:ext cx="8352928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11099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 УЧАСТНИКА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 УЧАСТНИКА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7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9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10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11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 12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00062"/>
            <a:ext cx="8136904" cy="156078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инструктаж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 производственного обучения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2132856"/>
            <a:ext cx="8458200" cy="201622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«Приготовление раствора для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накрывки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Нанесение ее на поверхность с разравниванием и затиркой»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2560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815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инструктаж:</a:t>
            </a:r>
            <a:endParaRPr lang="ru-RU" sz="36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060575"/>
            <a:ext cx="8064896" cy="4464050"/>
          </a:xfrm>
        </p:spPr>
        <p:txBody>
          <a:bodyPr rtlCol="0"/>
          <a:lstStyle/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урока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2.Объявить оценки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3.Отметить хорошо  и плохо работающих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4.Указать на допущенные ошибки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5.Выдать домашнее задание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672"/>
            <a:ext cx="7772400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Оценки работы обучающихся: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953066"/>
          <a:ext cx="8280920" cy="5495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3"/>
                <a:gridCol w="1512168"/>
                <a:gridCol w="1584176"/>
                <a:gridCol w="1440160"/>
                <a:gridCol w="1944216"/>
                <a:gridCol w="1152127"/>
              </a:tblGrid>
              <a:tr h="11059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рабочего места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 охраны труда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оштукатуренной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поверхности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оценка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</a:tr>
              <a:tr h="3514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29" marB="45729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678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Повторить по конспекту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спецтехнологии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подготовку бетонных поверхностей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оштукатуривание.</a:t>
            </a:r>
            <a:endParaRPr lang="ru-RU" altLang="ru-RU" sz="31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548680"/>
            <a:ext cx="7772400" cy="115212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Повторить слои штукатурки и их назначение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2679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1"/>
          <p:cNvSpPr>
            <a:spLocks noGrp="1"/>
          </p:cNvSpPr>
          <p:nvPr>
            <p:ph idx="4294967295"/>
          </p:nvPr>
        </p:nvSpPr>
        <p:spPr>
          <a:xfrm>
            <a:off x="827584" y="1196752"/>
            <a:ext cx="7560840" cy="2232248"/>
          </a:xfrm>
        </p:spPr>
        <p:txBody>
          <a:bodyPr>
            <a:no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alt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</a:p>
          <a:p>
            <a:pPr marL="0" indent="0" algn="ctr">
              <a:buFont typeface="Symbol" pitchFamily="18" charset="2"/>
              <a:buNone/>
            </a:pPr>
            <a:r>
              <a:rPr lang="ru-RU" alt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45024"/>
            <a:ext cx="26828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2451E-6 C -0.01476 -0.11587 -0.02934 -0.23173 -0.04931 -0.21392 C -0.06927 -0.19612 -0.09861 0.10592 -0.11997 0.10685 C -0.14132 0.10777 -0.15556 -0.20675 -0.17778 -0.20837 C -0.19965 -0.20999 -0.23507 0.0969 -0.25243 0.09759 C -0.26979 0.09829 -0.2625 -0.20444 -0.28177 -0.20467 C -0.30104 -0.2049 -0.34844 0.09436 -0.36788 0.09574 C -0.38715 0.09713 -0.38177 -0.19727 -0.39861 -0.19704 C -0.41545 -0.19681 -0.45018 0.09968 -0.4691 0.09759 C -0.48802 0.09551 -0.49445 -0.21092 -0.51268 -0.21022 C -0.5309 -0.20953 -0.56181 0.10014 -0.57899 0.10129 C -0.59618 0.10245 -0.60052 -0.20421 -0.61563 -0.20259 C -0.6309 -0.20097 -0.65226 0.108 -0.67049 0.11055 C -0.68872 0.11309 -0.71285 -0.16235 -0.72535 -0.18756 C -0.73785 -0.21277 -0.74375 -0.06753 -0.74514 -0.0414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964613" cy="86518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57475"/>
            <a:ext cx="8915400" cy="4200525"/>
          </a:xfrm>
        </p:spPr>
        <p:txBody>
          <a:bodyPr rtlCol="0">
            <a:normAutofit fontScale="92500"/>
          </a:bodyPr>
          <a:lstStyle/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 цель: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первоначальных  знаний и умений по приготовлению раствора 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накрывки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первоначальных навыков по затирке поверхностей</a:t>
            </a:r>
          </a:p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цель: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глазомера по приготовлению раствора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самостоятельности в работе , самооценка работы</a:t>
            </a:r>
          </a:p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 цель: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-воспитание элементов культуры труда, аккуратности, бережливости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-воспитание ответственности за качество выполненной работы</a:t>
            </a:r>
          </a:p>
          <a:p>
            <a:pPr marL="193675" indent="-193675"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4114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6325" y="1989138"/>
            <a:ext cx="2682875" cy="3192462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11775" y="549275"/>
            <a:ext cx="35750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-раствор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известковый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-мастерки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-сито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-терки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полутерки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-кисти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-плакаты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-ведро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-сокол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-стандартный конус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-правило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571500" y="5429250"/>
            <a:ext cx="5143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 cstate="print"/>
          <a:srcRect r="53957" b="56389"/>
          <a:stretch>
            <a:fillRect/>
          </a:stretch>
        </p:blipFill>
        <p:spPr bwMode="auto">
          <a:xfrm>
            <a:off x="250825" y="476672"/>
            <a:ext cx="1654175" cy="18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 r="30519" b="35687"/>
          <a:stretch>
            <a:fillRect/>
          </a:stretch>
        </p:blipFill>
        <p:spPr bwMode="auto">
          <a:xfrm>
            <a:off x="247650" y="2349500"/>
            <a:ext cx="25241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 l="47855" t="33340" r="4292" b="33318"/>
          <a:stretch>
            <a:fillRect/>
          </a:stretch>
        </p:blipFill>
        <p:spPr bwMode="auto">
          <a:xfrm>
            <a:off x="1812925" y="3608388"/>
            <a:ext cx="182245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76672"/>
            <a:ext cx="2582863" cy="18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438" y="2349500"/>
            <a:ext cx="20129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525" y="35893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8" cstate="print"/>
          <a:srcRect l="9921" t="9106" r="10922" b="9048"/>
          <a:stretch>
            <a:fillRect/>
          </a:stretch>
        </p:blipFill>
        <p:spPr bwMode="auto">
          <a:xfrm>
            <a:off x="171450" y="5110163"/>
            <a:ext cx="1641475" cy="141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"/>
          <p:cNvPicPr>
            <a:picLocks noChangeAspect="1" noChangeArrowheads="1"/>
          </p:cNvPicPr>
          <p:nvPr/>
        </p:nvPicPr>
        <p:blipFill>
          <a:blip r:embed="rId9" cstate="print"/>
          <a:srcRect l="71227" t="14728"/>
          <a:stretch>
            <a:fillRect/>
          </a:stretch>
        </p:blipFill>
        <p:spPr bwMode="auto">
          <a:xfrm>
            <a:off x="3719513" y="3630613"/>
            <a:ext cx="8445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500" y="5102225"/>
            <a:ext cx="1666875" cy="14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76672"/>
            <a:ext cx="8143056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знаний ранее изученного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28800"/>
            <a:ext cx="8208912" cy="1066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Улучшенное оштукатуривание поверхностей применяется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5536" y="3140968"/>
            <a:ext cx="8352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а)в подсобных помещениях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5536" y="3733800"/>
            <a:ext cx="8424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б)в жилых и общественных зданиях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536" y="4343400"/>
            <a:ext cx="8424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800" b="1" dirty="0" err="1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 офисах, театрах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5105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 в жилых и общественных зданиях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2" grpId="0"/>
      <p:bldP spid="6153" grpId="0"/>
      <p:bldP spid="6154" grpId="0"/>
      <p:bldP spid="6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8071048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знаний ранее изученного материала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72816"/>
            <a:ext cx="8352928" cy="115212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Какова толщина слоя штукатурного намёта при улучшенном оштукатуривании поверхности?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536" y="3124200"/>
            <a:ext cx="8748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а) 10-12</a:t>
            </a:r>
            <a:r>
              <a:rPr lang="ru-RU" sz="32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536" y="3733800"/>
            <a:ext cx="8748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 12-15</a:t>
            </a:r>
            <a:r>
              <a:rPr lang="ru-RU" sz="32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536" y="4343400"/>
            <a:ext cx="8748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в) 15-20</a:t>
            </a:r>
            <a:r>
              <a:rPr lang="ru-RU" sz="32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5105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805264"/>
            <a:ext cx="9144000" cy="5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32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 12-15</a:t>
            </a:r>
            <a:r>
              <a:rPr lang="ru-RU" sz="36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sz="3200" b="1" dirty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76672"/>
            <a:ext cx="8143056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знаний ранее изученного материала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844824"/>
            <a:ext cx="8064896" cy="122413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строительные материалы  относятся к вяжущим веществам в строительных растворах?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528" y="3124200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а)песок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3528" y="3733800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б)цемент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3528" y="4357688"/>
            <a:ext cx="8820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в)глина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5F5F5F"/>
                </a:solidFill>
                <a:latin typeface="Century" pitchFamily="18" charset="0"/>
              </a:rPr>
              <a:t>         </a:t>
            </a:r>
            <a:endParaRPr lang="ru-RU" sz="3200" b="1" dirty="0">
              <a:solidFill>
                <a:srgbClr val="5F5F5F"/>
              </a:solidFill>
              <a:latin typeface="Century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55576" y="4941169"/>
            <a:ext cx="83884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27584" y="5943600"/>
            <a:ext cx="83164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	</a:t>
            </a:r>
            <a:r>
              <a:rPr lang="ru-RU" sz="28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б)цемент        в) глина</a:t>
            </a:r>
            <a:endParaRPr lang="ru-RU" sz="3200" b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</TotalTime>
  <Words>2523</Words>
  <Application>Microsoft Office PowerPoint</Application>
  <PresentationFormat>Экран (4:3)</PresentationFormat>
  <Paragraphs>780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Аспект</vt:lpstr>
      <vt:lpstr>Открытый урок</vt:lpstr>
      <vt:lpstr>Слайд 2</vt:lpstr>
      <vt:lpstr>Тема раздела:</vt:lpstr>
      <vt:lpstr>Тема урока:</vt:lpstr>
      <vt:lpstr>Цели урока:</vt:lpstr>
      <vt:lpstr>            </vt:lpstr>
      <vt:lpstr>Проверка знаний ранее изученного материала:</vt:lpstr>
      <vt:lpstr>Проверка знаний ранее изученного материала:</vt:lpstr>
      <vt:lpstr>Проверка знаний ранее изученного материала:</vt:lpstr>
      <vt:lpstr>Проверка знаний ранее изученного материала:</vt:lpstr>
      <vt:lpstr>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        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КРОССВОРД  «Инструменты для штукатурных работ»</vt:lpstr>
      <vt:lpstr>Объяснение материала по теме урока:</vt:lpstr>
      <vt:lpstr>Объяснение материала по теме урока:</vt:lpstr>
      <vt:lpstr>Объяснение материала по теме урока:</vt:lpstr>
      <vt:lpstr>Объяснение материала по теме урока:</vt:lpstr>
      <vt:lpstr>Объяснение материала по теме урока:</vt:lpstr>
      <vt:lpstr>Повторение пройденного материала:</vt:lpstr>
      <vt:lpstr>Разравнивание раствора на поверхности полутёрком  </vt:lpstr>
      <vt:lpstr>Объяснение материала по теме урока:</vt:lpstr>
      <vt:lpstr>Объяснение материала по теме урока:</vt:lpstr>
      <vt:lpstr>Инструкционно – технологическая карта Тема:     ПОДГОТОВКА КИРПИЧНЫХ ПОВЕРХНОСТЕЙ  ПОД  ОШТУКАТУРИВАНИЕ</vt:lpstr>
      <vt:lpstr>Инструкционно – технологическая карта        Тема:   НАБРАСЫВАНИЕ  РАСТВОРА  НА ПОВЕРХНОСТИ  СТЕН  КОВШОМ </vt:lpstr>
      <vt:lpstr>         Инструкционно – технологическая карта      Тема:      РАЗРАВНИВАНИЕ  РАСТВОРА  НА  ПОВЕРХНОСТИ  ПОЛУТЕРКОМ</vt:lpstr>
      <vt:lpstr>Инструкционно – технологическая карта      Тема:     ЗАТИРКА  ШТУКАТУРКИ  ТЕРКАМИ   « ВКРУГОВУЮ»  И « ВРАЗГОНКУ»</vt:lpstr>
      <vt:lpstr>Самоконтроль качества оштукатуривания поверхности</vt:lpstr>
      <vt:lpstr>Самоконтроль качества оштукатуривания поверхности</vt:lpstr>
      <vt:lpstr>Охрана труда при выполнении работ:</vt:lpstr>
      <vt:lpstr>Задание на день:</vt:lpstr>
      <vt:lpstr>Образец выполнения задания</vt:lpstr>
      <vt:lpstr>Предупреждение возможных ошибок в работе:</vt:lpstr>
      <vt:lpstr>Показатели оценок работы: </vt:lpstr>
      <vt:lpstr>Критерии оценок работы: </vt:lpstr>
      <vt:lpstr>Критерии оценок работы: </vt:lpstr>
      <vt:lpstr>Распределение обучающихся по рабочим местам </vt:lpstr>
      <vt:lpstr>Заключительный инструктаж  урока производственного обучения  по теме:</vt:lpstr>
      <vt:lpstr>Заключительный инструктаж:</vt:lpstr>
      <vt:lpstr>Оценки работы обучающихся:</vt:lpstr>
      <vt:lpstr>Домашнее задание: Повторить по конспекту спецтехнологии подготовку бетонных поверхностей под оштукатуривание.</vt:lpstr>
      <vt:lpstr>Слайд 48</vt:lpstr>
    </vt:vector>
  </TitlesOfParts>
  <Company>lwgame.net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Admin</dc:creator>
  <cp:lastModifiedBy>Admin</cp:lastModifiedBy>
  <cp:revision>29</cp:revision>
  <dcterms:created xsi:type="dcterms:W3CDTF">2014-06-03T14:16:52Z</dcterms:created>
  <dcterms:modified xsi:type="dcterms:W3CDTF">2014-06-08T10:58:01Z</dcterms:modified>
</cp:coreProperties>
</file>