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2" r:id="rId2"/>
    <p:sldId id="299" r:id="rId3"/>
    <p:sldId id="296" r:id="rId4"/>
    <p:sldId id="277" r:id="rId5"/>
    <p:sldId id="297" r:id="rId6"/>
    <p:sldId id="298" r:id="rId7"/>
    <p:sldId id="280" r:id="rId8"/>
    <p:sldId id="308" r:id="rId9"/>
    <p:sldId id="301" r:id="rId10"/>
    <p:sldId id="302" r:id="rId11"/>
    <p:sldId id="303" r:id="rId12"/>
    <p:sldId id="304" r:id="rId13"/>
    <p:sldId id="305" r:id="rId14"/>
    <p:sldId id="306" r:id="rId15"/>
    <p:sldId id="307" r:id="rId16"/>
    <p:sldId id="281" r:id="rId17"/>
    <p:sldId id="309" r:id="rId18"/>
    <p:sldId id="289" r:id="rId19"/>
    <p:sldId id="287" r:id="rId20"/>
    <p:sldId id="293" r:id="rId21"/>
    <p:sldId id="310" r:id="rId22"/>
    <p:sldId id="311" r:id="rId23"/>
    <p:sldId id="313" r:id="rId24"/>
    <p:sldId id="292"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00" autoAdjust="0"/>
    <p:restoredTop sz="94660"/>
  </p:normalViewPr>
  <p:slideViewPr>
    <p:cSldViewPr snapToGrid="0">
      <p:cViewPr varScale="1">
        <p:scale>
          <a:sx n="64" d="100"/>
          <a:sy n="64" d="100"/>
        </p:scale>
        <p:origin x="-114" y="-10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2666417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4096565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2460613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238785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718143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974808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679487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184757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1683510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412191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D9FCBF6-D41A-4119-815E-2FCDF1966C82}" type="datetimeFigureOut">
              <a:rPr lang="ru-RU" smtClean="0"/>
              <a:pPr/>
              <a:t>11.12.2014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B70B4E-CD03-41A2-90EC-0661CE255D13}" type="slidenum">
              <a:rPr lang="ru-RU" smtClean="0"/>
              <a:pPr/>
              <a:t>‹#›</a:t>
            </a:fld>
            <a:endParaRPr lang="ru-RU"/>
          </a:p>
        </p:txBody>
      </p:sp>
    </p:spTree>
    <p:extLst>
      <p:ext uri="{BB962C8B-B14F-4D97-AF65-F5344CB8AC3E}">
        <p14:creationId xmlns:p14="http://schemas.microsoft.com/office/powerpoint/2010/main" val="694996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9FCBF6-D41A-4119-815E-2FCDF1966C82}" type="datetimeFigureOut">
              <a:rPr lang="ru-RU" smtClean="0"/>
              <a:pPr/>
              <a:t>11.12.2014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B70B4E-CD03-41A2-90EC-0661CE255D13}" type="slidenum">
              <a:rPr lang="ru-RU" smtClean="0"/>
              <a:pPr/>
              <a:t>‹#›</a:t>
            </a:fld>
            <a:endParaRPr lang="ru-RU"/>
          </a:p>
        </p:txBody>
      </p:sp>
    </p:spTree>
    <p:extLst>
      <p:ext uri="{BB962C8B-B14F-4D97-AF65-F5344CB8AC3E}">
        <p14:creationId xmlns:p14="http://schemas.microsoft.com/office/powerpoint/2010/main" val="62775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cathylocke.files.wordpress.com/2012/05/dsc02141.jpg" TargetMode="External"/><Relationship Id="rId3" Type="http://schemas.openxmlformats.org/officeDocument/2006/relationships/image" Target="../media/image9.jpeg"/><Relationship Id="rId7" Type="http://schemas.openxmlformats.org/officeDocument/2006/relationships/image" Target="../media/image11.jpeg"/><Relationship Id="rId2" Type="http://schemas.openxmlformats.org/officeDocument/2006/relationships/hyperlink" Target="http://cathylocke.files.wordpress.com/2012/05/dsc00218.jpg" TargetMode="External"/><Relationship Id="rId1" Type="http://schemas.openxmlformats.org/officeDocument/2006/relationships/slideLayout" Target="../slideLayouts/slideLayout2.xml"/><Relationship Id="rId6" Type="http://schemas.openxmlformats.org/officeDocument/2006/relationships/hyperlink" Target="http://cathylocke.files.wordpress.com/2012/05/dsc02579_cropped.jpg" TargetMode="External"/><Relationship Id="rId5" Type="http://schemas.openxmlformats.org/officeDocument/2006/relationships/image" Target="../media/image10.jpeg"/><Relationship Id="rId4" Type="http://schemas.openxmlformats.org/officeDocument/2006/relationships/hyperlink" Target="http://cathylocke.files.wordpress.com/2012/05/dsc00222_cropped.jpg" TargetMode="External"/><Relationship Id="rId9" Type="http://schemas.openxmlformats.org/officeDocument/2006/relationships/image" Target="../media/image12.jpeg"/></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546100"/>
            <a:ext cx="9144000" cy="2527299"/>
          </a:xfrm>
        </p:spPr>
        <p:txBody>
          <a:bodyPr>
            <a:normAutofit fontScale="90000"/>
          </a:bodyPr>
          <a:lstStyle/>
          <a:p>
            <a:r>
              <a:rPr lang="ru-RU" sz="3200" dirty="0">
                <a:latin typeface="Times New Roman" panose="02020603050405020304" pitchFamily="18" charset="0"/>
                <a:cs typeface="Times New Roman" panose="02020603050405020304" pitchFamily="18" charset="0"/>
              </a:rPr>
              <a:t>Куркина Лидия Николаевна [284-328-578]</a:t>
            </a:r>
            <a:br>
              <a:rPr lang="ru-RU" sz="3200" dirty="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Презентация</a:t>
            </a:r>
            <a:r>
              <a:rPr lang="ru-RU" sz="4000" b="1" dirty="0" smtClean="0">
                <a:latin typeface="Times New Roman" panose="02020603050405020304" pitchFamily="18" charset="0"/>
                <a:cs typeface="Times New Roman" panose="02020603050405020304" pitchFamily="18" charset="0"/>
              </a:rPr>
              <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 </a:t>
            </a:r>
            <a:r>
              <a:rPr lang="ru-RU" sz="4000" dirty="0" smtClean="0">
                <a:latin typeface="Times New Roman" panose="02020603050405020304" pitchFamily="18" charset="0"/>
                <a:cs typeface="Times New Roman" panose="02020603050405020304" pitchFamily="18" charset="0"/>
              </a:rPr>
              <a:t>к уроку английского языка для 9 класса «</a:t>
            </a:r>
            <a:r>
              <a:rPr lang="en-US" sz="4000" dirty="0">
                <a:latin typeface="Times New Roman" panose="02020603050405020304" pitchFamily="18" charset="0"/>
                <a:cs typeface="Times New Roman" panose="02020603050405020304" pitchFamily="18" charset="0"/>
              </a:rPr>
              <a:t>BLUE ROSE </a:t>
            </a:r>
            <a:r>
              <a:rPr lang="en-US" sz="4000"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 Literature, Art and </a:t>
            </a:r>
            <a:r>
              <a:rPr lang="en-US" sz="4000" dirty="0" smtClean="0">
                <a:latin typeface="Times New Roman" panose="02020603050405020304" pitchFamily="18" charset="0"/>
                <a:cs typeface="Times New Roman" panose="02020603050405020304" pitchFamily="18" charset="0"/>
              </a:rPr>
              <a:t>Music</a:t>
            </a:r>
            <a:r>
              <a:rPr lang="ru-RU" sz="4000" dirty="0" smtClean="0">
                <a:latin typeface="Times New Roman" panose="02020603050405020304" pitchFamily="18" charset="0"/>
                <a:cs typeface="Times New Roman" panose="02020603050405020304" pitchFamily="18" charset="0"/>
              </a:rPr>
              <a:t>»</a:t>
            </a:r>
            <a:r>
              <a:rPr lang="en-US" sz="4000" dirty="0" smtClean="0">
                <a:latin typeface="Times New Roman" panose="02020603050405020304" pitchFamily="18" charset="0"/>
                <a:cs typeface="Times New Roman" panose="02020603050405020304" pitchFamily="18" charset="0"/>
              </a:rPr>
              <a:t>.</a:t>
            </a:r>
            <a:endParaRPr lang="ru-RU" sz="4000" dirty="0"/>
          </a:p>
        </p:txBody>
      </p:sp>
      <p:sp>
        <p:nvSpPr>
          <p:cNvPr id="3" name="Подзаголовок 2"/>
          <p:cNvSpPr>
            <a:spLocks noGrp="1"/>
          </p:cNvSpPr>
          <p:nvPr>
            <p:ph type="subTitle" idx="1"/>
          </p:nvPr>
        </p:nvSpPr>
        <p:spPr>
          <a:xfrm>
            <a:off x="1524000" y="3602038"/>
            <a:ext cx="9829800" cy="2709862"/>
          </a:xfrm>
        </p:spPr>
        <p:txBody>
          <a:bodyPr>
            <a:normAutofit/>
          </a:bodyPr>
          <a:lstStyle/>
          <a:p>
            <a:pPr algn="r"/>
            <a:endParaRPr lang="ru-RU" dirty="0" smtClean="0">
              <a:latin typeface="Times New Roman" panose="02020603050405020304" pitchFamily="18" charset="0"/>
              <a:cs typeface="Times New Roman" panose="02020603050405020304" pitchFamily="18" charset="0"/>
            </a:endParaRPr>
          </a:p>
          <a:p>
            <a:pPr algn="r"/>
            <a:r>
              <a:rPr lang="ru-RU" dirty="0" smtClean="0">
                <a:latin typeface="Times New Roman" panose="02020603050405020304" pitchFamily="18" charset="0"/>
                <a:cs typeface="Times New Roman" panose="02020603050405020304" pitchFamily="18" charset="0"/>
              </a:rPr>
              <a:t>Подготовила: </a:t>
            </a:r>
          </a:p>
          <a:p>
            <a:pPr algn="r"/>
            <a:r>
              <a:rPr lang="ru-RU" dirty="0" smtClean="0">
                <a:latin typeface="Times New Roman" panose="02020603050405020304" pitchFamily="18" charset="0"/>
                <a:cs typeface="Times New Roman" panose="02020603050405020304" pitchFamily="18" charset="0"/>
              </a:rPr>
              <a:t>учитель английского языка</a:t>
            </a:r>
          </a:p>
          <a:p>
            <a:pPr algn="r"/>
            <a:r>
              <a:rPr lang="ru-RU" dirty="0" smtClean="0">
                <a:latin typeface="Times New Roman" panose="02020603050405020304" pitchFamily="18" charset="0"/>
                <a:cs typeface="Times New Roman" panose="02020603050405020304" pitchFamily="18" charset="0"/>
              </a:rPr>
              <a:t>МБОУ СОШ № 95 г. Краснодара</a:t>
            </a:r>
          </a:p>
          <a:p>
            <a:pPr algn="r"/>
            <a:r>
              <a:rPr lang="ru-RU" dirty="0" smtClean="0">
                <a:latin typeface="Times New Roman" panose="02020603050405020304" pitchFamily="18" charset="0"/>
                <a:cs typeface="Times New Roman" panose="02020603050405020304" pitchFamily="18" charset="0"/>
              </a:rPr>
              <a:t>Куркина Л.Н.</a:t>
            </a:r>
            <a:endParaRPr lang="ru-RU" dirty="0">
              <a:latin typeface="Times New Roman" panose="02020603050405020304" pitchFamily="18" charset="0"/>
              <a:cs typeface="Times New Roman" panose="02020603050405020304" pitchFamily="18" charset="0"/>
            </a:endParaRPr>
          </a:p>
        </p:txBody>
      </p:sp>
      <p:pic>
        <p:nvPicPr>
          <p:cNvPr id="4" name="Picture 2" descr="http://image.slidesharecdn.com/bluerose-100314001016-phpapp02/95/slide-13-728.jpg?cb=1272535233"/>
          <p:cNvPicPr>
            <a:picLocks noChangeAspect="1" noChangeArrowheads="1"/>
          </p:cNvPicPr>
          <p:nvPr/>
        </p:nvPicPr>
        <p:blipFill>
          <a:blip r:embed="rId2">
            <a:lum bright="31000"/>
            <a:extLst>
              <a:ext uri="{28A0092B-C50C-407E-A947-70E740481C1C}">
                <a14:useLocalDpi xmlns:a14="http://schemas.microsoft.com/office/drawing/2010/main"/>
              </a:ext>
            </a:extLst>
          </a:blip>
          <a:srcRect/>
          <a:stretch>
            <a:fillRect/>
          </a:stretch>
        </p:blipFill>
        <p:spPr bwMode="auto">
          <a:xfrm>
            <a:off x="931028" y="3328988"/>
            <a:ext cx="4491872" cy="3255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522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098" name="Rectangle 3" descr="фон44 клетка"/>
          <p:cNvSpPr>
            <a:spLocks noChangeArrowheads="1"/>
          </p:cNvSpPr>
          <p:nvPr/>
        </p:nvSpPr>
        <p:spPr bwMode="auto">
          <a:xfrm>
            <a:off x="666752" y="214314"/>
            <a:ext cx="11042649" cy="6192837"/>
          </a:xfrm>
          <a:prstGeom prst="rect">
            <a:avLst/>
          </a:prstGeom>
          <a:blipFill dpi="0" rotWithShape="1">
            <a:blip r:embed="rId3"/>
            <a:srcRect/>
            <a:stretch>
              <a:fillRect/>
            </a:stretch>
          </a:blipFill>
          <a:ln w="9525">
            <a:solidFill>
              <a:schemeClr val="tx1"/>
            </a:solidFill>
            <a:miter lim="800000"/>
            <a:headEnd/>
            <a:tailEnd/>
          </a:ln>
        </p:spPr>
        <p:txBody>
          <a:bodyPr wrap="none" anchor="ctr"/>
          <a:lstStyle/>
          <a:p>
            <a:endParaRPr lang="ru-RU"/>
          </a:p>
        </p:txBody>
      </p:sp>
      <p:sp>
        <p:nvSpPr>
          <p:cNvPr id="9222" name="Text Box 6"/>
          <p:cNvSpPr txBox="1">
            <a:spLocks noChangeArrowheads="1"/>
          </p:cNvSpPr>
          <p:nvPr/>
        </p:nvSpPr>
        <p:spPr bwMode="auto">
          <a:xfrm>
            <a:off x="1102784" y="333375"/>
            <a:ext cx="10272183" cy="457200"/>
          </a:xfrm>
          <a:prstGeom prst="rect">
            <a:avLst/>
          </a:prstGeom>
          <a:noFill/>
          <a:ln w="9525">
            <a:noFill/>
            <a:miter lim="800000"/>
            <a:headEnd/>
            <a:tailEnd/>
          </a:ln>
        </p:spPr>
        <p:txBody>
          <a:bodyPr>
            <a:spAutoFit/>
          </a:bodyPr>
          <a:lstStyle/>
          <a:p>
            <a:pPr algn="ctr">
              <a:spcBef>
                <a:spcPct val="50000"/>
              </a:spcBef>
            </a:pPr>
            <a:r>
              <a:rPr lang="en-US" sz="2400" b="1"/>
              <a:t>Follow the arrow</a:t>
            </a:r>
            <a:r>
              <a:rPr lang="ru-RU" sz="2400" b="1"/>
              <a:t>: </a:t>
            </a:r>
          </a:p>
        </p:txBody>
      </p:sp>
      <p:sp>
        <p:nvSpPr>
          <p:cNvPr id="4100" name="Line 7"/>
          <p:cNvSpPr>
            <a:spLocks noChangeShapeType="1"/>
          </p:cNvSpPr>
          <p:nvPr/>
        </p:nvSpPr>
        <p:spPr bwMode="auto">
          <a:xfrm>
            <a:off x="1775885" y="1484313"/>
            <a:ext cx="9215967" cy="0"/>
          </a:xfrm>
          <a:prstGeom prst="line">
            <a:avLst/>
          </a:prstGeom>
          <a:noFill/>
          <a:ln w="38100">
            <a:solidFill>
              <a:srgbClr val="009900"/>
            </a:solidFill>
            <a:round/>
            <a:headEnd/>
            <a:tailEnd/>
          </a:ln>
        </p:spPr>
        <p:txBody>
          <a:bodyPr/>
          <a:lstStyle/>
          <a:p>
            <a:endParaRPr lang="ru-RU"/>
          </a:p>
        </p:txBody>
      </p:sp>
      <p:sp>
        <p:nvSpPr>
          <p:cNvPr id="4101" name="Line 8"/>
          <p:cNvSpPr>
            <a:spLocks noChangeShapeType="1"/>
          </p:cNvSpPr>
          <p:nvPr/>
        </p:nvSpPr>
        <p:spPr bwMode="auto">
          <a:xfrm flipH="1">
            <a:off x="2063751" y="1484314"/>
            <a:ext cx="8928100" cy="1800225"/>
          </a:xfrm>
          <a:prstGeom prst="line">
            <a:avLst/>
          </a:prstGeom>
          <a:noFill/>
          <a:ln w="38100">
            <a:solidFill>
              <a:srgbClr val="009900"/>
            </a:solidFill>
            <a:round/>
            <a:headEnd/>
            <a:tailEnd/>
          </a:ln>
        </p:spPr>
        <p:txBody>
          <a:bodyPr/>
          <a:lstStyle/>
          <a:p>
            <a:endParaRPr lang="ru-RU"/>
          </a:p>
        </p:txBody>
      </p:sp>
      <p:sp>
        <p:nvSpPr>
          <p:cNvPr id="4102" name="Line 9"/>
          <p:cNvSpPr>
            <a:spLocks noChangeShapeType="1"/>
          </p:cNvSpPr>
          <p:nvPr/>
        </p:nvSpPr>
        <p:spPr bwMode="auto">
          <a:xfrm>
            <a:off x="2063751" y="3284538"/>
            <a:ext cx="8928100" cy="792162"/>
          </a:xfrm>
          <a:prstGeom prst="line">
            <a:avLst/>
          </a:prstGeom>
          <a:noFill/>
          <a:ln w="38100">
            <a:solidFill>
              <a:srgbClr val="009900"/>
            </a:solidFill>
            <a:round/>
            <a:headEnd/>
            <a:tailEnd/>
          </a:ln>
        </p:spPr>
        <p:txBody>
          <a:bodyPr/>
          <a:lstStyle/>
          <a:p>
            <a:endParaRPr lang="ru-RU"/>
          </a:p>
        </p:txBody>
      </p:sp>
      <p:sp>
        <p:nvSpPr>
          <p:cNvPr id="4103" name="Line 10"/>
          <p:cNvSpPr>
            <a:spLocks noChangeShapeType="1"/>
          </p:cNvSpPr>
          <p:nvPr/>
        </p:nvSpPr>
        <p:spPr bwMode="auto">
          <a:xfrm flipH="1">
            <a:off x="1583267" y="4076700"/>
            <a:ext cx="9410700" cy="1295400"/>
          </a:xfrm>
          <a:prstGeom prst="line">
            <a:avLst/>
          </a:prstGeom>
          <a:noFill/>
          <a:ln w="38100">
            <a:solidFill>
              <a:srgbClr val="009900"/>
            </a:solidFill>
            <a:round/>
            <a:headEnd/>
            <a:tailEnd/>
          </a:ln>
        </p:spPr>
        <p:txBody>
          <a:bodyPr/>
          <a:lstStyle/>
          <a:p>
            <a:endParaRPr lang="ru-RU"/>
          </a:p>
        </p:txBody>
      </p:sp>
      <p:sp>
        <p:nvSpPr>
          <p:cNvPr id="9230" name="Line 14"/>
          <p:cNvSpPr>
            <a:spLocks noChangeShapeType="1"/>
          </p:cNvSpPr>
          <p:nvPr/>
        </p:nvSpPr>
        <p:spPr bwMode="auto">
          <a:xfrm>
            <a:off x="1678518" y="1268413"/>
            <a:ext cx="577849" cy="0"/>
          </a:xfrm>
          <a:prstGeom prst="line">
            <a:avLst/>
          </a:prstGeom>
          <a:noFill/>
          <a:ln w="76200">
            <a:solidFill>
              <a:srgbClr val="800080"/>
            </a:solidFill>
            <a:round/>
            <a:headEnd/>
            <a:tailEnd type="triangle" w="med" len="med"/>
          </a:ln>
        </p:spPr>
        <p:txBody>
          <a:bodyPr/>
          <a:lstStyle/>
          <a:p>
            <a:endParaRPr lang="ru-RU"/>
          </a:p>
        </p:txBody>
      </p:sp>
      <p:sp>
        <p:nvSpPr>
          <p:cNvPr id="9231" name="Line 15"/>
          <p:cNvSpPr>
            <a:spLocks noChangeShapeType="1"/>
          </p:cNvSpPr>
          <p:nvPr/>
        </p:nvSpPr>
        <p:spPr bwMode="auto">
          <a:xfrm flipH="1">
            <a:off x="10513485" y="1557338"/>
            <a:ext cx="577849" cy="144462"/>
          </a:xfrm>
          <a:prstGeom prst="line">
            <a:avLst/>
          </a:prstGeom>
          <a:noFill/>
          <a:ln w="76200">
            <a:solidFill>
              <a:srgbClr val="800080"/>
            </a:solidFill>
            <a:round/>
            <a:headEnd/>
            <a:tailEnd type="triangle" w="med" len="med"/>
          </a:ln>
        </p:spPr>
        <p:txBody>
          <a:bodyPr/>
          <a:lstStyle/>
          <a:p>
            <a:endParaRPr lang="ru-RU"/>
          </a:p>
        </p:txBody>
      </p:sp>
      <p:sp>
        <p:nvSpPr>
          <p:cNvPr id="9237" name="Line 21"/>
          <p:cNvSpPr>
            <a:spLocks noChangeShapeType="1"/>
          </p:cNvSpPr>
          <p:nvPr/>
        </p:nvSpPr>
        <p:spPr bwMode="auto">
          <a:xfrm>
            <a:off x="1968500" y="3500439"/>
            <a:ext cx="575733" cy="71437"/>
          </a:xfrm>
          <a:prstGeom prst="line">
            <a:avLst/>
          </a:prstGeom>
          <a:noFill/>
          <a:ln w="76200">
            <a:solidFill>
              <a:srgbClr val="800080"/>
            </a:solidFill>
            <a:round/>
            <a:headEnd/>
            <a:tailEnd type="triangle" w="med" len="med"/>
          </a:ln>
        </p:spPr>
        <p:txBody>
          <a:bodyPr/>
          <a:lstStyle/>
          <a:p>
            <a:endParaRPr lang="ru-RU"/>
          </a:p>
        </p:txBody>
      </p:sp>
      <p:sp>
        <p:nvSpPr>
          <p:cNvPr id="9238" name="Line 22"/>
          <p:cNvSpPr>
            <a:spLocks noChangeShapeType="1"/>
          </p:cNvSpPr>
          <p:nvPr/>
        </p:nvSpPr>
        <p:spPr bwMode="auto">
          <a:xfrm flipH="1">
            <a:off x="10416118" y="4365626"/>
            <a:ext cx="673100" cy="142875"/>
          </a:xfrm>
          <a:prstGeom prst="line">
            <a:avLst/>
          </a:prstGeom>
          <a:noFill/>
          <a:ln w="76200">
            <a:solidFill>
              <a:srgbClr val="800080"/>
            </a:solidFill>
            <a:round/>
            <a:headEnd/>
            <a:tailEnd type="triangle" w="med" len="med"/>
          </a:ln>
        </p:spPr>
        <p:txBody>
          <a:bodyPr/>
          <a:lstStyle/>
          <a:p>
            <a:endParaRPr lang="ru-RU"/>
          </a:p>
        </p:txBody>
      </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wd">
                                    <p:tmPct val="50000"/>
                                  </p:iterate>
                                  <p:childTnLst>
                                    <p:set>
                                      <p:cBhvr>
                                        <p:cTn id="6" dur="1" fill="hold">
                                          <p:stCondLst>
                                            <p:cond delay="0"/>
                                          </p:stCondLst>
                                        </p:cTn>
                                        <p:tgtEl>
                                          <p:spTgt spid="9222"/>
                                        </p:tgtEl>
                                        <p:attrNameLst>
                                          <p:attrName>style.visibility</p:attrName>
                                        </p:attrNameLst>
                                      </p:cBhvr>
                                      <p:to>
                                        <p:strVal val="visible"/>
                                      </p:to>
                                    </p:set>
                                    <p:anim calcmode="discrete" valueType="clr">
                                      <p:cBhvr override="childStyle">
                                        <p:cTn id="7" dur="500"/>
                                        <p:tgtEl>
                                          <p:spTgt spid="922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9222"/>
                                        </p:tgtEl>
                                        <p:attrNameLst>
                                          <p:attrName>fillcolor</p:attrName>
                                        </p:attrNameLst>
                                      </p:cBhvr>
                                      <p:tavLst>
                                        <p:tav tm="0">
                                          <p:val>
                                            <p:clrVal>
                                              <a:schemeClr val="accent2"/>
                                            </p:clrVal>
                                          </p:val>
                                        </p:tav>
                                        <p:tav tm="50000">
                                          <p:val>
                                            <p:clrVal>
                                              <a:schemeClr val="hlink"/>
                                            </p:clrVal>
                                          </p:val>
                                        </p:tav>
                                      </p:tavLst>
                                    </p:anim>
                                    <p:set>
                                      <p:cBhvr>
                                        <p:cTn id="9" dur="500"/>
                                        <p:tgtEl>
                                          <p:spTgt spid="9222"/>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par>
                          <p:cTn id="10" fill="hold">
                            <p:stCondLst>
                              <p:cond delay="1250"/>
                            </p:stCondLst>
                            <p:childTnLst>
                              <p:par>
                                <p:cTn id="11" presetID="3" presetClass="exit" presetSubtype="5" fill="hold" grpId="1" nodeType="afterEffect">
                                  <p:stCondLst>
                                    <p:cond delay="0"/>
                                  </p:stCondLst>
                                  <p:iterate type="wd">
                                    <p:tmPct val="10000"/>
                                  </p:iterate>
                                  <p:childTnLst>
                                    <p:animEffect transition="out" filter="blinds(vertical)">
                                      <p:cBhvr>
                                        <p:cTn id="12" dur="500"/>
                                        <p:tgtEl>
                                          <p:spTgt spid="9222"/>
                                        </p:tgtEl>
                                      </p:cBhvr>
                                    </p:animEffect>
                                    <p:set>
                                      <p:cBhvr>
                                        <p:cTn id="13" dur="1" fill="hold">
                                          <p:stCondLst>
                                            <p:cond delay="499"/>
                                          </p:stCondLst>
                                        </p:cTn>
                                        <p:tgtEl>
                                          <p:spTgt spid="9222"/>
                                        </p:tgtEl>
                                        <p:attrNameLst>
                                          <p:attrName>style.visibility</p:attrName>
                                        </p:attrNameLst>
                                      </p:cBhvr>
                                      <p:to>
                                        <p:strVal val="hidden"/>
                                      </p:to>
                                    </p:set>
                                  </p:childTnLst>
                                </p:cTn>
                              </p:par>
                            </p:childTnLst>
                          </p:cTn>
                        </p:par>
                        <p:par>
                          <p:cTn id="14" fill="hold">
                            <p:stCondLst>
                              <p:cond delay="1900"/>
                            </p:stCondLst>
                            <p:childTnLst>
                              <p:par>
                                <p:cTn id="15" presetID="63" presetClass="path" presetSubtype="0" accel="50000" decel="50000" fill="hold" grpId="0" nodeType="afterEffect">
                                  <p:stCondLst>
                                    <p:cond delay="0"/>
                                  </p:stCondLst>
                                  <p:childTnLst>
                                    <p:animMotion origin="layout" path="M 1.66667E-6 -4.50867E-6 L 0.7559 0.00024 " pathEditMode="relative" rAng="0" ptsTypes="AA">
                                      <p:cBhvr>
                                        <p:cTn id="16" dur="2000" fill="hold"/>
                                        <p:tgtEl>
                                          <p:spTgt spid="9230"/>
                                        </p:tgtEl>
                                        <p:attrNameLst>
                                          <p:attrName>ppt_x</p:attrName>
                                          <p:attrName>ppt_y</p:attrName>
                                        </p:attrNameLst>
                                      </p:cBhvr>
                                      <p:rCtr x="378" y="0"/>
                                    </p:animMotion>
                                  </p:childTnLst>
                                </p:cTn>
                              </p:par>
                            </p:childTnLst>
                          </p:cTn>
                        </p:par>
                        <p:par>
                          <p:cTn id="17" fill="hold">
                            <p:stCondLst>
                              <p:cond delay="3900"/>
                            </p:stCondLst>
                            <p:childTnLst>
                              <p:par>
                                <p:cTn id="18" presetID="1" presetClass="exit" presetSubtype="0" fill="hold" grpId="1" nodeType="afterEffect">
                                  <p:stCondLst>
                                    <p:cond delay="0"/>
                                  </p:stCondLst>
                                  <p:childTnLst>
                                    <p:set>
                                      <p:cBhvr>
                                        <p:cTn id="19" dur="1" fill="hold">
                                          <p:stCondLst>
                                            <p:cond delay="0"/>
                                          </p:stCondLst>
                                        </p:cTn>
                                        <p:tgtEl>
                                          <p:spTgt spid="9230"/>
                                        </p:tgtEl>
                                        <p:attrNameLst>
                                          <p:attrName>style.visibility</p:attrName>
                                        </p:attrNameLst>
                                      </p:cBhvr>
                                      <p:to>
                                        <p:strVal val="hidden"/>
                                      </p:to>
                                    </p:set>
                                  </p:childTnLst>
                                </p:cTn>
                              </p:par>
                            </p:childTnLst>
                          </p:cTn>
                        </p:par>
                        <p:par>
                          <p:cTn id="20" fill="hold">
                            <p:stCondLst>
                              <p:cond delay="3900"/>
                            </p:stCondLst>
                            <p:childTnLst>
                              <p:par>
                                <p:cTn id="21" presetID="35" presetClass="path" presetSubtype="0" accel="50000" decel="50000" fill="hold" grpId="0" nodeType="afterEffect">
                                  <p:stCondLst>
                                    <p:cond delay="0"/>
                                  </p:stCondLst>
                                  <p:childTnLst>
                                    <p:animMotion origin="layout" path="M 2.5E-6 4.56647E-6 L -0.64584 0.24115 " pathEditMode="relative" rAng="0" ptsTypes="AA">
                                      <p:cBhvr>
                                        <p:cTn id="22" dur="2000" fill="hold"/>
                                        <p:tgtEl>
                                          <p:spTgt spid="9231"/>
                                        </p:tgtEl>
                                        <p:attrNameLst>
                                          <p:attrName>ppt_x</p:attrName>
                                          <p:attrName>ppt_y</p:attrName>
                                        </p:attrNameLst>
                                      </p:cBhvr>
                                      <p:rCtr x="-323" y="120"/>
                                    </p:animMotion>
                                  </p:childTnLst>
                                </p:cTn>
                              </p:par>
                            </p:childTnLst>
                          </p:cTn>
                        </p:par>
                        <p:par>
                          <p:cTn id="23" fill="hold">
                            <p:stCondLst>
                              <p:cond delay="5900"/>
                            </p:stCondLst>
                            <p:childTnLst>
                              <p:par>
                                <p:cTn id="24" presetID="1" presetClass="exit" presetSubtype="0" fill="hold" grpId="1" nodeType="afterEffect">
                                  <p:stCondLst>
                                    <p:cond delay="0"/>
                                  </p:stCondLst>
                                  <p:childTnLst>
                                    <p:set>
                                      <p:cBhvr>
                                        <p:cTn id="25" dur="1" fill="hold">
                                          <p:stCondLst>
                                            <p:cond delay="0"/>
                                          </p:stCondLst>
                                        </p:cTn>
                                        <p:tgtEl>
                                          <p:spTgt spid="9231"/>
                                        </p:tgtEl>
                                        <p:attrNameLst>
                                          <p:attrName>style.visibility</p:attrName>
                                        </p:attrNameLst>
                                      </p:cBhvr>
                                      <p:to>
                                        <p:strVal val="hidden"/>
                                      </p:to>
                                    </p:set>
                                  </p:childTnLst>
                                </p:cTn>
                              </p:par>
                            </p:childTnLst>
                          </p:cTn>
                        </p:par>
                        <p:par>
                          <p:cTn id="26" fill="hold">
                            <p:stCondLst>
                              <p:cond delay="5900"/>
                            </p:stCondLst>
                            <p:childTnLst>
                              <p:par>
                                <p:cTn id="27" presetID="63" presetClass="path" presetSubtype="0" accel="50000" decel="50000" fill="hold" grpId="0" nodeType="afterEffect">
                                  <p:stCondLst>
                                    <p:cond delay="0"/>
                                  </p:stCondLst>
                                  <p:childTnLst>
                                    <p:animMotion origin="layout" path="M -0.05139 0.01596 L 0.65347 0.11029 " pathEditMode="relative" rAng="0" ptsTypes="AA">
                                      <p:cBhvr>
                                        <p:cTn id="28" dur="2000" fill="hold"/>
                                        <p:tgtEl>
                                          <p:spTgt spid="9237"/>
                                        </p:tgtEl>
                                        <p:attrNameLst>
                                          <p:attrName>ppt_x</p:attrName>
                                          <p:attrName>ppt_y</p:attrName>
                                        </p:attrNameLst>
                                      </p:cBhvr>
                                      <p:rCtr x="352" y="47"/>
                                    </p:animMotion>
                                  </p:childTnLst>
                                </p:cTn>
                              </p:par>
                            </p:childTnLst>
                          </p:cTn>
                        </p:par>
                        <p:par>
                          <p:cTn id="29" fill="hold">
                            <p:stCondLst>
                              <p:cond delay="7900"/>
                            </p:stCondLst>
                            <p:childTnLst>
                              <p:par>
                                <p:cTn id="30" presetID="1" presetClass="exit" presetSubtype="0" fill="hold" grpId="1" nodeType="afterEffect">
                                  <p:stCondLst>
                                    <p:cond delay="0"/>
                                  </p:stCondLst>
                                  <p:childTnLst>
                                    <p:set>
                                      <p:cBhvr>
                                        <p:cTn id="31" dur="1" fill="hold">
                                          <p:stCondLst>
                                            <p:cond delay="0"/>
                                          </p:stCondLst>
                                        </p:cTn>
                                        <p:tgtEl>
                                          <p:spTgt spid="9237"/>
                                        </p:tgtEl>
                                        <p:attrNameLst>
                                          <p:attrName>style.visibility</p:attrName>
                                        </p:attrNameLst>
                                      </p:cBhvr>
                                      <p:to>
                                        <p:strVal val="hidden"/>
                                      </p:to>
                                    </p:set>
                                  </p:childTnLst>
                                </p:cTn>
                              </p:par>
                            </p:childTnLst>
                          </p:cTn>
                        </p:par>
                        <p:par>
                          <p:cTn id="32" fill="hold">
                            <p:stCondLst>
                              <p:cond delay="7900"/>
                            </p:stCondLst>
                            <p:childTnLst>
                              <p:par>
                                <p:cTn id="33" presetID="35" presetClass="path" presetSubtype="0" accel="50000" decel="50000" fill="hold" grpId="0" nodeType="afterEffect">
                                  <p:stCondLst>
                                    <p:cond delay="0"/>
                                  </p:stCondLst>
                                  <p:childTnLst>
                                    <p:animMotion origin="layout" path="M -4.44444E-6 -2.77457E-6 L -0.75208 0.17827 " pathEditMode="relative" rAng="0" ptsTypes="AA">
                                      <p:cBhvr>
                                        <p:cTn id="34" dur="2000" fill="hold"/>
                                        <p:tgtEl>
                                          <p:spTgt spid="9238"/>
                                        </p:tgtEl>
                                        <p:attrNameLst>
                                          <p:attrName>ppt_x</p:attrName>
                                          <p:attrName>ppt_y</p:attrName>
                                        </p:attrNameLst>
                                      </p:cBhvr>
                                      <p:rCtr x="-376" y="89"/>
                                    </p:animMotion>
                                  </p:childTnLst>
                                </p:cTn>
                              </p:par>
                            </p:childTnLst>
                          </p:cTn>
                        </p:par>
                        <p:par>
                          <p:cTn id="35" fill="hold">
                            <p:stCondLst>
                              <p:cond delay="9900"/>
                            </p:stCondLst>
                            <p:childTnLst>
                              <p:par>
                                <p:cTn id="36" presetID="1" presetClass="exit" presetSubtype="0" fill="hold" grpId="1" nodeType="afterEffect">
                                  <p:stCondLst>
                                    <p:cond delay="0"/>
                                  </p:stCondLst>
                                  <p:childTnLst>
                                    <p:set>
                                      <p:cBhvr>
                                        <p:cTn id="37" dur="1" fill="hold">
                                          <p:stCondLst>
                                            <p:cond delay="0"/>
                                          </p:stCondLst>
                                        </p:cTn>
                                        <p:tgtEl>
                                          <p:spTgt spid="92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p:bldP spid="9222" grpId="1"/>
      <p:bldP spid="9230" grpId="0" animBg="1"/>
      <p:bldP spid="9230" grpId="1" animBg="1"/>
      <p:bldP spid="9231" grpId="0" animBg="1"/>
      <p:bldP spid="9231" grpId="1" animBg="1"/>
      <p:bldP spid="9237" grpId="0" animBg="1"/>
      <p:bldP spid="9237" grpId="1" animBg="1"/>
      <p:bldP spid="9238" grpId="0" animBg="1"/>
      <p:bldP spid="9238"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5122" name="Oval 2"/>
          <p:cNvSpPr>
            <a:spLocks noChangeArrowheads="1"/>
          </p:cNvSpPr>
          <p:nvPr/>
        </p:nvSpPr>
        <p:spPr bwMode="auto">
          <a:xfrm>
            <a:off x="2887579" y="692151"/>
            <a:ext cx="5991726" cy="5083007"/>
          </a:xfrm>
          <a:prstGeom prst="ellipse">
            <a:avLst/>
          </a:prstGeom>
          <a:noFill/>
          <a:ln w="57150">
            <a:solidFill>
              <a:schemeClr val="tx1"/>
            </a:solidFill>
            <a:round/>
            <a:headEnd/>
            <a:tailEnd/>
          </a:ln>
        </p:spPr>
        <p:txBody>
          <a:bodyPr wrap="none" anchor="ctr"/>
          <a:lstStyle/>
          <a:p>
            <a:endParaRPr lang="ru-RU"/>
          </a:p>
        </p:txBody>
      </p:sp>
      <p:sp>
        <p:nvSpPr>
          <p:cNvPr id="16387" name="Oval 3"/>
          <p:cNvSpPr>
            <a:spLocks noChangeArrowheads="1"/>
          </p:cNvSpPr>
          <p:nvPr/>
        </p:nvSpPr>
        <p:spPr bwMode="auto">
          <a:xfrm>
            <a:off x="9359900" y="2205038"/>
            <a:ext cx="575733" cy="431800"/>
          </a:xfrm>
          <a:prstGeom prst="ellipse">
            <a:avLst/>
          </a:prstGeom>
          <a:gradFill rotWithShape="1">
            <a:gsLst>
              <a:gs pos="0">
                <a:srgbClr val="FFFF00"/>
              </a:gs>
              <a:gs pos="100000">
                <a:srgbClr val="767600"/>
              </a:gs>
            </a:gsLst>
            <a:path path="shape">
              <a:fillToRect l="50000" t="50000" r="50000" b="50000"/>
            </a:path>
          </a:gradFill>
          <a:ln w="9525">
            <a:noFill/>
            <a:round/>
            <a:headEnd/>
            <a:tailEnd/>
          </a:ln>
        </p:spPr>
        <p:txBody>
          <a:bodyPr wrap="none" anchor="ctr"/>
          <a:lstStyle/>
          <a:p>
            <a:endParaRPr lang="ru-RU"/>
          </a:p>
        </p:txBody>
      </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childTnLst>
                                    <p:animMotion origin="layout" path="M -0.30347 -0.25179 C -0.1625 -0.25179 -0.04722 -0.09896 -0.04722 0.08902 C -0.04722 0.277 -0.1625 0.43006 -0.30347 0.43006 C -0.44462 0.43006 -0.55903 0.277 -0.55903 0.08902 C -0.55903 -0.09896 -0.44462 -0.25179 -0.30347 -0.25179 Z " pathEditMode="relative" rAng="0" ptsTypes="fffff">
                                      <p:cBhvr>
                                        <p:cTn id="6" dur="2000" fill="hold"/>
                                        <p:tgtEl>
                                          <p:spTgt spid="16387"/>
                                        </p:tgtEl>
                                        <p:attrNameLst>
                                          <p:attrName>ppt_x</p:attrName>
                                          <p:attrName>ppt_y</p:attrName>
                                        </p:attrNameLst>
                                      </p:cBhvr>
                                      <p:rCtr x="0" y="341"/>
                                    </p:animMotion>
                                  </p:childTnLst>
                                </p:cTn>
                              </p:par>
                            </p:childTnLst>
                          </p:cTn>
                        </p:par>
                        <p:par>
                          <p:cTn id="7" fill="hold">
                            <p:stCondLst>
                              <p:cond delay="2000"/>
                            </p:stCondLst>
                            <p:childTnLst>
                              <p:par>
                                <p:cTn id="8" presetID="1" presetClass="path" presetSubtype="0" accel="50000" decel="50000" fill="hold" grpId="1" nodeType="afterEffect">
                                  <p:stCondLst>
                                    <p:cond delay="0"/>
                                  </p:stCondLst>
                                  <p:childTnLst>
                                    <p:animMotion origin="layout" path="M -0.30348 -0.25179 C -0.16268 -0.25179 -0.04757 -0.09896 -0.04757 0.08902 C -0.04757 0.277 -0.16268 0.43006 -0.30348 0.43006 C -0.44479 0.43006 -0.55938 0.277 -0.55938 0.08902 C -0.55938 -0.09896 -0.44479 -0.25179 -0.30348 -0.25179 Z " pathEditMode="relative" rAng="0" ptsTypes="fffff">
                                      <p:cBhvr>
                                        <p:cTn id="9" dur="2000" spd="-100000" fill="hold"/>
                                        <p:tgtEl>
                                          <p:spTgt spid="16387"/>
                                        </p:tgtEl>
                                        <p:attrNameLst>
                                          <p:attrName>ppt_x</p:attrName>
                                          <p:attrName>ppt_y</p:attrName>
                                        </p:attrNameLst>
                                      </p:cBhvr>
                                      <p:rCtr x="0" y="34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P spid="16387"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17414" name="Oval 6"/>
          <p:cNvSpPr>
            <a:spLocks noChangeArrowheads="1"/>
          </p:cNvSpPr>
          <p:nvPr/>
        </p:nvSpPr>
        <p:spPr bwMode="auto">
          <a:xfrm rot="-5400000">
            <a:off x="720461" y="3332957"/>
            <a:ext cx="576263" cy="768349"/>
          </a:xfrm>
          <a:prstGeom prst="ellipse">
            <a:avLst/>
          </a:prstGeom>
          <a:gradFill rotWithShape="1">
            <a:gsLst>
              <a:gs pos="0">
                <a:srgbClr val="FFFF00"/>
              </a:gs>
              <a:gs pos="100000">
                <a:srgbClr val="767600"/>
              </a:gs>
            </a:gsLst>
            <a:path path="shape">
              <a:fillToRect l="50000" t="50000" r="50000" b="50000"/>
            </a:path>
          </a:gradFill>
          <a:ln w="9525">
            <a:noFill/>
            <a:round/>
            <a:headEnd/>
            <a:tailEnd/>
          </a:ln>
        </p:spPr>
        <p:txBody>
          <a:bodyPr wrap="none" anchor="ctr"/>
          <a:lstStyle/>
          <a:p>
            <a:endParaRPr lang="ru-RU" dirty="0"/>
          </a:p>
        </p:txBody>
      </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path" presetSubtype="0" accel="50000" decel="50000" fill="hold" grpId="0" nodeType="withEffect">
                                  <p:stCondLst>
                                    <p:cond delay="0"/>
                                  </p:stCondLst>
                                  <p:childTnLst>
                                    <p:animMotion origin="layout" path="M 3.61111E-6 3.98844E-6 C 0.00052 -0.09989 0.09357 -0.18197 0.20677 -0.18197 C 0.3401 -0.18197 0.38854 -0.09087 0.4085 -0.0363 L 0.42916 0.0363 C 0.45034 0.09086 0.50156 0.1815 0.65277 0.1815 C 0.74895 0.1815 0.85816 0.09988 0.85833 3.98844E-6 C 0.85833 -0.09989 0.74895 -0.18197 0.65277 -0.18197 C 0.50156 -0.18197 0.45034 -0.09087 0.42916 -0.0363 L 0.4085 0.0363 C 0.38854 0.08994 0.34027 0.1815 0.20764 0.1815 C 0.09357 0.1815 3.61111E-6 0.09988 3.61111E-6 3.98844E-6 Z " pathEditMode="relative" rAng="16200000" ptsTypes="ffFffffFfff">
                                      <p:cBhvr>
                                        <p:cTn id="6" dur="5000" fill="hold"/>
                                        <p:tgtEl>
                                          <p:spTgt spid="17414"/>
                                        </p:tgtEl>
                                        <p:attrNameLst>
                                          <p:attrName>ppt_x</p:attrName>
                                          <p:attrName>ppt_y</p:attrName>
                                        </p:attrNameLst>
                                      </p:cBhvr>
                                      <p:rCtr x="429"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grpSp>
        <p:nvGrpSpPr>
          <p:cNvPr id="2" name="Group 38"/>
          <p:cNvGrpSpPr>
            <a:grpSpLocks/>
          </p:cNvGrpSpPr>
          <p:nvPr/>
        </p:nvGrpSpPr>
        <p:grpSpPr bwMode="auto">
          <a:xfrm>
            <a:off x="1102784" y="260351"/>
            <a:ext cx="1344083" cy="936625"/>
            <a:chOff x="340" y="1253"/>
            <a:chExt cx="635" cy="590"/>
          </a:xfrm>
        </p:grpSpPr>
        <p:sp>
          <p:nvSpPr>
            <p:cNvPr id="7198" name="AutoShape 28"/>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99" name="AutoShape 32"/>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3" name="Group 42"/>
          <p:cNvGrpSpPr>
            <a:grpSpLocks/>
          </p:cNvGrpSpPr>
          <p:nvPr/>
        </p:nvGrpSpPr>
        <p:grpSpPr bwMode="auto">
          <a:xfrm>
            <a:off x="9552517" y="3573464"/>
            <a:ext cx="1344083" cy="936625"/>
            <a:chOff x="340" y="1253"/>
            <a:chExt cx="635" cy="590"/>
          </a:xfrm>
        </p:grpSpPr>
        <p:sp>
          <p:nvSpPr>
            <p:cNvPr id="7196" name="AutoShape 43"/>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97" name="AutoShape 44"/>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4" name="Group 48"/>
          <p:cNvGrpSpPr>
            <a:grpSpLocks/>
          </p:cNvGrpSpPr>
          <p:nvPr/>
        </p:nvGrpSpPr>
        <p:grpSpPr bwMode="auto">
          <a:xfrm>
            <a:off x="6479117" y="3068639"/>
            <a:ext cx="1344083" cy="936625"/>
            <a:chOff x="340" y="1253"/>
            <a:chExt cx="635" cy="590"/>
          </a:xfrm>
        </p:grpSpPr>
        <p:sp>
          <p:nvSpPr>
            <p:cNvPr id="7194" name="AutoShape 49"/>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95" name="AutoShape 50"/>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5" name="Group 51"/>
          <p:cNvGrpSpPr>
            <a:grpSpLocks/>
          </p:cNvGrpSpPr>
          <p:nvPr/>
        </p:nvGrpSpPr>
        <p:grpSpPr bwMode="auto">
          <a:xfrm>
            <a:off x="2734734" y="2492376"/>
            <a:ext cx="1344084" cy="936625"/>
            <a:chOff x="340" y="1253"/>
            <a:chExt cx="635" cy="590"/>
          </a:xfrm>
        </p:grpSpPr>
        <p:sp>
          <p:nvSpPr>
            <p:cNvPr id="7192" name="AutoShape 52"/>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93" name="AutoShape 53"/>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6" name="Group 57"/>
          <p:cNvGrpSpPr>
            <a:grpSpLocks/>
          </p:cNvGrpSpPr>
          <p:nvPr/>
        </p:nvGrpSpPr>
        <p:grpSpPr bwMode="auto">
          <a:xfrm>
            <a:off x="1200151" y="5445126"/>
            <a:ext cx="1344083" cy="936625"/>
            <a:chOff x="340" y="1253"/>
            <a:chExt cx="635" cy="590"/>
          </a:xfrm>
        </p:grpSpPr>
        <p:sp>
          <p:nvSpPr>
            <p:cNvPr id="7190" name="AutoShape 58"/>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91" name="AutoShape 59"/>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7" name="Group 60"/>
          <p:cNvGrpSpPr>
            <a:grpSpLocks/>
          </p:cNvGrpSpPr>
          <p:nvPr/>
        </p:nvGrpSpPr>
        <p:grpSpPr bwMode="auto">
          <a:xfrm>
            <a:off x="5808134" y="4941889"/>
            <a:ext cx="1344084" cy="936625"/>
            <a:chOff x="340" y="1253"/>
            <a:chExt cx="635" cy="590"/>
          </a:xfrm>
        </p:grpSpPr>
        <p:sp>
          <p:nvSpPr>
            <p:cNvPr id="7188" name="AutoShape 61"/>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89" name="AutoShape 62"/>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8" name="Group 63"/>
          <p:cNvGrpSpPr>
            <a:grpSpLocks/>
          </p:cNvGrpSpPr>
          <p:nvPr/>
        </p:nvGrpSpPr>
        <p:grpSpPr bwMode="auto">
          <a:xfrm>
            <a:off x="7056967" y="1341439"/>
            <a:ext cx="1344084" cy="936625"/>
            <a:chOff x="340" y="1253"/>
            <a:chExt cx="635" cy="590"/>
          </a:xfrm>
        </p:grpSpPr>
        <p:sp>
          <p:nvSpPr>
            <p:cNvPr id="7186" name="AutoShape 64"/>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87" name="AutoShape 65"/>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9" name="Group 66"/>
          <p:cNvGrpSpPr>
            <a:grpSpLocks/>
          </p:cNvGrpSpPr>
          <p:nvPr/>
        </p:nvGrpSpPr>
        <p:grpSpPr bwMode="auto">
          <a:xfrm>
            <a:off x="5232401" y="260351"/>
            <a:ext cx="1344084" cy="936625"/>
            <a:chOff x="340" y="1253"/>
            <a:chExt cx="635" cy="590"/>
          </a:xfrm>
        </p:grpSpPr>
        <p:sp>
          <p:nvSpPr>
            <p:cNvPr id="7184" name="AutoShape 67"/>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85" name="AutoShape 68"/>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10" name="Group 72"/>
          <p:cNvGrpSpPr>
            <a:grpSpLocks/>
          </p:cNvGrpSpPr>
          <p:nvPr/>
        </p:nvGrpSpPr>
        <p:grpSpPr bwMode="auto">
          <a:xfrm>
            <a:off x="9935634" y="260351"/>
            <a:ext cx="1344084" cy="936625"/>
            <a:chOff x="340" y="1253"/>
            <a:chExt cx="635" cy="590"/>
          </a:xfrm>
        </p:grpSpPr>
        <p:sp>
          <p:nvSpPr>
            <p:cNvPr id="7182" name="AutoShape 73"/>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83" name="AutoShape 74"/>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grpSp>
        <p:nvGrpSpPr>
          <p:cNvPr id="11" name="Group 75"/>
          <p:cNvGrpSpPr>
            <a:grpSpLocks/>
          </p:cNvGrpSpPr>
          <p:nvPr/>
        </p:nvGrpSpPr>
        <p:grpSpPr bwMode="auto">
          <a:xfrm>
            <a:off x="5232401" y="2420939"/>
            <a:ext cx="1344084" cy="936625"/>
            <a:chOff x="340" y="1253"/>
            <a:chExt cx="635" cy="590"/>
          </a:xfrm>
        </p:grpSpPr>
        <p:sp>
          <p:nvSpPr>
            <p:cNvPr id="7180" name="AutoShape 76"/>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7181" name="AutoShape 77"/>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1" presetClass="exit" presetSubtype="0" fill="hold" nodeType="afterEffect">
                                  <p:stCondLst>
                                    <p:cond delay="0"/>
                                  </p:stCondLst>
                                  <p:childTnLst>
                                    <p:set>
                                      <p:cBhvr>
                                        <p:cTn id="12" dur="1" fill="hold">
                                          <p:stCondLst>
                                            <p:cond delay="0"/>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53" presetClass="entr" presetSubtype="0"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500" fill="hold"/>
                                        <p:tgtEl>
                                          <p:spTgt spid="9"/>
                                        </p:tgtEl>
                                        <p:attrNameLst>
                                          <p:attrName>ppt_w</p:attrName>
                                        </p:attrNameLst>
                                      </p:cBhvr>
                                      <p:tavLst>
                                        <p:tav tm="0">
                                          <p:val>
                                            <p:fltVal val="0"/>
                                          </p:val>
                                        </p:tav>
                                        <p:tav tm="100000">
                                          <p:val>
                                            <p:strVal val="#ppt_w"/>
                                          </p:val>
                                        </p:tav>
                                      </p:tavLst>
                                    </p:anim>
                                    <p:anim calcmode="lin" valueType="num">
                                      <p:cBhvr>
                                        <p:cTn id="17" dur="500" fill="hold"/>
                                        <p:tgtEl>
                                          <p:spTgt spid="9"/>
                                        </p:tgtEl>
                                        <p:attrNameLst>
                                          <p:attrName>ppt_h</p:attrName>
                                        </p:attrNameLst>
                                      </p:cBhvr>
                                      <p:tavLst>
                                        <p:tav tm="0">
                                          <p:val>
                                            <p:fltVal val="0"/>
                                          </p:val>
                                        </p:tav>
                                        <p:tav tm="100000">
                                          <p:val>
                                            <p:strVal val="#ppt_h"/>
                                          </p:val>
                                        </p:tav>
                                      </p:tavLst>
                                    </p:anim>
                                    <p:animEffect transition="in" filter="fade">
                                      <p:cBhvr>
                                        <p:cTn id="18" dur="500"/>
                                        <p:tgtEl>
                                          <p:spTgt spid="9"/>
                                        </p:tgtEl>
                                      </p:cBhvr>
                                    </p:animEffect>
                                  </p:childTnLst>
                                </p:cTn>
                              </p:par>
                            </p:childTnLst>
                          </p:cTn>
                        </p:par>
                        <p:par>
                          <p:cTn id="19" fill="hold">
                            <p:stCondLst>
                              <p:cond delay="1000"/>
                            </p:stCondLst>
                            <p:childTnLst>
                              <p:par>
                                <p:cTn id="20" presetID="1" presetClass="exit" presetSubtype="0" fill="hold" nodeType="afterEffect">
                                  <p:stCondLst>
                                    <p:cond delay="0"/>
                                  </p:stCondLst>
                                  <p:childTnLst>
                                    <p:set>
                                      <p:cBhvr>
                                        <p:cTn id="21" dur="1" fill="hold">
                                          <p:stCondLst>
                                            <p:cond delay="0"/>
                                          </p:stCondLst>
                                        </p:cTn>
                                        <p:tgtEl>
                                          <p:spTgt spid="9"/>
                                        </p:tgtEl>
                                        <p:attrNameLst>
                                          <p:attrName>style.visibility</p:attrName>
                                        </p:attrNameLst>
                                      </p:cBhvr>
                                      <p:to>
                                        <p:strVal val="hidden"/>
                                      </p:to>
                                    </p:set>
                                  </p:childTnLst>
                                </p:cTn>
                              </p:par>
                            </p:childTnLst>
                          </p:cTn>
                        </p:par>
                        <p:par>
                          <p:cTn id="22" fill="hold">
                            <p:stCondLst>
                              <p:cond delay="1000"/>
                            </p:stCondLst>
                            <p:childTnLst>
                              <p:par>
                                <p:cTn id="23" presetID="53" presetClass="entr" presetSubtype="0" fill="hold" nodeType="after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500" fill="hold"/>
                                        <p:tgtEl>
                                          <p:spTgt spid="10"/>
                                        </p:tgtEl>
                                        <p:attrNameLst>
                                          <p:attrName>ppt_w</p:attrName>
                                        </p:attrNameLst>
                                      </p:cBhvr>
                                      <p:tavLst>
                                        <p:tav tm="0">
                                          <p:val>
                                            <p:fltVal val="0"/>
                                          </p:val>
                                        </p:tav>
                                        <p:tav tm="100000">
                                          <p:val>
                                            <p:strVal val="#ppt_w"/>
                                          </p:val>
                                        </p:tav>
                                      </p:tavLst>
                                    </p:anim>
                                    <p:anim calcmode="lin" valueType="num">
                                      <p:cBhvr>
                                        <p:cTn id="26" dur="500" fill="hold"/>
                                        <p:tgtEl>
                                          <p:spTgt spid="10"/>
                                        </p:tgtEl>
                                        <p:attrNameLst>
                                          <p:attrName>ppt_h</p:attrName>
                                        </p:attrNameLst>
                                      </p:cBhvr>
                                      <p:tavLst>
                                        <p:tav tm="0">
                                          <p:val>
                                            <p:fltVal val="0"/>
                                          </p:val>
                                        </p:tav>
                                        <p:tav tm="100000">
                                          <p:val>
                                            <p:strVal val="#ppt_h"/>
                                          </p:val>
                                        </p:tav>
                                      </p:tavLst>
                                    </p:anim>
                                    <p:animEffect transition="in" filter="fade">
                                      <p:cBhvr>
                                        <p:cTn id="27" dur="500"/>
                                        <p:tgtEl>
                                          <p:spTgt spid="10"/>
                                        </p:tgtEl>
                                      </p:cBhvr>
                                    </p:animEffect>
                                  </p:childTnLst>
                                </p:cTn>
                              </p:par>
                            </p:childTnLst>
                          </p:cTn>
                        </p:par>
                        <p:par>
                          <p:cTn id="28" fill="hold">
                            <p:stCondLst>
                              <p:cond delay="1500"/>
                            </p:stCondLst>
                            <p:childTnLst>
                              <p:par>
                                <p:cTn id="29" presetID="1" presetClass="exit" presetSubtype="0" fill="hold" nodeType="afterEffect">
                                  <p:stCondLst>
                                    <p:cond delay="0"/>
                                  </p:stCondLst>
                                  <p:childTnLst>
                                    <p:set>
                                      <p:cBhvr>
                                        <p:cTn id="30" dur="1" fill="hold">
                                          <p:stCondLst>
                                            <p:cond delay="0"/>
                                          </p:stCondLst>
                                        </p:cTn>
                                        <p:tgtEl>
                                          <p:spTgt spid="10"/>
                                        </p:tgtEl>
                                        <p:attrNameLst>
                                          <p:attrName>style.visibility</p:attrName>
                                        </p:attrNameLst>
                                      </p:cBhvr>
                                      <p:to>
                                        <p:strVal val="hidden"/>
                                      </p:to>
                                    </p:set>
                                  </p:childTnLst>
                                </p:cTn>
                              </p:par>
                            </p:childTnLst>
                          </p:cTn>
                        </p:par>
                        <p:par>
                          <p:cTn id="31" fill="hold">
                            <p:stCondLst>
                              <p:cond delay="1500"/>
                            </p:stCondLst>
                            <p:childTnLst>
                              <p:par>
                                <p:cTn id="32" presetID="53" presetClass="entr" presetSubtype="0" fill="hold" nodeType="after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p:cTn id="34" dur="500" fill="hold"/>
                                        <p:tgtEl>
                                          <p:spTgt spid="8"/>
                                        </p:tgtEl>
                                        <p:attrNameLst>
                                          <p:attrName>ppt_w</p:attrName>
                                        </p:attrNameLst>
                                      </p:cBhvr>
                                      <p:tavLst>
                                        <p:tav tm="0">
                                          <p:val>
                                            <p:fltVal val="0"/>
                                          </p:val>
                                        </p:tav>
                                        <p:tav tm="100000">
                                          <p:val>
                                            <p:strVal val="#ppt_w"/>
                                          </p:val>
                                        </p:tav>
                                      </p:tavLst>
                                    </p:anim>
                                    <p:anim calcmode="lin" valueType="num">
                                      <p:cBhvr>
                                        <p:cTn id="35" dur="500" fill="hold"/>
                                        <p:tgtEl>
                                          <p:spTgt spid="8"/>
                                        </p:tgtEl>
                                        <p:attrNameLst>
                                          <p:attrName>ppt_h</p:attrName>
                                        </p:attrNameLst>
                                      </p:cBhvr>
                                      <p:tavLst>
                                        <p:tav tm="0">
                                          <p:val>
                                            <p:fltVal val="0"/>
                                          </p:val>
                                        </p:tav>
                                        <p:tav tm="100000">
                                          <p:val>
                                            <p:strVal val="#ppt_h"/>
                                          </p:val>
                                        </p:tav>
                                      </p:tavLst>
                                    </p:anim>
                                    <p:animEffect transition="in" filter="fade">
                                      <p:cBhvr>
                                        <p:cTn id="36" dur="500"/>
                                        <p:tgtEl>
                                          <p:spTgt spid="8"/>
                                        </p:tgtEl>
                                      </p:cBhvr>
                                    </p:animEffect>
                                  </p:childTnLst>
                                </p:cTn>
                              </p:par>
                            </p:childTnLst>
                          </p:cTn>
                        </p:par>
                        <p:par>
                          <p:cTn id="37" fill="hold">
                            <p:stCondLst>
                              <p:cond delay="2000"/>
                            </p:stCondLst>
                            <p:childTnLst>
                              <p:par>
                                <p:cTn id="38" presetID="1" presetClass="exit" presetSubtype="0" fill="hold" nodeType="afterEffect">
                                  <p:stCondLst>
                                    <p:cond delay="0"/>
                                  </p:stCondLst>
                                  <p:childTnLst>
                                    <p:set>
                                      <p:cBhvr>
                                        <p:cTn id="39" dur="1" fill="hold">
                                          <p:stCondLst>
                                            <p:cond delay="0"/>
                                          </p:stCondLst>
                                        </p:cTn>
                                        <p:tgtEl>
                                          <p:spTgt spid="8"/>
                                        </p:tgtEl>
                                        <p:attrNameLst>
                                          <p:attrName>style.visibility</p:attrName>
                                        </p:attrNameLst>
                                      </p:cBhvr>
                                      <p:to>
                                        <p:strVal val="hidden"/>
                                      </p:to>
                                    </p:set>
                                  </p:childTnLst>
                                </p:cTn>
                              </p:par>
                            </p:childTnLst>
                          </p:cTn>
                        </p:par>
                        <p:par>
                          <p:cTn id="40" fill="hold">
                            <p:stCondLst>
                              <p:cond delay="2000"/>
                            </p:stCondLst>
                            <p:childTnLst>
                              <p:par>
                                <p:cTn id="41" presetID="53" presetClass="entr" presetSubtype="0" fill="hold" nodeType="after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p:cTn id="43" dur="500" fill="hold"/>
                                        <p:tgtEl>
                                          <p:spTgt spid="5"/>
                                        </p:tgtEl>
                                        <p:attrNameLst>
                                          <p:attrName>ppt_w</p:attrName>
                                        </p:attrNameLst>
                                      </p:cBhvr>
                                      <p:tavLst>
                                        <p:tav tm="0">
                                          <p:val>
                                            <p:fltVal val="0"/>
                                          </p:val>
                                        </p:tav>
                                        <p:tav tm="100000">
                                          <p:val>
                                            <p:strVal val="#ppt_w"/>
                                          </p:val>
                                        </p:tav>
                                      </p:tavLst>
                                    </p:anim>
                                    <p:anim calcmode="lin" valueType="num">
                                      <p:cBhvr>
                                        <p:cTn id="44" dur="500" fill="hold"/>
                                        <p:tgtEl>
                                          <p:spTgt spid="5"/>
                                        </p:tgtEl>
                                        <p:attrNameLst>
                                          <p:attrName>ppt_h</p:attrName>
                                        </p:attrNameLst>
                                      </p:cBhvr>
                                      <p:tavLst>
                                        <p:tav tm="0">
                                          <p:val>
                                            <p:fltVal val="0"/>
                                          </p:val>
                                        </p:tav>
                                        <p:tav tm="100000">
                                          <p:val>
                                            <p:strVal val="#ppt_h"/>
                                          </p:val>
                                        </p:tav>
                                      </p:tavLst>
                                    </p:anim>
                                    <p:animEffect transition="in" filter="fade">
                                      <p:cBhvr>
                                        <p:cTn id="45" dur="500"/>
                                        <p:tgtEl>
                                          <p:spTgt spid="5"/>
                                        </p:tgtEl>
                                      </p:cBhvr>
                                    </p:animEffect>
                                  </p:childTnLst>
                                </p:cTn>
                              </p:par>
                            </p:childTnLst>
                          </p:cTn>
                        </p:par>
                        <p:par>
                          <p:cTn id="46" fill="hold">
                            <p:stCondLst>
                              <p:cond delay="2500"/>
                            </p:stCondLst>
                            <p:childTnLst>
                              <p:par>
                                <p:cTn id="47" presetID="1" presetClass="exit" presetSubtype="0" fill="hold" nodeType="afterEffect">
                                  <p:stCondLst>
                                    <p:cond delay="0"/>
                                  </p:stCondLst>
                                  <p:childTnLst>
                                    <p:set>
                                      <p:cBhvr>
                                        <p:cTn id="48" dur="1" fill="hold">
                                          <p:stCondLst>
                                            <p:cond delay="0"/>
                                          </p:stCondLst>
                                        </p:cTn>
                                        <p:tgtEl>
                                          <p:spTgt spid="5"/>
                                        </p:tgtEl>
                                        <p:attrNameLst>
                                          <p:attrName>style.visibility</p:attrName>
                                        </p:attrNameLst>
                                      </p:cBhvr>
                                      <p:to>
                                        <p:strVal val="hidden"/>
                                      </p:to>
                                    </p:set>
                                  </p:childTnLst>
                                </p:cTn>
                              </p:par>
                            </p:childTnLst>
                          </p:cTn>
                        </p:par>
                        <p:par>
                          <p:cTn id="49" fill="hold">
                            <p:stCondLst>
                              <p:cond delay="2500"/>
                            </p:stCondLst>
                            <p:childTnLst>
                              <p:par>
                                <p:cTn id="50" presetID="53" presetClass="entr" presetSubtype="0" fill="hold" nodeType="afterEffect">
                                  <p:stCondLst>
                                    <p:cond delay="0"/>
                                  </p:stCondLst>
                                  <p:childTnLst>
                                    <p:set>
                                      <p:cBhvr>
                                        <p:cTn id="51" dur="1" fill="hold">
                                          <p:stCondLst>
                                            <p:cond delay="0"/>
                                          </p:stCondLst>
                                        </p:cTn>
                                        <p:tgtEl>
                                          <p:spTgt spid="4"/>
                                        </p:tgtEl>
                                        <p:attrNameLst>
                                          <p:attrName>style.visibility</p:attrName>
                                        </p:attrNameLst>
                                      </p:cBhvr>
                                      <p:to>
                                        <p:strVal val="visible"/>
                                      </p:to>
                                    </p:set>
                                    <p:anim calcmode="lin" valueType="num">
                                      <p:cBhvr>
                                        <p:cTn id="52" dur="500" fill="hold"/>
                                        <p:tgtEl>
                                          <p:spTgt spid="4"/>
                                        </p:tgtEl>
                                        <p:attrNameLst>
                                          <p:attrName>ppt_w</p:attrName>
                                        </p:attrNameLst>
                                      </p:cBhvr>
                                      <p:tavLst>
                                        <p:tav tm="0">
                                          <p:val>
                                            <p:fltVal val="0"/>
                                          </p:val>
                                        </p:tav>
                                        <p:tav tm="100000">
                                          <p:val>
                                            <p:strVal val="#ppt_w"/>
                                          </p:val>
                                        </p:tav>
                                      </p:tavLst>
                                    </p:anim>
                                    <p:anim calcmode="lin" valueType="num">
                                      <p:cBhvr>
                                        <p:cTn id="53" dur="500" fill="hold"/>
                                        <p:tgtEl>
                                          <p:spTgt spid="4"/>
                                        </p:tgtEl>
                                        <p:attrNameLst>
                                          <p:attrName>ppt_h</p:attrName>
                                        </p:attrNameLst>
                                      </p:cBhvr>
                                      <p:tavLst>
                                        <p:tav tm="0">
                                          <p:val>
                                            <p:fltVal val="0"/>
                                          </p:val>
                                        </p:tav>
                                        <p:tav tm="100000">
                                          <p:val>
                                            <p:strVal val="#ppt_h"/>
                                          </p:val>
                                        </p:tav>
                                      </p:tavLst>
                                    </p:anim>
                                    <p:animEffect transition="in" filter="fade">
                                      <p:cBhvr>
                                        <p:cTn id="54" dur="500"/>
                                        <p:tgtEl>
                                          <p:spTgt spid="4"/>
                                        </p:tgtEl>
                                      </p:cBhvr>
                                    </p:animEffect>
                                  </p:childTnLst>
                                </p:cTn>
                              </p:par>
                            </p:childTnLst>
                          </p:cTn>
                        </p:par>
                        <p:par>
                          <p:cTn id="55" fill="hold">
                            <p:stCondLst>
                              <p:cond delay="3000"/>
                            </p:stCondLst>
                            <p:childTnLst>
                              <p:par>
                                <p:cTn id="56" presetID="1" presetClass="exit" presetSubtype="0" fill="hold" nodeType="afterEffect">
                                  <p:stCondLst>
                                    <p:cond delay="0"/>
                                  </p:stCondLst>
                                  <p:childTnLst>
                                    <p:set>
                                      <p:cBhvr>
                                        <p:cTn id="57" dur="1" fill="hold">
                                          <p:stCondLst>
                                            <p:cond delay="0"/>
                                          </p:stCondLst>
                                        </p:cTn>
                                        <p:tgtEl>
                                          <p:spTgt spid="4"/>
                                        </p:tgtEl>
                                        <p:attrNameLst>
                                          <p:attrName>style.visibility</p:attrName>
                                        </p:attrNameLst>
                                      </p:cBhvr>
                                      <p:to>
                                        <p:strVal val="hidden"/>
                                      </p:to>
                                    </p:set>
                                  </p:childTnLst>
                                </p:cTn>
                              </p:par>
                            </p:childTnLst>
                          </p:cTn>
                        </p:par>
                        <p:par>
                          <p:cTn id="58" fill="hold">
                            <p:stCondLst>
                              <p:cond delay="3000"/>
                            </p:stCondLst>
                            <p:childTnLst>
                              <p:par>
                                <p:cTn id="59" presetID="53" presetClass="entr" presetSubtype="0" fill="hold" nodeType="afterEffect">
                                  <p:stCondLst>
                                    <p:cond delay="0"/>
                                  </p:stCondLst>
                                  <p:childTnLst>
                                    <p:set>
                                      <p:cBhvr>
                                        <p:cTn id="60" dur="1" fill="hold">
                                          <p:stCondLst>
                                            <p:cond delay="0"/>
                                          </p:stCondLst>
                                        </p:cTn>
                                        <p:tgtEl>
                                          <p:spTgt spid="3"/>
                                        </p:tgtEl>
                                        <p:attrNameLst>
                                          <p:attrName>style.visibility</p:attrName>
                                        </p:attrNameLst>
                                      </p:cBhvr>
                                      <p:to>
                                        <p:strVal val="visible"/>
                                      </p:to>
                                    </p:set>
                                    <p:anim calcmode="lin" valueType="num">
                                      <p:cBhvr>
                                        <p:cTn id="61" dur="500" fill="hold"/>
                                        <p:tgtEl>
                                          <p:spTgt spid="3"/>
                                        </p:tgtEl>
                                        <p:attrNameLst>
                                          <p:attrName>ppt_w</p:attrName>
                                        </p:attrNameLst>
                                      </p:cBhvr>
                                      <p:tavLst>
                                        <p:tav tm="0">
                                          <p:val>
                                            <p:fltVal val="0"/>
                                          </p:val>
                                        </p:tav>
                                        <p:tav tm="100000">
                                          <p:val>
                                            <p:strVal val="#ppt_w"/>
                                          </p:val>
                                        </p:tav>
                                      </p:tavLst>
                                    </p:anim>
                                    <p:anim calcmode="lin" valueType="num">
                                      <p:cBhvr>
                                        <p:cTn id="62" dur="500" fill="hold"/>
                                        <p:tgtEl>
                                          <p:spTgt spid="3"/>
                                        </p:tgtEl>
                                        <p:attrNameLst>
                                          <p:attrName>ppt_h</p:attrName>
                                        </p:attrNameLst>
                                      </p:cBhvr>
                                      <p:tavLst>
                                        <p:tav tm="0">
                                          <p:val>
                                            <p:fltVal val="0"/>
                                          </p:val>
                                        </p:tav>
                                        <p:tav tm="100000">
                                          <p:val>
                                            <p:strVal val="#ppt_h"/>
                                          </p:val>
                                        </p:tav>
                                      </p:tavLst>
                                    </p:anim>
                                    <p:animEffect transition="in" filter="fade">
                                      <p:cBhvr>
                                        <p:cTn id="63" dur="500"/>
                                        <p:tgtEl>
                                          <p:spTgt spid="3"/>
                                        </p:tgtEl>
                                      </p:cBhvr>
                                    </p:animEffect>
                                  </p:childTnLst>
                                </p:cTn>
                              </p:par>
                            </p:childTnLst>
                          </p:cTn>
                        </p:par>
                        <p:par>
                          <p:cTn id="64" fill="hold">
                            <p:stCondLst>
                              <p:cond delay="3500"/>
                            </p:stCondLst>
                            <p:childTnLst>
                              <p:par>
                                <p:cTn id="65" presetID="1" presetClass="exit" presetSubtype="0" fill="hold" nodeType="afterEffect">
                                  <p:stCondLst>
                                    <p:cond delay="0"/>
                                  </p:stCondLst>
                                  <p:childTnLst>
                                    <p:set>
                                      <p:cBhvr>
                                        <p:cTn id="66" dur="1" fill="hold">
                                          <p:stCondLst>
                                            <p:cond delay="0"/>
                                          </p:stCondLst>
                                        </p:cTn>
                                        <p:tgtEl>
                                          <p:spTgt spid="3"/>
                                        </p:tgtEl>
                                        <p:attrNameLst>
                                          <p:attrName>style.visibility</p:attrName>
                                        </p:attrNameLst>
                                      </p:cBhvr>
                                      <p:to>
                                        <p:strVal val="hidden"/>
                                      </p:to>
                                    </p:set>
                                  </p:childTnLst>
                                </p:cTn>
                              </p:par>
                            </p:childTnLst>
                          </p:cTn>
                        </p:par>
                        <p:par>
                          <p:cTn id="67" fill="hold">
                            <p:stCondLst>
                              <p:cond delay="3500"/>
                            </p:stCondLst>
                            <p:childTnLst>
                              <p:par>
                                <p:cTn id="68" presetID="53" presetClass="entr" presetSubtype="0" fill="hold" nodeType="afterEffect">
                                  <p:stCondLst>
                                    <p:cond delay="0"/>
                                  </p:stCondLst>
                                  <p:childTnLst>
                                    <p:set>
                                      <p:cBhvr>
                                        <p:cTn id="69" dur="1" fill="hold">
                                          <p:stCondLst>
                                            <p:cond delay="0"/>
                                          </p:stCondLst>
                                        </p:cTn>
                                        <p:tgtEl>
                                          <p:spTgt spid="7"/>
                                        </p:tgtEl>
                                        <p:attrNameLst>
                                          <p:attrName>style.visibility</p:attrName>
                                        </p:attrNameLst>
                                      </p:cBhvr>
                                      <p:to>
                                        <p:strVal val="visible"/>
                                      </p:to>
                                    </p:set>
                                    <p:anim calcmode="lin" valueType="num">
                                      <p:cBhvr>
                                        <p:cTn id="70" dur="500" fill="hold"/>
                                        <p:tgtEl>
                                          <p:spTgt spid="7"/>
                                        </p:tgtEl>
                                        <p:attrNameLst>
                                          <p:attrName>ppt_w</p:attrName>
                                        </p:attrNameLst>
                                      </p:cBhvr>
                                      <p:tavLst>
                                        <p:tav tm="0">
                                          <p:val>
                                            <p:fltVal val="0"/>
                                          </p:val>
                                        </p:tav>
                                        <p:tav tm="100000">
                                          <p:val>
                                            <p:strVal val="#ppt_w"/>
                                          </p:val>
                                        </p:tav>
                                      </p:tavLst>
                                    </p:anim>
                                    <p:anim calcmode="lin" valueType="num">
                                      <p:cBhvr>
                                        <p:cTn id="71" dur="500" fill="hold"/>
                                        <p:tgtEl>
                                          <p:spTgt spid="7"/>
                                        </p:tgtEl>
                                        <p:attrNameLst>
                                          <p:attrName>ppt_h</p:attrName>
                                        </p:attrNameLst>
                                      </p:cBhvr>
                                      <p:tavLst>
                                        <p:tav tm="0">
                                          <p:val>
                                            <p:fltVal val="0"/>
                                          </p:val>
                                        </p:tav>
                                        <p:tav tm="100000">
                                          <p:val>
                                            <p:strVal val="#ppt_h"/>
                                          </p:val>
                                        </p:tav>
                                      </p:tavLst>
                                    </p:anim>
                                    <p:animEffect transition="in" filter="fade">
                                      <p:cBhvr>
                                        <p:cTn id="72" dur="500"/>
                                        <p:tgtEl>
                                          <p:spTgt spid="7"/>
                                        </p:tgtEl>
                                      </p:cBhvr>
                                    </p:animEffect>
                                  </p:childTnLst>
                                </p:cTn>
                              </p:par>
                            </p:childTnLst>
                          </p:cTn>
                        </p:par>
                        <p:par>
                          <p:cTn id="73" fill="hold">
                            <p:stCondLst>
                              <p:cond delay="4000"/>
                            </p:stCondLst>
                            <p:childTnLst>
                              <p:par>
                                <p:cTn id="74" presetID="1" presetClass="exit" presetSubtype="0" fill="hold" nodeType="afterEffect">
                                  <p:stCondLst>
                                    <p:cond delay="0"/>
                                  </p:stCondLst>
                                  <p:childTnLst>
                                    <p:set>
                                      <p:cBhvr>
                                        <p:cTn id="75" dur="1" fill="hold">
                                          <p:stCondLst>
                                            <p:cond delay="0"/>
                                          </p:stCondLst>
                                        </p:cTn>
                                        <p:tgtEl>
                                          <p:spTgt spid="7"/>
                                        </p:tgtEl>
                                        <p:attrNameLst>
                                          <p:attrName>style.visibility</p:attrName>
                                        </p:attrNameLst>
                                      </p:cBhvr>
                                      <p:to>
                                        <p:strVal val="hidden"/>
                                      </p:to>
                                    </p:set>
                                  </p:childTnLst>
                                </p:cTn>
                              </p:par>
                            </p:childTnLst>
                          </p:cTn>
                        </p:par>
                        <p:par>
                          <p:cTn id="76" fill="hold">
                            <p:stCondLst>
                              <p:cond delay="4000"/>
                            </p:stCondLst>
                            <p:childTnLst>
                              <p:par>
                                <p:cTn id="77" presetID="53" presetClass="entr" presetSubtype="0" fill="hold" nodeType="afterEffect">
                                  <p:stCondLst>
                                    <p:cond delay="0"/>
                                  </p:stCondLst>
                                  <p:childTnLst>
                                    <p:set>
                                      <p:cBhvr>
                                        <p:cTn id="78" dur="1" fill="hold">
                                          <p:stCondLst>
                                            <p:cond delay="0"/>
                                          </p:stCondLst>
                                        </p:cTn>
                                        <p:tgtEl>
                                          <p:spTgt spid="6"/>
                                        </p:tgtEl>
                                        <p:attrNameLst>
                                          <p:attrName>style.visibility</p:attrName>
                                        </p:attrNameLst>
                                      </p:cBhvr>
                                      <p:to>
                                        <p:strVal val="visible"/>
                                      </p:to>
                                    </p:set>
                                    <p:anim calcmode="lin" valueType="num">
                                      <p:cBhvr>
                                        <p:cTn id="79" dur="500" fill="hold"/>
                                        <p:tgtEl>
                                          <p:spTgt spid="6"/>
                                        </p:tgtEl>
                                        <p:attrNameLst>
                                          <p:attrName>ppt_w</p:attrName>
                                        </p:attrNameLst>
                                      </p:cBhvr>
                                      <p:tavLst>
                                        <p:tav tm="0">
                                          <p:val>
                                            <p:fltVal val="0"/>
                                          </p:val>
                                        </p:tav>
                                        <p:tav tm="100000">
                                          <p:val>
                                            <p:strVal val="#ppt_w"/>
                                          </p:val>
                                        </p:tav>
                                      </p:tavLst>
                                    </p:anim>
                                    <p:anim calcmode="lin" valueType="num">
                                      <p:cBhvr>
                                        <p:cTn id="80" dur="500" fill="hold"/>
                                        <p:tgtEl>
                                          <p:spTgt spid="6"/>
                                        </p:tgtEl>
                                        <p:attrNameLst>
                                          <p:attrName>ppt_h</p:attrName>
                                        </p:attrNameLst>
                                      </p:cBhvr>
                                      <p:tavLst>
                                        <p:tav tm="0">
                                          <p:val>
                                            <p:fltVal val="0"/>
                                          </p:val>
                                        </p:tav>
                                        <p:tav tm="100000">
                                          <p:val>
                                            <p:strVal val="#ppt_h"/>
                                          </p:val>
                                        </p:tav>
                                      </p:tavLst>
                                    </p:anim>
                                    <p:animEffect transition="in" filter="fade">
                                      <p:cBhvr>
                                        <p:cTn id="81" dur="500"/>
                                        <p:tgtEl>
                                          <p:spTgt spid="6"/>
                                        </p:tgtEl>
                                      </p:cBhvr>
                                    </p:animEffect>
                                  </p:childTnLst>
                                </p:cTn>
                              </p:par>
                            </p:childTnLst>
                          </p:cTn>
                        </p:par>
                        <p:par>
                          <p:cTn id="82" fill="hold">
                            <p:stCondLst>
                              <p:cond delay="4500"/>
                            </p:stCondLst>
                            <p:childTnLst>
                              <p:par>
                                <p:cTn id="83" presetID="1" presetClass="exit" presetSubtype="0" fill="hold" nodeType="afterEffect">
                                  <p:stCondLst>
                                    <p:cond delay="0"/>
                                  </p:stCondLst>
                                  <p:childTnLst>
                                    <p:set>
                                      <p:cBhvr>
                                        <p:cTn id="84" dur="1" fill="hold">
                                          <p:stCondLst>
                                            <p:cond delay="0"/>
                                          </p:stCondLst>
                                        </p:cTn>
                                        <p:tgtEl>
                                          <p:spTgt spid="6"/>
                                        </p:tgtEl>
                                        <p:attrNameLst>
                                          <p:attrName>style.visibility</p:attrName>
                                        </p:attrNameLst>
                                      </p:cBhvr>
                                      <p:to>
                                        <p:strVal val="hidden"/>
                                      </p:to>
                                    </p:set>
                                  </p:childTnLst>
                                </p:cTn>
                              </p:par>
                            </p:childTnLst>
                          </p:cTn>
                        </p:par>
                        <p:par>
                          <p:cTn id="85" fill="hold">
                            <p:stCondLst>
                              <p:cond delay="4500"/>
                            </p:stCondLst>
                            <p:childTnLst>
                              <p:par>
                                <p:cTn id="86" presetID="53" presetClass="entr" presetSubtype="0" fill="hold" nodeType="afterEffect">
                                  <p:stCondLst>
                                    <p:cond delay="0"/>
                                  </p:stCondLst>
                                  <p:childTnLst>
                                    <p:set>
                                      <p:cBhvr>
                                        <p:cTn id="87" dur="1" fill="hold">
                                          <p:stCondLst>
                                            <p:cond delay="0"/>
                                          </p:stCondLst>
                                        </p:cTn>
                                        <p:tgtEl>
                                          <p:spTgt spid="6"/>
                                        </p:tgtEl>
                                        <p:attrNameLst>
                                          <p:attrName>style.visibility</p:attrName>
                                        </p:attrNameLst>
                                      </p:cBhvr>
                                      <p:to>
                                        <p:strVal val="visible"/>
                                      </p:to>
                                    </p:set>
                                    <p:anim calcmode="lin" valueType="num">
                                      <p:cBhvr>
                                        <p:cTn id="88" dur="500" fill="hold"/>
                                        <p:tgtEl>
                                          <p:spTgt spid="6"/>
                                        </p:tgtEl>
                                        <p:attrNameLst>
                                          <p:attrName>ppt_w</p:attrName>
                                        </p:attrNameLst>
                                      </p:cBhvr>
                                      <p:tavLst>
                                        <p:tav tm="0">
                                          <p:val>
                                            <p:fltVal val="0"/>
                                          </p:val>
                                        </p:tav>
                                        <p:tav tm="100000">
                                          <p:val>
                                            <p:strVal val="#ppt_w"/>
                                          </p:val>
                                        </p:tav>
                                      </p:tavLst>
                                    </p:anim>
                                    <p:anim calcmode="lin" valueType="num">
                                      <p:cBhvr>
                                        <p:cTn id="89" dur="500" fill="hold"/>
                                        <p:tgtEl>
                                          <p:spTgt spid="6"/>
                                        </p:tgtEl>
                                        <p:attrNameLst>
                                          <p:attrName>ppt_h</p:attrName>
                                        </p:attrNameLst>
                                      </p:cBhvr>
                                      <p:tavLst>
                                        <p:tav tm="0">
                                          <p:val>
                                            <p:fltVal val="0"/>
                                          </p:val>
                                        </p:tav>
                                        <p:tav tm="100000">
                                          <p:val>
                                            <p:strVal val="#ppt_h"/>
                                          </p:val>
                                        </p:tav>
                                      </p:tavLst>
                                    </p:anim>
                                    <p:animEffect transition="in" filter="fade">
                                      <p:cBhvr>
                                        <p:cTn id="90" dur="500"/>
                                        <p:tgtEl>
                                          <p:spTgt spid="6"/>
                                        </p:tgtEl>
                                      </p:cBhvr>
                                    </p:animEffect>
                                  </p:childTnLst>
                                </p:cTn>
                              </p:par>
                            </p:childTnLst>
                          </p:cTn>
                        </p:par>
                        <p:par>
                          <p:cTn id="91" fill="hold">
                            <p:stCondLst>
                              <p:cond delay="5000"/>
                            </p:stCondLst>
                            <p:childTnLst>
                              <p:par>
                                <p:cTn id="92" presetID="1" presetClass="exit" presetSubtype="0" fill="hold" nodeType="afterEffect">
                                  <p:stCondLst>
                                    <p:cond delay="0"/>
                                  </p:stCondLst>
                                  <p:childTnLst>
                                    <p:set>
                                      <p:cBhvr>
                                        <p:cTn id="93" dur="1" fill="hold">
                                          <p:stCondLst>
                                            <p:cond delay="0"/>
                                          </p:stCondLst>
                                        </p:cTn>
                                        <p:tgtEl>
                                          <p:spTgt spid="6"/>
                                        </p:tgtEl>
                                        <p:attrNameLst>
                                          <p:attrName>style.visibility</p:attrName>
                                        </p:attrNameLst>
                                      </p:cBhvr>
                                      <p:to>
                                        <p:strVal val="hidden"/>
                                      </p:to>
                                    </p:set>
                                  </p:childTnLst>
                                </p:cTn>
                              </p:par>
                            </p:childTnLst>
                          </p:cTn>
                        </p:par>
                        <p:par>
                          <p:cTn id="94" fill="hold">
                            <p:stCondLst>
                              <p:cond delay="5000"/>
                            </p:stCondLst>
                            <p:childTnLst>
                              <p:par>
                                <p:cTn id="95" presetID="53" presetClass="entr" presetSubtype="0" fill="hold" nodeType="afterEffect">
                                  <p:stCondLst>
                                    <p:cond delay="0"/>
                                  </p:stCondLst>
                                  <p:childTnLst>
                                    <p:set>
                                      <p:cBhvr>
                                        <p:cTn id="96" dur="1" fill="hold">
                                          <p:stCondLst>
                                            <p:cond delay="0"/>
                                          </p:stCondLst>
                                        </p:cTn>
                                        <p:tgtEl>
                                          <p:spTgt spid="7"/>
                                        </p:tgtEl>
                                        <p:attrNameLst>
                                          <p:attrName>style.visibility</p:attrName>
                                        </p:attrNameLst>
                                      </p:cBhvr>
                                      <p:to>
                                        <p:strVal val="visible"/>
                                      </p:to>
                                    </p:set>
                                    <p:anim calcmode="lin" valueType="num">
                                      <p:cBhvr>
                                        <p:cTn id="97" dur="500" fill="hold"/>
                                        <p:tgtEl>
                                          <p:spTgt spid="7"/>
                                        </p:tgtEl>
                                        <p:attrNameLst>
                                          <p:attrName>ppt_w</p:attrName>
                                        </p:attrNameLst>
                                      </p:cBhvr>
                                      <p:tavLst>
                                        <p:tav tm="0">
                                          <p:val>
                                            <p:fltVal val="0"/>
                                          </p:val>
                                        </p:tav>
                                        <p:tav tm="100000">
                                          <p:val>
                                            <p:strVal val="#ppt_w"/>
                                          </p:val>
                                        </p:tav>
                                      </p:tavLst>
                                    </p:anim>
                                    <p:anim calcmode="lin" valueType="num">
                                      <p:cBhvr>
                                        <p:cTn id="98" dur="500" fill="hold"/>
                                        <p:tgtEl>
                                          <p:spTgt spid="7"/>
                                        </p:tgtEl>
                                        <p:attrNameLst>
                                          <p:attrName>ppt_h</p:attrName>
                                        </p:attrNameLst>
                                      </p:cBhvr>
                                      <p:tavLst>
                                        <p:tav tm="0">
                                          <p:val>
                                            <p:fltVal val="0"/>
                                          </p:val>
                                        </p:tav>
                                        <p:tav tm="100000">
                                          <p:val>
                                            <p:strVal val="#ppt_h"/>
                                          </p:val>
                                        </p:tav>
                                      </p:tavLst>
                                    </p:anim>
                                    <p:animEffect transition="in" filter="fade">
                                      <p:cBhvr>
                                        <p:cTn id="99" dur="500"/>
                                        <p:tgtEl>
                                          <p:spTgt spid="7"/>
                                        </p:tgtEl>
                                      </p:cBhvr>
                                    </p:animEffect>
                                  </p:childTnLst>
                                </p:cTn>
                              </p:par>
                            </p:childTnLst>
                          </p:cTn>
                        </p:par>
                        <p:par>
                          <p:cTn id="100" fill="hold">
                            <p:stCondLst>
                              <p:cond delay="5500"/>
                            </p:stCondLst>
                            <p:childTnLst>
                              <p:par>
                                <p:cTn id="101" presetID="1" presetClass="exit" presetSubtype="0" fill="hold" nodeType="afterEffect">
                                  <p:stCondLst>
                                    <p:cond delay="0"/>
                                  </p:stCondLst>
                                  <p:childTnLst>
                                    <p:set>
                                      <p:cBhvr>
                                        <p:cTn id="102" dur="1" fill="hold">
                                          <p:stCondLst>
                                            <p:cond delay="0"/>
                                          </p:stCondLst>
                                        </p:cTn>
                                        <p:tgtEl>
                                          <p:spTgt spid="7"/>
                                        </p:tgtEl>
                                        <p:attrNameLst>
                                          <p:attrName>style.visibility</p:attrName>
                                        </p:attrNameLst>
                                      </p:cBhvr>
                                      <p:to>
                                        <p:strVal val="hidden"/>
                                      </p:to>
                                    </p:set>
                                  </p:childTnLst>
                                </p:cTn>
                              </p:par>
                            </p:childTnLst>
                          </p:cTn>
                        </p:par>
                        <p:par>
                          <p:cTn id="103" fill="hold">
                            <p:stCondLst>
                              <p:cond delay="5500"/>
                            </p:stCondLst>
                            <p:childTnLst>
                              <p:par>
                                <p:cTn id="104" presetID="53" presetClass="entr" presetSubtype="0" fill="hold" nodeType="afterEffect">
                                  <p:stCondLst>
                                    <p:cond delay="0"/>
                                  </p:stCondLst>
                                  <p:childTnLst>
                                    <p:set>
                                      <p:cBhvr>
                                        <p:cTn id="105" dur="1" fill="hold">
                                          <p:stCondLst>
                                            <p:cond delay="0"/>
                                          </p:stCondLst>
                                        </p:cTn>
                                        <p:tgtEl>
                                          <p:spTgt spid="3"/>
                                        </p:tgtEl>
                                        <p:attrNameLst>
                                          <p:attrName>style.visibility</p:attrName>
                                        </p:attrNameLst>
                                      </p:cBhvr>
                                      <p:to>
                                        <p:strVal val="visible"/>
                                      </p:to>
                                    </p:set>
                                    <p:anim calcmode="lin" valueType="num">
                                      <p:cBhvr>
                                        <p:cTn id="106" dur="500" fill="hold"/>
                                        <p:tgtEl>
                                          <p:spTgt spid="3"/>
                                        </p:tgtEl>
                                        <p:attrNameLst>
                                          <p:attrName>ppt_w</p:attrName>
                                        </p:attrNameLst>
                                      </p:cBhvr>
                                      <p:tavLst>
                                        <p:tav tm="0">
                                          <p:val>
                                            <p:fltVal val="0"/>
                                          </p:val>
                                        </p:tav>
                                        <p:tav tm="100000">
                                          <p:val>
                                            <p:strVal val="#ppt_w"/>
                                          </p:val>
                                        </p:tav>
                                      </p:tavLst>
                                    </p:anim>
                                    <p:anim calcmode="lin" valueType="num">
                                      <p:cBhvr>
                                        <p:cTn id="107" dur="500" fill="hold"/>
                                        <p:tgtEl>
                                          <p:spTgt spid="3"/>
                                        </p:tgtEl>
                                        <p:attrNameLst>
                                          <p:attrName>ppt_h</p:attrName>
                                        </p:attrNameLst>
                                      </p:cBhvr>
                                      <p:tavLst>
                                        <p:tav tm="0">
                                          <p:val>
                                            <p:fltVal val="0"/>
                                          </p:val>
                                        </p:tav>
                                        <p:tav tm="100000">
                                          <p:val>
                                            <p:strVal val="#ppt_h"/>
                                          </p:val>
                                        </p:tav>
                                      </p:tavLst>
                                    </p:anim>
                                    <p:animEffect transition="in" filter="fade">
                                      <p:cBhvr>
                                        <p:cTn id="108" dur="500"/>
                                        <p:tgtEl>
                                          <p:spTgt spid="3"/>
                                        </p:tgtEl>
                                      </p:cBhvr>
                                    </p:animEffect>
                                  </p:childTnLst>
                                </p:cTn>
                              </p:par>
                            </p:childTnLst>
                          </p:cTn>
                        </p:par>
                        <p:par>
                          <p:cTn id="109" fill="hold">
                            <p:stCondLst>
                              <p:cond delay="6000"/>
                            </p:stCondLst>
                            <p:childTnLst>
                              <p:par>
                                <p:cTn id="110" presetID="1" presetClass="exit" presetSubtype="0" fill="hold" nodeType="afterEffect">
                                  <p:stCondLst>
                                    <p:cond delay="0"/>
                                  </p:stCondLst>
                                  <p:childTnLst>
                                    <p:set>
                                      <p:cBhvr>
                                        <p:cTn id="111" dur="1" fill="hold">
                                          <p:stCondLst>
                                            <p:cond delay="0"/>
                                          </p:stCondLst>
                                        </p:cTn>
                                        <p:tgtEl>
                                          <p:spTgt spid="3"/>
                                        </p:tgtEl>
                                        <p:attrNameLst>
                                          <p:attrName>style.visibility</p:attrName>
                                        </p:attrNameLst>
                                      </p:cBhvr>
                                      <p:to>
                                        <p:strVal val="hidden"/>
                                      </p:to>
                                    </p:set>
                                  </p:childTnLst>
                                </p:cTn>
                              </p:par>
                            </p:childTnLst>
                          </p:cTn>
                        </p:par>
                        <p:par>
                          <p:cTn id="112" fill="hold">
                            <p:stCondLst>
                              <p:cond delay="6000"/>
                            </p:stCondLst>
                            <p:childTnLst>
                              <p:par>
                                <p:cTn id="113" presetID="53" presetClass="entr" presetSubtype="0" fill="hold" nodeType="afterEffect">
                                  <p:stCondLst>
                                    <p:cond delay="0"/>
                                  </p:stCondLst>
                                  <p:childTnLst>
                                    <p:set>
                                      <p:cBhvr>
                                        <p:cTn id="114" dur="1" fill="hold">
                                          <p:stCondLst>
                                            <p:cond delay="0"/>
                                          </p:stCondLst>
                                        </p:cTn>
                                        <p:tgtEl>
                                          <p:spTgt spid="4"/>
                                        </p:tgtEl>
                                        <p:attrNameLst>
                                          <p:attrName>style.visibility</p:attrName>
                                        </p:attrNameLst>
                                      </p:cBhvr>
                                      <p:to>
                                        <p:strVal val="visible"/>
                                      </p:to>
                                    </p:set>
                                    <p:anim calcmode="lin" valueType="num">
                                      <p:cBhvr>
                                        <p:cTn id="115" dur="500" fill="hold"/>
                                        <p:tgtEl>
                                          <p:spTgt spid="4"/>
                                        </p:tgtEl>
                                        <p:attrNameLst>
                                          <p:attrName>ppt_w</p:attrName>
                                        </p:attrNameLst>
                                      </p:cBhvr>
                                      <p:tavLst>
                                        <p:tav tm="0">
                                          <p:val>
                                            <p:fltVal val="0"/>
                                          </p:val>
                                        </p:tav>
                                        <p:tav tm="100000">
                                          <p:val>
                                            <p:strVal val="#ppt_w"/>
                                          </p:val>
                                        </p:tav>
                                      </p:tavLst>
                                    </p:anim>
                                    <p:anim calcmode="lin" valueType="num">
                                      <p:cBhvr>
                                        <p:cTn id="116" dur="500" fill="hold"/>
                                        <p:tgtEl>
                                          <p:spTgt spid="4"/>
                                        </p:tgtEl>
                                        <p:attrNameLst>
                                          <p:attrName>ppt_h</p:attrName>
                                        </p:attrNameLst>
                                      </p:cBhvr>
                                      <p:tavLst>
                                        <p:tav tm="0">
                                          <p:val>
                                            <p:fltVal val="0"/>
                                          </p:val>
                                        </p:tav>
                                        <p:tav tm="100000">
                                          <p:val>
                                            <p:strVal val="#ppt_h"/>
                                          </p:val>
                                        </p:tav>
                                      </p:tavLst>
                                    </p:anim>
                                    <p:animEffect transition="in" filter="fade">
                                      <p:cBhvr>
                                        <p:cTn id="117" dur="500"/>
                                        <p:tgtEl>
                                          <p:spTgt spid="4"/>
                                        </p:tgtEl>
                                      </p:cBhvr>
                                    </p:animEffect>
                                  </p:childTnLst>
                                </p:cTn>
                              </p:par>
                            </p:childTnLst>
                          </p:cTn>
                        </p:par>
                        <p:par>
                          <p:cTn id="118" fill="hold">
                            <p:stCondLst>
                              <p:cond delay="6500"/>
                            </p:stCondLst>
                            <p:childTnLst>
                              <p:par>
                                <p:cTn id="119" presetID="1" presetClass="exit" presetSubtype="0" fill="hold" nodeType="afterEffect">
                                  <p:stCondLst>
                                    <p:cond delay="0"/>
                                  </p:stCondLst>
                                  <p:childTnLst>
                                    <p:set>
                                      <p:cBhvr>
                                        <p:cTn id="120" dur="1" fill="hold">
                                          <p:stCondLst>
                                            <p:cond delay="0"/>
                                          </p:stCondLst>
                                        </p:cTn>
                                        <p:tgtEl>
                                          <p:spTgt spid="4"/>
                                        </p:tgtEl>
                                        <p:attrNameLst>
                                          <p:attrName>style.visibility</p:attrName>
                                        </p:attrNameLst>
                                      </p:cBhvr>
                                      <p:to>
                                        <p:strVal val="hidden"/>
                                      </p:to>
                                    </p:set>
                                  </p:childTnLst>
                                </p:cTn>
                              </p:par>
                            </p:childTnLst>
                          </p:cTn>
                        </p:par>
                        <p:par>
                          <p:cTn id="121" fill="hold">
                            <p:stCondLst>
                              <p:cond delay="6500"/>
                            </p:stCondLst>
                            <p:childTnLst>
                              <p:par>
                                <p:cTn id="122" presetID="53" presetClass="entr" presetSubtype="0" fill="hold" nodeType="afterEffect">
                                  <p:stCondLst>
                                    <p:cond delay="0"/>
                                  </p:stCondLst>
                                  <p:childTnLst>
                                    <p:set>
                                      <p:cBhvr>
                                        <p:cTn id="123" dur="1" fill="hold">
                                          <p:stCondLst>
                                            <p:cond delay="0"/>
                                          </p:stCondLst>
                                        </p:cTn>
                                        <p:tgtEl>
                                          <p:spTgt spid="5"/>
                                        </p:tgtEl>
                                        <p:attrNameLst>
                                          <p:attrName>style.visibility</p:attrName>
                                        </p:attrNameLst>
                                      </p:cBhvr>
                                      <p:to>
                                        <p:strVal val="visible"/>
                                      </p:to>
                                    </p:set>
                                    <p:anim calcmode="lin" valueType="num">
                                      <p:cBhvr>
                                        <p:cTn id="124" dur="500" fill="hold"/>
                                        <p:tgtEl>
                                          <p:spTgt spid="5"/>
                                        </p:tgtEl>
                                        <p:attrNameLst>
                                          <p:attrName>ppt_w</p:attrName>
                                        </p:attrNameLst>
                                      </p:cBhvr>
                                      <p:tavLst>
                                        <p:tav tm="0">
                                          <p:val>
                                            <p:fltVal val="0"/>
                                          </p:val>
                                        </p:tav>
                                        <p:tav tm="100000">
                                          <p:val>
                                            <p:strVal val="#ppt_w"/>
                                          </p:val>
                                        </p:tav>
                                      </p:tavLst>
                                    </p:anim>
                                    <p:anim calcmode="lin" valueType="num">
                                      <p:cBhvr>
                                        <p:cTn id="125" dur="500" fill="hold"/>
                                        <p:tgtEl>
                                          <p:spTgt spid="5"/>
                                        </p:tgtEl>
                                        <p:attrNameLst>
                                          <p:attrName>ppt_h</p:attrName>
                                        </p:attrNameLst>
                                      </p:cBhvr>
                                      <p:tavLst>
                                        <p:tav tm="0">
                                          <p:val>
                                            <p:fltVal val="0"/>
                                          </p:val>
                                        </p:tav>
                                        <p:tav tm="100000">
                                          <p:val>
                                            <p:strVal val="#ppt_h"/>
                                          </p:val>
                                        </p:tav>
                                      </p:tavLst>
                                    </p:anim>
                                    <p:animEffect transition="in" filter="fade">
                                      <p:cBhvr>
                                        <p:cTn id="126" dur="500"/>
                                        <p:tgtEl>
                                          <p:spTgt spid="5"/>
                                        </p:tgtEl>
                                      </p:cBhvr>
                                    </p:animEffect>
                                  </p:childTnLst>
                                </p:cTn>
                              </p:par>
                            </p:childTnLst>
                          </p:cTn>
                        </p:par>
                        <p:par>
                          <p:cTn id="127" fill="hold">
                            <p:stCondLst>
                              <p:cond delay="7000"/>
                            </p:stCondLst>
                            <p:childTnLst>
                              <p:par>
                                <p:cTn id="128" presetID="1" presetClass="exit" presetSubtype="0" fill="hold" nodeType="afterEffect">
                                  <p:stCondLst>
                                    <p:cond delay="0"/>
                                  </p:stCondLst>
                                  <p:childTnLst>
                                    <p:set>
                                      <p:cBhvr>
                                        <p:cTn id="129" dur="1" fill="hold">
                                          <p:stCondLst>
                                            <p:cond delay="0"/>
                                          </p:stCondLst>
                                        </p:cTn>
                                        <p:tgtEl>
                                          <p:spTgt spid="5"/>
                                        </p:tgtEl>
                                        <p:attrNameLst>
                                          <p:attrName>style.visibility</p:attrName>
                                        </p:attrNameLst>
                                      </p:cBhvr>
                                      <p:to>
                                        <p:strVal val="hidden"/>
                                      </p:to>
                                    </p:set>
                                  </p:childTnLst>
                                </p:cTn>
                              </p:par>
                            </p:childTnLst>
                          </p:cTn>
                        </p:par>
                        <p:par>
                          <p:cTn id="130" fill="hold">
                            <p:stCondLst>
                              <p:cond delay="7000"/>
                            </p:stCondLst>
                            <p:childTnLst>
                              <p:par>
                                <p:cTn id="131" presetID="53" presetClass="entr" presetSubtype="0" fill="hold" nodeType="afterEffect">
                                  <p:stCondLst>
                                    <p:cond delay="0"/>
                                  </p:stCondLst>
                                  <p:childTnLst>
                                    <p:set>
                                      <p:cBhvr>
                                        <p:cTn id="132" dur="1" fill="hold">
                                          <p:stCondLst>
                                            <p:cond delay="0"/>
                                          </p:stCondLst>
                                        </p:cTn>
                                        <p:tgtEl>
                                          <p:spTgt spid="8"/>
                                        </p:tgtEl>
                                        <p:attrNameLst>
                                          <p:attrName>style.visibility</p:attrName>
                                        </p:attrNameLst>
                                      </p:cBhvr>
                                      <p:to>
                                        <p:strVal val="visible"/>
                                      </p:to>
                                    </p:set>
                                    <p:anim calcmode="lin" valueType="num">
                                      <p:cBhvr>
                                        <p:cTn id="133" dur="500" fill="hold"/>
                                        <p:tgtEl>
                                          <p:spTgt spid="8"/>
                                        </p:tgtEl>
                                        <p:attrNameLst>
                                          <p:attrName>ppt_w</p:attrName>
                                        </p:attrNameLst>
                                      </p:cBhvr>
                                      <p:tavLst>
                                        <p:tav tm="0">
                                          <p:val>
                                            <p:fltVal val="0"/>
                                          </p:val>
                                        </p:tav>
                                        <p:tav tm="100000">
                                          <p:val>
                                            <p:strVal val="#ppt_w"/>
                                          </p:val>
                                        </p:tav>
                                      </p:tavLst>
                                    </p:anim>
                                    <p:anim calcmode="lin" valueType="num">
                                      <p:cBhvr>
                                        <p:cTn id="134" dur="500" fill="hold"/>
                                        <p:tgtEl>
                                          <p:spTgt spid="8"/>
                                        </p:tgtEl>
                                        <p:attrNameLst>
                                          <p:attrName>ppt_h</p:attrName>
                                        </p:attrNameLst>
                                      </p:cBhvr>
                                      <p:tavLst>
                                        <p:tav tm="0">
                                          <p:val>
                                            <p:fltVal val="0"/>
                                          </p:val>
                                        </p:tav>
                                        <p:tav tm="100000">
                                          <p:val>
                                            <p:strVal val="#ppt_h"/>
                                          </p:val>
                                        </p:tav>
                                      </p:tavLst>
                                    </p:anim>
                                    <p:animEffect transition="in" filter="fade">
                                      <p:cBhvr>
                                        <p:cTn id="135" dur="500"/>
                                        <p:tgtEl>
                                          <p:spTgt spid="8"/>
                                        </p:tgtEl>
                                      </p:cBhvr>
                                    </p:animEffect>
                                  </p:childTnLst>
                                </p:cTn>
                              </p:par>
                            </p:childTnLst>
                          </p:cTn>
                        </p:par>
                        <p:par>
                          <p:cTn id="136" fill="hold">
                            <p:stCondLst>
                              <p:cond delay="7500"/>
                            </p:stCondLst>
                            <p:childTnLst>
                              <p:par>
                                <p:cTn id="137" presetID="1" presetClass="exit" presetSubtype="0" fill="hold" nodeType="afterEffect">
                                  <p:stCondLst>
                                    <p:cond delay="0"/>
                                  </p:stCondLst>
                                  <p:childTnLst>
                                    <p:set>
                                      <p:cBhvr>
                                        <p:cTn id="138" dur="1" fill="hold">
                                          <p:stCondLst>
                                            <p:cond delay="0"/>
                                          </p:stCondLst>
                                        </p:cTn>
                                        <p:tgtEl>
                                          <p:spTgt spid="8"/>
                                        </p:tgtEl>
                                        <p:attrNameLst>
                                          <p:attrName>style.visibility</p:attrName>
                                        </p:attrNameLst>
                                      </p:cBhvr>
                                      <p:to>
                                        <p:strVal val="hidden"/>
                                      </p:to>
                                    </p:set>
                                  </p:childTnLst>
                                </p:cTn>
                              </p:par>
                            </p:childTnLst>
                          </p:cTn>
                        </p:par>
                        <p:par>
                          <p:cTn id="139" fill="hold">
                            <p:stCondLst>
                              <p:cond delay="7500"/>
                            </p:stCondLst>
                            <p:childTnLst>
                              <p:par>
                                <p:cTn id="140" presetID="53" presetClass="entr" presetSubtype="0" fill="hold" nodeType="afterEffect">
                                  <p:stCondLst>
                                    <p:cond delay="0"/>
                                  </p:stCondLst>
                                  <p:childTnLst>
                                    <p:set>
                                      <p:cBhvr>
                                        <p:cTn id="141" dur="1" fill="hold">
                                          <p:stCondLst>
                                            <p:cond delay="0"/>
                                          </p:stCondLst>
                                        </p:cTn>
                                        <p:tgtEl>
                                          <p:spTgt spid="10"/>
                                        </p:tgtEl>
                                        <p:attrNameLst>
                                          <p:attrName>style.visibility</p:attrName>
                                        </p:attrNameLst>
                                      </p:cBhvr>
                                      <p:to>
                                        <p:strVal val="visible"/>
                                      </p:to>
                                    </p:set>
                                    <p:anim calcmode="lin" valueType="num">
                                      <p:cBhvr>
                                        <p:cTn id="142" dur="500" fill="hold"/>
                                        <p:tgtEl>
                                          <p:spTgt spid="10"/>
                                        </p:tgtEl>
                                        <p:attrNameLst>
                                          <p:attrName>ppt_w</p:attrName>
                                        </p:attrNameLst>
                                      </p:cBhvr>
                                      <p:tavLst>
                                        <p:tav tm="0">
                                          <p:val>
                                            <p:fltVal val="0"/>
                                          </p:val>
                                        </p:tav>
                                        <p:tav tm="100000">
                                          <p:val>
                                            <p:strVal val="#ppt_w"/>
                                          </p:val>
                                        </p:tav>
                                      </p:tavLst>
                                    </p:anim>
                                    <p:anim calcmode="lin" valueType="num">
                                      <p:cBhvr>
                                        <p:cTn id="143" dur="500" fill="hold"/>
                                        <p:tgtEl>
                                          <p:spTgt spid="10"/>
                                        </p:tgtEl>
                                        <p:attrNameLst>
                                          <p:attrName>ppt_h</p:attrName>
                                        </p:attrNameLst>
                                      </p:cBhvr>
                                      <p:tavLst>
                                        <p:tav tm="0">
                                          <p:val>
                                            <p:fltVal val="0"/>
                                          </p:val>
                                        </p:tav>
                                        <p:tav tm="100000">
                                          <p:val>
                                            <p:strVal val="#ppt_h"/>
                                          </p:val>
                                        </p:tav>
                                      </p:tavLst>
                                    </p:anim>
                                    <p:animEffect transition="in" filter="fade">
                                      <p:cBhvr>
                                        <p:cTn id="144" dur="500"/>
                                        <p:tgtEl>
                                          <p:spTgt spid="10"/>
                                        </p:tgtEl>
                                      </p:cBhvr>
                                    </p:animEffect>
                                  </p:childTnLst>
                                </p:cTn>
                              </p:par>
                            </p:childTnLst>
                          </p:cTn>
                        </p:par>
                        <p:par>
                          <p:cTn id="145" fill="hold">
                            <p:stCondLst>
                              <p:cond delay="8000"/>
                            </p:stCondLst>
                            <p:childTnLst>
                              <p:par>
                                <p:cTn id="146" presetID="1" presetClass="exit" presetSubtype="0" fill="hold" nodeType="afterEffect">
                                  <p:stCondLst>
                                    <p:cond delay="0"/>
                                  </p:stCondLst>
                                  <p:childTnLst>
                                    <p:set>
                                      <p:cBhvr>
                                        <p:cTn id="147" dur="1" fill="hold">
                                          <p:stCondLst>
                                            <p:cond delay="0"/>
                                          </p:stCondLst>
                                        </p:cTn>
                                        <p:tgtEl>
                                          <p:spTgt spid="10"/>
                                        </p:tgtEl>
                                        <p:attrNameLst>
                                          <p:attrName>style.visibility</p:attrName>
                                        </p:attrNameLst>
                                      </p:cBhvr>
                                      <p:to>
                                        <p:strVal val="hidden"/>
                                      </p:to>
                                    </p:set>
                                  </p:childTnLst>
                                </p:cTn>
                              </p:par>
                            </p:childTnLst>
                          </p:cTn>
                        </p:par>
                        <p:par>
                          <p:cTn id="148" fill="hold">
                            <p:stCondLst>
                              <p:cond delay="8000"/>
                            </p:stCondLst>
                            <p:childTnLst>
                              <p:par>
                                <p:cTn id="149" presetID="53" presetClass="entr" presetSubtype="0" fill="hold" nodeType="afterEffect">
                                  <p:stCondLst>
                                    <p:cond delay="0"/>
                                  </p:stCondLst>
                                  <p:childTnLst>
                                    <p:set>
                                      <p:cBhvr>
                                        <p:cTn id="150" dur="1" fill="hold">
                                          <p:stCondLst>
                                            <p:cond delay="0"/>
                                          </p:stCondLst>
                                        </p:cTn>
                                        <p:tgtEl>
                                          <p:spTgt spid="9"/>
                                        </p:tgtEl>
                                        <p:attrNameLst>
                                          <p:attrName>style.visibility</p:attrName>
                                        </p:attrNameLst>
                                      </p:cBhvr>
                                      <p:to>
                                        <p:strVal val="visible"/>
                                      </p:to>
                                    </p:set>
                                    <p:anim calcmode="lin" valueType="num">
                                      <p:cBhvr>
                                        <p:cTn id="151" dur="500" fill="hold"/>
                                        <p:tgtEl>
                                          <p:spTgt spid="9"/>
                                        </p:tgtEl>
                                        <p:attrNameLst>
                                          <p:attrName>ppt_w</p:attrName>
                                        </p:attrNameLst>
                                      </p:cBhvr>
                                      <p:tavLst>
                                        <p:tav tm="0">
                                          <p:val>
                                            <p:fltVal val="0"/>
                                          </p:val>
                                        </p:tav>
                                        <p:tav tm="100000">
                                          <p:val>
                                            <p:strVal val="#ppt_w"/>
                                          </p:val>
                                        </p:tav>
                                      </p:tavLst>
                                    </p:anim>
                                    <p:anim calcmode="lin" valueType="num">
                                      <p:cBhvr>
                                        <p:cTn id="152" dur="500" fill="hold"/>
                                        <p:tgtEl>
                                          <p:spTgt spid="9"/>
                                        </p:tgtEl>
                                        <p:attrNameLst>
                                          <p:attrName>ppt_h</p:attrName>
                                        </p:attrNameLst>
                                      </p:cBhvr>
                                      <p:tavLst>
                                        <p:tav tm="0">
                                          <p:val>
                                            <p:fltVal val="0"/>
                                          </p:val>
                                        </p:tav>
                                        <p:tav tm="100000">
                                          <p:val>
                                            <p:strVal val="#ppt_h"/>
                                          </p:val>
                                        </p:tav>
                                      </p:tavLst>
                                    </p:anim>
                                    <p:animEffect transition="in" filter="fade">
                                      <p:cBhvr>
                                        <p:cTn id="153" dur="500"/>
                                        <p:tgtEl>
                                          <p:spTgt spid="9"/>
                                        </p:tgtEl>
                                      </p:cBhvr>
                                    </p:animEffect>
                                  </p:childTnLst>
                                </p:cTn>
                              </p:par>
                            </p:childTnLst>
                          </p:cTn>
                        </p:par>
                        <p:par>
                          <p:cTn id="154" fill="hold">
                            <p:stCondLst>
                              <p:cond delay="8500"/>
                            </p:stCondLst>
                            <p:childTnLst>
                              <p:par>
                                <p:cTn id="155" presetID="1" presetClass="exit" presetSubtype="0" fill="hold" nodeType="afterEffect">
                                  <p:stCondLst>
                                    <p:cond delay="0"/>
                                  </p:stCondLst>
                                  <p:childTnLst>
                                    <p:set>
                                      <p:cBhvr>
                                        <p:cTn id="156" dur="1" fill="hold">
                                          <p:stCondLst>
                                            <p:cond delay="0"/>
                                          </p:stCondLst>
                                        </p:cTn>
                                        <p:tgtEl>
                                          <p:spTgt spid="9"/>
                                        </p:tgtEl>
                                        <p:attrNameLst>
                                          <p:attrName>style.visibility</p:attrName>
                                        </p:attrNameLst>
                                      </p:cBhvr>
                                      <p:to>
                                        <p:strVal val="hidden"/>
                                      </p:to>
                                    </p:set>
                                  </p:childTnLst>
                                </p:cTn>
                              </p:par>
                            </p:childTnLst>
                          </p:cTn>
                        </p:par>
                        <p:par>
                          <p:cTn id="157" fill="hold">
                            <p:stCondLst>
                              <p:cond delay="8500"/>
                            </p:stCondLst>
                            <p:childTnLst>
                              <p:par>
                                <p:cTn id="158" presetID="53" presetClass="entr" presetSubtype="0" fill="hold" nodeType="afterEffect">
                                  <p:stCondLst>
                                    <p:cond delay="0"/>
                                  </p:stCondLst>
                                  <p:childTnLst>
                                    <p:set>
                                      <p:cBhvr>
                                        <p:cTn id="159" dur="1" fill="hold">
                                          <p:stCondLst>
                                            <p:cond delay="0"/>
                                          </p:stCondLst>
                                        </p:cTn>
                                        <p:tgtEl>
                                          <p:spTgt spid="2"/>
                                        </p:tgtEl>
                                        <p:attrNameLst>
                                          <p:attrName>style.visibility</p:attrName>
                                        </p:attrNameLst>
                                      </p:cBhvr>
                                      <p:to>
                                        <p:strVal val="visible"/>
                                      </p:to>
                                    </p:set>
                                    <p:anim calcmode="lin" valueType="num">
                                      <p:cBhvr>
                                        <p:cTn id="160" dur="500" fill="hold"/>
                                        <p:tgtEl>
                                          <p:spTgt spid="2"/>
                                        </p:tgtEl>
                                        <p:attrNameLst>
                                          <p:attrName>ppt_w</p:attrName>
                                        </p:attrNameLst>
                                      </p:cBhvr>
                                      <p:tavLst>
                                        <p:tav tm="0">
                                          <p:val>
                                            <p:fltVal val="0"/>
                                          </p:val>
                                        </p:tav>
                                        <p:tav tm="100000">
                                          <p:val>
                                            <p:strVal val="#ppt_w"/>
                                          </p:val>
                                        </p:tav>
                                      </p:tavLst>
                                    </p:anim>
                                    <p:anim calcmode="lin" valueType="num">
                                      <p:cBhvr>
                                        <p:cTn id="161" dur="500" fill="hold"/>
                                        <p:tgtEl>
                                          <p:spTgt spid="2"/>
                                        </p:tgtEl>
                                        <p:attrNameLst>
                                          <p:attrName>ppt_h</p:attrName>
                                        </p:attrNameLst>
                                      </p:cBhvr>
                                      <p:tavLst>
                                        <p:tav tm="0">
                                          <p:val>
                                            <p:fltVal val="0"/>
                                          </p:val>
                                        </p:tav>
                                        <p:tav tm="100000">
                                          <p:val>
                                            <p:strVal val="#ppt_h"/>
                                          </p:val>
                                        </p:tav>
                                      </p:tavLst>
                                    </p:anim>
                                    <p:animEffect transition="in" filter="fade">
                                      <p:cBhvr>
                                        <p:cTn id="162" dur="500"/>
                                        <p:tgtEl>
                                          <p:spTgt spid="2"/>
                                        </p:tgtEl>
                                      </p:cBhvr>
                                    </p:animEffect>
                                  </p:childTnLst>
                                </p:cTn>
                              </p:par>
                            </p:childTnLst>
                          </p:cTn>
                        </p:par>
                        <p:par>
                          <p:cTn id="163" fill="hold">
                            <p:stCondLst>
                              <p:cond delay="9000"/>
                            </p:stCondLst>
                            <p:childTnLst>
                              <p:par>
                                <p:cTn id="164" presetID="1" presetClass="exit" presetSubtype="0" fill="hold" nodeType="afterEffect">
                                  <p:stCondLst>
                                    <p:cond delay="0"/>
                                  </p:stCondLst>
                                  <p:childTnLst>
                                    <p:set>
                                      <p:cBhvr>
                                        <p:cTn id="165" dur="1" fill="hold">
                                          <p:stCondLst>
                                            <p:cond delay="0"/>
                                          </p:stCondLst>
                                        </p:cTn>
                                        <p:tgtEl>
                                          <p:spTgt spid="2"/>
                                        </p:tgtEl>
                                        <p:attrNameLst>
                                          <p:attrName>style.visibility</p:attrName>
                                        </p:attrNameLst>
                                      </p:cBhvr>
                                      <p:to>
                                        <p:strVal val="hidden"/>
                                      </p:to>
                                    </p:set>
                                  </p:childTnLst>
                                </p:cTn>
                              </p:par>
                            </p:childTnLst>
                          </p:cTn>
                        </p:par>
                        <p:par>
                          <p:cTn id="166" fill="hold">
                            <p:stCondLst>
                              <p:cond delay="9000"/>
                            </p:stCondLst>
                            <p:childTnLst>
                              <p:par>
                                <p:cTn id="167" presetID="53" presetClass="entr" presetSubtype="0" fill="hold" nodeType="afterEffect">
                                  <p:stCondLst>
                                    <p:cond delay="0"/>
                                  </p:stCondLst>
                                  <p:childTnLst>
                                    <p:set>
                                      <p:cBhvr>
                                        <p:cTn id="168" dur="1" fill="hold">
                                          <p:stCondLst>
                                            <p:cond delay="0"/>
                                          </p:stCondLst>
                                        </p:cTn>
                                        <p:tgtEl>
                                          <p:spTgt spid="11"/>
                                        </p:tgtEl>
                                        <p:attrNameLst>
                                          <p:attrName>style.visibility</p:attrName>
                                        </p:attrNameLst>
                                      </p:cBhvr>
                                      <p:to>
                                        <p:strVal val="visible"/>
                                      </p:to>
                                    </p:set>
                                    <p:anim calcmode="lin" valueType="num">
                                      <p:cBhvr>
                                        <p:cTn id="169" dur="500" fill="hold"/>
                                        <p:tgtEl>
                                          <p:spTgt spid="11"/>
                                        </p:tgtEl>
                                        <p:attrNameLst>
                                          <p:attrName>ppt_w</p:attrName>
                                        </p:attrNameLst>
                                      </p:cBhvr>
                                      <p:tavLst>
                                        <p:tav tm="0">
                                          <p:val>
                                            <p:fltVal val="0"/>
                                          </p:val>
                                        </p:tav>
                                        <p:tav tm="100000">
                                          <p:val>
                                            <p:strVal val="#ppt_w"/>
                                          </p:val>
                                        </p:tav>
                                      </p:tavLst>
                                    </p:anim>
                                    <p:anim calcmode="lin" valueType="num">
                                      <p:cBhvr>
                                        <p:cTn id="170" dur="500" fill="hold"/>
                                        <p:tgtEl>
                                          <p:spTgt spid="11"/>
                                        </p:tgtEl>
                                        <p:attrNameLst>
                                          <p:attrName>ppt_h</p:attrName>
                                        </p:attrNameLst>
                                      </p:cBhvr>
                                      <p:tavLst>
                                        <p:tav tm="0">
                                          <p:val>
                                            <p:fltVal val="0"/>
                                          </p:val>
                                        </p:tav>
                                        <p:tav tm="100000">
                                          <p:val>
                                            <p:strVal val="#ppt_h"/>
                                          </p:val>
                                        </p:tav>
                                      </p:tavLst>
                                    </p:anim>
                                    <p:animEffect transition="in" filter="fade">
                                      <p:cBhvr>
                                        <p:cTn id="171" dur="500"/>
                                        <p:tgtEl>
                                          <p:spTgt spid="11"/>
                                        </p:tgtEl>
                                      </p:cBhvr>
                                    </p:animEffect>
                                  </p:childTnLst>
                                </p:cTn>
                              </p:par>
                            </p:childTnLst>
                          </p:cTn>
                        </p:par>
                        <p:par>
                          <p:cTn id="172" fill="hold">
                            <p:stCondLst>
                              <p:cond delay="9500"/>
                            </p:stCondLst>
                            <p:childTnLst>
                              <p:par>
                                <p:cTn id="173" presetID="1" presetClass="path" presetSubtype="0" repeatCount="3000" accel="50000" decel="50000" fill="hold" nodeType="afterEffect">
                                  <p:stCondLst>
                                    <p:cond delay="0"/>
                                  </p:stCondLst>
                                  <p:childTnLst>
                                    <p:animMotion origin="layout" path="M 0.00764 -0.28856 C 0.15521 -0.28856 0.2757 -0.14936 0.2757 0.02196 C 0.2757 0.19306 0.15521 0.33295 0.00764 0.33295 C -0.1401 0.33295 -0.25989 0.19306 -0.25989 0.02196 C -0.25989 -0.14936 -0.1401 -0.28856 0.00764 -0.28856 Z " pathEditMode="relative" rAng="0" ptsTypes="fffff">
                                      <p:cBhvr>
                                        <p:cTn id="174" dur="3000" fill="hold"/>
                                        <p:tgtEl>
                                          <p:spTgt spid="11"/>
                                        </p:tgtEl>
                                        <p:attrNameLst>
                                          <p:attrName>ppt_x</p:attrName>
                                          <p:attrName>ppt_y</p:attrName>
                                        </p:attrNameLst>
                                      </p:cBhvr>
                                      <p:rCtr x="0" y="311"/>
                                    </p:animMotion>
                                  </p:childTnLst>
                                </p:cTn>
                              </p:par>
                            </p:childTnLst>
                          </p:cTn>
                        </p:par>
                        <p:par>
                          <p:cTn id="175" fill="hold">
                            <p:stCondLst>
                              <p:cond delay="18500"/>
                            </p:stCondLst>
                            <p:childTnLst>
                              <p:par>
                                <p:cTn id="176" presetID="1" presetClass="path" presetSubtype="0" repeatCount="3000" accel="50000" decel="50000" fill="hold" nodeType="afterEffect">
                                  <p:stCondLst>
                                    <p:cond delay="0"/>
                                  </p:stCondLst>
                                  <p:childTnLst>
                                    <p:animMotion origin="layout" path="M 0.00764 -0.28856 C 0.15434 -0.28856 0.27413 -0.14752 0.27413 0.0259 C 0.27413 0.19954 0.15434 0.34058 0.00764 0.34058 C -0.13889 0.34058 -0.25764 0.19954 -0.25764 0.0259 C -0.25764 -0.14752 -0.13889 -0.28856 0.00764 -0.28856 Z " pathEditMode="relative" rAng="0" ptsTypes="fffff">
                                      <p:cBhvr>
                                        <p:cTn id="177" dur="2000" spd="-100000" fill="hold"/>
                                        <p:tgtEl>
                                          <p:spTgt spid="11"/>
                                        </p:tgtEl>
                                        <p:attrNameLst>
                                          <p:attrName>ppt_x</p:attrName>
                                          <p:attrName>ppt_y</p:attrName>
                                        </p:attrNameLst>
                                      </p:cBhvr>
                                      <p:rCtr x="1" y="314"/>
                                    </p:animMotion>
                                  </p:childTnLst>
                                </p:cTn>
                              </p:par>
                            </p:childTnLst>
                          </p:cTn>
                        </p:par>
                        <p:par>
                          <p:cTn id="178" fill="hold">
                            <p:stCondLst>
                              <p:cond delay="24500"/>
                            </p:stCondLst>
                            <p:childTnLst>
                              <p:par>
                                <p:cTn id="179" presetID="35" presetClass="emph" presetSubtype="0" repeatCount="5000" fill="hold" nodeType="afterEffect">
                                  <p:stCondLst>
                                    <p:cond delay="0"/>
                                  </p:stCondLst>
                                  <p:childTnLst>
                                    <p:anim calcmode="discrete" valueType="str">
                                      <p:cBhvr>
                                        <p:cTn id="180" dur="1000" fill="hold"/>
                                        <p:tgtEl>
                                          <p:spTgt spid="11"/>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431801" y="2781301"/>
            <a:ext cx="1344084" cy="936625"/>
            <a:chOff x="340" y="1253"/>
            <a:chExt cx="635" cy="590"/>
          </a:xfrm>
        </p:grpSpPr>
        <p:sp>
          <p:nvSpPr>
            <p:cNvPr id="8195" name="AutoShape 3"/>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8196" name="AutoShape 4"/>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path" presetSubtype="0" repeatCount="3000" accel="50000" decel="50000" fill="hold" nodeType="withEffect">
                                  <p:stCondLst>
                                    <p:cond delay="0"/>
                                  </p:stCondLst>
                                  <p:childTnLst>
                                    <p:animMotion origin="layout" path="M -0.03142 -4.79769E-6 C -0.03142 -0.14104 0.06493 -0.25711 0.18212 -0.25711 C 0.32066 -0.25711 0.37049 -0.12855 0.39149 -0.05109 L 0.41354 0.05133 C 0.4349 0.12856 0.48768 0.25665 0.64445 0.25665 C 0.74427 0.25665 0.85781 0.14128 0.85781 -4.79769E-6 C 0.85781 -0.14104 0.74427 -0.25711 0.64445 -0.25711 C 0.48768 -0.25711 0.4349 -0.12855 0.41354 -0.05109 L 0.39149 0.05133 C 0.37049 0.12856 0.32066 0.25665 0.18212 0.25665 C 0.06493 0.25665 -0.03142 0.14128 -0.03142 -4.79769E-6 Z " pathEditMode="relative" rAng="16200000" ptsTypes="ffFffffFfff">
                                      <p:cBhvr>
                                        <p:cTn id="6" dur="5000" fill="hold"/>
                                        <p:tgtEl>
                                          <p:spTgt spid="2"/>
                                        </p:tgtEl>
                                        <p:attrNameLst>
                                          <p:attrName>ppt_x</p:attrName>
                                          <p:attrName>ppt_y</p:attrName>
                                        </p:attrNameLst>
                                      </p:cBhvr>
                                      <p:rCtr x="44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grpSp>
        <p:nvGrpSpPr>
          <p:cNvPr id="2" name="Group 7"/>
          <p:cNvGrpSpPr>
            <a:grpSpLocks/>
          </p:cNvGrpSpPr>
          <p:nvPr/>
        </p:nvGrpSpPr>
        <p:grpSpPr bwMode="auto">
          <a:xfrm>
            <a:off x="6769101" y="1341439"/>
            <a:ext cx="1344084" cy="936625"/>
            <a:chOff x="340" y="1253"/>
            <a:chExt cx="635" cy="590"/>
          </a:xfrm>
        </p:grpSpPr>
        <p:sp>
          <p:nvSpPr>
            <p:cNvPr id="10244" name="AutoShape 8"/>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10245" name="AutoShape 9"/>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sp>
        <p:nvSpPr>
          <p:cNvPr id="9" name="Прямоугольник 8"/>
          <p:cNvSpPr/>
          <p:nvPr/>
        </p:nvSpPr>
        <p:spPr>
          <a:xfrm>
            <a:off x="2801080" y="2967335"/>
            <a:ext cx="4947380" cy="923330"/>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defRPr/>
            </a:pPr>
            <a:r>
              <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Save your eyes</a:t>
            </a:r>
            <a:endParaRPr lang="ru-RU"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908" y="160588"/>
            <a:ext cx="11632367" cy="1078664"/>
          </a:xfrm>
          <a:solidFill>
            <a:schemeClr val="accent5">
              <a:lumMod val="40000"/>
              <a:lumOff val="60000"/>
            </a:schemeClr>
          </a:solidFill>
        </p:spPr>
        <p:txBody>
          <a:bodyPr>
            <a:noAutofit/>
          </a:bodyPr>
          <a:lstStyle/>
          <a:p>
            <a:r>
              <a:rPr lang="en-US" sz="4000" b="1" dirty="0" smtClean="0">
                <a:latin typeface="Times New Roman" panose="02020603050405020304" pitchFamily="18" charset="0"/>
                <a:cs typeface="Times New Roman" panose="02020603050405020304" pitchFamily="18" charset="0"/>
              </a:rPr>
              <a:t>BLUE </a:t>
            </a:r>
            <a:r>
              <a:rPr lang="en-US" sz="4000" b="1" dirty="0">
                <a:latin typeface="Times New Roman" panose="02020603050405020304" pitchFamily="18" charset="0"/>
                <a:cs typeface="Times New Roman" panose="02020603050405020304" pitchFamily="18" charset="0"/>
              </a:rPr>
              <a:t>ROSE in </a:t>
            </a:r>
            <a:r>
              <a:rPr lang="en-US" sz="4000" b="1" dirty="0" smtClean="0">
                <a:latin typeface="Times New Roman" panose="02020603050405020304" pitchFamily="18" charset="0"/>
                <a:cs typeface="Times New Roman" panose="02020603050405020304" pitchFamily="18" charset="0"/>
              </a:rPr>
              <a:t>Literature</a:t>
            </a:r>
            <a:br>
              <a:rPr lang="en-US" sz="4000" b="1" dirty="0" smtClean="0">
                <a:latin typeface="Times New Roman" panose="02020603050405020304" pitchFamily="18" charset="0"/>
                <a:cs typeface="Times New Roman" panose="02020603050405020304" pitchFamily="18" charset="0"/>
              </a:rPr>
            </a:br>
            <a:r>
              <a:rPr lang="en-US" sz="4000" b="1" dirty="0" smtClean="0">
                <a:latin typeface="Times New Roman" panose="02020603050405020304" pitchFamily="18" charset="0"/>
                <a:cs typeface="Times New Roman" panose="02020603050405020304" pitchFamily="18" charset="0"/>
              </a:rPr>
              <a:t>Read and </a:t>
            </a:r>
            <a:r>
              <a:rPr lang="en-US" sz="4000" b="1" dirty="0" err="1" smtClean="0">
                <a:latin typeface="Times New Roman" panose="02020603050405020304" pitchFamily="18" charset="0"/>
                <a:cs typeface="Times New Roman" panose="02020603050405020304" pitchFamily="18" charset="0"/>
              </a:rPr>
              <a:t>analyse</a:t>
            </a:r>
            <a:r>
              <a:rPr lang="en-US" sz="4000" b="1" dirty="0" smtClean="0">
                <a:latin typeface="Times New Roman" panose="02020603050405020304" pitchFamily="18" charset="0"/>
                <a:cs typeface="Times New Roman" panose="02020603050405020304" pitchFamily="18" charset="0"/>
              </a:rPr>
              <a:t>. Do you like the poem?</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88515" y="1302707"/>
            <a:ext cx="11428665" cy="5373666"/>
          </a:xfrm>
        </p:spPr>
        <p:txBody>
          <a:bodyPr>
            <a:normAutofit fontScale="40000" lnSpcReduction="20000"/>
          </a:bodyPr>
          <a:lstStyle/>
          <a:p>
            <a:pPr marL="0" indent="0">
              <a:buNone/>
            </a:pPr>
            <a:r>
              <a:rPr lang="en-US" dirty="0" smtClean="0"/>
              <a:t> </a:t>
            </a:r>
            <a:r>
              <a:rPr lang="en-US" sz="5000" dirty="0">
                <a:latin typeface="Times New Roman" panose="02020603050405020304" pitchFamily="18" charset="0"/>
                <a:cs typeface="Times New Roman" panose="02020603050405020304" pitchFamily="18" charset="0"/>
              </a:rPr>
              <a:t> </a:t>
            </a:r>
            <a:r>
              <a:rPr lang="en-US" sz="5000" i="1" dirty="0">
                <a:latin typeface="Times New Roman" panose="02020603050405020304" pitchFamily="18" charset="0"/>
                <a:cs typeface="Times New Roman" panose="02020603050405020304" pitchFamily="18" charset="0"/>
              </a:rPr>
              <a:t>Rudyard Kipling </a:t>
            </a:r>
            <a:r>
              <a:rPr lang="en-US" sz="5000" i="1" dirty="0" smtClean="0">
                <a:latin typeface="Times New Roman" panose="02020603050405020304" pitchFamily="18" charset="0"/>
                <a:cs typeface="Times New Roman" panose="02020603050405020304" pitchFamily="18" charset="0"/>
              </a:rPr>
              <a:t> </a:t>
            </a:r>
          </a:p>
          <a:p>
            <a:pPr marL="0" indent="0">
              <a:buNone/>
            </a:pPr>
            <a:r>
              <a:rPr lang="en-US" sz="5000" i="1" dirty="0">
                <a:latin typeface="Times New Roman" panose="02020603050405020304" pitchFamily="18" charset="0"/>
                <a:cs typeface="Times New Roman" panose="02020603050405020304" pitchFamily="18" charset="0"/>
              </a:rPr>
              <a:t> </a:t>
            </a:r>
            <a:r>
              <a:rPr lang="en-US" sz="5000" i="1" dirty="0" smtClean="0">
                <a:latin typeface="Times New Roman" panose="02020603050405020304" pitchFamily="18" charset="0"/>
                <a:cs typeface="Times New Roman" panose="02020603050405020304" pitchFamily="18" charset="0"/>
              </a:rPr>
              <a:t> </a:t>
            </a:r>
            <a:r>
              <a:rPr lang="en-US" sz="5000" b="1" i="1" dirty="0" smtClean="0">
                <a:latin typeface="Times New Roman" panose="02020603050405020304" pitchFamily="18" charset="0"/>
                <a:cs typeface="Times New Roman" panose="02020603050405020304" pitchFamily="18" charset="0"/>
              </a:rPr>
              <a:t>Blue </a:t>
            </a:r>
            <a:r>
              <a:rPr lang="en-US" sz="5000" b="1" i="1" dirty="0">
                <a:latin typeface="Times New Roman" panose="02020603050405020304" pitchFamily="18" charset="0"/>
                <a:cs typeface="Times New Roman" panose="02020603050405020304" pitchFamily="18" charset="0"/>
              </a:rPr>
              <a:t>Roses</a:t>
            </a:r>
            <a:r>
              <a:rPr lang="en-US" sz="5000" i="1" dirty="0">
                <a:latin typeface="Times New Roman" panose="02020603050405020304" pitchFamily="18" charset="0"/>
                <a:cs typeface="Times New Roman" panose="02020603050405020304" pitchFamily="18" charset="0"/>
              </a:rPr>
              <a:t/>
            </a:r>
            <a:br>
              <a:rPr lang="en-US" sz="5000" i="1" dirty="0">
                <a:latin typeface="Times New Roman" panose="02020603050405020304" pitchFamily="18" charset="0"/>
                <a:cs typeface="Times New Roman" panose="02020603050405020304" pitchFamily="18" charset="0"/>
              </a:rPr>
            </a:br>
            <a:endParaRPr lang="ru-RU" sz="5000" i="1" dirty="0">
              <a:latin typeface="Times New Roman" panose="02020603050405020304" pitchFamily="18" charset="0"/>
              <a:cs typeface="Times New Roman" panose="02020603050405020304" pitchFamily="18" charset="0"/>
            </a:endParaRPr>
          </a:p>
          <a:p>
            <a:r>
              <a:rPr lang="en-US" sz="5000" dirty="0">
                <a:latin typeface="Times New Roman" panose="02020603050405020304" pitchFamily="18" charset="0"/>
                <a:cs typeface="Times New Roman" panose="02020603050405020304" pitchFamily="18" charset="0"/>
              </a:rPr>
              <a:t>Roses red and roses white</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Plucked I for my love's delight.</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She would none of all my posies--</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Bade me gather </a:t>
            </a:r>
            <a:r>
              <a:rPr lang="en-US" sz="5000" u="sng" dirty="0">
                <a:latin typeface="Times New Roman" panose="02020603050405020304" pitchFamily="18" charset="0"/>
                <a:cs typeface="Times New Roman" panose="02020603050405020304" pitchFamily="18" charset="0"/>
              </a:rPr>
              <a:t>her</a:t>
            </a:r>
            <a:r>
              <a:rPr lang="en-US" sz="5000" dirty="0">
                <a:latin typeface="Times New Roman" panose="02020603050405020304" pitchFamily="18" charset="0"/>
                <a:cs typeface="Times New Roman" panose="02020603050405020304" pitchFamily="18" charset="0"/>
              </a:rPr>
              <a:t> blue roses.</a:t>
            </a:r>
            <a:endParaRPr lang="ru-RU" sz="5000" dirty="0">
              <a:latin typeface="Times New Roman" panose="02020603050405020304" pitchFamily="18" charset="0"/>
              <a:cs typeface="Times New Roman" panose="02020603050405020304" pitchFamily="18" charset="0"/>
            </a:endParaRPr>
          </a:p>
          <a:p>
            <a:r>
              <a:rPr lang="en-US" sz="5000" dirty="0">
                <a:latin typeface="Times New Roman" panose="02020603050405020304" pitchFamily="18" charset="0"/>
                <a:cs typeface="Times New Roman" panose="02020603050405020304" pitchFamily="18" charset="0"/>
              </a:rPr>
              <a:t>Half the world I wandered through,</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Seeking where such flowers grew;</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Half the world unto my quest</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Answered me with laugh and jest.</a:t>
            </a:r>
            <a:endParaRPr lang="ru-RU" sz="5000" dirty="0">
              <a:latin typeface="Times New Roman" panose="02020603050405020304" pitchFamily="18" charset="0"/>
              <a:cs typeface="Times New Roman" panose="02020603050405020304" pitchFamily="18" charset="0"/>
            </a:endParaRPr>
          </a:p>
          <a:p>
            <a:r>
              <a:rPr lang="en-US" sz="5000" dirty="0">
                <a:latin typeface="Times New Roman" panose="02020603050405020304" pitchFamily="18" charset="0"/>
                <a:cs typeface="Times New Roman" panose="02020603050405020304" pitchFamily="18" charset="0"/>
              </a:rPr>
              <a:t>Home I came at </a:t>
            </a:r>
            <a:r>
              <a:rPr lang="en-US" sz="5000" dirty="0" err="1">
                <a:latin typeface="Times New Roman" panose="02020603050405020304" pitchFamily="18" charset="0"/>
                <a:cs typeface="Times New Roman" panose="02020603050405020304" pitchFamily="18" charset="0"/>
              </a:rPr>
              <a:t>wintertide</a:t>
            </a:r>
            <a:r>
              <a:rPr lang="en-US" sz="5000" dirty="0">
                <a:latin typeface="Times New Roman" panose="02020603050405020304" pitchFamily="18" charset="0"/>
                <a:cs typeface="Times New Roman" panose="02020603050405020304" pitchFamily="18" charset="0"/>
              </a:rPr>
              <a:t>,</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But my silly love </a:t>
            </a:r>
            <a:r>
              <a:rPr lang="en-US" sz="5000" u="sng" dirty="0">
                <a:latin typeface="Times New Roman" panose="02020603050405020304" pitchFamily="18" charset="0"/>
                <a:cs typeface="Times New Roman" panose="02020603050405020304" pitchFamily="18" charset="0"/>
              </a:rPr>
              <a:t>had died</a:t>
            </a:r>
            <a:r>
              <a:rPr lang="en-US" sz="5000" dirty="0">
                <a:latin typeface="Times New Roman" panose="02020603050405020304" pitchFamily="18" charset="0"/>
                <a:cs typeface="Times New Roman" panose="02020603050405020304" pitchFamily="18" charset="0"/>
              </a:rPr>
              <a:t>,</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Seeking with her latest breath</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Roses from the arms of Death.</a:t>
            </a:r>
            <a:endParaRPr lang="ru-RU" sz="5000" dirty="0">
              <a:latin typeface="Times New Roman" panose="02020603050405020304" pitchFamily="18" charset="0"/>
              <a:cs typeface="Times New Roman" panose="02020603050405020304" pitchFamily="18" charset="0"/>
            </a:endParaRPr>
          </a:p>
          <a:p>
            <a:r>
              <a:rPr lang="en-US" sz="5000" dirty="0">
                <a:latin typeface="Times New Roman" panose="02020603050405020304" pitchFamily="18" charset="0"/>
                <a:cs typeface="Times New Roman" panose="02020603050405020304" pitchFamily="18" charset="0"/>
              </a:rPr>
              <a:t>It may be beyond the grave</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She shall find what she would have.</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Mine was but an idle quest--</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Roses white and red are best.</a:t>
            </a:r>
            <a:br>
              <a:rPr lang="en-US" sz="5000" dirty="0">
                <a:latin typeface="Times New Roman" panose="02020603050405020304" pitchFamily="18" charset="0"/>
                <a:cs typeface="Times New Roman" panose="02020603050405020304" pitchFamily="18" charset="0"/>
              </a:rPr>
            </a:br>
            <a:endParaRPr lang="ru-RU" sz="5000" dirty="0">
              <a:latin typeface="Times New Roman" panose="02020603050405020304" pitchFamily="18" charset="0"/>
              <a:cs typeface="Times New Roman" panose="02020603050405020304" pitchFamily="18" charset="0"/>
            </a:endParaRPr>
          </a:p>
          <a:p>
            <a:endParaRPr lang="ru-RU" dirty="0"/>
          </a:p>
        </p:txBody>
      </p:sp>
      <p:pic>
        <p:nvPicPr>
          <p:cNvPr id="5" name="Picture 2" descr="http://image.slidesharecdn.com/bluerose-100314001016-phpapp02/95/slide-26-728.jpg?cb=1272535233"/>
          <p:cNvPicPr>
            <a:picLocks noChangeAspect="1" noChangeArrowheads="1"/>
          </p:cNvPicPr>
          <p:nvPr/>
        </p:nvPicPr>
        <p:blipFill>
          <a:blip r:embed="rId2" cstate="screen">
            <a:lum bright="21000"/>
            <a:extLst>
              <a:ext uri="{28A0092B-C50C-407E-A947-70E740481C1C}">
                <a14:useLocalDpi xmlns:a14="http://schemas.microsoft.com/office/drawing/2010/main"/>
              </a:ext>
            </a:extLst>
          </a:blip>
          <a:srcRect/>
          <a:stretch>
            <a:fillRect/>
          </a:stretch>
        </p:blipFill>
        <p:spPr bwMode="auto">
          <a:xfrm>
            <a:off x="8681508" y="3989540"/>
            <a:ext cx="3235672" cy="2566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63995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9074" y="421104"/>
            <a:ext cx="11297652" cy="565485"/>
          </a:xfrm>
          <a:solidFill>
            <a:schemeClr val="accent1">
              <a:lumMod val="60000"/>
              <a:lumOff val="40000"/>
            </a:schemeClr>
          </a:solidFill>
        </p:spPr>
        <p:txBody>
          <a:bodyPr>
            <a:normAutofit fontScale="90000"/>
          </a:bodyPr>
          <a:lstStyle/>
          <a:p>
            <a:r>
              <a:rPr lang="en-US" b="1" dirty="0" smtClean="0">
                <a:latin typeface="Times New Roman" pitchFamily="18" charset="0"/>
                <a:cs typeface="Times New Roman" pitchFamily="18" charset="0"/>
              </a:rPr>
              <a:t>What</a:t>
            </a:r>
            <a:r>
              <a:rPr lang="ru-RU"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word is missing</a:t>
            </a:r>
            <a:r>
              <a:rPr lang="ru-RU" b="1"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0000" lnSpcReduction="20000"/>
          </a:bodyPr>
          <a:lstStyle/>
          <a:p>
            <a:r>
              <a:rPr lang="en-US" dirty="0" smtClean="0">
                <a:latin typeface="Times New Roman" panose="02020603050405020304" pitchFamily="18" charset="0"/>
                <a:cs typeface="Times New Roman" panose="02020603050405020304" pitchFamily="18" charset="0"/>
              </a:rPr>
              <a:t>Roses </a:t>
            </a:r>
            <a:r>
              <a:rPr lang="ru-R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and roses white</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Plucked I for my love's delight.</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She would none of all my posies--</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Bade me gather </a:t>
            </a:r>
            <a:r>
              <a:rPr lang="ru-R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blue roses.</a:t>
            </a:r>
            <a:endParaRPr lang="ru-RU"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Half the world I wandered through,</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Seeking where such flowers grew;</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Half the world unto my quest</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Answered me with laugh and jest.</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I came at </a:t>
            </a:r>
            <a:r>
              <a:rPr lang="en-US" dirty="0" err="1" smtClean="0">
                <a:latin typeface="Times New Roman" panose="02020603050405020304" pitchFamily="18" charset="0"/>
                <a:cs typeface="Times New Roman" panose="02020603050405020304" pitchFamily="18" charset="0"/>
              </a:rPr>
              <a:t>wintertide</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But my silly love </a:t>
            </a:r>
            <a:r>
              <a:rPr lang="en-US" u="sng" dirty="0" smtClean="0">
                <a:latin typeface="Times New Roman" panose="02020603050405020304" pitchFamily="18" charset="0"/>
                <a:cs typeface="Times New Roman" panose="02020603050405020304" pitchFamily="18" charset="0"/>
              </a:rPr>
              <a:t>had died</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Seeking with her latest breath</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Roses from the arms of Death.</a:t>
            </a:r>
            <a:endParaRPr lang="ru-RU"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It may be beyond the grave</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She shall find what she would have.</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Mine was but an idle quest-</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Roses white and red are </a:t>
            </a:r>
            <a:r>
              <a:rPr lang="ru-R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891" y="365126"/>
            <a:ext cx="11842229" cy="834088"/>
          </a:xfrm>
          <a:solidFill>
            <a:schemeClr val="accent5">
              <a:lumMod val="40000"/>
              <a:lumOff val="60000"/>
            </a:schemeClr>
          </a:solidFill>
        </p:spPr>
        <p:txBody>
          <a:bodyPr>
            <a:normAutofit/>
          </a:bodyPr>
          <a:lstStyle/>
          <a:p>
            <a:r>
              <a:rPr lang="en-US" sz="4000" b="1" dirty="0">
                <a:latin typeface="Times New Roman" panose="02020603050405020304" pitchFamily="18" charset="0"/>
                <a:cs typeface="Times New Roman" panose="02020603050405020304" pitchFamily="18" charset="0"/>
              </a:rPr>
              <a:t> BLUE ROSE in </a:t>
            </a:r>
            <a:r>
              <a:rPr lang="en-US" sz="4000" b="1" dirty="0" smtClean="0">
                <a:latin typeface="Times New Roman" panose="02020603050405020304" pitchFamily="18" charset="0"/>
                <a:cs typeface="Times New Roman" panose="02020603050405020304" pitchFamily="18" charset="0"/>
              </a:rPr>
              <a:t>Art</a:t>
            </a:r>
            <a:endParaRPr lang="ru-RU" sz="4000" b="1" dirty="0">
              <a:latin typeface="Times New Roman" panose="02020603050405020304" pitchFamily="18" charset="0"/>
              <a:cs typeface="Times New Roman" panose="02020603050405020304" pitchFamily="18" charset="0"/>
            </a:endParaRPr>
          </a:p>
        </p:txBody>
      </p:sp>
      <p:pic>
        <p:nvPicPr>
          <p:cNvPr id="4" name="Объект 3" descr="http://cathylocke.files.wordpress.com/2012/05/dsc00218.jpg?w=300&amp;h=257">
            <a:hlinkClick r:id="rId2"/>
          </p:cNvPr>
          <p:cNvPicPr>
            <a:picLocks noGrp="1"/>
          </p:cNvPicPr>
          <p:nvPr>
            <p:ph idx="1"/>
          </p:nvPr>
        </p:nvPicPr>
        <p:blipFill>
          <a:blip r:embed="rId3">
            <a:extLst>
              <a:ext uri="{28A0092B-C50C-407E-A947-70E740481C1C}">
                <a14:useLocalDpi xmlns:a14="http://schemas.microsoft.com/office/drawing/2010/main"/>
              </a:ext>
            </a:extLst>
          </a:blip>
          <a:srcRect/>
          <a:stretch>
            <a:fillRect/>
          </a:stretch>
        </p:blipFill>
        <p:spPr bwMode="auto">
          <a:xfrm>
            <a:off x="624736" y="1590805"/>
            <a:ext cx="3709269" cy="3118981"/>
          </a:xfrm>
          <a:prstGeom prst="rect">
            <a:avLst/>
          </a:prstGeom>
          <a:noFill/>
          <a:ln>
            <a:noFill/>
          </a:ln>
        </p:spPr>
      </p:pic>
      <p:pic>
        <p:nvPicPr>
          <p:cNvPr id="5" name="Рисунок 4" descr="http://cathylocke.files.wordpress.com/2012/05/dsc00222_cropped.jpg?w=285&amp;h=300">
            <a:hlinkClick r:id="rId4"/>
          </p:cNvPr>
          <p:cNvPicPr/>
          <p:nvPr/>
        </p:nvPicPr>
        <p:blipFill>
          <a:blip r:embed="rId5">
            <a:extLst>
              <a:ext uri="{28A0092B-C50C-407E-A947-70E740481C1C}">
                <a14:useLocalDpi xmlns:a14="http://schemas.microsoft.com/office/drawing/2010/main"/>
              </a:ext>
            </a:extLst>
          </a:blip>
          <a:srcRect/>
          <a:stretch>
            <a:fillRect/>
          </a:stretch>
        </p:blipFill>
        <p:spPr bwMode="auto">
          <a:xfrm>
            <a:off x="4334005" y="1214048"/>
            <a:ext cx="3681086" cy="3157537"/>
          </a:xfrm>
          <a:prstGeom prst="rect">
            <a:avLst/>
          </a:prstGeom>
          <a:noFill/>
          <a:ln>
            <a:noFill/>
          </a:ln>
        </p:spPr>
      </p:pic>
      <p:pic>
        <p:nvPicPr>
          <p:cNvPr id="7" name="Рисунок 6" descr="http://cathylocke.files.wordpress.com/2012/05/dsc02579_cropped.jpg?w=300&amp;h=159">
            <a:hlinkClick r:id="rId6"/>
          </p:cNvPr>
          <p:cNvPicPr/>
          <p:nvPr/>
        </p:nvPicPr>
        <p:blipFill>
          <a:blip r:embed="rId7">
            <a:extLst>
              <a:ext uri="{28A0092B-C50C-407E-A947-70E740481C1C}">
                <a14:useLocalDpi xmlns:a14="http://schemas.microsoft.com/office/drawing/2010/main"/>
              </a:ext>
            </a:extLst>
          </a:blip>
          <a:srcRect/>
          <a:stretch>
            <a:fillRect/>
          </a:stretch>
        </p:blipFill>
        <p:spPr bwMode="auto">
          <a:xfrm>
            <a:off x="4228316" y="4386419"/>
            <a:ext cx="3892463" cy="2486415"/>
          </a:xfrm>
          <a:prstGeom prst="rect">
            <a:avLst/>
          </a:prstGeom>
          <a:noFill/>
          <a:ln>
            <a:noFill/>
          </a:ln>
        </p:spPr>
      </p:pic>
      <p:pic>
        <p:nvPicPr>
          <p:cNvPr id="8" name="Рисунок 7" descr="http://cathylocke.files.wordpress.com/2012/05/dsc02141.jpg?w=300&amp;h=205">
            <a:hlinkClick r:id="rId8"/>
          </p:cNvPr>
          <p:cNvPicPr/>
          <p:nvPr/>
        </p:nvPicPr>
        <p:blipFill>
          <a:blip r:embed="rId9">
            <a:extLst>
              <a:ext uri="{28A0092B-C50C-407E-A947-70E740481C1C}">
                <a14:useLocalDpi xmlns:a14="http://schemas.microsoft.com/office/drawing/2010/main"/>
              </a:ext>
            </a:extLst>
          </a:blip>
          <a:srcRect/>
          <a:stretch>
            <a:fillRect/>
          </a:stretch>
        </p:blipFill>
        <p:spPr bwMode="auto">
          <a:xfrm>
            <a:off x="8022920" y="1690688"/>
            <a:ext cx="3757808" cy="3219188"/>
          </a:xfrm>
          <a:prstGeom prst="rect">
            <a:avLst/>
          </a:prstGeom>
          <a:noFill/>
          <a:ln>
            <a:noFill/>
          </a:ln>
        </p:spPr>
      </p:pic>
    </p:spTree>
    <p:extLst>
      <p:ext uri="{BB962C8B-B14F-4D97-AF65-F5344CB8AC3E}">
        <p14:creationId xmlns:p14="http://schemas.microsoft.com/office/powerpoint/2010/main" val="18522528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823" y="224853"/>
            <a:ext cx="11767279" cy="839450"/>
          </a:xfrm>
          <a:solidFill>
            <a:schemeClr val="accent5">
              <a:lumMod val="40000"/>
              <a:lumOff val="60000"/>
            </a:schemeClr>
          </a:solidFill>
        </p:spPr>
        <p:txBody>
          <a:bodyPr>
            <a:normAutofit/>
          </a:bodyPr>
          <a:lstStyle/>
          <a:p>
            <a:r>
              <a:rPr lang="en-US" sz="4000" b="1" dirty="0">
                <a:latin typeface="Times New Roman" panose="02020603050405020304" pitchFamily="18" charset="0"/>
                <a:cs typeface="Times New Roman" panose="02020603050405020304" pitchFamily="18" charset="0"/>
              </a:rPr>
              <a:t>BLUE ROSE </a:t>
            </a:r>
            <a:r>
              <a:rPr lang="en-US" sz="4000" b="1" dirty="0" smtClean="0">
                <a:latin typeface="Times New Roman" panose="02020603050405020304" pitchFamily="18" charset="0"/>
                <a:cs typeface="Times New Roman" panose="02020603050405020304" pitchFamily="18" charset="0"/>
              </a:rPr>
              <a:t>in Music</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4893" y="1304144"/>
            <a:ext cx="11872210" cy="5553856"/>
          </a:xfrm>
        </p:spPr>
        <p:txBody>
          <a:bodyPr>
            <a:normAutofit/>
          </a:bodyPr>
          <a:lstStyle/>
          <a:p>
            <a:pPr marL="0" indent="0">
              <a:buNone/>
            </a:pPr>
            <a:r>
              <a:rPr lang="en-US" sz="3200" b="1" dirty="0" smtClean="0">
                <a:latin typeface="Times New Roman" panose="02020603050405020304" pitchFamily="18" charset="0"/>
                <a:cs typeface="Times New Roman" panose="02020603050405020304" pitchFamily="18" charset="0"/>
              </a:rPr>
              <a:t>Blue </a:t>
            </a:r>
            <a:r>
              <a:rPr lang="en-US" sz="3200" b="1" dirty="0">
                <a:latin typeface="Times New Roman" panose="02020603050405020304" pitchFamily="18" charset="0"/>
                <a:cs typeface="Times New Roman" panose="02020603050405020304" pitchFamily="18" charset="0"/>
              </a:rPr>
              <a:t>Rose</a:t>
            </a:r>
            <a:r>
              <a:rPr lang="en-US" sz="3200" dirty="0">
                <a:latin typeface="Times New Roman" panose="02020603050405020304" pitchFamily="18" charset="0"/>
                <a:cs typeface="Times New Roman" panose="02020603050405020304" pitchFamily="18" charset="0"/>
              </a:rPr>
              <a:t> </a:t>
            </a:r>
            <a:r>
              <a:rPr lang="en-US" sz="3200" u="sng" dirty="0">
                <a:latin typeface="Times New Roman" panose="02020603050405020304" pitchFamily="18" charset="0"/>
                <a:cs typeface="Times New Roman" panose="02020603050405020304" pitchFamily="18" charset="0"/>
              </a:rPr>
              <a:t>were</a:t>
            </a:r>
            <a:r>
              <a:rPr lang="en-US" sz="3200" dirty="0">
                <a:latin typeface="Times New Roman" panose="02020603050405020304" pitchFamily="18" charset="0"/>
                <a:cs typeface="Times New Roman" panose="02020603050405020304" pitchFamily="18" charset="0"/>
              </a:rPr>
              <a:t> an all-star all-women </a:t>
            </a:r>
            <a:r>
              <a:rPr lang="en-US" sz="3200" dirty="0" smtClean="0">
                <a:latin typeface="Times New Roman" panose="02020603050405020304" pitchFamily="18" charset="0"/>
                <a:cs typeface="Times New Roman" panose="02020603050405020304" pitchFamily="18" charset="0"/>
              </a:rPr>
              <a:t>band</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that </a:t>
            </a:r>
            <a:r>
              <a:rPr lang="en-US" sz="3200" dirty="0">
                <a:latin typeface="Times New Roman" panose="02020603050405020304" pitchFamily="18" charset="0"/>
                <a:cs typeface="Times New Roman" panose="02020603050405020304" pitchFamily="18" charset="0"/>
              </a:rPr>
              <a:t>played bluegrass </a:t>
            </a:r>
            <a:r>
              <a:rPr lang="en-US" sz="3200" u="sng" dirty="0">
                <a:latin typeface="Times New Roman" panose="02020603050405020304" pitchFamily="18" charset="0"/>
                <a:cs typeface="Times New Roman" panose="02020603050405020304" pitchFamily="18" charset="0"/>
              </a:rPr>
              <a:t>music</a:t>
            </a:r>
            <a:r>
              <a:rPr lang="en-US" sz="3200" dirty="0">
                <a:latin typeface="Times New Roman" panose="02020603050405020304" pitchFamily="18" charset="0"/>
                <a:cs typeface="Times New Roman" panose="02020603050405020304" pitchFamily="18" charset="0"/>
              </a:rPr>
              <a:t>. All of the musicians in the group are solo artists in their own right who joined together to record </a:t>
            </a:r>
            <a:r>
              <a:rPr lang="en-US" sz="3200" dirty="0" smtClean="0">
                <a:latin typeface="Times New Roman" panose="02020603050405020304" pitchFamily="18" charset="0"/>
                <a:cs typeface="Times New Roman" panose="02020603050405020304" pitchFamily="18" charset="0"/>
              </a:rPr>
              <a:t>an </a:t>
            </a:r>
            <a:r>
              <a:rPr lang="en-US" sz="3200" dirty="0">
                <a:latin typeface="Times New Roman" panose="02020603050405020304" pitchFamily="18" charset="0"/>
                <a:cs typeface="Times New Roman" panose="02020603050405020304" pitchFamily="18" charset="0"/>
              </a:rPr>
              <a:t>album as a group in </a:t>
            </a:r>
            <a:r>
              <a:rPr lang="en-US" sz="3200" dirty="0" smtClean="0">
                <a:latin typeface="Times New Roman" panose="02020603050405020304" pitchFamily="18" charset="0"/>
                <a:cs typeface="Times New Roman" panose="02020603050405020304" pitchFamily="18" charset="0"/>
              </a:rPr>
              <a:t>1988 </a:t>
            </a:r>
            <a:r>
              <a:rPr lang="en-US" sz="3200" dirty="0">
                <a:latin typeface="Times New Roman" panose="02020603050405020304" pitchFamily="18" charset="0"/>
                <a:cs typeface="Times New Roman" panose="02020603050405020304" pitchFamily="18" charset="0"/>
              </a:rPr>
              <a:t>for Sugar Hill </a:t>
            </a:r>
            <a:r>
              <a:rPr lang="en-US" sz="3200" dirty="0" smtClean="0">
                <a:latin typeface="Times New Roman" panose="02020603050405020304" pitchFamily="18" charset="0"/>
                <a:cs typeface="Times New Roman" panose="02020603050405020304" pitchFamily="18" charset="0"/>
              </a:rPr>
              <a:t>Records</a:t>
            </a:r>
            <a:r>
              <a:rPr lang="en-US"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a:p>
            <a:pPr marL="0" indent="0">
              <a:buNone/>
            </a:pPr>
            <a:endParaRPr lang="ru-RU" sz="3600" dirty="0">
              <a:latin typeface="Times New Roman" panose="02020603050405020304" pitchFamily="18" charset="0"/>
              <a:cs typeface="Times New Roman" panose="02020603050405020304" pitchFamily="18" charset="0"/>
            </a:endParaRPr>
          </a:p>
        </p:txBody>
      </p:sp>
      <p:pic>
        <p:nvPicPr>
          <p:cNvPr id="4" name="Picture 2" descr="http://artsblog.dallasnews.com/files/2014/02/blueroses.jpg"/>
          <p:cNvPicPr>
            <a:picLocks noChangeAspect="1" noChangeArrowheads="1"/>
          </p:cNvPicPr>
          <p:nvPr/>
        </p:nvPicPr>
        <p:blipFill>
          <a:blip r:embed="rId2">
            <a:lum bright="28000"/>
            <a:extLst>
              <a:ext uri="{28A0092B-C50C-407E-A947-70E740481C1C}">
                <a14:useLocalDpi xmlns:a14="http://schemas.microsoft.com/office/drawing/2010/main"/>
              </a:ext>
            </a:extLst>
          </a:blip>
          <a:srcRect/>
          <a:stretch>
            <a:fillRect/>
          </a:stretch>
        </p:blipFill>
        <p:spPr bwMode="auto">
          <a:xfrm>
            <a:off x="7030387" y="3627620"/>
            <a:ext cx="4811844" cy="307298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image.slidesharecdn.com/bluerose-100314001016-phpapp02/95/slide-15-728.jpg?cb=1272535233"/>
          <p:cNvPicPr>
            <a:picLocks noChangeAspect="1" noChangeArrowheads="1"/>
          </p:cNvPicPr>
          <p:nvPr/>
        </p:nvPicPr>
        <p:blipFill>
          <a:blip r:embed="rId3" cstate="screen">
            <a:lum bright="37000" contrast="17000"/>
            <a:extLst>
              <a:ext uri="{28A0092B-C50C-407E-A947-70E740481C1C}">
                <a14:useLocalDpi xmlns:a14="http://schemas.microsoft.com/office/drawing/2010/main"/>
              </a:ext>
            </a:extLst>
          </a:blip>
          <a:srcRect/>
          <a:stretch>
            <a:fillRect/>
          </a:stretch>
        </p:blipFill>
        <p:spPr bwMode="auto">
          <a:xfrm>
            <a:off x="220513" y="4080087"/>
            <a:ext cx="3180708" cy="2428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22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861" y="190500"/>
            <a:ext cx="11797259" cy="1023704"/>
          </a:xfrm>
          <a:solidFill>
            <a:schemeClr val="accent5">
              <a:lumMod val="40000"/>
              <a:lumOff val="60000"/>
            </a:schemeClr>
          </a:solidFill>
        </p:spPr>
        <p:txBody>
          <a:bodyPr>
            <a:noAutofit/>
          </a:bodyPr>
          <a:lstStyle/>
          <a:p>
            <a:pPr algn="ctr"/>
            <a:r>
              <a:rPr lang="en-US" sz="4000" b="1" dirty="0" smtClean="0">
                <a:latin typeface="Times New Roman" pitchFamily="18" charset="0"/>
                <a:cs typeface="Times New Roman" pitchFamily="18" charset="0"/>
              </a:rPr>
              <a:t>Write as many words as you can think of related to roses.</a:t>
            </a:r>
            <a:endParaRPr lang="ru-RU" sz="4000" b="1" dirty="0">
              <a:latin typeface="Times New Roman" pitchFamily="18" charset="0"/>
              <a:cs typeface="Times New Roman" pitchFamily="18" charset="0"/>
            </a:endParaRPr>
          </a:p>
        </p:txBody>
      </p:sp>
      <p:sp>
        <p:nvSpPr>
          <p:cNvPr id="4" name="Овал 3"/>
          <p:cNvSpPr/>
          <p:nvPr/>
        </p:nvSpPr>
        <p:spPr>
          <a:xfrm>
            <a:off x="4370255" y="1648918"/>
            <a:ext cx="3000530" cy="20686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solidFill>
                <a:latin typeface="Times New Roman" panose="02020603050405020304" pitchFamily="18" charset="0"/>
                <a:cs typeface="Times New Roman" panose="02020603050405020304" pitchFamily="18" charset="0"/>
              </a:rPr>
              <a:t>ROSES</a:t>
            </a:r>
            <a:endParaRPr lang="ru-RU" sz="4400" b="1" dirty="0">
              <a:solidFill>
                <a:schemeClr val="tx1"/>
              </a:solidFill>
              <a:latin typeface="Times New Roman" panose="02020603050405020304" pitchFamily="18" charset="0"/>
              <a:cs typeface="Times New Roman" panose="02020603050405020304" pitchFamily="18" charset="0"/>
            </a:endParaRPr>
          </a:p>
        </p:txBody>
      </p:sp>
      <p:cxnSp>
        <p:nvCxnSpPr>
          <p:cNvPr id="6" name="Прямая со стрелкой 5"/>
          <p:cNvCxnSpPr/>
          <p:nvPr/>
        </p:nvCxnSpPr>
        <p:spPr>
          <a:xfrm rot="16200000" flipH="1">
            <a:off x="5293239" y="4270556"/>
            <a:ext cx="1395860" cy="1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7370785" y="3117954"/>
            <a:ext cx="1162364" cy="8094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flipH="1">
            <a:off x="3924267" y="3493496"/>
            <a:ext cx="1115831" cy="6745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Овал 10"/>
          <p:cNvSpPr/>
          <p:nvPr/>
        </p:nvSpPr>
        <p:spPr>
          <a:xfrm>
            <a:off x="2165684" y="3573379"/>
            <a:ext cx="1792705" cy="14798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latin typeface="Times New Roman" pitchFamily="18" charset="0"/>
                <a:cs typeface="Times New Roman" pitchFamily="18" charset="0"/>
              </a:rPr>
              <a:t>Parts of roses </a:t>
            </a:r>
            <a:endParaRPr lang="ru-RU" sz="3200" b="1" dirty="0">
              <a:solidFill>
                <a:schemeClr val="tx1"/>
              </a:solidFill>
              <a:latin typeface="Times New Roman" pitchFamily="18" charset="0"/>
              <a:cs typeface="Times New Roman" pitchFamily="18" charset="0"/>
            </a:endParaRPr>
          </a:p>
        </p:txBody>
      </p:sp>
      <p:sp>
        <p:nvSpPr>
          <p:cNvPr id="13" name="Содержимое 12"/>
          <p:cNvSpPr>
            <a:spLocks noGrp="1"/>
          </p:cNvSpPr>
          <p:nvPr>
            <p:ph idx="1"/>
          </p:nvPr>
        </p:nvSpPr>
        <p:spPr>
          <a:xfrm>
            <a:off x="4728410" y="4993105"/>
            <a:ext cx="3056021" cy="13475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algn="ctr">
              <a:buNone/>
            </a:pPr>
            <a:r>
              <a:rPr lang="en-US" sz="3200" b="1" dirty="0" smtClean="0">
                <a:solidFill>
                  <a:schemeClr val="tx1"/>
                </a:solidFill>
                <a:latin typeface="Times New Roman" pitchFamily="18" charset="0"/>
                <a:cs typeface="Times New Roman" pitchFamily="18" charset="0"/>
              </a:rPr>
              <a:t>Other images</a:t>
            </a:r>
            <a:endParaRPr lang="ru-RU" sz="3200" b="1" dirty="0">
              <a:solidFill>
                <a:schemeClr val="tx1"/>
              </a:solidFill>
              <a:latin typeface="Times New Roman" pitchFamily="18" charset="0"/>
              <a:cs typeface="Times New Roman" pitchFamily="18" charset="0"/>
            </a:endParaRPr>
          </a:p>
        </p:txBody>
      </p:sp>
      <p:sp>
        <p:nvSpPr>
          <p:cNvPr id="17" name="Содержимое 12"/>
          <p:cNvSpPr txBox="1">
            <a:spLocks/>
          </p:cNvSpPr>
          <p:nvPr/>
        </p:nvSpPr>
        <p:spPr>
          <a:xfrm>
            <a:off x="8201527" y="3870158"/>
            <a:ext cx="2562726" cy="13475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lnSpcReduction="10000"/>
          </a:body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smtClean="0">
                <a:ln>
                  <a:noFill/>
                </a:ln>
                <a:solidFill>
                  <a:schemeClr val="tx1"/>
                </a:solidFill>
                <a:effectLst/>
                <a:uLnTx/>
                <a:uFillTx/>
                <a:latin typeface="Times New Roman" pitchFamily="18" charset="0"/>
                <a:ea typeface="+mn-ea"/>
                <a:cs typeface="Times New Roman" pitchFamily="18" charset="0"/>
              </a:rPr>
              <a:t>Your feelings </a:t>
            </a:r>
            <a:endParaRPr kumimoji="0" lang="ru-RU"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9269505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903" y="365125"/>
            <a:ext cx="11889992" cy="744147"/>
          </a:xfrm>
          <a:solidFill>
            <a:schemeClr val="accent5">
              <a:lumMod val="40000"/>
              <a:lumOff val="60000"/>
            </a:schemeClr>
          </a:solidFill>
        </p:spPr>
        <p:txBody>
          <a:bodyPr>
            <a:normAutofit/>
          </a:bodyPr>
          <a:lstStyle/>
          <a:p>
            <a:r>
              <a:rPr lang="en-US" sz="4000" b="1" dirty="0" smtClean="0">
                <a:latin typeface="Times New Roman" panose="02020603050405020304" pitchFamily="18" charset="0"/>
                <a:cs typeface="Times New Roman" panose="02020603050405020304" pitchFamily="18" charset="0"/>
              </a:rPr>
              <a:t>Rose                                             Set </a:t>
            </a:r>
            <a:r>
              <a:rPr lang="en-US" sz="4000" b="1" dirty="0">
                <a:latin typeface="Times New Roman" panose="02020603050405020304" pitchFamily="18" charset="0"/>
                <a:cs typeface="Times New Roman" panose="02020603050405020304" pitchFamily="18" charset="0"/>
              </a:rPr>
              <a:t>E</a:t>
            </a:r>
            <a:r>
              <a:rPr lang="en-US" sz="4000" b="1" dirty="0" smtClean="0">
                <a:latin typeface="Times New Roman" panose="02020603050405020304" pitchFamily="18" charset="0"/>
                <a:cs typeface="Times New Roman" panose="02020603050405020304" pitchFamily="18" charset="0"/>
              </a:rPr>
              <a:t>xpressions</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49903" y="1244184"/>
            <a:ext cx="11889992" cy="5613815"/>
          </a:xfrm>
        </p:spPr>
        <p:txBody>
          <a:bodyPr>
            <a:normAutofit/>
          </a:bodyPr>
          <a:lstStyle/>
          <a:p>
            <a:pPr marL="0" indent="0" fontAlgn="base">
              <a:buNone/>
            </a:pP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petal</a:t>
            </a:r>
            <a:r>
              <a:rPr lang="ru-RU" b="1" dirty="0">
                <a:latin typeface="Times New Roman" panose="02020603050405020304" pitchFamily="18" charset="0"/>
                <a:cs typeface="Times New Roman" panose="02020603050405020304" pitchFamily="18" charset="0"/>
              </a:rPr>
              <a:t> / </a:t>
            </a:r>
            <a:r>
              <a:rPr lang="ru-RU" b="1" dirty="0" err="1">
                <a:latin typeface="Times New Roman" panose="02020603050405020304" pitchFamily="18" charset="0"/>
                <a:cs typeface="Times New Roman" panose="02020603050405020304" pitchFamily="18" charset="0"/>
              </a:rPr>
              <a:t>leaf</a:t>
            </a:r>
            <a:r>
              <a:rPr lang="ru-RU" dirty="0">
                <a:latin typeface="Times New Roman" panose="02020603050405020304" pitchFamily="18" charset="0"/>
                <a:cs typeface="Times New Roman" panose="02020603050405020304" pitchFamily="18" charset="0"/>
              </a:rPr>
              <a:t> - лепесток / лист розы</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rose-bud</a:t>
            </a:r>
            <a:r>
              <a:rPr lang="ru-RU" dirty="0">
                <a:latin typeface="Times New Roman" panose="02020603050405020304" pitchFamily="18" charset="0"/>
                <a:cs typeface="Times New Roman" panose="02020603050405020304" pitchFamily="18" charset="0"/>
              </a:rPr>
              <a:t> - бутон розы</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stalk</a:t>
            </a:r>
            <a:r>
              <a:rPr lang="ru-RU" b="1" dirty="0">
                <a:latin typeface="Times New Roman" panose="02020603050405020304" pitchFamily="18" charset="0"/>
                <a:cs typeface="Times New Roman" panose="02020603050405020304" pitchFamily="18" charset="0"/>
              </a:rPr>
              <a:t> / </a:t>
            </a:r>
            <a:r>
              <a:rPr lang="ru-RU" b="1" dirty="0" err="1">
                <a:latin typeface="Times New Roman" panose="02020603050405020304" pitchFamily="18" charset="0"/>
                <a:cs typeface="Times New Roman" panose="02020603050405020304" pitchFamily="18" charset="0"/>
              </a:rPr>
              <a:t>stem</a:t>
            </a:r>
            <a:r>
              <a:rPr lang="ru-RU" dirty="0">
                <a:latin typeface="Times New Roman" panose="02020603050405020304" pitchFamily="18" charset="0"/>
                <a:cs typeface="Times New Roman" panose="02020603050405020304" pitchFamily="18" charset="0"/>
              </a:rPr>
              <a:t> - стебель розы</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thorns</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of</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the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rose</a:t>
            </a:r>
            <a:r>
              <a:rPr lang="ru-RU" dirty="0">
                <a:latin typeface="Times New Roman" panose="02020603050405020304" pitchFamily="18" charset="0"/>
                <a:cs typeface="Times New Roman" panose="02020603050405020304" pitchFamily="18" charset="0"/>
              </a:rPr>
              <a:t> - шипы розы</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rosebush</a:t>
            </a:r>
            <a:r>
              <a:rPr lang="ru-RU" b="1" dirty="0">
                <a:latin typeface="Times New Roman" panose="02020603050405020304" pitchFamily="18" charset="0"/>
                <a:cs typeface="Times New Roman" panose="02020603050405020304" pitchFamily="18" charset="0"/>
              </a:rPr>
              <a:t> / </a:t>
            </a: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tree</a:t>
            </a:r>
            <a:r>
              <a:rPr lang="ru-RU" dirty="0">
                <a:latin typeface="Times New Roman" panose="02020603050405020304" pitchFamily="18" charset="0"/>
                <a:cs typeface="Times New Roman" panose="02020603050405020304" pitchFamily="18" charset="0"/>
              </a:rPr>
              <a:t> - розовый куст, куст роз</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garland</a:t>
            </a:r>
            <a:r>
              <a:rPr lang="ru-RU" dirty="0">
                <a:latin typeface="Times New Roman" panose="02020603050405020304" pitchFamily="18" charset="0"/>
                <a:cs typeface="Times New Roman" panose="02020603050405020304" pitchFamily="18" charset="0"/>
              </a:rPr>
              <a:t> - гирлянда из роз</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wreath</a:t>
            </a:r>
            <a:r>
              <a:rPr lang="ru-RU" dirty="0">
                <a:latin typeface="Times New Roman" panose="02020603050405020304" pitchFamily="18" charset="0"/>
                <a:cs typeface="Times New Roman" panose="02020603050405020304" pitchFamily="18" charset="0"/>
              </a:rPr>
              <a:t> - венок из роз</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knot</a:t>
            </a:r>
            <a:r>
              <a:rPr lang="ru-RU" dirty="0">
                <a:latin typeface="Times New Roman" panose="02020603050405020304" pitchFamily="18" charset="0"/>
                <a:cs typeface="Times New Roman" panose="02020603050405020304" pitchFamily="18" charset="0"/>
              </a:rPr>
              <a:t> - узел розочкой</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water</a:t>
            </a:r>
            <a:r>
              <a:rPr lang="ru-RU" dirty="0">
                <a:latin typeface="Times New Roman" panose="02020603050405020304" pitchFamily="18" charset="0"/>
                <a:cs typeface="Times New Roman" panose="02020603050405020304" pitchFamily="18" charset="0"/>
              </a:rPr>
              <a:t> - розовая вода</a:t>
            </a:r>
            <a:br>
              <a:rPr lang="ru-RU" dirty="0">
                <a:latin typeface="Times New Roman" panose="02020603050405020304" pitchFamily="18" charset="0"/>
                <a:cs typeface="Times New Roman" panose="02020603050405020304" pitchFamily="18" charset="0"/>
              </a:rPr>
            </a:br>
            <a:r>
              <a:rPr lang="ru-RU" b="1" dirty="0" err="1">
                <a:latin typeface="Times New Roman" panose="02020603050405020304" pitchFamily="18" charset="0"/>
                <a:cs typeface="Times New Roman" panose="02020603050405020304" pitchFamily="18" charset="0"/>
              </a:rPr>
              <a:t>rose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oil</a:t>
            </a:r>
            <a:r>
              <a:rPr lang="ru-RU" dirty="0">
                <a:latin typeface="Times New Roman" panose="02020603050405020304" pitchFamily="18" charset="0"/>
                <a:cs typeface="Times New Roman" panose="02020603050405020304" pitchFamily="18" charset="0"/>
              </a:rPr>
              <a:t> - розовое </a:t>
            </a:r>
            <a:r>
              <a:rPr lang="ru-RU" dirty="0" smtClean="0">
                <a:latin typeface="Times New Roman" panose="02020603050405020304" pitchFamily="18" charset="0"/>
                <a:cs typeface="Times New Roman" panose="02020603050405020304" pitchFamily="18" charset="0"/>
              </a:rPr>
              <a:t>масло</a:t>
            </a:r>
            <a:endParaRPr lang="ru-RU" dirty="0">
              <a:latin typeface="Times New Roman" panose="02020603050405020304" pitchFamily="18" charset="0"/>
              <a:cs typeface="Times New Roman" panose="02020603050405020304" pitchFamily="18" charset="0"/>
            </a:endParaRPr>
          </a:p>
        </p:txBody>
      </p:sp>
      <p:pic>
        <p:nvPicPr>
          <p:cNvPr id="4" name="Picture 2" descr="http://image.slidesharecdn.com/bluerose-100314001016-phpapp02/95/slide-15-728.jpg?cb=1272535233"/>
          <p:cNvPicPr>
            <a:picLocks noChangeAspect="1" noChangeArrowheads="1"/>
          </p:cNvPicPr>
          <p:nvPr/>
        </p:nvPicPr>
        <p:blipFill>
          <a:blip r:embed="rId2" cstate="screen">
            <a:lum bright="40000" contrast="45000"/>
            <a:extLst>
              <a:ext uri="{28A0092B-C50C-407E-A947-70E740481C1C}">
                <a14:useLocalDpi xmlns:a14="http://schemas.microsoft.com/office/drawing/2010/main"/>
              </a:ext>
            </a:extLst>
          </a:blip>
          <a:srcRect/>
          <a:stretch>
            <a:fillRect/>
          </a:stretch>
        </p:blipFill>
        <p:spPr bwMode="auto">
          <a:xfrm>
            <a:off x="8859187" y="4152276"/>
            <a:ext cx="3180708" cy="2428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70530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5958" y="312821"/>
            <a:ext cx="10575758" cy="553453"/>
          </a:xfrm>
          <a:solidFill>
            <a:schemeClr val="accent1">
              <a:lumMod val="60000"/>
              <a:lumOff val="40000"/>
            </a:schemeClr>
          </a:solidFill>
        </p:spPr>
        <p:txBody>
          <a:bodyPr>
            <a:noAutofit/>
          </a:bodyPr>
          <a:lstStyle/>
          <a:p>
            <a:r>
              <a:rPr lang="en-US" sz="4000" b="1" dirty="0" smtClean="0">
                <a:latin typeface="Times New Roman" pitchFamily="18" charset="0"/>
                <a:cs typeface="Times New Roman" pitchFamily="18" charset="0"/>
              </a:rPr>
              <a:t>Yes or No? Let’s check your memory.</a:t>
            </a:r>
            <a:endParaRPr lang="ru-RU" sz="40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745958" y="1167063"/>
            <a:ext cx="10575758" cy="5089358"/>
          </a:xfrm>
        </p:spPr>
        <p:txBody>
          <a:bodyPr>
            <a:normAutofit/>
          </a:bodyPr>
          <a:lstStyle/>
          <a:p>
            <a:pPr marL="571500" indent="-571500" algn="l">
              <a:buFont typeface="Arial" panose="020B0604020202020204" pitchFamily="34" charset="0"/>
              <a:buChar char="•"/>
            </a:pPr>
            <a:endParaRPr lang="ru-RU" sz="4000" i="1" dirty="0" smtClean="0">
              <a:latin typeface="Times New Roman" panose="02020603050405020304" pitchFamily="18" charset="0"/>
              <a:cs typeface="Times New Roman" panose="02020603050405020304" pitchFamily="18" charset="0"/>
            </a:endParaRPr>
          </a:p>
          <a:p>
            <a:pPr marL="571500" indent="-571500" algn="l">
              <a:buFont typeface="Arial" panose="020B0604020202020204" pitchFamily="34" charset="0"/>
              <a:buChar char="•"/>
            </a:pPr>
            <a:r>
              <a:rPr lang="en-US" sz="4000" i="1"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Blue Rose was a Symbolist artist association in Moscow from </a:t>
            </a:r>
            <a:r>
              <a:rPr lang="en-US" sz="4000" dirty="0" smtClean="0">
                <a:latin typeface="Times New Roman" panose="02020603050405020304" pitchFamily="18" charset="0"/>
                <a:cs typeface="Times New Roman" panose="02020603050405020304" pitchFamily="18" charset="0"/>
              </a:rPr>
              <a:t>1</a:t>
            </a:r>
            <a:r>
              <a:rPr lang="ru-RU" sz="4000" dirty="0" smtClean="0">
                <a:latin typeface="Times New Roman" panose="02020603050405020304" pitchFamily="18" charset="0"/>
                <a:cs typeface="Times New Roman" panose="02020603050405020304" pitchFamily="18" charset="0"/>
              </a:rPr>
              <a:t>8</a:t>
            </a:r>
            <a:r>
              <a:rPr lang="en-US" sz="4000" dirty="0" smtClean="0">
                <a:latin typeface="Times New Roman" panose="02020603050405020304" pitchFamily="18" charset="0"/>
                <a:cs typeface="Times New Roman" panose="02020603050405020304" pitchFamily="18" charset="0"/>
              </a:rPr>
              <a:t>06 </a:t>
            </a:r>
            <a:r>
              <a:rPr lang="en-US" sz="4000" dirty="0">
                <a:latin typeface="Times New Roman" panose="02020603050405020304" pitchFamily="18" charset="0"/>
                <a:cs typeface="Times New Roman" panose="02020603050405020304" pitchFamily="18" charset="0"/>
              </a:rPr>
              <a:t>to </a:t>
            </a:r>
            <a:r>
              <a:rPr lang="en-US" sz="4000" dirty="0" smtClean="0">
                <a:latin typeface="Times New Roman" panose="02020603050405020304" pitchFamily="18" charset="0"/>
                <a:cs typeface="Times New Roman" panose="02020603050405020304" pitchFamily="18" charset="0"/>
              </a:rPr>
              <a:t>1</a:t>
            </a:r>
            <a:r>
              <a:rPr lang="ru-RU" sz="4000" dirty="0" smtClean="0">
                <a:latin typeface="Times New Roman" panose="02020603050405020304" pitchFamily="18" charset="0"/>
                <a:cs typeface="Times New Roman" panose="02020603050405020304" pitchFamily="18" charset="0"/>
              </a:rPr>
              <a:t>8</a:t>
            </a:r>
            <a:r>
              <a:rPr lang="en-US" sz="4000" dirty="0" smtClean="0">
                <a:latin typeface="Times New Roman" panose="02020603050405020304" pitchFamily="18" charset="0"/>
                <a:cs typeface="Times New Roman" panose="02020603050405020304" pitchFamily="18" charset="0"/>
              </a:rPr>
              <a:t>08</a:t>
            </a:r>
            <a:r>
              <a:rPr lang="en-US" sz="4000" dirty="0">
                <a:latin typeface="Times New Roman" panose="02020603050405020304" pitchFamily="18" charset="0"/>
                <a:cs typeface="Times New Roman" panose="02020603050405020304" pitchFamily="18" charset="0"/>
              </a:rPr>
              <a:t>. </a:t>
            </a:r>
            <a:endParaRPr lang="ru-RU" sz="4000" dirty="0">
              <a:latin typeface="Times New Roman" panose="02020603050405020304" pitchFamily="18" charset="0"/>
              <a:cs typeface="Times New Roman" panose="02020603050405020304" pitchFamily="18" charset="0"/>
            </a:endParaRPr>
          </a:p>
          <a:p>
            <a:pPr marL="571500" indent="-571500" algn="l">
              <a:buFont typeface="Arial" panose="020B0604020202020204" pitchFamily="34" charset="0"/>
              <a:buChar char="•"/>
            </a:pPr>
            <a:r>
              <a:rPr lang="en-US" sz="4000" i="1" dirty="0">
                <a:latin typeface="Times New Roman" panose="02020603050405020304" pitchFamily="18" charset="0"/>
                <a:cs typeface="Times New Roman" panose="02020603050405020304" pitchFamily="18" charset="0"/>
              </a:rPr>
              <a:t>"The Glass Menagerie" is a heartbreaking and well-loved stage </a:t>
            </a:r>
            <a:r>
              <a:rPr lang="en-US" sz="4000" i="1" dirty="0" smtClean="0">
                <a:latin typeface="Times New Roman" panose="02020603050405020304" pitchFamily="18" charset="0"/>
                <a:cs typeface="Times New Roman" panose="02020603050405020304" pitchFamily="18" charset="0"/>
              </a:rPr>
              <a:t>play</a:t>
            </a:r>
            <a:r>
              <a:rPr lang="ru-RU" sz="4000" i="1" dirty="0" smtClean="0">
                <a:latin typeface="Times New Roman" panose="02020603050405020304" pitchFamily="18" charset="0"/>
                <a:cs typeface="Times New Roman" panose="02020603050405020304" pitchFamily="18" charset="0"/>
              </a:rPr>
              <a:t>.</a:t>
            </a:r>
            <a:endParaRPr lang="en-US" sz="4000" i="1" dirty="0" smtClean="0">
              <a:latin typeface="Times New Roman" panose="02020603050405020304" pitchFamily="18" charset="0"/>
              <a:cs typeface="Times New Roman" panose="02020603050405020304" pitchFamily="18" charset="0"/>
            </a:endParaRPr>
          </a:p>
          <a:p>
            <a:pPr marL="571500" indent="-571500" algn="l">
              <a:buFont typeface="Arial" panose="020B0604020202020204" pitchFamily="34" charset="0"/>
              <a:buChar char="•"/>
            </a:pPr>
            <a:r>
              <a:rPr lang="en-US" sz="4000" dirty="0" smtClean="0">
                <a:latin typeface="Times New Roman" panose="02020603050405020304" pitchFamily="18" charset="0"/>
                <a:cs typeface="Times New Roman" panose="02020603050405020304" pitchFamily="18" charset="0"/>
              </a:rPr>
              <a:t>Blue Rose were an all-star all-men band.</a:t>
            </a:r>
          </a:p>
          <a:p>
            <a:pPr marL="571500" indent="-571500" algn="l">
              <a:buFont typeface="Arial" panose="020B0604020202020204" pitchFamily="34" charset="0"/>
              <a:buChar char="•"/>
            </a:pPr>
            <a:r>
              <a:rPr lang="ru-RU" sz="4000" i="1" dirty="0" smtClean="0">
                <a:latin typeface="Times New Roman" panose="02020603050405020304" pitchFamily="18" charset="0"/>
                <a:cs typeface="Times New Roman" panose="02020603050405020304" pitchFamily="18" charset="0"/>
              </a:rPr>
              <a:t>A </a:t>
            </a:r>
            <a:r>
              <a:rPr lang="ru-RU" sz="4000" i="1" dirty="0" err="1" smtClean="0">
                <a:latin typeface="Times New Roman" panose="02020603050405020304" pitchFamily="18" charset="0"/>
                <a:cs typeface="Times New Roman" panose="02020603050405020304" pitchFamily="18" charset="0"/>
              </a:rPr>
              <a:t>blue</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rose</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is</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a</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flower</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of</a:t>
            </a:r>
            <a:r>
              <a:rPr lang="en-US"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the</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genus</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Rosa</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that</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presents</a:t>
            </a:r>
            <a:r>
              <a:rPr lang="ru-RU" sz="4000" i="1" dirty="0" smtClean="0">
                <a:latin typeface="Times New Roman" panose="02020603050405020304" pitchFamily="18" charset="0"/>
                <a:cs typeface="Times New Roman" panose="02020603050405020304" pitchFamily="18" charset="0"/>
              </a:rPr>
              <a:t> </a:t>
            </a:r>
            <a:r>
              <a:rPr lang="en-US" sz="4000" i="1" dirty="0" smtClean="0">
                <a:latin typeface="Times New Roman" panose="02020603050405020304" pitchFamily="18" charset="0"/>
                <a:cs typeface="Times New Roman" panose="02020603050405020304" pitchFamily="18" charset="0"/>
              </a:rPr>
              <a:t>red</a:t>
            </a:r>
            <a:r>
              <a:rPr lang="ru-RU" sz="4000" i="1" dirty="0" smtClean="0">
                <a:latin typeface="Times New Roman" panose="02020603050405020304" pitchFamily="18" charset="0"/>
                <a:cs typeface="Times New Roman" panose="02020603050405020304" pitchFamily="18" charset="0"/>
              </a:rPr>
              <a:t>-</a:t>
            </a:r>
            <a:r>
              <a:rPr lang="ru-RU" sz="4000" i="1" dirty="0" err="1" smtClean="0">
                <a:latin typeface="Times New Roman" panose="02020603050405020304" pitchFamily="18" charset="0"/>
                <a:cs typeface="Times New Roman" panose="02020603050405020304" pitchFamily="18" charset="0"/>
              </a:rPr>
              <a:t>to-violet</a:t>
            </a:r>
            <a:r>
              <a:rPr lang="ru-RU" sz="4000" i="1" dirty="0" smtClean="0">
                <a:latin typeface="Times New Roman" panose="02020603050405020304" pitchFamily="18" charset="0"/>
                <a:cs typeface="Times New Roman" panose="02020603050405020304" pitchFamily="18" charset="0"/>
              </a:rPr>
              <a:t> </a:t>
            </a:r>
            <a:r>
              <a:rPr lang="ru-RU" sz="4000" i="1" dirty="0" err="1" smtClean="0">
                <a:latin typeface="Times New Roman" panose="02020603050405020304" pitchFamily="18" charset="0"/>
                <a:cs typeface="Times New Roman" panose="02020603050405020304" pitchFamily="18" charset="0"/>
              </a:rPr>
              <a:t>pigmentation</a:t>
            </a:r>
            <a:r>
              <a:rPr lang="en-US" sz="4000" i="1" dirty="0" smtClean="0">
                <a:latin typeface="Times New Roman" panose="02020603050405020304" pitchFamily="18" charset="0"/>
                <a:cs typeface="Times New Roman" panose="02020603050405020304" pitchFamily="18" charset="0"/>
              </a:rPr>
              <a:t>.</a:t>
            </a:r>
            <a:r>
              <a:rPr lang="ru-RU" sz="4000" i="1" dirty="0" smtClean="0">
                <a:latin typeface="Times New Roman" panose="02020603050405020304" pitchFamily="18" charset="0"/>
                <a:cs typeface="Times New Roman" panose="02020603050405020304" pitchFamily="18" charset="0"/>
              </a:rPr>
              <a:t> </a:t>
            </a:r>
            <a:endParaRPr lang="ru-RU" sz="4000"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00075"/>
          </a:xfrm>
          <a:solidFill>
            <a:schemeClr val="accent1"/>
          </a:solidFill>
        </p:spPr>
        <p:txBody>
          <a:bodyPr>
            <a:normAutofit fontScale="90000"/>
          </a:bodyPr>
          <a:lstStyle/>
          <a:p>
            <a:r>
              <a:rPr lang="en-US" b="1" dirty="0" smtClean="0">
                <a:latin typeface="Times New Roman" panose="02020603050405020304" pitchFamily="18" charset="0"/>
                <a:cs typeface="Times New Roman" panose="02020603050405020304" pitchFamily="18" charset="0"/>
              </a:rPr>
              <a:t>Check your results</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349115"/>
            <a:ext cx="10515600" cy="4827848"/>
          </a:xfrm>
        </p:spPr>
        <p:txBody>
          <a:bodyPr>
            <a:normAutofit/>
          </a:bodyPr>
          <a:lstStyle/>
          <a:p>
            <a:pPr marL="571500" indent="-571500"/>
            <a:r>
              <a:rPr lang="en-US" sz="4000" dirty="0">
                <a:latin typeface="Times New Roman" panose="02020603050405020304" pitchFamily="18" charset="0"/>
                <a:cs typeface="Times New Roman" panose="02020603050405020304" pitchFamily="18" charset="0"/>
              </a:rPr>
              <a:t>Blue Rose was a Symbolist artist association in Moscow from </a:t>
            </a:r>
            <a:r>
              <a:rPr lang="en-US" sz="4000" u="sng" dirty="0" smtClean="0">
                <a:latin typeface="Times New Roman" panose="02020603050405020304" pitchFamily="18" charset="0"/>
                <a:cs typeface="Times New Roman" panose="02020603050405020304" pitchFamily="18" charset="0"/>
              </a:rPr>
              <a:t>1906 </a:t>
            </a:r>
            <a:r>
              <a:rPr lang="en-US" sz="4000" u="sng" dirty="0">
                <a:latin typeface="Times New Roman" panose="02020603050405020304" pitchFamily="18" charset="0"/>
                <a:cs typeface="Times New Roman" panose="02020603050405020304" pitchFamily="18" charset="0"/>
              </a:rPr>
              <a:t>to </a:t>
            </a:r>
            <a:r>
              <a:rPr lang="en-US" sz="4000" u="sng" dirty="0" smtClean="0">
                <a:latin typeface="Times New Roman" panose="02020603050405020304" pitchFamily="18" charset="0"/>
                <a:cs typeface="Times New Roman" panose="02020603050405020304" pitchFamily="18" charset="0"/>
              </a:rPr>
              <a:t>1908</a:t>
            </a:r>
            <a:r>
              <a:rPr lang="en-US" sz="4000" u="sng" dirty="0">
                <a:latin typeface="Times New Roman" panose="02020603050405020304" pitchFamily="18" charset="0"/>
                <a:cs typeface="Times New Roman" panose="02020603050405020304" pitchFamily="18" charset="0"/>
              </a:rPr>
              <a:t>. </a:t>
            </a:r>
            <a:endParaRPr lang="ru-RU" sz="4000" u="sng" dirty="0">
              <a:latin typeface="Times New Roman" panose="02020603050405020304" pitchFamily="18" charset="0"/>
              <a:cs typeface="Times New Roman" panose="02020603050405020304" pitchFamily="18" charset="0"/>
            </a:endParaRPr>
          </a:p>
          <a:p>
            <a:pPr marL="571500" indent="-571500"/>
            <a:r>
              <a:rPr lang="en-US" sz="4000" i="1" dirty="0">
                <a:latin typeface="Times New Roman" panose="02020603050405020304" pitchFamily="18" charset="0"/>
                <a:cs typeface="Times New Roman" panose="02020603050405020304" pitchFamily="18" charset="0"/>
              </a:rPr>
              <a:t>"The Glass Menagerie" is a heartbreaking and well-loved stage play</a:t>
            </a:r>
            <a:r>
              <a:rPr lang="ru-RU" sz="4000" i="1" dirty="0">
                <a:latin typeface="Times New Roman" panose="02020603050405020304" pitchFamily="18" charset="0"/>
                <a:cs typeface="Times New Roman" panose="02020603050405020304" pitchFamily="18" charset="0"/>
              </a:rPr>
              <a:t>.</a:t>
            </a:r>
            <a:endParaRPr lang="en-US" sz="4000" i="1" dirty="0">
              <a:latin typeface="Times New Roman" panose="02020603050405020304" pitchFamily="18" charset="0"/>
              <a:cs typeface="Times New Roman" panose="02020603050405020304" pitchFamily="18" charset="0"/>
            </a:endParaRPr>
          </a:p>
          <a:p>
            <a:pPr marL="571500" indent="-571500"/>
            <a:r>
              <a:rPr lang="en-US" sz="4000" dirty="0">
                <a:latin typeface="Times New Roman" panose="02020603050405020304" pitchFamily="18" charset="0"/>
                <a:cs typeface="Times New Roman" panose="02020603050405020304" pitchFamily="18" charset="0"/>
              </a:rPr>
              <a:t>Blue Rose were an all-star </a:t>
            </a:r>
            <a:r>
              <a:rPr lang="en-US" sz="4000" dirty="0" smtClean="0">
                <a:latin typeface="Times New Roman" panose="02020603050405020304" pitchFamily="18" charset="0"/>
                <a:cs typeface="Times New Roman" panose="02020603050405020304" pitchFamily="18" charset="0"/>
              </a:rPr>
              <a:t>all-</a:t>
            </a:r>
            <a:r>
              <a:rPr lang="en-US" sz="4000" u="sng" dirty="0" smtClean="0">
                <a:latin typeface="Times New Roman" panose="02020603050405020304" pitchFamily="18" charset="0"/>
                <a:cs typeface="Times New Roman" panose="02020603050405020304" pitchFamily="18" charset="0"/>
              </a:rPr>
              <a:t>women</a:t>
            </a:r>
            <a:r>
              <a:rPr lang="en-US" sz="4000"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band.</a:t>
            </a:r>
          </a:p>
          <a:p>
            <a:pPr marL="571500" indent="-571500"/>
            <a:r>
              <a:rPr lang="ru-RU" sz="4000" i="1" dirty="0">
                <a:latin typeface="Times New Roman" panose="02020603050405020304" pitchFamily="18" charset="0"/>
                <a:cs typeface="Times New Roman" panose="02020603050405020304" pitchFamily="18" charset="0"/>
              </a:rPr>
              <a:t>A </a:t>
            </a:r>
            <a:r>
              <a:rPr lang="ru-RU" sz="4000" i="1" dirty="0" err="1">
                <a:latin typeface="Times New Roman" panose="02020603050405020304" pitchFamily="18" charset="0"/>
                <a:cs typeface="Times New Roman" panose="02020603050405020304" pitchFamily="18" charset="0"/>
              </a:rPr>
              <a:t>blue</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rose</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is</a:t>
            </a:r>
            <a:r>
              <a:rPr lang="ru-RU" sz="4000" i="1" dirty="0">
                <a:latin typeface="Times New Roman" panose="02020603050405020304" pitchFamily="18" charset="0"/>
                <a:cs typeface="Times New Roman" panose="02020603050405020304" pitchFamily="18" charset="0"/>
              </a:rPr>
              <a:t> a </a:t>
            </a:r>
            <a:r>
              <a:rPr lang="ru-RU" sz="4000" i="1" dirty="0" err="1">
                <a:latin typeface="Times New Roman" panose="02020603050405020304" pitchFamily="18" charset="0"/>
                <a:cs typeface="Times New Roman" panose="02020603050405020304" pitchFamily="18" charset="0"/>
              </a:rPr>
              <a:t>flower</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of</a:t>
            </a:r>
            <a:r>
              <a:rPr lang="en-US"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the</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genus</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Rosa</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that</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presents</a:t>
            </a:r>
            <a:r>
              <a:rPr lang="ru-RU" sz="4000" i="1" dirty="0">
                <a:latin typeface="Times New Roman" panose="02020603050405020304" pitchFamily="18" charset="0"/>
                <a:cs typeface="Times New Roman" panose="02020603050405020304" pitchFamily="18" charset="0"/>
              </a:rPr>
              <a:t> </a:t>
            </a:r>
            <a:r>
              <a:rPr lang="en-US" sz="4000" i="1" u="sng" dirty="0" smtClean="0">
                <a:latin typeface="Times New Roman" panose="02020603050405020304" pitchFamily="18" charset="0"/>
                <a:cs typeface="Times New Roman" panose="02020603050405020304" pitchFamily="18" charset="0"/>
              </a:rPr>
              <a:t>blue</a:t>
            </a:r>
            <a:r>
              <a:rPr lang="ru-RU" sz="4000" i="1" u="sng" dirty="0" smtClean="0">
                <a:latin typeface="Times New Roman" panose="02020603050405020304" pitchFamily="18" charset="0"/>
                <a:cs typeface="Times New Roman" panose="02020603050405020304" pitchFamily="18" charset="0"/>
              </a:rPr>
              <a:t>-</a:t>
            </a:r>
            <a:r>
              <a:rPr lang="ru-RU" sz="4000" i="1" u="sng" dirty="0" err="1" smtClean="0">
                <a:latin typeface="Times New Roman" panose="02020603050405020304" pitchFamily="18" charset="0"/>
                <a:cs typeface="Times New Roman" panose="02020603050405020304" pitchFamily="18" charset="0"/>
              </a:rPr>
              <a:t>to-violet</a:t>
            </a:r>
            <a:r>
              <a:rPr lang="ru-RU" sz="4000" i="1" dirty="0">
                <a:latin typeface="Times New Roman" panose="02020603050405020304" pitchFamily="18" charset="0"/>
                <a:cs typeface="Times New Roman" panose="02020603050405020304" pitchFamily="18" charset="0"/>
              </a:rPr>
              <a:t> </a:t>
            </a:r>
            <a:r>
              <a:rPr lang="ru-RU" sz="4000" i="1" dirty="0" err="1">
                <a:latin typeface="Times New Roman" panose="02020603050405020304" pitchFamily="18" charset="0"/>
                <a:cs typeface="Times New Roman" panose="02020603050405020304" pitchFamily="18" charset="0"/>
              </a:rPr>
              <a:t>pigmentation</a:t>
            </a:r>
            <a:r>
              <a:rPr lang="en-US" sz="4000" i="1" dirty="0">
                <a:latin typeface="Times New Roman" panose="02020603050405020304" pitchFamily="18" charset="0"/>
                <a:cs typeface="Times New Roman" panose="02020603050405020304" pitchFamily="18" charset="0"/>
              </a:rPr>
              <a:t>.</a:t>
            </a:r>
            <a:r>
              <a:rPr lang="ru-RU" sz="4000" i="1" dirty="0">
                <a:latin typeface="Times New Roman" panose="02020603050405020304" pitchFamily="18" charset="0"/>
                <a:cs typeface="Times New Roman" panose="02020603050405020304" pitchFamily="18" charset="0"/>
              </a:rPr>
              <a:t> </a:t>
            </a:r>
            <a:endParaRPr lang="ru-RU" sz="4000" i="1" dirty="0"/>
          </a:p>
          <a:p>
            <a:endParaRPr lang="ru-RU" sz="3600" dirty="0"/>
          </a:p>
        </p:txBody>
      </p:sp>
    </p:spTree>
    <p:extLst>
      <p:ext uri="{BB962C8B-B14F-4D97-AF65-F5344CB8AC3E}">
        <p14:creationId xmlns:p14="http://schemas.microsoft.com/office/powerpoint/2010/main" val="1276205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74127"/>
          </a:xfrm>
          <a:solidFill>
            <a:schemeClr val="accent1"/>
          </a:solidFill>
        </p:spPr>
        <p:txBody>
          <a:bodyPr>
            <a:normAutofit/>
          </a:bodyPr>
          <a:lstStyle/>
          <a:p>
            <a:r>
              <a:rPr lang="en-US" sz="4000" b="1" dirty="0" smtClean="0">
                <a:latin typeface="Times New Roman" panose="02020603050405020304" pitchFamily="18" charset="0"/>
                <a:cs typeface="Times New Roman" panose="02020603050405020304" pitchFamily="18" charset="0"/>
              </a:rPr>
              <a:t>Homework</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en-US" sz="4000" dirty="0">
                <a:latin typeface="Times New Roman" panose="02020603050405020304" pitchFamily="18" charset="0"/>
                <a:cs typeface="Times New Roman" panose="02020603050405020304" pitchFamily="18" charset="0"/>
              </a:rPr>
              <a:t>to write a composition about a blue rose: «Why I like a blue rose» or «Why I do not like a blue rose</a:t>
            </a:r>
            <a:r>
              <a:rPr lang="en-US" sz="4000" dirty="0" smtClean="0">
                <a:latin typeface="Times New Roman" panose="02020603050405020304" pitchFamily="18" charset="0"/>
                <a:cs typeface="Times New Roman" panose="02020603050405020304" pitchFamily="18" charset="0"/>
              </a:rPr>
              <a:t>»</a:t>
            </a:r>
            <a:r>
              <a:rPr lang="ru-RU" sz="4000" dirty="0" smtClean="0">
                <a:latin typeface="Times New Roman" panose="02020603050405020304" pitchFamily="18" charset="0"/>
                <a:cs typeface="Times New Roman" panose="02020603050405020304" pitchFamily="18" charset="0"/>
              </a:rPr>
              <a:t>;</a:t>
            </a:r>
            <a:endParaRPr lang="en-US" sz="4000" dirty="0" smtClean="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analyse</a:t>
            </a:r>
            <a:r>
              <a:rPr lang="en-US" sz="4000" dirty="0">
                <a:latin typeface="Times New Roman" panose="02020603050405020304" pitchFamily="18" charset="0"/>
                <a:cs typeface="Times New Roman" panose="02020603050405020304" pitchFamily="18" charset="0"/>
              </a:rPr>
              <a:t> the word </a:t>
            </a:r>
            <a:r>
              <a:rPr lang="en-US" sz="4000" i="1" dirty="0" smtClean="0">
                <a:latin typeface="Times New Roman" panose="02020603050405020304" pitchFamily="18" charset="0"/>
                <a:cs typeface="Times New Roman" panose="02020603050405020304" pitchFamily="18" charset="0"/>
              </a:rPr>
              <a:t>a rose</a:t>
            </a:r>
            <a:r>
              <a:rPr lang="ru-RU" sz="4000" dirty="0">
                <a:latin typeface="Times New Roman" panose="02020603050405020304" pitchFamily="18" charset="0"/>
                <a:cs typeface="Times New Roman" panose="02020603050405020304" pitchFamily="18" charset="0"/>
              </a:rPr>
              <a:t>.</a:t>
            </a:r>
            <a:r>
              <a:rPr lang="en-US" sz="4000" dirty="0" smtClean="0">
                <a:latin typeface="Times New Roman" panose="02020603050405020304" pitchFamily="18" charset="0"/>
                <a:cs typeface="Times New Roman" panose="02020603050405020304" pitchFamily="18" charset="0"/>
              </a:rPr>
              <a:t> </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18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9843" y="350136"/>
            <a:ext cx="11728553" cy="834088"/>
          </a:xfrm>
          <a:solidFill>
            <a:schemeClr val="accent5">
              <a:lumMod val="40000"/>
              <a:lumOff val="60000"/>
            </a:schemeClr>
          </a:solidFill>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Thank you for your attention!</a:t>
            </a:r>
            <a:endParaRPr lang="ru-RU" sz="4000" b="1" dirty="0">
              <a:latin typeface="Times New Roman" panose="02020603050405020304" pitchFamily="18" charset="0"/>
              <a:cs typeface="Times New Roman" panose="02020603050405020304" pitchFamily="18" charset="0"/>
            </a:endParaRPr>
          </a:p>
        </p:txBody>
      </p:sp>
      <p:pic>
        <p:nvPicPr>
          <p:cNvPr id="4" name="Picture 2" descr="http://image.slidesharecdn.com/bluerose-100314001016-phpapp02/95/slide-27-728.jpg?cb=1272535233"/>
          <p:cNvPicPr>
            <a:picLocks noGrp="1" noChangeAspect="1" noChangeArrowheads="1"/>
          </p:cNvPicPr>
          <p:nvPr>
            <p:ph idx="1"/>
          </p:nvPr>
        </p:nvPicPr>
        <p:blipFill>
          <a:blip r:embed="rId2">
            <a:lum bright="17000"/>
            <a:extLst>
              <a:ext uri="{28A0092B-C50C-407E-A947-70E740481C1C}">
                <a14:useLocalDpi xmlns:a14="http://schemas.microsoft.com/office/drawing/2010/main"/>
              </a:ext>
            </a:extLst>
          </a:blip>
          <a:srcRect/>
          <a:stretch>
            <a:fillRect/>
          </a:stretch>
        </p:blipFill>
        <p:spPr bwMode="auto">
          <a:xfrm>
            <a:off x="4102101" y="1409075"/>
            <a:ext cx="4495800" cy="5246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8620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5486" y="1022683"/>
            <a:ext cx="11574048" cy="5690937"/>
          </a:xfrm>
        </p:spPr>
        <p:txBody>
          <a:bodyPr>
            <a:noAutofit/>
          </a:bodyPr>
          <a:lstStyle/>
          <a:p>
            <a:pPr algn="l"/>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cs typeface="Times New Roman" panose="02020603050405020304" pitchFamily="18" charset="0"/>
              </a:rPr>
              <a:t>Read the passage containing the words under analysis.</a:t>
            </a:r>
            <a:r>
              <a:rPr lang="en-US" sz="2800" b="1" dirty="0" smtClean="0">
                <a:latin typeface="Times New Roman" panose="02020603050405020304" pitchFamily="18" charset="0"/>
                <a:cs typeface="Times New Roman" panose="02020603050405020304" pitchFamily="18" charset="0"/>
              </a:rPr>
              <a:t/>
            </a:r>
            <a:br>
              <a:rPr lang="en-US" sz="2800" b="1" dirty="0" smtClean="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title of the text </a:t>
            </a:r>
            <a:r>
              <a:rPr lang="en-US" sz="2400" dirty="0" smtClean="0">
                <a:latin typeface="Times New Roman" panose="02020603050405020304" pitchFamily="18" charset="0"/>
                <a:cs typeface="Times New Roman" panose="02020603050405020304" pitchFamily="18" charset="0"/>
              </a:rPr>
              <a:t>is…</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is an extract </a:t>
            </a:r>
            <a:r>
              <a:rPr lang="en-US" sz="2400" dirty="0" smtClean="0">
                <a:latin typeface="Times New Roman" panose="02020603050405020304" pitchFamily="18" charset="0"/>
                <a:cs typeface="Times New Roman" panose="02020603050405020304" pitchFamily="18" charset="0"/>
              </a:rPr>
              <a:t>from… </a:t>
            </a: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text is presented in the form of a dialogue (a narration</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text is </a:t>
            </a:r>
            <a:r>
              <a:rPr lang="en-US" sz="2400" dirty="0" smtClean="0">
                <a:latin typeface="Times New Roman" panose="02020603050405020304" pitchFamily="18" charset="0"/>
                <a:cs typeface="Times New Roman" panose="02020603050405020304" pitchFamily="18" charset="0"/>
              </a:rPr>
              <a:t>about…, </a:t>
            </a:r>
            <a:r>
              <a:rPr lang="en-US" sz="2400" dirty="0">
                <a:latin typeface="Times New Roman" panose="02020603050405020304" pitchFamily="18" charset="0"/>
                <a:cs typeface="Times New Roman" panose="02020603050405020304" pitchFamily="18" charset="0"/>
              </a:rPr>
              <a:t>it tells us </a:t>
            </a:r>
            <a:r>
              <a:rPr lang="en-US" sz="2400" dirty="0" smtClean="0">
                <a:latin typeface="Times New Roman" panose="02020603050405020304" pitchFamily="18" charset="0"/>
                <a:cs typeface="Times New Roman" panose="02020603050405020304" pitchFamily="18" charset="0"/>
              </a:rPr>
              <a:t>about… </a:t>
            </a:r>
            <a:r>
              <a:rPr lang="en-US" sz="2400" dirty="0">
                <a:latin typeface="Times New Roman" panose="02020603050405020304" pitchFamily="18" charset="0"/>
                <a:cs typeface="Times New Roman" panose="02020603050405020304" pitchFamily="18" charset="0"/>
              </a:rPr>
              <a:t>(the main idea of the text</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Lexico</a:t>
            </a:r>
            <a:r>
              <a:rPr lang="en-US" sz="2400" b="1" dirty="0" smtClean="0">
                <a:latin typeface="Times New Roman" panose="02020603050405020304" pitchFamily="18" charset="0"/>
                <a:cs typeface="Times New Roman" panose="02020603050405020304" pitchFamily="18" charset="0"/>
              </a:rPr>
              <a:t>-grammatical </a:t>
            </a:r>
            <a:r>
              <a:rPr lang="en-US" sz="2400" b="1" dirty="0">
                <a:latin typeface="Times New Roman" panose="02020603050405020304" pitchFamily="18" charset="0"/>
                <a:cs typeface="Times New Roman" panose="02020603050405020304" pitchFamily="18" charset="0"/>
              </a:rPr>
              <a:t>analysis </a:t>
            </a:r>
            <a:br>
              <a:rPr lang="en-US" sz="2400" b="1" dirty="0">
                <a:latin typeface="Times New Roman" panose="02020603050405020304" pitchFamily="18" charset="0"/>
                <a:cs typeface="Times New Roman" panose="02020603050405020304" pitchFamily="18" charset="0"/>
              </a:rPr>
            </a:br>
            <a:r>
              <a:rPr lang="en-US" sz="2400" i="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word is a noun/verb/adjective/adverb/numeral/pronoun.</a:t>
            </a:r>
            <a:br>
              <a:rPr lang="en-US" sz="2400" dirty="0">
                <a:latin typeface="Times New Roman" panose="02020603050405020304" pitchFamily="18" charset="0"/>
                <a:cs typeface="Times New Roman" panose="02020603050405020304" pitchFamily="18" charset="0"/>
              </a:rPr>
            </a:br>
            <a:r>
              <a:rPr lang="en-US" sz="2400" i="1" dirty="0">
                <a:latin typeface="Times New Roman" panose="02020603050405020304" pitchFamily="18" charset="0"/>
                <a:cs typeface="Times New Roman" panose="02020603050405020304" pitchFamily="18" charset="0"/>
              </a:rPr>
              <a:t>Verb: regular/irregular; tense</a:t>
            </a:r>
            <a:r>
              <a:rPr lang="ru-RU" sz="2400" i="1" dirty="0">
                <a:latin typeface="Times New Roman" panose="02020603050405020304" pitchFamily="18" charset="0"/>
                <a:cs typeface="Times New Roman" panose="02020603050405020304" pitchFamily="18" charset="0"/>
              </a:rPr>
              <a:t>;</a:t>
            </a:r>
            <a:r>
              <a:rPr lang="en-US" sz="2400" i="1" dirty="0">
                <a:latin typeface="Times New Roman" panose="02020603050405020304" pitchFamily="18" charset="0"/>
                <a:cs typeface="Times New Roman" panose="02020603050405020304" pitchFamily="18" charset="0"/>
              </a:rPr>
              <a:t>give three forms</a:t>
            </a:r>
            <a:r>
              <a:rPr lang="ru-RU" sz="2400" i="1"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active/passive</a:t>
            </a:r>
            <a:r>
              <a:rPr lang="ru-RU" sz="2400" i="1" dirty="0" smtClean="0">
                <a:latin typeface="Times New Roman" panose="02020603050405020304" pitchFamily="18" charset="0"/>
                <a:cs typeface="Times New Roman" panose="02020603050405020304" pitchFamily="18" charset="0"/>
              </a:rPr>
              <a:t>;</a:t>
            </a:r>
            <a:r>
              <a:rPr lang="en-US" sz="2400" i="1" dirty="0">
                <a:latin typeface="Times New Roman" panose="02020603050405020304" pitchFamily="18" charset="0"/>
                <a:cs typeface="Times New Roman" panose="02020603050405020304" pitchFamily="18" charset="0"/>
              </a:rPr>
              <a:t/>
            </a:r>
            <a:br>
              <a:rPr lang="en-US" sz="2400" i="1" dirty="0">
                <a:latin typeface="Times New Roman" panose="02020603050405020304" pitchFamily="18" charset="0"/>
                <a:cs typeface="Times New Roman" panose="02020603050405020304" pitchFamily="18" charset="0"/>
              </a:rPr>
            </a:br>
            <a:r>
              <a:rPr lang="en-US" sz="2400" i="1" dirty="0">
                <a:latin typeface="Times New Roman" panose="02020603050405020304" pitchFamily="18" charset="0"/>
                <a:cs typeface="Times New Roman" panose="02020603050405020304" pitchFamily="18" charset="0"/>
              </a:rPr>
              <a:t>Noun: </a:t>
            </a:r>
            <a:r>
              <a:rPr lang="en-US" sz="2400" i="1" dirty="0" smtClean="0">
                <a:latin typeface="Times New Roman" panose="02020603050405020304" pitchFamily="18" charset="0"/>
                <a:cs typeface="Times New Roman" panose="02020603050405020304" pitchFamily="18" charset="0"/>
              </a:rPr>
              <a:t>countable/uncountable; singular/plural</a:t>
            </a:r>
            <a:r>
              <a:rPr lang="ru-RU" sz="2400" i="1"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a word combination, a set expression</a:t>
            </a:r>
            <a:r>
              <a:rPr lang="en-US" sz="2400" i="1" dirty="0" smtClean="0">
                <a:latin typeface="Times New Roman" panose="02020603050405020304" pitchFamily="18" charset="0"/>
                <a:cs typeface="Times New Roman" panose="02020603050405020304" pitchFamily="18" charset="0"/>
              </a:rPr>
              <a:t>;</a:t>
            </a:r>
            <a:br>
              <a:rPr lang="en-US" sz="2400" i="1" dirty="0" smtClean="0">
                <a:latin typeface="Times New Roman" panose="02020603050405020304" pitchFamily="18" charset="0"/>
                <a:cs typeface="Times New Roman" panose="02020603050405020304" pitchFamily="18" charset="0"/>
              </a:rPr>
            </a:br>
            <a:r>
              <a:rPr lang="en-US" sz="2400" i="1" dirty="0" smtClean="0">
                <a:latin typeface="Times New Roman" panose="02020603050405020304" pitchFamily="18" charset="0"/>
                <a:cs typeface="Times New Roman" panose="02020603050405020304" pitchFamily="18" charset="0"/>
              </a:rPr>
              <a:t>Adjective</a:t>
            </a:r>
            <a:r>
              <a:rPr lang="ru-RU" sz="2400" i="1"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comparative/superlative</a:t>
            </a:r>
            <a:r>
              <a:rPr lang="ru-RU" sz="2400" i="1" dirty="0" smtClean="0">
                <a:latin typeface="Times New Roman" panose="02020603050405020304" pitchFamily="18" charset="0"/>
                <a:cs typeface="Times New Roman" panose="02020603050405020304" pitchFamily="18" charset="0"/>
              </a:rPr>
              <a:t>;</a:t>
            </a:r>
            <a:r>
              <a:rPr lang="en-US" sz="2400" i="1" dirty="0">
                <a:latin typeface="Times New Roman" panose="02020603050405020304" pitchFamily="18" charset="0"/>
                <a:cs typeface="Times New Roman" panose="02020603050405020304" pitchFamily="18" charset="0"/>
              </a:rPr>
              <a:t/>
            </a:r>
            <a:br>
              <a:rPr lang="en-US" sz="2400" i="1" dirty="0">
                <a:latin typeface="Times New Roman" panose="02020603050405020304" pitchFamily="18" charset="0"/>
                <a:cs typeface="Times New Roman" panose="02020603050405020304" pitchFamily="18" charset="0"/>
              </a:rPr>
            </a:br>
            <a:r>
              <a:rPr lang="en-US" sz="2400" i="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Synonyms</a:t>
            </a:r>
            <a:r>
              <a:rPr lang="en-US" sz="2400" dirty="0">
                <a:latin typeface="Times New Roman" panose="02020603050405020304" pitchFamily="18" charset="0"/>
                <a:cs typeface="Times New Roman" panose="02020603050405020304" pitchFamily="18" charset="0"/>
              </a:rPr>
              <a:t>, antonyms.</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derivatives of the word are…. </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-The  </a:t>
            </a:r>
            <a:r>
              <a:rPr lang="ru-RU"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is derived from the </a:t>
            </a:r>
            <a:r>
              <a:rPr lang="ru-RU"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by means of the affix…/conversion</a:t>
            </a:r>
            <a:r>
              <a:rPr lang="ru-RU"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Russian for ….. is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410391" y="158626"/>
            <a:ext cx="11574049" cy="669337"/>
          </a:xfrm>
          <a:solidFill>
            <a:schemeClr val="accent5">
              <a:lumMod val="40000"/>
              <a:lumOff val="60000"/>
            </a:schemeClr>
          </a:solidFill>
        </p:spPr>
        <p:txBody>
          <a:bodyPr>
            <a:noAutofit/>
          </a:bodyPr>
          <a:lstStyle/>
          <a:p>
            <a:pPr algn="l"/>
            <a:r>
              <a:rPr lang="en-US" sz="4000" b="1" dirty="0" smtClean="0">
                <a:latin typeface="Times New Roman" panose="02020603050405020304" pitchFamily="18" charset="0"/>
                <a:cs typeface="Times New Roman" panose="02020603050405020304" pitchFamily="18" charset="0"/>
              </a:rPr>
              <a:t>How to </a:t>
            </a:r>
            <a:r>
              <a:rPr lang="en-US" sz="4000" b="1" dirty="0" err="1" smtClean="0">
                <a:latin typeface="Times New Roman" panose="02020603050405020304" pitchFamily="18" charset="0"/>
                <a:cs typeface="Times New Roman" panose="02020603050405020304" pitchFamily="18" charset="0"/>
              </a:rPr>
              <a:t>analy</a:t>
            </a:r>
            <a:r>
              <a:rPr lang="en-US" sz="4000" b="1" dirty="0" err="1">
                <a:latin typeface="Times New Roman" panose="02020603050405020304" pitchFamily="18" charset="0"/>
                <a:cs typeface="Times New Roman" panose="02020603050405020304" pitchFamily="18" charset="0"/>
              </a:rPr>
              <a:t>s</a:t>
            </a:r>
            <a:r>
              <a:rPr lang="en-US" sz="4000" b="1" dirty="0" err="1" smtClean="0">
                <a:latin typeface="Times New Roman" panose="02020603050405020304" pitchFamily="18" charset="0"/>
                <a:cs typeface="Times New Roman" panose="02020603050405020304" pitchFamily="18" charset="0"/>
              </a:rPr>
              <a:t>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Lexico</a:t>
            </a:r>
            <a:r>
              <a:rPr lang="en-US" sz="4000" b="1" dirty="0" smtClean="0">
                <a:latin typeface="Times New Roman" panose="02020603050405020304" pitchFamily="18" charset="0"/>
                <a:cs typeface="Times New Roman" panose="02020603050405020304" pitchFamily="18" charset="0"/>
              </a:rPr>
              <a:t>-grammatical analysis.</a:t>
            </a:r>
            <a:endParaRPr lang="ru-RU"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31880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339" y="264695"/>
            <a:ext cx="11857219" cy="954009"/>
          </a:xfrm>
          <a:solidFill>
            <a:schemeClr val="accent5">
              <a:lumMod val="40000"/>
              <a:lumOff val="60000"/>
            </a:schemeClr>
          </a:solidFill>
        </p:spPr>
        <p:txBody>
          <a:bodyPr>
            <a:normAutofit/>
          </a:bodyPr>
          <a:lstStyle/>
          <a:p>
            <a:r>
              <a:rPr lang="en-US" sz="4000" b="1" dirty="0" smtClean="0">
                <a:latin typeface="Times New Roman" panose="02020603050405020304" pitchFamily="18" charset="0"/>
                <a:cs typeface="Times New Roman" panose="02020603050405020304" pitchFamily="18" charset="0"/>
              </a:rPr>
              <a:t>BLUE ROSE                        Read and </a:t>
            </a:r>
            <a:r>
              <a:rPr lang="en-US" sz="4000" b="1" dirty="0" err="1" smtClean="0">
                <a:latin typeface="Times New Roman" panose="02020603050405020304" pitchFamily="18" charset="0"/>
                <a:cs typeface="Times New Roman" panose="02020603050405020304" pitchFamily="18" charset="0"/>
              </a:rPr>
              <a:t>analyse</a:t>
            </a:r>
            <a:r>
              <a:rPr lang="en-US" sz="4000" b="1" dirty="0" smtClean="0">
                <a:latin typeface="Times New Roman" panose="02020603050405020304" pitchFamily="18" charset="0"/>
                <a:cs typeface="Times New Roman" panose="02020603050405020304" pitchFamily="18" charset="0"/>
              </a:rPr>
              <a:t>.</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34910" y="1199213"/>
            <a:ext cx="11857219" cy="5516380"/>
          </a:xfrm>
        </p:spPr>
        <p:txBody>
          <a:bodyPr>
            <a:noAutofit/>
          </a:bodyPr>
          <a:lstStyle/>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blue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rose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flower</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genus</a:t>
            </a:r>
            <a:r>
              <a:rPr lang="ru-RU" dirty="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Rosa</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presents</a:t>
            </a:r>
            <a:r>
              <a:rPr lang="ru-RU" dirty="0">
                <a:latin typeface="Times New Roman" panose="02020603050405020304" pitchFamily="18" charset="0"/>
                <a:cs typeface="Times New Roman" panose="02020603050405020304" pitchFamily="18" charset="0"/>
              </a:rPr>
              <a:t> blue-to-violet </a:t>
            </a:r>
            <a:r>
              <a:rPr lang="ru-RU" dirty="0" err="1">
                <a:latin typeface="Times New Roman" panose="02020603050405020304" pitchFamily="18" charset="0"/>
                <a:cs typeface="Times New Roman" panose="02020603050405020304" pitchFamily="18" charset="0"/>
              </a:rPr>
              <a:t>pigmentation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instead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more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common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white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yellow</a:t>
            </a:r>
            <a:r>
              <a:rPr lang="ru-RU"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Blue roses </a:t>
            </a:r>
            <a:r>
              <a:rPr lang="en-US" u="sng" dirty="0">
                <a:latin typeface="Times New Roman" panose="02020603050405020304" pitchFamily="18" charset="0"/>
                <a:cs typeface="Times New Roman" panose="02020603050405020304" pitchFamily="18" charset="0"/>
              </a:rPr>
              <a:t>have fascinated </a:t>
            </a:r>
            <a:r>
              <a:rPr lang="en-US" dirty="0">
                <a:latin typeface="Times New Roman" panose="02020603050405020304" pitchFamily="18" charset="0"/>
                <a:cs typeface="Times New Roman" panose="02020603050405020304" pitchFamily="18" charset="0"/>
              </a:rPr>
              <a:t>people for many years. True blue roses are not found in nature, and generations at least since the Victorian times have taken white roses and put them in blue water, thus making them blue. The fascination and attempts at creating a blue rose have finally paid </a:t>
            </a:r>
            <a:r>
              <a:rPr lang="en-US" dirty="0" smtClean="0">
                <a:latin typeface="Times New Roman" panose="02020603050405020304" pitchFamily="18" charset="0"/>
                <a:cs typeface="Times New Roman" panose="02020603050405020304" pitchFamily="18" charset="0"/>
              </a:rPr>
              <a:t>off.</a:t>
            </a:r>
            <a:r>
              <a:rPr lang="ru-RU" dirty="0" err="1" smtClean="0">
                <a:latin typeface="Times New Roman" panose="02020603050405020304" pitchFamily="18" charset="0"/>
                <a:cs typeface="Times New Roman" panose="02020603050405020304" pitchFamily="18" charset="0"/>
              </a:rPr>
              <a:t>White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roses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have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dyed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blue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2004, </a:t>
            </a:r>
            <a:r>
              <a:rPr lang="ru-RU" u="sng" dirty="0" err="1">
                <a:latin typeface="Times New Roman" panose="02020603050405020304" pitchFamily="18" charset="0"/>
                <a:cs typeface="Times New Roman" panose="02020603050405020304" pitchFamily="18" charset="0"/>
              </a:rPr>
              <a:t>researchers</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used</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genetic</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modification </a:t>
            </a:r>
            <a:r>
              <a:rPr lang="ru-RU" dirty="0" err="1" smtClean="0">
                <a:latin typeface="Times New Roman" panose="02020603050405020304" pitchFamily="18" charset="0"/>
                <a:cs typeface="Times New Roman" panose="02020603050405020304" pitchFamily="18" charset="0"/>
              </a:rPr>
              <a:t>to</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create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roses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buNone/>
            </a:pPr>
            <a:r>
              <a:rPr lang="ru-RU" dirty="0" err="1" smtClean="0">
                <a:latin typeface="Times New Roman" panose="02020603050405020304" pitchFamily="18" charset="0"/>
                <a:cs typeface="Times New Roman" panose="02020603050405020304" pitchFamily="18" charset="0"/>
              </a:rPr>
              <a:t>contain</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blue</a:t>
            </a:r>
            <a:r>
              <a:rPr lang="ru-RU" dirty="0">
                <a:latin typeface="Times New Roman" panose="02020603050405020304" pitchFamily="18" charset="0"/>
                <a:cs typeface="Times New Roman" panose="02020603050405020304" pitchFamily="18" charset="0"/>
              </a:rPr>
              <a:t> </a:t>
            </a:r>
            <a:r>
              <a:rPr lang="ru-RU" u="sng" dirty="0" err="1" smtClean="0">
                <a:latin typeface="Times New Roman" panose="02020603050405020304" pitchFamily="18" charset="0"/>
                <a:cs typeface="Times New Roman" panose="02020603050405020304" pitchFamily="18" charset="0"/>
              </a:rPr>
              <a:t>pigment</a:t>
            </a:r>
            <a:r>
              <a:rPr lang="en-US"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buNone/>
            </a:pPr>
            <a:endParaRPr lang="ru-RU" dirty="0"/>
          </a:p>
        </p:txBody>
      </p:sp>
      <p:pic>
        <p:nvPicPr>
          <p:cNvPr id="4" name="Picture 2" descr="http://image.slidesharecdn.com/bluerose-100314001016-phpapp02/95/slide-22-728.jpg?cb=1272535233"/>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538741" y="4159772"/>
            <a:ext cx="2653259" cy="2698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1211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5468" y="365125"/>
            <a:ext cx="11786992" cy="1325563"/>
          </a:xfrm>
          <a:solidFill>
            <a:schemeClr val="accent5">
              <a:lumMod val="40000"/>
              <a:lumOff val="60000"/>
            </a:schemeClr>
          </a:solidFill>
        </p:spPr>
        <p:txBody>
          <a:bodyPr>
            <a:normAutofit/>
          </a:bodyPr>
          <a:lstStyle/>
          <a:p>
            <a:r>
              <a:rPr lang="en-US" sz="4000" b="1" dirty="0" smtClean="0">
                <a:latin typeface="Times New Roman" panose="02020603050405020304" pitchFamily="18" charset="0"/>
                <a:cs typeface="Times New Roman" panose="02020603050405020304" pitchFamily="18" charset="0"/>
              </a:rPr>
              <a:t>Find the place for this sentence</a:t>
            </a:r>
            <a:r>
              <a:rPr lang="ru-RU" sz="4000" b="1" dirty="0" smtClean="0">
                <a:latin typeface="Times New Roman" panose="02020603050405020304" pitchFamily="18" charset="0"/>
                <a:cs typeface="Times New Roman" panose="02020603050405020304" pitchFamily="18" charset="0"/>
              </a:rPr>
              <a:t>:</a:t>
            </a:r>
            <a:r>
              <a:rPr lang="en-US" sz="4000" b="1" dirty="0">
                <a:latin typeface="Times New Roman" panose="02020603050405020304" pitchFamily="18" charset="0"/>
                <a:cs typeface="Times New Roman" panose="02020603050405020304" pitchFamily="18" charset="0"/>
              </a:rPr>
              <a:t> </a:t>
            </a:r>
            <a:r>
              <a:rPr lang="en-US" sz="4000" b="1" i="1" dirty="0" smtClean="0">
                <a:latin typeface="Times New Roman" panose="02020603050405020304" pitchFamily="18" charset="0"/>
                <a:cs typeface="Times New Roman" panose="02020603050405020304" pitchFamily="18" charset="0"/>
              </a:rPr>
              <a:t>Rose hips are </a:t>
            </a:r>
            <a:r>
              <a:rPr lang="en-US" sz="4000" b="1" i="1" dirty="0">
                <a:latin typeface="Times New Roman" panose="02020603050405020304" pitchFamily="18" charset="0"/>
                <a:cs typeface="Times New Roman" panose="02020603050405020304" pitchFamily="18" charset="0"/>
              </a:rPr>
              <a:t>pressed and filtered to make rose hip </a:t>
            </a:r>
            <a:r>
              <a:rPr lang="en-US" sz="4000" b="1" i="1" dirty="0" smtClean="0">
                <a:latin typeface="Times New Roman" panose="02020603050405020304" pitchFamily="18" charset="0"/>
                <a:cs typeface="Times New Roman" panose="02020603050405020304" pitchFamily="18" charset="0"/>
              </a:rPr>
              <a:t>syrup. </a:t>
            </a:r>
            <a:r>
              <a:rPr lang="en-US" sz="4000" b="1" dirty="0" smtClean="0">
                <a:latin typeface="Times New Roman" panose="02020603050405020304" pitchFamily="18" charset="0"/>
                <a:cs typeface="Times New Roman" panose="02020603050405020304" pitchFamily="18" charset="0"/>
              </a:rPr>
              <a:t>Explain why.</a:t>
            </a:r>
            <a:endParaRPr lang="ru-RU" sz="4000" b="1"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2146055" y="1825625"/>
            <a:ext cx="7899889" cy="4351338"/>
          </a:xfrm>
          <a:prstGeom prst="rect">
            <a:avLst/>
          </a:prstGeom>
        </p:spPr>
      </p:pic>
    </p:spTree>
    <p:extLst>
      <p:ext uri="{BB962C8B-B14F-4D97-AF65-F5344CB8AC3E}">
        <p14:creationId xmlns:p14="http://schemas.microsoft.com/office/powerpoint/2010/main" val="3491476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882" y="297904"/>
            <a:ext cx="11692328" cy="856339"/>
          </a:xfrm>
          <a:solidFill>
            <a:schemeClr val="accent5">
              <a:lumMod val="40000"/>
              <a:lumOff val="60000"/>
            </a:schemeClr>
          </a:solidFill>
        </p:spPr>
        <p:txBody>
          <a:bodyPr>
            <a:normAutofit/>
          </a:bodyPr>
          <a:lstStyle/>
          <a:p>
            <a:pPr algn="l"/>
            <a:r>
              <a:rPr lang="en-US" sz="4000" b="1" dirty="0" smtClean="0">
                <a:latin typeface="Times New Roman" panose="02020603050405020304" pitchFamily="18" charset="0"/>
                <a:cs typeface="Times New Roman" panose="02020603050405020304" pitchFamily="18" charset="0"/>
              </a:rPr>
              <a:t>What word is odd? Why</a:t>
            </a:r>
            <a:r>
              <a:rPr lang="ru-RU" sz="4000" b="1" dirty="0" smtClean="0">
                <a:latin typeface="Times New Roman" panose="02020603050405020304" pitchFamily="18" charset="0"/>
                <a:cs typeface="Times New Roman" panose="02020603050405020304" pitchFamily="18" charset="0"/>
              </a:rPr>
              <a:t>?</a:t>
            </a:r>
            <a:endParaRPr lang="ru-RU"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79882" y="1154243"/>
            <a:ext cx="11692328" cy="5366478"/>
          </a:xfrm>
        </p:spPr>
        <p:txBody>
          <a:bodyPr/>
          <a:lstStyle/>
          <a:p>
            <a:endParaRPr lang="en-US" dirty="0" smtClean="0"/>
          </a:p>
          <a:p>
            <a:endParaRPr lang="en-US" dirty="0" smtClean="0"/>
          </a:p>
          <a:p>
            <a:pPr marL="685800" indent="-685800" algn="l">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Signify-Culture-Associate-Denote</a:t>
            </a:r>
          </a:p>
          <a:p>
            <a:pPr marL="685800" indent="-685800" algn="l">
              <a:buFont typeface="Arial" panose="020B0604020202020204" pitchFamily="34" charset="0"/>
              <a:buChar char="•"/>
            </a:pPr>
            <a:r>
              <a:rPr lang="en-US" sz="4800" i="1" dirty="0" smtClean="0">
                <a:latin typeface="Times New Roman" panose="02020603050405020304" pitchFamily="18" charset="0"/>
                <a:cs typeface="Times New Roman" panose="02020603050405020304" pitchFamily="18" charset="0"/>
              </a:rPr>
              <a:t>Blue -Chinese-Blood-Royal</a:t>
            </a:r>
          </a:p>
          <a:p>
            <a:pPr marL="685800" indent="-685800" algn="l">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With-In-Under-Are</a:t>
            </a: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9364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4833" y="187911"/>
            <a:ext cx="11677337" cy="909039"/>
          </a:xfrm>
          <a:solidFill>
            <a:schemeClr val="accent5">
              <a:lumMod val="40000"/>
              <a:lumOff val="60000"/>
            </a:schemeClr>
          </a:solidFill>
        </p:spPr>
        <p:txBody>
          <a:bodyPr>
            <a:normAutofit/>
          </a:bodyPr>
          <a:lstStyle/>
          <a:p>
            <a:r>
              <a:rPr lang="en-US" sz="4000" b="1" dirty="0">
                <a:latin typeface="Times New Roman" panose="02020603050405020304" pitchFamily="18" charset="0"/>
                <a:cs typeface="Times New Roman" panose="02020603050405020304" pitchFamily="18" charset="0"/>
              </a:rPr>
              <a:t>BLUE ROSE </a:t>
            </a:r>
            <a:r>
              <a:rPr lang="en-US" sz="4000" b="1" dirty="0" smtClean="0">
                <a:latin typeface="Times New Roman" panose="02020603050405020304" pitchFamily="18" charset="0"/>
                <a:cs typeface="Times New Roman" panose="02020603050405020304" pitchFamily="18" charset="0"/>
              </a:rPr>
              <a:t>in Literature         Read and </a:t>
            </a:r>
            <a:r>
              <a:rPr lang="en-US" sz="4000" b="1" dirty="0" err="1" smtClean="0">
                <a:latin typeface="Times New Roman" panose="02020603050405020304" pitchFamily="18" charset="0"/>
                <a:cs typeface="Times New Roman" panose="02020603050405020304" pitchFamily="18" charset="0"/>
              </a:rPr>
              <a:t>analyse</a:t>
            </a:r>
            <a:r>
              <a:rPr lang="en-US" sz="4000" b="1" dirty="0" smtClean="0">
                <a:latin typeface="Times New Roman" panose="02020603050405020304" pitchFamily="18" charset="0"/>
                <a:cs typeface="Times New Roman" panose="02020603050405020304" pitchFamily="18" charset="0"/>
              </a:rPr>
              <a:t>.</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89744" y="1229194"/>
            <a:ext cx="11677337" cy="4212236"/>
          </a:xfrm>
        </p:spPr>
        <p:txBody>
          <a:bodyPr>
            <a:normAutofit fontScale="85000" lnSpcReduction="10000"/>
          </a:bodyPr>
          <a:lstStyle/>
          <a:p>
            <a:pPr marL="0" indent="0" fontAlgn="base">
              <a:buNone/>
            </a:pPr>
            <a:r>
              <a:rPr lang="en-US" sz="3200" dirty="0">
                <a:latin typeface="Times New Roman" panose="02020603050405020304" pitchFamily="18" charset="0"/>
                <a:cs typeface="Times New Roman" panose="02020603050405020304" pitchFamily="18" charset="0"/>
              </a:rPr>
              <a:t>"</a:t>
            </a:r>
            <a:r>
              <a:rPr lang="en-US" sz="3500" dirty="0">
                <a:latin typeface="Times New Roman" panose="02020603050405020304" pitchFamily="18" charset="0"/>
                <a:cs typeface="Times New Roman" panose="02020603050405020304" pitchFamily="18" charset="0"/>
              </a:rPr>
              <a:t>The Glass Menagerie" is a heartbreaking and well-loved stage play written by Tennessee Williams in 1944. One </a:t>
            </a:r>
            <a:r>
              <a:rPr lang="en-US" sz="3500" u="sng" dirty="0">
                <a:latin typeface="Times New Roman" panose="02020603050405020304" pitchFamily="18" charset="0"/>
                <a:cs typeface="Times New Roman" panose="02020603050405020304" pitchFamily="18" charset="0"/>
              </a:rPr>
              <a:t>character</a:t>
            </a:r>
            <a:r>
              <a:rPr lang="en-US" sz="3500" dirty="0">
                <a:latin typeface="Times New Roman" panose="02020603050405020304" pitchFamily="18" charset="0"/>
                <a:cs typeface="Times New Roman" panose="02020603050405020304" pitchFamily="18" charset="0"/>
              </a:rPr>
              <a:t> is Laura, a teenage girl who suffers with </a:t>
            </a:r>
            <a:r>
              <a:rPr lang="en-US" sz="3500" dirty="0" err="1">
                <a:latin typeface="Times New Roman" panose="02020603050405020304" pitchFamily="18" charset="0"/>
                <a:cs typeface="Times New Roman" panose="02020603050405020304" pitchFamily="18" charset="0"/>
              </a:rPr>
              <a:t>pleurosis</a:t>
            </a:r>
            <a:r>
              <a:rPr lang="en-US" sz="3500" dirty="0">
                <a:latin typeface="Times New Roman" panose="02020603050405020304" pitchFamily="18" charset="0"/>
                <a:cs typeface="Times New Roman" panose="02020603050405020304" pitchFamily="18" charset="0"/>
              </a:rPr>
              <a:t>, a respiratory condition that was more common before the wide use of antibiotics. The main symptom of </a:t>
            </a:r>
            <a:r>
              <a:rPr lang="en-US" sz="3500" dirty="0" err="1">
                <a:latin typeface="Times New Roman" panose="02020603050405020304" pitchFamily="18" charset="0"/>
                <a:cs typeface="Times New Roman" panose="02020603050405020304" pitchFamily="18" charset="0"/>
              </a:rPr>
              <a:t>pleurosis</a:t>
            </a:r>
            <a:r>
              <a:rPr lang="en-US" sz="3500" dirty="0">
                <a:latin typeface="Times New Roman" panose="02020603050405020304" pitchFamily="18" charset="0"/>
                <a:cs typeface="Times New Roman" panose="02020603050405020304" pitchFamily="18" charset="0"/>
              </a:rPr>
              <a:t> is painful </a:t>
            </a:r>
            <a:r>
              <a:rPr lang="en-US" sz="3500" dirty="0" smtClean="0">
                <a:latin typeface="Times New Roman" panose="02020603050405020304" pitchFamily="18" charset="0"/>
                <a:cs typeface="Times New Roman" panose="02020603050405020304" pitchFamily="18" charset="0"/>
              </a:rPr>
              <a:t>breathing</a:t>
            </a:r>
            <a:r>
              <a:rPr lang="en-US" sz="3500" dirty="0">
                <a:latin typeface="Times New Roman" panose="02020603050405020304" pitchFamily="18" charset="0"/>
                <a:cs typeface="Times New Roman" panose="02020603050405020304" pitchFamily="18" charset="0"/>
              </a:rPr>
              <a:t>.</a:t>
            </a:r>
            <a:r>
              <a:rPr lang="en-US" sz="3500" dirty="0" smtClean="0">
                <a:latin typeface="Times New Roman" panose="02020603050405020304" pitchFamily="18" charset="0"/>
                <a:cs typeface="Times New Roman" panose="02020603050405020304" pitchFamily="18" charset="0"/>
              </a:rPr>
              <a:t> </a:t>
            </a:r>
            <a:r>
              <a:rPr lang="en-US" sz="3500" dirty="0">
                <a:latin typeface="Times New Roman" panose="02020603050405020304" pitchFamily="18" charset="0"/>
                <a:cs typeface="Times New Roman" panose="02020603050405020304" pitchFamily="18" charset="0"/>
              </a:rPr>
              <a:t>A man on whom Laura has had a crush for many years </a:t>
            </a:r>
            <a:r>
              <a:rPr lang="en-US" sz="3500" u="sng" dirty="0" smtClean="0">
                <a:latin typeface="Times New Roman" panose="02020603050405020304" pitchFamily="18" charset="0"/>
                <a:cs typeface="Times New Roman" panose="02020603050405020304" pitchFamily="18" charset="0"/>
              </a:rPr>
              <a:t>misheard</a:t>
            </a:r>
            <a:r>
              <a:rPr lang="en-US" sz="3500" dirty="0" smtClean="0">
                <a:latin typeface="Times New Roman" panose="02020603050405020304" pitchFamily="18" charset="0"/>
                <a:cs typeface="Times New Roman" panose="02020603050405020304" pitchFamily="18" charset="0"/>
              </a:rPr>
              <a:t> </a:t>
            </a:r>
            <a:r>
              <a:rPr lang="en-US" sz="3500" dirty="0">
                <a:latin typeface="Times New Roman" panose="02020603050405020304" pitchFamily="18" charset="0"/>
                <a:cs typeface="Times New Roman" panose="02020603050405020304" pitchFamily="18" charset="0"/>
              </a:rPr>
              <a:t>her in high school when she told him she had </a:t>
            </a:r>
            <a:r>
              <a:rPr lang="en-US" sz="3500" dirty="0" err="1">
                <a:latin typeface="Times New Roman" panose="02020603050405020304" pitchFamily="18" charset="0"/>
                <a:cs typeface="Times New Roman" panose="02020603050405020304" pitchFamily="18" charset="0"/>
              </a:rPr>
              <a:t>pleurosis</a:t>
            </a:r>
            <a:r>
              <a:rPr lang="en-US" sz="3500" dirty="0">
                <a:latin typeface="Times New Roman" panose="02020603050405020304" pitchFamily="18" charset="0"/>
                <a:cs typeface="Times New Roman" panose="02020603050405020304" pitchFamily="18" charset="0"/>
              </a:rPr>
              <a:t>, he heard </a:t>
            </a:r>
            <a:r>
              <a:rPr lang="ru-RU" sz="3500" dirty="0" smtClean="0">
                <a:latin typeface="Times New Roman" panose="02020603050405020304" pitchFamily="18" charset="0"/>
                <a:cs typeface="Times New Roman" panose="02020603050405020304" pitchFamily="18" charset="0"/>
              </a:rPr>
              <a:t>«</a:t>
            </a:r>
            <a:r>
              <a:rPr lang="en-US" sz="3500" dirty="0" smtClean="0">
                <a:latin typeface="Times New Roman" panose="02020603050405020304" pitchFamily="18" charset="0"/>
                <a:cs typeface="Times New Roman" panose="02020603050405020304" pitchFamily="18" charset="0"/>
              </a:rPr>
              <a:t>blue roses</a:t>
            </a:r>
            <a:r>
              <a:rPr lang="ru-RU" sz="3500" dirty="0" smtClean="0">
                <a:latin typeface="Times New Roman" panose="02020603050405020304" pitchFamily="18" charset="0"/>
                <a:cs typeface="Times New Roman" panose="02020603050405020304" pitchFamily="18" charset="0"/>
              </a:rPr>
              <a:t>»</a:t>
            </a:r>
            <a:r>
              <a:rPr lang="en-US" sz="3500" dirty="0" smtClean="0">
                <a:latin typeface="Times New Roman" panose="02020603050405020304" pitchFamily="18" charset="0"/>
                <a:cs typeface="Times New Roman" panose="02020603050405020304" pitchFamily="18" charset="0"/>
              </a:rPr>
              <a:t>.</a:t>
            </a:r>
            <a:r>
              <a:rPr lang="ru-RU" sz="3500" dirty="0" smtClean="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Blue </a:t>
            </a:r>
            <a:r>
              <a:rPr lang="en-US" sz="3500" dirty="0">
                <a:latin typeface="Times New Roman" panose="02020603050405020304" pitchFamily="18" charset="0"/>
                <a:cs typeface="Times New Roman" panose="02020603050405020304" pitchFamily="18" charset="0"/>
              </a:rPr>
              <a:t>Roses </a:t>
            </a:r>
            <a:r>
              <a:rPr lang="en-US" sz="3500" u="sng" dirty="0">
                <a:latin typeface="Times New Roman" panose="02020603050405020304" pitchFamily="18" charset="0"/>
                <a:cs typeface="Times New Roman" panose="02020603050405020304" pitchFamily="18" charset="0"/>
              </a:rPr>
              <a:t>was</a:t>
            </a:r>
            <a:r>
              <a:rPr lang="en-US" sz="3500" dirty="0">
                <a:latin typeface="Times New Roman" panose="02020603050405020304" pitchFamily="18" charset="0"/>
                <a:cs typeface="Times New Roman" panose="02020603050405020304" pitchFamily="18" charset="0"/>
              </a:rPr>
              <a:t> his nickname for </a:t>
            </a:r>
            <a:r>
              <a:rPr lang="en-US" sz="3500" dirty="0" smtClean="0">
                <a:latin typeface="Times New Roman" panose="02020603050405020304" pitchFamily="18" charset="0"/>
                <a:cs typeface="Times New Roman" panose="02020603050405020304" pitchFamily="18" charset="0"/>
              </a:rPr>
              <a:t>Laura</a:t>
            </a:r>
          </a:p>
          <a:p>
            <a:pPr marL="0" indent="0" fontAlgn="base">
              <a:buNone/>
            </a:pPr>
            <a:r>
              <a:rPr lang="en-US" sz="3500" dirty="0" smtClean="0">
                <a:latin typeface="Times New Roman" panose="02020603050405020304" pitchFamily="18" charset="0"/>
                <a:cs typeface="Times New Roman" panose="02020603050405020304" pitchFamily="18" charset="0"/>
              </a:rPr>
              <a:t>for that reason.</a:t>
            </a:r>
            <a:endParaRPr lang="ru-RU" sz="3500" dirty="0" smtClean="0">
              <a:latin typeface="Times New Roman" panose="02020603050405020304" pitchFamily="18" charset="0"/>
              <a:cs typeface="Times New Roman" panose="02020603050405020304" pitchFamily="18" charset="0"/>
            </a:endParaRPr>
          </a:p>
          <a:p>
            <a:pPr marL="0" indent="0">
              <a:buNone/>
            </a:pPr>
            <a:r>
              <a:rPr lang="en-US" dirty="0"/>
              <a:t/>
            </a:r>
            <a:br>
              <a:rPr lang="en-US" dirty="0"/>
            </a:br>
            <a:r>
              <a:rPr lang="en-US" dirty="0"/>
              <a:t/>
            </a:r>
            <a:br>
              <a:rPr lang="en-US" dirty="0"/>
            </a:br>
            <a:endParaRPr lang="ru-RU" dirty="0"/>
          </a:p>
        </p:txBody>
      </p:sp>
      <p:pic>
        <p:nvPicPr>
          <p:cNvPr id="4" name="Picture 2" descr="http://image.slidesharecdn.com/bluerose-100314001016-phpapp02/95/slide-8-728.jpg?cb=1272535233"/>
          <p:cNvPicPr>
            <a:picLocks noChangeAspect="1" noChangeArrowheads="1"/>
          </p:cNvPicPr>
          <p:nvPr/>
        </p:nvPicPr>
        <p:blipFill>
          <a:blip r:embed="rId2" cstate="screen">
            <a:lum bright="44000" contrast="14000"/>
            <a:extLst>
              <a:ext uri="{28A0092B-C50C-407E-A947-70E740481C1C}">
                <a14:useLocalDpi xmlns:a14="http://schemas.microsoft.com/office/drawing/2010/main"/>
              </a:ext>
            </a:extLst>
          </a:blip>
          <a:srcRect/>
          <a:stretch>
            <a:fillRect/>
          </a:stretch>
        </p:blipFill>
        <p:spPr bwMode="auto">
          <a:xfrm>
            <a:off x="4769075" y="4205567"/>
            <a:ext cx="3295633" cy="2471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5220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3312584" y="4581525"/>
            <a:ext cx="8534400" cy="1752600"/>
          </a:xfrm>
        </p:spPr>
        <p:txBody>
          <a:bodyPr/>
          <a:lstStyle/>
          <a:p>
            <a:pPr eaLnBrk="1" hangingPunct="1">
              <a:lnSpc>
                <a:spcPct val="80000"/>
              </a:lnSpc>
            </a:pPr>
            <a:endParaRPr lang="ru-RU" sz="1600" b="1" dirty="0" smtClean="0"/>
          </a:p>
        </p:txBody>
      </p:sp>
      <p:sp>
        <p:nvSpPr>
          <p:cNvPr id="2051" name="WordArt 7" descr="303"/>
          <p:cNvSpPr>
            <a:spLocks noChangeArrowheads="1" noChangeShapeType="1" noTextEdit="1"/>
          </p:cNvSpPr>
          <p:nvPr/>
        </p:nvSpPr>
        <p:spPr bwMode="auto">
          <a:xfrm>
            <a:off x="1295401" y="1196975"/>
            <a:ext cx="10081684" cy="1655763"/>
          </a:xfrm>
          <a:prstGeom prst="rect">
            <a:avLst/>
          </a:prstGeom>
        </p:spPr>
        <p:txBody>
          <a:bodyPr wrap="none" fromWordArt="1">
            <a:prstTxWarp prst="textDeflate">
              <a:avLst>
                <a:gd name="adj" fmla="val 18750"/>
              </a:avLst>
            </a:prstTxWarp>
          </a:bodyPr>
          <a:lstStyle/>
          <a:p>
            <a:pPr algn="ctr"/>
            <a:r>
              <a:rPr lang="en-US" sz="3600" b="1" kern="10" dirty="0">
                <a:ln w="12700">
                  <a:solidFill>
                    <a:srgbClr val="3333CC"/>
                  </a:solidFill>
                  <a:round/>
                  <a:headEnd/>
                  <a:tailEnd/>
                </a:ln>
                <a:blipFill dpi="0" rotWithShape="1">
                  <a:blip r:embed="rId2">
                    <a:alphaModFix amt="50000"/>
                  </a:blip>
                  <a:srcRect/>
                  <a:stretch>
                    <a:fillRect/>
                  </a:stretch>
                </a:blipFill>
                <a:effectLst>
                  <a:outerShdw dist="45791" dir="2021404" algn="ctr" rotWithShape="0">
                    <a:srgbClr val="9999FF"/>
                  </a:outerShdw>
                </a:effectLst>
                <a:latin typeface="Arial"/>
                <a:cs typeface="Arial"/>
              </a:rPr>
              <a:t>A star counter</a:t>
            </a:r>
            <a:endParaRPr lang="ru-RU" sz="3600" b="1" kern="10" dirty="0">
              <a:ln w="12700">
                <a:solidFill>
                  <a:srgbClr val="3333CC"/>
                </a:solidFill>
                <a:round/>
                <a:headEnd/>
                <a:tailEnd/>
              </a:ln>
              <a:blipFill dpi="0" rotWithShape="1">
                <a:blip r:embed="rId2">
                  <a:alphaModFix amt="50000"/>
                </a:blip>
                <a:srcRect/>
                <a:stretch>
                  <a:fillRect/>
                </a:stretch>
              </a:blipFill>
              <a:effectLst>
                <a:outerShdw dist="45791" dir="2021404" algn="ctr" rotWithShape="0">
                  <a:srgbClr val="9999FF"/>
                </a:outerShdw>
              </a:effectLst>
              <a:latin typeface="Arial"/>
              <a:cs typeface="Arial"/>
            </a:endParaRPr>
          </a:p>
        </p:txBody>
      </p:sp>
      <p:sp>
        <p:nvSpPr>
          <p:cNvPr id="2052" name="Text Box 9"/>
          <p:cNvSpPr txBox="1">
            <a:spLocks noChangeArrowheads="1"/>
          </p:cNvSpPr>
          <p:nvPr/>
        </p:nvSpPr>
        <p:spPr bwMode="auto">
          <a:xfrm>
            <a:off x="3714751" y="3143250"/>
            <a:ext cx="4491567" cy="707886"/>
          </a:xfrm>
          <a:prstGeom prst="rect">
            <a:avLst/>
          </a:prstGeom>
          <a:noFill/>
          <a:ln w="9525">
            <a:noFill/>
            <a:miter lim="800000"/>
            <a:headEnd/>
            <a:tailEnd/>
          </a:ln>
        </p:spPr>
        <p:txBody>
          <a:bodyPr>
            <a:spAutoFit/>
          </a:bodyPr>
          <a:lstStyle/>
          <a:p>
            <a:pPr>
              <a:spcBef>
                <a:spcPct val="50000"/>
              </a:spcBef>
            </a:pPr>
            <a:r>
              <a:rPr lang="en-US" sz="1600" b="1" dirty="0">
                <a:solidFill>
                  <a:schemeClr val="bg1"/>
                </a:solidFill>
              </a:rPr>
              <a:t>        </a:t>
            </a:r>
            <a:r>
              <a:rPr lang="en-US" sz="4000" b="1" dirty="0">
                <a:solidFill>
                  <a:schemeClr val="bg1"/>
                </a:solidFill>
              </a:rPr>
              <a:t>Exercises for eyes</a:t>
            </a:r>
            <a:endParaRPr lang="ru-RU" sz="4000" b="1" dirty="0">
              <a:solidFill>
                <a:schemeClr val="bg1"/>
              </a:solidFill>
            </a:endParaRPr>
          </a:p>
        </p:txBody>
      </p:sp>
    </p:spTree>
  </p:cSld>
  <p:clrMapOvr>
    <a:masterClrMapping/>
  </p:clrMapOvr>
  <p:transition spd="slow" advClick="0" advTm="14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10248" name="Line 8"/>
          <p:cNvSpPr>
            <a:spLocks noChangeShapeType="1"/>
          </p:cNvSpPr>
          <p:nvPr/>
        </p:nvSpPr>
        <p:spPr bwMode="auto">
          <a:xfrm>
            <a:off x="10991851" y="1125539"/>
            <a:ext cx="0" cy="4751387"/>
          </a:xfrm>
          <a:prstGeom prst="line">
            <a:avLst/>
          </a:prstGeom>
          <a:noFill/>
          <a:ln w="76200" cmpd="tri">
            <a:solidFill>
              <a:schemeClr val="bg1"/>
            </a:solidFill>
            <a:round/>
            <a:headEnd/>
            <a:tailEnd/>
          </a:ln>
        </p:spPr>
        <p:txBody>
          <a:bodyPr/>
          <a:lstStyle/>
          <a:p>
            <a:endParaRPr lang="ru-RU"/>
          </a:p>
        </p:txBody>
      </p:sp>
      <p:sp>
        <p:nvSpPr>
          <p:cNvPr id="10249" name="Line 9"/>
          <p:cNvSpPr>
            <a:spLocks noChangeShapeType="1"/>
          </p:cNvSpPr>
          <p:nvPr/>
        </p:nvSpPr>
        <p:spPr bwMode="auto">
          <a:xfrm>
            <a:off x="1678518" y="5949950"/>
            <a:ext cx="9313333" cy="0"/>
          </a:xfrm>
          <a:prstGeom prst="line">
            <a:avLst/>
          </a:prstGeom>
          <a:noFill/>
          <a:ln w="76200" cmpd="tri">
            <a:solidFill>
              <a:schemeClr val="bg1"/>
            </a:solidFill>
            <a:round/>
            <a:headEnd/>
            <a:tailEnd/>
          </a:ln>
        </p:spPr>
        <p:txBody>
          <a:bodyPr/>
          <a:lstStyle/>
          <a:p>
            <a:endParaRPr lang="ru-RU"/>
          </a:p>
        </p:txBody>
      </p:sp>
      <p:sp>
        <p:nvSpPr>
          <p:cNvPr id="10250" name="Line 10"/>
          <p:cNvSpPr>
            <a:spLocks noChangeShapeType="1"/>
          </p:cNvSpPr>
          <p:nvPr/>
        </p:nvSpPr>
        <p:spPr bwMode="auto">
          <a:xfrm>
            <a:off x="1678517" y="1125539"/>
            <a:ext cx="0" cy="4751387"/>
          </a:xfrm>
          <a:prstGeom prst="line">
            <a:avLst/>
          </a:prstGeom>
          <a:noFill/>
          <a:ln w="76200" cmpd="tri">
            <a:solidFill>
              <a:schemeClr val="bg1"/>
            </a:solidFill>
            <a:round/>
            <a:headEnd/>
            <a:tailEnd/>
          </a:ln>
        </p:spPr>
        <p:txBody>
          <a:bodyPr/>
          <a:lstStyle/>
          <a:p>
            <a:endParaRPr lang="ru-RU"/>
          </a:p>
        </p:txBody>
      </p:sp>
      <p:sp>
        <p:nvSpPr>
          <p:cNvPr id="10251" name="Line 11"/>
          <p:cNvSpPr>
            <a:spLocks noChangeShapeType="1"/>
          </p:cNvSpPr>
          <p:nvPr/>
        </p:nvSpPr>
        <p:spPr bwMode="auto">
          <a:xfrm>
            <a:off x="1775885" y="1125539"/>
            <a:ext cx="4415367" cy="2016125"/>
          </a:xfrm>
          <a:prstGeom prst="line">
            <a:avLst/>
          </a:prstGeom>
          <a:noFill/>
          <a:ln w="76200" cmpd="tri">
            <a:solidFill>
              <a:schemeClr val="bg1"/>
            </a:solidFill>
            <a:round/>
            <a:headEnd/>
            <a:tailEnd/>
          </a:ln>
        </p:spPr>
        <p:txBody>
          <a:bodyPr/>
          <a:lstStyle/>
          <a:p>
            <a:endParaRPr lang="ru-RU"/>
          </a:p>
        </p:txBody>
      </p:sp>
      <p:sp>
        <p:nvSpPr>
          <p:cNvPr id="10252" name="Line 12"/>
          <p:cNvSpPr>
            <a:spLocks noChangeShapeType="1"/>
          </p:cNvSpPr>
          <p:nvPr/>
        </p:nvSpPr>
        <p:spPr bwMode="auto">
          <a:xfrm flipV="1">
            <a:off x="6191251" y="1196975"/>
            <a:ext cx="4705349" cy="1944688"/>
          </a:xfrm>
          <a:prstGeom prst="line">
            <a:avLst/>
          </a:prstGeom>
          <a:noFill/>
          <a:ln w="76200" cmpd="tri">
            <a:solidFill>
              <a:schemeClr val="bg1"/>
            </a:solidFill>
            <a:round/>
            <a:headEnd/>
            <a:tailEnd/>
          </a:ln>
        </p:spPr>
        <p:txBody>
          <a:bodyPr/>
          <a:lstStyle/>
          <a:p>
            <a:endParaRPr lang="ru-RU"/>
          </a:p>
        </p:txBody>
      </p:sp>
      <p:sp>
        <p:nvSpPr>
          <p:cNvPr id="10247" name="Line 7"/>
          <p:cNvSpPr>
            <a:spLocks noChangeShapeType="1"/>
          </p:cNvSpPr>
          <p:nvPr/>
        </p:nvSpPr>
        <p:spPr bwMode="auto">
          <a:xfrm>
            <a:off x="1678518" y="1125538"/>
            <a:ext cx="9313333" cy="0"/>
          </a:xfrm>
          <a:prstGeom prst="line">
            <a:avLst/>
          </a:prstGeom>
          <a:noFill/>
          <a:ln w="76200" cmpd="tri">
            <a:solidFill>
              <a:schemeClr val="bg1"/>
            </a:solidFill>
            <a:round/>
            <a:headEnd/>
            <a:tailEnd/>
          </a:ln>
        </p:spPr>
        <p:txBody>
          <a:bodyPr/>
          <a:lstStyle/>
          <a:p>
            <a:endParaRPr lang="ru-RU"/>
          </a:p>
        </p:txBody>
      </p:sp>
      <p:sp>
        <p:nvSpPr>
          <p:cNvPr id="10253" name="Rectangle 13"/>
          <p:cNvSpPr>
            <a:spLocks noChangeArrowheads="1"/>
          </p:cNvSpPr>
          <p:nvPr/>
        </p:nvSpPr>
        <p:spPr bwMode="auto">
          <a:xfrm>
            <a:off x="2063751" y="4076700"/>
            <a:ext cx="8544983" cy="647700"/>
          </a:xfrm>
          <a:prstGeom prst="rect">
            <a:avLst/>
          </a:prstGeom>
          <a:noFill/>
          <a:ln w="9525">
            <a:noFill/>
            <a:miter lim="800000"/>
            <a:headEnd/>
            <a:tailEnd/>
          </a:ln>
        </p:spPr>
        <p:txBody>
          <a:bodyPr wrap="none" anchor="ctr"/>
          <a:lstStyle/>
          <a:p>
            <a:pPr algn="ctr"/>
            <a:r>
              <a:rPr lang="en-US" sz="3600" b="1" dirty="0">
                <a:solidFill>
                  <a:schemeClr val="bg1"/>
                </a:solidFill>
                <a:latin typeface="Times New Roman" pitchFamily="18" charset="0"/>
                <a:cs typeface="Times New Roman" pitchFamily="18" charset="0"/>
              </a:rPr>
              <a:t>This is a letter for you!</a:t>
            </a:r>
            <a:endParaRPr lang="ru-RU" sz="3600" b="1" dirty="0">
              <a:solidFill>
                <a:schemeClr val="bg1"/>
              </a:solidFill>
              <a:latin typeface="Times New Roman" pitchFamily="18" charset="0"/>
              <a:cs typeface="Times New Roman" pitchFamily="18" charset="0"/>
            </a:endParaRPr>
          </a:p>
        </p:txBody>
      </p:sp>
      <p:sp>
        <p:nvSpPr>
          <p:cNvPr id="10256" name="AutoShape 16"/>
          <p:cNvSpPr>
            <a:spLocks noChangeArrowheads="1"/>
          </p:cNvSpPr>
          <p:nvPr/>
        </p:nvSpPr>
        <p:spPr bwMode="auto">
          <a:xfrm>
            <a:off x="5039785" y="2420938"/>
            <a:ext cx="2688167" cy="1439862"/>
          </a:xfrm>
          <a:prstGeom prst="star32">
            <a:avLst>
              <a:gd name="adj" fmla="val 37500"/>
            </a:avLst>
          </a:prstGeom>
          <a:gradFill rotWithShape="1">
            <a:gsLst>
              <a:gs pos="0">
                <a:srgbClr val="333300"/>
              </a:gs>
              <a:gs pos="100000">
                <a:schemeClr val="bg1"/>
              </a:gs>
            </a:gsLst>
            <a:path path="shape">
              <a:fillToRect l="50000" t="50000" r="50000" b="50000"/>
            </a:path>
          </a:gradFill>
          <a:ln w="9525">
            <a:solidFill>
              <a:srgbClr val="333300"/>
            </a:solidFill>
            <a:miter lim="800000"/>
            <a:headEnd/>
            <a:tailEnd/>
          </a:ln>
        </p:spPr>
        <p:txBody>
          <a:bodyPr wrap="none" anchor="ctr"/>
          <a:lstStyle/>
          <a:p>
            <a:endParaRPr lang="ru-RU"/>
          </a:p>
        </p:txBody>
      </p:sp>
      <p:grpSp>
        <p:nvGrpSpPr>
          <p:cNvPr id="2" name="Group 17"/>
          <p:cNvGrpSpPr>
            <a:grpSpLocks/>
          </p:cNvGrpSpPr>
          <p:nvPr/>
        </p:nvGrpSpPr>
        <p:grpSpPr bwMode="auto">
          <a:xfrm>
            <a:off x="5712884" y="2708276"/>
            <a:ext cx="1344083" cy="936625"/>
            <a:chOff x="340" y="1253"/>
            <a:chExt cx="635" cy="590"/>
          </a:xfrm>
        </p:grpSpPr>
        <p:sp>
          <p:nvSpPr>
            <p:cNvPr id="3083" name="AutoShape 18"/>
            <p:cNvSpPr>
              <a:spLocks noChangeArrowheads="1"/>
            </p:cNvSpPr>
            <p:nvPr/>
          </p:nvSpPr>
          <p:spPr bwMode="auto">
            <a:xfrm>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sp>
          <p:nvSpPr>
            <p:cNvPr id="3084" name="AutoShape 19"/>
            <p:cNvSpPr>
              <a:spLocks noChangeArrowheads="1"/>
            </p:cNvSpPr>
            <p:nvPr/>
          </p:nvSpPr>
          <p:spPr bwMode="auto">
            <a:xfrm rot="2241328">
              <a:off x="340" y="1253"/>
              <a:ext cx="635" cy="590"/>
            </a:xfrm>
            <a:prstGeom prst="star4">
              <a:avLst>
                <a:gd name="adj" fmla="val 12500"/>
              </a:avLst>
            </a:prstGeom>
            <a:gradFill rotWithShape="1">
              <a:gsLst>
                <a:gs pos="0">
                  <a:srgbClr val="FFFF99"/>
                </a:gs>
                <a:gs pos="100000">
                  <a:srgbClr val="800080"/>
                </a:gs>
              </a:gsLst>
              <a:path path="shape">
                <a:fillToRect l="50000" t="50000" r="50000" b="50000"/>
              </a:path>
            </a:gradFill>
            <a:ln w="9525">
              <a:noFill/>
              <a:miter lim="800000"/>
              <a:headEnd/>
              <a:tailEnd/>
            </a:ln>
          </p:spPr>
          <p:txBody>
            <a:bodyPr wrap="none" anchor="ctr"/>
            <a:lstStyle/>
            <a:p>
              <a:endParaRPr lang="ru-RU"/>
            </a:p>
          </p:txBody>
        </p:sp>
      </p:gr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247"/>
                                        </p:tgtEl>
                                        <p:attrNameLst>
                                          <p:attrName>style.visibility</p:attrName>
                                        </p:attrNameLst>
                                      </p:cBhvr>
                                      <p:to>
                                        <p:strVal val="visible"/>
                                      </p:to>
                                    </p:set>
                                    <p:animEffect transition="in" filter="wipe(left)">
                                      <p:cBhvr>
                                        <p:cTn id="7" dur="500"/>
                                        <p:tgtEl>
                                          <p:spTgt spid="10247"/>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0248"/>
                                        </p:tgtEl>
                                        <p:attrNameLst>
                                          <p:attrName>style.visibility</p:attrName>
                                        </p:attrNameLst>
                                      </p:cBhvr>
                                      <p:to>
                                        <p:strVal val="visible"/>
                                      </p:to>
                                    </p:set>
                                    <p:animEffect transition="in" filter="wipe(up)">
                                      <p:cBhvr>
                                        <p:cTn id="11" dur="500"/>
                                        <p:tgtEl>
                                          <p:spTgt spid="10248"/>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10249"/>
                                        </p:tgtEl>
                                        <p:attrNameLst>
                                          <p:attrName>style.visibility</p:attrName>
                                        </p:attrNameLst>
                                      </p:cBhvr>
                                      <p:to>
                                        <p:strVal val="visible"/>
                                      </p:to>
                                    </p:set>
                                    <p:animEffect transition="in" filter="wipe(right)">
                                      <p:cBhvr>
                                        <p:cTn id="15" dur="500"/>
                                        <p:tgtEl>
                                          <p:spTgt spid="10249"/>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10250"/>
                                        </p:tgtEl>
                                        <p:attrNameLst>
                                          <p:attrName>style.visibility</p:attrName>
                                        </p:attrNameLst>
                                      </p:cBhvr>
                                      <p:to>
                                        <p:strVal val="visible"/>
                                      </p:to>
                                    </p:set>
                                    <p:animEffect transition="in" filter="wipe(down)">
                                      <p:cBhvr>
                                        <p:cTn id="19" dur="500"/>
                                        <p:tgtEl>
                                          <p:spTgt spid="10250"/>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10251"/>
                                        </p:tgtEl>
                                        <p:attrNameLst>
                                          <p:attrName>style.visibility</p:attrName>
                                        </p:attrNameLst>
                                      </p:cBhvr>
                                      <p:to>
                                        <p:strVal val="visible"/>
                                      </p:to>
                                    </p:set>
                                    <p:animEffect transition="in" filter="wipe(up)">
                                      <p:cBhvr>
                                        <p:cTn id="23" dur="500"/>
                                        <p:tgtEl>
                                          <p:spTgt spid="10251"/>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10252"/>
                                        </p:tgtEl>
                                        <p:attrNameLst>
                                          <p:attrName>style.visibility</p:attrName>
                                        </p:attrNameLst>
                                      </p:cBhvr>
                                      <p:to>
                                        <p:strVal val="visible"/>
                                      </p:to>
                                    </p:set>
                                    <p:animEffect transition="in" filter="wipe(down)">
                                      <p:cBhvr>
                                        <p:cTn id="27" dur="500"/>
                                        <p:tgtEl>
                                          <p:spTgt spid="10252"/>
                                        </p:tgtEl>
                                      </p:cBhvr>
                                    </p:animEffect>
                                  </p:childTnLst>
                                </p:cTn>
                              </p:par>
                            </p:childTnLst>
                          </p:cTn>
                        </p:par>
                        <p:par>
                          <p:cTn id="28" fill="hold">
                            <p:stCondLst>
                              <p:cond delay="3000"/>
                            </p:stCondLst>
                            <p:childTnLst>
                              <p:par>
                                <p:cTn id="29" presetID="53" presetClass="entr" presetSubtype="0" fill="hold" nodeType="afterEffect">
                                  <p:stCondLst>
                                    <p:cond delay="0"/>
                                  </p:stCondLst>
                                  <p:childTnLst>
                                    <p:set>
                                      <p:cBhvr>
                                        <p:cTn id="30" dur="1" fill="hold">
                                          <p:stCondLst>
                                            <p:cond delay="0"/>
                                          </p:stCondLst>
                                        </p:cTn>
                                        <p:tgtEl>
                                          <p:spTgt spid="10253"/>
                                        </p:tgtEl>
                                        <p:attrNameLst>
                                          <p:attrName>style.visibility</p:attrName>
                                        </p:attrNameLst>
                                      </p:cBhvr>
                                      <p:to>
                                        <p:strVal val="visible"/>
                                      </p:to>
                                    </p:set>
                                    <p:anim calcmode="lin" valueType="num">
                                      <p:cBhvr>
                                        <p:cTn id="31" dur="500" fill="hold"/>
                                        <p:tgtEl>
                                          <p:spTgt spid="10253"/>
                                        </p:tgtEl>
                                        <p:attrNameLst>
                                          <p:attrName>ppt_w</p:attrName>
                                        </p:attrNameLst>
                                      </p:cBhvr>
                                      <p:tavLst>
                                        <p:tav tm="0">
                                          <p:val>
                                            <p:fltVal val="0"/>
                                          </p:val>
                                        </p:tav>
                                        <p:tav tm="100000">
                                          <p:val>
                                            <p:strVal val="#ppt_w"/>
                                          </p:val>
                                        </p:tav>
                                      </p:tavLst>
                                    </p:anim>
                                    <p:anim calcmode="lin" valueType="num">
                                      <p:cBhvr>
                                        <p:cTn id="32" dur="500" fill="hold"/>
                                        <p:tgtEl>
                                          <p:spTgt spid="10253"/>
                                        </p:tgtEl>
                                        <p:attrNameLst>
                                          <p:attrName>ppt_h</p:attrName>
                                        </p:attrNameLst>
                                      </p:cBhvr>
                                      <p:tavLst>
                                        <p:tav tm="0">
                                          <p:val>
                                            <p:fltVal val="0"/>
                                          </p:val>
                                        </p:tav>
                                        <p:tav tm="100000">
                                          <p:val>
                                            <p:strVal val="#ppt_h"/>
                                          </p:val>
                                        </p:tav>
                                      </p:tavLst>
                                    </p:anim>
                                    <p:animEffect transition="in" filter="fade">
                                      <p:cBhvr>
                                        <p:cTn id="33" dur="500"/>
                                        <p:tgtEl>
                                          <p:spTgt spid="10253"/>
                                        </p:tgtEl>
                                      </p:cBhvr>
                                    </p:animEffect>
                                  </p:childTnLst>
                                </p:cTn>
                              </p:par>
                            </p:childTnLst>
                          </p:cTn>
                        </p:par>
                        <p:par>
                          <p:cTn id="34" fill="hold">
                            <p:stCondLst>
                              <p:cond delay="3500"/>
                            </p:stCondLst>
                            <p:childTnLst>
                              <p:par>
                                <p:cTn id="35" presetID="21" presetClass="entr" presetSubtype="4" fill="hold" grpId="0" nodeType="afterEffect">
                                  <p:stCondLst>
                                    <p:cond delay="0"/>
                                  </p:stCondLst>
                                  <p:childTnLst>
                                    <p:set>
                                      <p:cBhvr>
                                        <p:cTn id="36" dur="1" fill="hold">
                                          <p:stCondLst>
                                            <p:cond delay="0"/>
                                          </p:stCondLst>
                                        </p:cTn>
                                        <p:tgtEl>
                                          <p:spTgt spid="10256"/>
                                        </p:tgtEl>
                                        <p:attrNameLst>
                                          <p:attrName>style.visibility</p:attrName>
                                        </p:attrNameLst>
                                      </p:cBhvr>
                                      <p:to>
                                        <p:strVal val="visible"/>
                                      </p:to>
                                    </p:set>
                                    <p:animEffect transition="in" filter="wheel(4)">
                                      <p:cBhvr>
                                        <p:cTn id="37" dur="2000"/>
                                        <p:tgtEl>
                                          <p:spTgt spid="10256"/>
                                        </p:tgtEl>
                                      </p:cBhvr>
                                    </p:animEffect>
                                  </p:childTnLst>
                                </p:cTn>
                              </p:par>
                            </p:childTnLst>
                          </p:cTn>
                        </p:par>
                        <p:par>
                          <p:cTn id="38" fill="hold">
                            <p:stCondLst>
                              <p:cond delay="5500"/>
                            </p:stCondLst>
                            <p:childTnLst>
                              <p:par>
                                <p:cTn id="39" presetID="14" presetClass="emph" presetSubtype="0" fill="hold" grpId="1" nodeType="afterEffect">
                                  <p:stCondLst>
                                    <p:cond delay="0"/>
                                  </p:stCondLst>
                                  <p:childTnLst>
                                    <p:animClr clrSpc="rgb" dir="cw">
                                      <p:cBhvr override="childStyle">
                                        <p:cTn id="40" dur="1900" fill="hold">
                                          <p:stCondLst>
                                            <p:cond delay="100"/>
                                          </p:stCondLst>
                                        </p:cTn>
                                        <p:tgtEl>
                                          <p:spTgt spid="10256"/>
                                        </p:tgtEl>
                                        <p:attrNameLst>
                                          <p:attrName>style.color</p:attrName>
                                        </p:attrNameLst>
                                      </p:cBhvr>
                                      <p:to>
                                        <a:srgbClr val="800080"/>
                                      </p:to>
                                    </p:animClr>
                                    <p:animClr clrSpc="rgb" dir="cw">
                                      <p:cBhvr>
                                        <p:cTn id="41" dur="1900" fill="hold">
                                          <p:stCondLst>
                                            <p:cond delay="100"/>
                                          </p:stCondLst>
                                        </p:cTn>
                                        <p:tgtEl>
                                          <p:spTgt spid="10256"/>
                                        </p:tgtEl>
                                        <p:attrNameLst>
                                          <p:attrName>fillColor</p:attrName>
                                        </p:attrNameLst>
                                      </p:cBhvr>
                                      <p:to>
                                        <a:srgbClr val="800080"/>
                                      </p:to>
                                    </p:animClr>
                                    <p:set>
                                      <p:cBhvr>
                                        <p:cTn id="42" dur="1900" fill="hold">
                                          <p:stCondLst>
                                            <p:cond delay="100"/>
                                          </p:stCondLst>
                                        </p:cTn>
                                        <p:tgtEl>
                                          <p:spTgt spid="10256"/>
                                        </p:tgtEl>
                                        <p:attrNameLst>
                                          <p:attrName>fill.type</p:attrName>
                                        </p:attrNameLst>
                                      </p:cBhvr>
                                      <p:to>
                                        <p:strVal val="solid"/>
                                      </p:to>
                                    </p:set>
                                    <p:set>
                                      <p:cBhvr>
                                        <p:cTn id="43" dur="1900" fill="hold">
                                          <p:stCondLst>
                                            <p:cond delay="100"/>
                                          </p:stCondLst>
                                        </p:cTn>
                                        <p:tgtEl>
                                          <p:spTgt spid="10256"/>
                                        </p:tgtEl>
                                        <p:attrNameLst>
                                          <p:attrName>fill.on</p:attrName>
                                        </p:attrNameLst>
                                      </p:cBhvr>
                                      <p:to>
                                        <p:strVal val="true"/>
                                      </p:to>
                                    </p:set>
                                    <p:animScale>
                                      <p:cBhvr>
                                        <p:cTn id="44" dur="200" fill="hold">
                                          <p:stCondLst>
                                            <p:cond delay="0"/>
                                          </p:stCondLst>
                                        </p:cTn>
                                        <p:tgtEl>
                                          <p:spTgt spid="10256"/>
                                        </p:tgtEl>
                                      </p:cBhvr>
                                      <p:from x="100000" y="100000"/>
                                      <p:to x="100000" y="5000"/>
                                    </p:animScale>
                                    <p:animScale>
                                      <p:cBhvr>
                                        <p:cTn id="45" dur="200" fill="hold">
                                          <p:stCondLst>
                                            <p:cond delay="200"/>
                                          </p:stCondLst>
                                        </p:cTn>
                                        <p:tgtEl>
                                          <p:spTgt spid="10256"/>
                                        </p:tgtEl>
                                      </p:cBhvr>
                                      <p:from x="100000" y="5000"/>
                                      <p:to x="120000" y="150000"/>
                                    </p:animScale>
                                    <p:animScale>
                                      <p:cBhvr>
                                        <p:cTn id="46" dur="600" fill="hold">
                                          <p:stCondLst>
                                            <p:cond delay="1400"/>
                                          </p:stCondLst>
                                        </p:cTn>
                                        <p:tgtEl>
                                          <p:spTgt spid="10256"/>
                                        </p:tgtEl>
                                      </p:cBhvr>
                                      <p:to x="120000" y="150000"/>
                                    </p:animScale>
                                  </p:childTnLst>
                                </p:cTn>
                              </p:par>
                              <p:par>
                                <p:cTn id="47" presetID="53" presetClass="entr" presetSubtype="0" fill="hold" nodeType="withEffect">
                                  <p:stCondLst>
                                    <p:cond delay="0"/>
                                  </p:stCondLst>
                                  <p:childTnLst>
                                    <p:set>
                                      <p:cBhvr>
                                        <p:cTn id="48" dur="1" fill="hold">
                                          <p:stCondLst>
                                            <p:cond delay="0"/>
                                          </p:stCondLst>
                                        </p:cTn>
                                        <p:tgtEl>
                                          <p:spTgt spid="2"/>
                                        </p:tgtEl>
                                        <p:attrNameLst>
                                          <p:attrName>style.visibility</p:attrName>
                                        </p:attrNameLst>
                                      </p:cBhvr>
                                      <p:to>
                                        <p:strVal val="visible"/>
                                      </p:to>
                                    </p:set>
                                    <p:anim calcmode="lin" valueType="num">
                                      <p:cBhvr>
                                        <p:cTn id="49" dur="500" fill="hold"/>
                                        <p:tgtEl>
                                          <p:spTgt spid="2"/>
                                        </p:tgtEl>
                                        <p:attrNameLst>
                                          <p:attrName>ppt_w</p:attrName>
                                        </p:attrNameLst>
                                      </p:cBhvr>
                                      <p:tavLst>
                                        <p:tav tm="0">
                                          <p:val>
                                            <p:fltVal val="0"/>
                                          </p:val>
                                        </p:tav>
                                        <p:tav tm="100000">
                                          <p:val>
                                            <p:strVal val="#ppt_w"/>
                                          </p:val>
                                        </p:tav>
                                      </p:tavLst>
                                    </p:anim>
                                    <p:anim calcmode="lin" valueType="num">
                                      <p:cBhvr>
                                        <p:cTn id="50" dur="500" fill="hold"/>
                                        <p:tgtEl>
                                          <p:spTgt spid="2"/>
                                        </p:tgtEl>
                                        <p:attrNameLst>
                                          <p:attrName>ppt_h</p:attrName>
                                        </p:attrNameLst>
                                      </p:cBhvr>
                                      <p:tavLst>
                                        <p:tav tm="0">
                                          <p:val>
                                            <p:fltVal val="0"/>
                                          </p:val>
                                        </p:tav>
                                        <p:tav tm="100000">
                                          <p:val>
                                            <p:strVal val="#ppt_h"/>
                                          </p:val>
                                        </p:tav>
                                      </p:tavLst>
                                    </p:anim>
                                    <p:animEffect transition="in" filter="fade">
                                      <p:cBhvr>
                                        <p:cTn id="5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animBg="1"/>
      <p:bldP spid="10249" grpId="0" animBg="1"/>
      <p:bldP spid="10250" grpId="0" animBg="1"/>
      <p:bldP spid="10251" grpId="0" animBg="1"/>
      <p:bldP spid="10252" grpId="0" animBg="1"/>
      <p:bldP spid="10247" grpId="0" animBg="1"/>
      <p:bldP spid="10256" grpId="0" animBg="1"/>
      <p:bldP spid="10256" grpId="1"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TotalTime>
  <Words>310</Words>
  <Application>Microsoft Office PowerPoint</Application>
  <PresentationFormat>Произвольный</PresentationFormat>
  <Paragraphs>65</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Куркина Лидия Николаевна [284-328-578]  Презентация   к уроку английского языка для 9 класса «BLUE ROSE  in Literature, Art and Music».</vt:lpstr>
      <vt:lpstr>Write as many words as you can think of related to roses.</vt:lpstr>
      <vt:lpstr> Read the passage containing the words under analysis. -The title of the text is… -It is an extract from…   -The text is presented in the form of a dialogue (a narration). -The text is about…, it tells us about… (the main idea of the text).   Lexico-grammatical analysis  -The word is a noun/verb/adjective/adverb/numeral/pronoun. Verb: regular/irregular; tense;give three forms;active/passive; Noun: countable/uncountable; singular/plural; a word combination, a set expression; Adjective:comparative/superlative; -Synonyms, antonyms. -The derivatives of the word are….  -The  …… is derived from the …. by means of the affix…/conversion; -The Russian for ….. is ….  </vt:lpstr>
      <vt:lpstr>BLUE ROSE                        Read and analyse.</vt:lpstr>
      <vt:lpstr>Find the place for this sentence: Rose hips are pressed and filtered to make rose hip syrup. Explain why.</vt:lpstr>
      <vt:lpstr>What word is odd? Why?</vt:lpstr>
      <vt:lpstr>BLUE ROSE in Literature         Read and analyse.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BLUE ROSE in Literature Read and analyse. Do you like the poem?</vt:lpstr>
      <vt:lpstr>What word is missing?</vt:lpstr>
      <vt:lpstr> BLUE ROSE in Art</vt:lpstr>
      <vt:lpstr>BLUE ROSE in Music</vt:lpstr>
      <vt:lpstr>Rose                                             Set Expressions</vt:lpstr>
      <vt:lpstr>Yes or No? Let’s check your memory.</vt:lpstr>
      <vt:lpstr>Check your results</vt:lpstr>
      <vt:lpstr>Homework</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Лидия Куркина</dc:creator>
  <cp:lastModifiedBy>Анастасия Черепнева</cp:lastModifiedBy>
  <cp:revision>57</cp:revision>
  <dcterms:created xsi:type="dcterms:W3CDTF">2014-03-22T15:08:09Z</dcterms:created>
  <dcterms:modified xsi:type="dcterms:W3CDTF">2014-12-11T12:53:52Z</dcterms:modified>
</cp:coreProperties>
</file>