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8" r:id="rId2"/>
    <p:sldId id="391" r:id="rId3"/>
    <p:sldId id="277" r:id="rId4"/>
    <p:sldId id="274" r:id="rId5"/>
    <p:sldId id="346" r:id="rId6"/>
    <p:sldId id="278" r:id="rId7"/>
    <p:sldId id="351" r:id="rId8"/>
    <p:sldId id="363" r:id="rId9"/>
    <p:sldId id="362" r:id="rId10"/>
    <p:sldId id="263" r:id="rId11"/>
    <p:sldId id="332" r:id="rId12"/>
    <p:sldId id="375" r:id="rId13"/>
    <p:sldId id="364" r:id="rId14"/>
    <p:sldId id="377" r:id="rId15"/>
    <p:sldId id="378" r:id="rId16"/>
    <p:sldId id="379" r:id="rId17"/>
    <p:sldId id="380" r:id="rId18"/>
    <p:sldId id="381" r:id="rId19"/>
    <p:sldId id="382" r:id="rId20"/>
    <p:sldId id="383" r:id="rId21"/>
    <p:sldId id="384" r:id="rId22"/>
    <p:sldId id="385" r:id="rId23"/>
    <p:sldId id="368" r:id="rId24"/>
    <p:sldId id="369" r:id="rId25"/>
    <p:sldId id="376" r:id="rId26"/>
    <p:sldId id="370" r:id="rId27"/>
    <p:sldId id="386" r:id="rId28"/>
    <p:sldId id="387" r:id="rId29"/>
    <p:sldId id="388" r:id="rId30"/>
    <p:sldId id="389" r:id="rId31"/>
    <p:sldId id="390" r:id="rId32"/>
    <p:sldId id="327" r:id="rId33"/>
    <p:sldId id="326" r:id="rId34"/>
    <p:sldId id="360" r:id="rId35"/>
    <p:sldId id="265" r:id="rId36"/>
    <p:sldId id="372" r:id="rId37"/>
    <p:sldId id="373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CF248"/>
    <a:srgbClr val="B00000"/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A7D3B4E-E46B-40FB-9174-0AC643C3FA9A}" type="datetimeFigureOut">
              <a:rPr lang="ru-RU"/>
              <a:pPr>
                <a:defRPr/>
              </a:pPr>
              <a:t>15.04.2014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7698D8A-DD8B-4328-9250-DF3B85F18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6A4834-72F5-4A7D-BC52-E6F7CEED7DF7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424126-12D5-40A7-A120-52CE52ED76C6}" type="slidenum">
              <a:rPr lang="ru-RU" smtClean="0"/>
              <a:pPr/>
              <a:t>35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39671-FF60-4439-8A47-C1CDC9AA7B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1CF9C-4727-4B03-B287-96C45C56A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524A1-5DE2-40D3-AE6A-D45D5960A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42A9C-D1C4-454C-AB25-B13C5AAED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FCF23-B388-44FC-9303-FF9E5764D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DF2B8-9455-4D2C-B4BD-9A6872905A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BC9AB-D6FD-4267-AD9C-CD1F82B90F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DDBE8-685F-4F4B-97D4-1259711D4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4EF51-1863-4E97-83AF-6BD5BFE45F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73B25-909A-4021-8D43-8F74C24D7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A5A6E-6058-4206-AD5D-E6A434DBB8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A1926-DF59-4F61-9A75-15FA46A8A9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F0266-8901-44E6-9ECA-E7318E4CA5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F18D973-9AF1-4120-8C09-F4B9B3B9D8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&#1043;&#1080;&#1084;&#1085;&#1072;&#1089;&#1090;&#1080;&#1082;&#1072;%20&#1076;&#1083;&#1103;%20&#1091;&#1082;&#1088;&#1077;&#1087;&#1083;&#1077;&#1085;&#1080;&#1103;%20&#1075;&#1083;&#1072;&#1079;&#1085;&#1099;&#1093;%20&#1084;&#1099;&#1096;&#1094;.pp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000\&#1056;&#1072;&#1073;&#1086;&#1095;&#1080;&#1081;%20&#1089;&#1090;&#1086;&#1083;\&#1075;&#1080;&#1084;&#1085;&#1072;&#1089;&#1090;&#1080;&#1082;&#1072;%20&#1087;&#1086;%20&#1040;&#1074;&#1077;&#1090;&#1080;&#1089;&#1086;&#1074;&#1091;%20&#1069;.&#1057;\1.mp3" TargetMode="Externa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http://festival.1september.ru/articles/601462/Image5468.gif" TargetMode="External"/><Relationship Id="rId3" Type="http://schemas.openxmlformats.org/officeDocument/2006/relationships/oleObject" Target="../embeddings/oleObject19.bin"/><Relationship Id="rId7" Type="http://schemas.openxmlformats.org/officeDocument/2006/relationships/image" Target="http://festival.1september.ru/articles/601462/Image5467.gif" TargetMode="External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png"/><Relationship Id="rId11" Type="http://schemas.openxmlformats.org/officeDocument/2006/relationships/oleObject" Target="../embeddings/oleObject21.bin"/><Relationship Id="rId5" Type="http://schemas.openxmlformats.org/officeDocument/2006/relationships/image" Target="http://festival.1september.ru/articles/601462/Image5469.gif" TargetMode="External"/><Relationship Id="rId15" Type="http://schemas.openxmlformats.org/officeDocument/2006/relationships/image" Target="http://festival.1september.ru/articles/601462/Image5470.gif" TargetMode="External"/><Relationship Id="rId10" Type="http://schemas.openxmlformats.org/officeDocument/2006/relationships/image" Target="http://festival.1september.ru/articles/601462/Image5471.gif" TargetMode="External"/><Relationship Id="rId4" Type="http://schemas.openxmlformats.org/officeDocument/2006/relationships/image" Target="../media/image23.png"/><Relationship Id="rId9" Type="http://schemas.openxmlformats.org/officeDocument/2006/relationships/image" Target="../media/image25.png"/><Relationship Id="rId1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image" Target="../media/image11.jpeg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280400" cy="1071563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Дата  :  22.11.2013 год   </a:t>
            </a:r>
            <a:br>
              <a:rPr lang="ru-RU" b="1" smtClean="0">
                <a:solidFill>
                  <a:schemeClr val="tx1"/>
                </a:solidFill>
              </a:rPr>
            </a:br>
            <a:r>
              <a:rPr lang="ru-RU" b="1" smtClean="0">
                <a:solidFill>
                  <a:schemeClr val="tx1"/>
                </a:solidFill>
              </a:rPr>
              <a:t> Классная работа</a:t>
            </a:r>
            <a:r>
              <a:rPr lang="ru-RU" smtClean="0">
                <a:solidFill>
                  <a:srgbClr val="B00000"/>
                </a:solidFill>
              </a:rPr>
              <a:t>         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313" y="1857375"/>
            <a:ext cx="8353425" cy="295275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    </a:t>
            </a:r>
            <a:r>
              <a:rPr lang="ru-RU" smtClean="0"/>
              <a:t> </a:t>
            </a:r>
            <a:endParaRPr lang="en-US" smtClean="0"/>
          </a:p>
          <a:p>
            <a:pPr>
              <a:buFontTx/>
              <a:buNone/>
            </a:pPr>
            <a:r>
              <a:rPr lang="en-US" b="1" i="1" smtClean="0"/>
              <a:t>     </a:t>
            </a:r>
            <a:r>
              <a:rPr lang="ru-RU" b="1" i="1" smtClean="0"/>
              <a:t>«Пусть кто-нибудь попробует вычеркнуть из математики  степени, и он увидит, что без них далеко не уедешь» 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Текст 2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7472363" cy="1636713"/>
          </a:xfrm>
        </p:spPr>
        <p:txBody>
          <a:bodyPr/>
          <a:lstStyle/>
          <a:p>
            <a:r>
              <a:rPr lang="ru-RU" sz="4000" smtClean="0"/>
              <a:t>Тема урока:</a:t>
            </a:r>
          </a:p>
          <a:p>
            <a:r>
              <a:rPr lang="ru-RU" sz="4000" b="1" i="1" smtClean="0"/>
              <a:t>«Умножение одночленов»</a:t>
            </a:r>
          </a:p>
          <a:p>
            <a:endParaRPr lang="ru-RU" sz="400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428625" y="1365250"/>
            <a:ext cx="2670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3200" b="1">
                <a:latin typeface="Calibri" pitchFamily="34" charset="0"/>
              </a:rPr>
              <a:t>-3 </a:t>
            </a:r>
            <a:r>
              <a:rPr lang="en-US" sz="3200" b="1">
                <a:latin typeface="Calibri" pitchFamily="34" charset="0"/>
              </a:rPr>
              <a:t>m³n · 4m²</a:t>
            </a:r>
            <a:r>
              <a:rPr lang="ru-RU" sz="3200" b="1">
                <a:latin typeface="Calibri" pitchFamily="34" charset="0"/>
              </a:rPr>
              <a:t> =</a:t>
            </a:r>
            <a:r>
              <a:rPr lang="en-US" sz="3200" b="1">
                <a:latin typeface="Calibri" pitchFamily="34" charset="0"/>
              </a:rPr>
              <a:t> </a:t>
            </a:r>
            <a:endParaRPr lang="en-US" sz="320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357313" y="2571750"/>
            <a:ext cx="6643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u="sng">
                <a:solidFill>
                  <a:srgbClr val="FF0000"/>
                </a:solidFill>
              </a:rPr>
              <a:t>Правило умножения  одночлена на одночлен</a:t>
            </a:r>
            <a:r>
              <a:rPr lang="ru-RU" sz="2400" b="1" i="1">
                <a:solidFill>
                  <a:srgbClr val="FF0000"/>
                </a:solidFill>
              </a:rPr>
              <a:t>:</a:t>
            </a:r>
            <a:endParaRPr lang="ru-RU" sz="240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1214438" y="3214688"/>
            <a:ext cx="7929562" cy="385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hangingPunct="0"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FF0000"/>
                </a:solidFill>
                <a:latin typeface="+mn-lt"/>
                <a:cs typeface="+mn-cs"/>
              </a:rPr>
              <a:t>1. Найти произведение всех числовых множителей;</a:t>
            </a:r>
          </a:p>
          <a:p>
            <a:pPr marL="342900" indent="-342900" hangingPunct="0"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FF0000"/>
                </a:solidFill>
                <a:latin typeface="+mn-lt"/>
                <a:cs typeface="+mn-cs"/>
              </a:rPr>
              <a:t>2. Определить, какие переменные входят в одночлены, и записать их в алфавитном порядке;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rgbClr val="FF0000"/>
                </a:solidFill>
                <a:latin typeface="+mn-lt"/>
                <a:cs typeface="+mn-cs"/>
              </a:rPr>
              <a:t>3. Найти и записать степени переменных.</a:t>
            </a:r>
            <a:r>
              <a:rPr lang="ru-RU" sz="2400" kern="0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</a:p>
          <a:p>
            <a:pPr marL="342900" indent="-342900" hangingPunct="0">
              <a:spcBef>
                <a:spcPct val="20000"/>
              </a:spcBef>
              <a:buFontTx/>
              <a:buChar char="•"/>
              <a:defRPr/>
            </a:pPr>
            <a:endParaRPr lang="ru-RU" sz="3200" b="1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00063" y="1071563"/>
          <a:ext cx="2627312" cy="706437"/>
        </p:xfrm>
        <a:graphic>
          <a:graphicData uri="http://schemas.openxmlformats.org/presentationml/2006/ole">
            <p:oleObj spid="_x0000_s3074" name="Формула" r:id="rId3" imgW="1002960" imgH="228600" progId="Equation.3">
              <p:embed/>
            </p:oleObj>
          </a:graphicData>
        </a:graphic>
      </p:graphicFrame>
      <p:graphicFrame>
        <p:nvGraphicFramePr>
          <p:cNvPr id="4100" name="Object 3"/>
          <p:cNvGraphicFramePr>
            <a:graphicFrameLocks noChangeAspect="1"/>
          </p:cNvGraphicFramePr>
          <p:nvPr/>
        </p:nvGraphicFramePr>
        <p:xfrm>
          <a:off x="214313" y="2571750"/>
          <a:ext cx="4008437" cy="711200"/>
        </p:xfrm>
        <a:graphic>
          <a:graphicData uri="http://schemas.openxmlformats.org/presentationml/2006/ole">
            <p:oleObj spid="_x0000_s3075" name="Формула" r:id="rId4" imgW="1295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042988" y="765175"/>
            <a:ext cx="7056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b="1" i="1"/>
          </a:p>
        </p:txBody>
      </p:sp>
      <p:sp>
        <p:nvSpPr>
          <p:cNvPr id="15363" name="Заголовок 2"/>
          <p:cNvSpPr>
            <a:spLocks noGrp="1"/>
          </p:cNvSpPr>
          <p:nvPr>
            <p:ph type="title"/>
          </p:nvPr>
        </p:nvSpPr>
        <p:spPr>
          <a:xfrm>
            <a:off x="357188" y="2286000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  <a:hlinkClick r:id="rId2" action="ppaction://hlinkpres?slideindex=1&amp;slidetitle="/>
              </a:rPr>
              <a:t>ФИЗКУЛЬТМИНУТКА</a:t>
            </a:r>
            <a:endParaRPr lang="ru-RU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04813"/>
            <a:ext cx="7772400" cy="1470025"/>
          </a:xfrm>
          <a:effectLst>
            <a:outerShdw dist="117088" dir="18636078" algn="ctr" rotWithShape="0">
              <a:srgbClr val="001010">
                <a:alpha val="50000"/>
              </a:srgb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FFFF00"/>
                </a:solidFill>
              </a:rPr>
              <a:t>Гимнастика для укрепления глазных мышц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500688" y="5143500"/>
            <a:ext cx="2987675" cy="549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rgbClr val="FFFF00"/>
                </a:solidFill>
              </a:rPr>
              <a:t>По Аветисову Э.С.</a:t>
            </a:r>
          </a:p>
        </p:txBody>
      </p:sp>
      <p:pic>
        <p:nvPicPr>
          <p:cNvPr id="2052" name="Picture 4" descr="165нег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413" y="2276475"/>
            <a:ext cx="3956050" cy="30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20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8" showWhenStopped="0">
                <p:cTn id="1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</p:childTnLst>
        </p:cTn>
      </p:par>
    </p:tnLst>
    <p:bldLst>
      <p:bldP spid="2050" grpId="0"/>
      <p:bldP spid="20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4"/>
          <p:cNvSpPr>
            <a:spLocks noChangeShapeType="1"/>
          </p:cNvSpPr>
          <p:nvPr/>
        </p:nvSpPr>
        <p:spPr bwMode="auto">
          <a:xfrm>
            <a:off x="4427538" y="260350"/>
            <a:ext cx="0" cy="6264275"/>
          </a:xfrm>
          <a:prstGeom prst="line">
            <a:avLst/>
          </a:prstGeom>
          <a:noFill/>
          <a:ln w="101600">
            <a:solidFill>
              <a:srgbClr val="00B05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3995738" y="0"/>
            <a:ext cx="863600" cy="8366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14" dur="1000" spd="-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5803 " pathEditMode="relative" rAng="0" ptsTypes="AA">
                                      <p:cBhvr>
                                        <p:cTn id="20" dur="1000" spd="-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51445E-7 L -1.38889E-6 0.8790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1" grpId="1" animBg="1"/>
      <p:bldP spid="4101" grpId="2" animBg="1"/>
      <p:bldP spid="4101" grpId="3" animBg="1"/>
      <p:bldP spid="4101" grpId="4" animBg="1"/>
      <p:bldP spid="4101" grpId="5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395288" y="3141663"/>
            <a:ext cx="8064500" cy="0"/>
          </a:xfrm>
          <a:prstGeom prst="line">
            <a:avLst/>
          </a:prstGeom>
          <a:noFill/>
          <a:ln w="1016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250825" y="2781300"/>
            <a:ext cx="720725" cy="719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3" dur="1000" spd="-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63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19" dur="1000" spd="-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63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63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4046E-6 L 0.85052 0.00023 " pathEditMode="relative" rAng="0" ptsTypes="AA">
                                      <p:cBhvr>
                                        <p:cTn id="25" dur="1000" spd="-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5" grpId="1" animBg="1"/>
      <p:bldP spid="8195" grpId="2" animBg="1"/>
      <p:bldP spid="8195" grpId="3" animBg="1"/>
      <p:bldP spid="8195" grpId="4" animBg="1"/>
      <p:bldP spid="8195" grpId="5" animBg="1"/>
      <p:bldP spid="8195" grpId="6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395288" y="476250"/>
            <a:ext cx="8353425" cy="5976938"/>
          </a:xfrm>
          <a:prstGeom prst="line">
            <a:avLst/>
          </a:prstGeom>
          <a:noFill/>
          <a:ln w="101600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 rot="-2647464">
            <a:off x="250825" y="260350"/>
            <a:ext cx="649288" cy="647700"/>
          </a:xfrm>
          <a:prstGeom prst="pentagon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38778E-17 L 0.87413 0.84948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" y="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13" dur="1000" spd="-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9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9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19" dur="1000" spd="-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9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49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0.87812 0.84439 " pathEditMode="relative" rAng="0" ptsTypes="AA">
                                      <p:cBhvr>
                                        <p:cTn id="25" dur="1000" spd="-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1" grpId="1" animBg="1"/>
      <p:bldP spid="7171" grpId="2" animBg="1"/>
      <p:bldP spid="7171" grpId="3" animBg="1"/>
      <p:bldP spid="7171" grpId="4" animBg="1"/>
      <p:bldP spid="7171" grpId="5" animBg="1"/>
      <p:bldP spid="7171" grpId="6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 flipH="1">
            <a:off x="395288" y="404813"/>
            <a:ext cx="8353425" cy="6048375"/>
          </a:xfrm>
          <a:prstGeom prst="line">
            <a:avLst/>
          </a:prstGeom>
          <a:noFill/>
          <a:ln w="101600">
            <a:solidFill>
              <a:srgbClr val="CC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 rot="3358315">
            <a:off x="8154194" y="207169"/>
            <a:ext cx="755650" cy="719138"/>
          </a:xfrm>
          <a:prstGeom prst="plus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75 0.86798 L -2.22222E-6 -4.16185E-6 " pathEditMode="relative" rAng="0" ptsTypes="AA">
                                      <p:cBhvr>
                                        <p:cTn id="10" dur="1000" spd="-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6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93 0.86775 L 2.77778E-7 1.38778E-17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6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177 0.85734 L 3.88889E-6 -3.3526E-6 " pathEditMode="relative" rAng="0" ptsTypes="AA">
                                      <p:cBhvr>
                                        <p:cTn id="16" dur="1000" spd="-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-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6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93 0.86775 L 2.77778E-7 1.38778E-17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56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177 0.85734 L 3.88889E-6 -3.3526E-6 " pathEditMode="relative" rAng="0" ptsTypes="AA">
                                      <p:cBhvr>
                                        <p:cTn id="22" dur="1000" spd="-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1" y="-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56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8993 0.86775 L 2.77778E-7 1.38778E-17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" y="-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7" grpId="1" animBg="1"/>
      <p:bldP spid="6147" grpId="2" animBg="1"/>
      <p:bldP spid="6147" grpId="3" animBg="1"/>
      <p:bldP spid="6147" grpId="4" animBg="1"/>
      <p:bldP spid="6147" grpId="5" animBg="1"/>
      <p:bldP spid="6147" grpId="6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1403350" y="765175"/>
            <a:ext cx="6553200" cy="5616575"/>
          </a:xfrm>
          <a:prstGeom prst="ellipse">
            <a:avLst/>
          </a:prstGeom>
          <a:noFill/>
          <a:ln w="101600">
            <a:solidFill>
              <a:srgbClr val="FFCC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4211638" y="333375"/>
            <a:ext cx="935037" cy="863600"/>
          </a:xfrm>
          <a:prstGeom prst="star5">
            <a:avLst/>
          </a:prstGeom>
          <a:solidFill>
            <a:srgbClr val="0CF24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path" presetSubtype="0" repeatCount="5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91329E-6 C 0.19532 4.91329E-6 0.35452 0.18104 0.35452 0.40369 C 0.35452 0.62612 0.19532 0.80739 -2.5E-6 0.80739 C -0.19566 0.80739 -0.35434 0.62612 -0.35434 0.40369 C -0.35434 0.18104 -0.19566 4.91329E-6 -2.5E-6 4.91329E-6 Z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/>
              <a:t>Цель урока:</a:t>
            </a:r>
            <a:r>
              <a:rPr lang="ru-RU" sz="2000" smtClean="0"/>
              <a:t> создание условий для освоения обучающимися материала по теме "Умножение одночленов". </a:t>
            </a:r>
            <a:br>
              <a:rPr lang="ru-RU" sz="2000" smtClean="0"/>
            </a:br>
            <a:endParaRPr lang="ru-RU" sz="2000" smtClean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500063" y="1214438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ru-RU" sz="1800" b="1" smtClean="0"/>
              <a:t>Образовательные:  </a:t>
            </a:r>
            <a:r>
              <a:rPr lang="ru-RU" sz="1800" smtClean="0"/>
              <a:t>отработать умения систематизировать, обобщать знания о степени с натуральным показателем; </a:t>
            </a:r>
          </a:p>
          <a:p>
            <a:pPr>
              <a:buFontTx/>
              <a:buChar char="-"/>
            </a:pPr>
            <a:r>
              <a:rPr lang="ru-RU" sz="1800" smtClean="0"/>
              <a:t>формировать умение умножать одночлен на одночлен, используя правило умножения степеней с одинаковыми основаниями; систематизация знаний и умений учащихся по данной теме. </a:t>
            </a:r>
          </a:p>
          <a:p>
            <a:pPr>
              <a:buFontTx/>
              <a:buNone/>
            </a:pPr>
            <a:r>
              <a:rPr lang="ru-RU" sz="1800" smtClean="0"/>
              <a:t> - закрепить навык  применения данных правил при решении конкретных задач;</a:t>
            </a:r>
          </a:p>
          <a:p>
            <a:pPr>
              <a:buFontTx/>
              <a:buNone/>
            </a:pPr>
            <a:r>
              <a:rPr lang="ru-RU" sz="1800" b="1" smtClean="0"/>
              <a:t>Развивающие:  </a:t>
            </a:r>
            <a:r>
              <a:rPr lang="ru-RU" sz="1800" smtClean="0"/>
              <a:t> обеспечить достижение указанной цели урока и создать на уроке условия для развития мыслительных способностей;</a:t>
            </a:r>
          </a:p>
          <a:p>
            <a:pPr>
              <a:buFontTx/>
              <a:buNone/>
            </a:pPr>
            <a:r>
              <a:rPr lang="ru-RU" sz="1800" smtClean="0"/>
              <a:t>- способствовать формированию умений применять приемы обобщения, сравнения, выделения главного;</a:t>
            </a:r>
          </a:p>
          <a:p>
            <a:pPr>
              <a:buFontTx/>
              <a:buNone/>
            </a:pPr>
            <a:r>
              <a:rPr lang="ru-RU" sz="1800" b="1" smtClean="0"/>
              <a:t>Воспитательные:</a:t>
            </a:r>
            <a:r>
              <a:rPr lang="ru-RU" sz="1800" smtClean="0"/>
              <a:t> воспитывать критическое отношение к своим знаниям, учить сравнивать, делать выводы;</a:t>
            </a:r>
          </a:p>
          <a:p>
            <a:pPr>
              <a:buFontTx/>
              <a:buNone/>
            </a:pPr>
            <a:r>
              <a:rPr lang="ru-RU" sz="1800" smtClean="0"/>
              <a:t>- приучать учащихся пояснять свои решения, культуре записи;</a:t>
            </a:r>
          </a:p>
          <a:p>
            <a:pPr>
              <a:buFontTx/>
              <a:buNone/>
            </a:pPr>
            <a:r>
              <a:rPr lang="ru-RU" sz="1800" smtClean="0"/>
              <a:t>- воспитывать чувство ответственности за качество и результат  выполняемой  работы.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4"/>
          <p:cNvSpPr>
            <a:spLocks noChangeArrowheads="1"/>
          </p:cNvSpPr>
          <p:nvPr/>
        </p:nvSpPr>
        <p:spPr bwMode="auto">
          <a:xfrm>
            <a:off x="1187450" y="476250"/>
            <a:ext cx="6840538" cy="5976938"/>
          </a:xfrm>
          <a:prstGeom prst="ellipse">
            <a:avLst/>
          </a:prstGeom>
          <a:noFill/>
          <a:ln w="101600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4067175" y="260350"/>
            <a:ext cx="1009650" cy="504825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2.08092E-6 C 0.20642 -2.08092E-6 0.37431 0.19122 0.37431 0.42729 C 0.37431 0.66243 0.20642 0.8548 0 0.8548 C -0.20625 0.8548 -0.37378 0.66243 -0.37378 0.42729 C -0.37378 0.19122 -0.20625 -2.08092E-6 0 -2.08092E-6 Z " pathEditMode="relative" rAng="0" ptsTypes="fffff">
                                      <p:cBhvr>
                                        <p:cTn id="12" dur="2000" spd="-100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4"/>
          <p:cNvSpPr>
            <a:spLocks noChangeArrowheads="1"/>
          </p:cNvSpPr>
          <p:nvPr/>
        </p:nvSpPr>
        <p:spPr bwMode="auto">
          <a:xfrm>
            <a:off x="468313" y="1196975"/>
            <a:ext cx="4032250" cy="4248150"/>
          </a:xfrm>
          <a:prstGeom prst="ellipse">
            <a:avLst/>
          </a:prstGeom>
          <a:noFill/>
          <a:ln w="1016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5" name="Oval 5"/>
          <p:cNvSpPr>
            <a:spLocks noChangeArrowheads="1"/>
          </p:cNvSpPr>
          <p:nvPr/>
        </p:nvSpPr>
        <p:spPr bwMode="auto">
          <a:xfrm>
            <a:off x="4572000" y="1052513"/>
            <a:ext cx="4032250" cy="4248150"/>
          </a:xfrm>
          <a:prstGeom prst="ellipse">
            <a:avLst/>
          </a:prstGeom>
          <a:noFill/>
          <a:ln w="1016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179388" y="2852738"/>
            <a:ext cx="792162" cy="792162"/>
          </a:xfrm>
          <a:prstGeom prst="smileyFace">
            <a:avLst>
              <a:gd name="adj" fmla="val 4653"/>
            </a:avLst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89017E-7 C 2.22222E-6 0.16671 0.09496 0.30405 0.21094 0.30405 C 0.34757 0.30405 0.39687 0.15168 0.41771 0.06035 L 0.43906 -0.06104 C 0.46024 -0.15214 0.51285 -0.30381 0.66701 -0.30381 C 0.7658 -0.30381 0.87812 -0.16694 0.87812 -2.89017E-7 C 0.87812 0.16671 0.7658 0.30405 0.66701 0.30405 C 0.51285 0.30405 0.46024 0.15168 0.43906 0.06035 L 0.41771 -0.06104 C 0.39687 -0.15214 0.34757 -0.30381 0.21094 -0.30381 C 0.09496 -0.30381 2.22222E-6 -0.16694 2.22222E-6 -2.89017E-7 Z " pathEditMode="relative" rAng="0" ptsTypes="ffFffffFfff">
                                      <p:cBhvr>
                                        <p:cTn id="10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2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539750" y="1125538"/>
            <a:ext cx="4032250" cy="4248150"/>
          </a:xfrm>
          <a:prstGeom prst="ellipse">
            <a:avLst/>
          </a:prstGeom>
          <a:noFill/>
          <a:ln w="1016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4572000" y="981075"/>
            <a:ext cx="4032250" cy="4248150"/>
          </a:xfrm>
          <a:prstGeom prst="ellipse">
            <a:avLst/>
          </a:prstGeom>
          <a:noFill/>
          <a:ln w="1016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250825" y="2852738"/>
            <a:ext cx="647700" cy="647700"/>
          </a:xfrm>
          <a:prstGeom prst="pentagon">
            <a:avLst/>
          </a:prstGeom>
          <a:solidFill>
            <a:srgbClr val="00B0F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68208E-6 C 2.77778E-6 0.16994 0.09479 0.31005 0.21076 0.31005 C 0.34739 0.31005 0.3967 0.15468 0.41753 0.06196 L 0.43889 -0.06174 C 0.46007 -0.15469 0.51267 -0.30868 0.66684 -0.30868 C 0.76562 -0.30868 0.87812 -0.16972 0.87812 4.68208E-6 C 0.87812 0.16994 0.76562 0.31005 0.66684 0.31005 C 0.51267 0.31005 0.46007 0.15468 0.43889 0.06196 L 0.41753 -0.06174 C 0.3967 -0.15469 0.34739 -0.30868 0.21076 -0.30868 C 0.09479 -0.30868 2.77778E-6 -0.16972 2.77778E-6 4.68208E-6 Z " pathEditMode="relative" rAng="0" ptsTypes="ffFffffFfff">
                                      <p:cBhvr>
                                        <p:cTn id="10" dur="2000" spd="-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2293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№467  (а, б, в, д)      **468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Самостоятельная работа: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625" y="1357313"/>
          <a:ext cx="2500313" cy="3857625"/>
        </p:xfrm>
        <a:graphic>
          <a:graphicData uri="http://schemas.openxmlformats.org/drawingml/2006/table">
            <a:tbl>
              <a:tblPr/>
              <a:tblGrid>
                <a:gridCol w="2500313"/>
              </a:tblGrid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-5yy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· 2y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 y ·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·(-1,2a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3a·12ab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98" name="Object 10"/>
          <p:cNvGraphicFramePr>
            <a:graphicFrameLocks noChangeAspect="1"/>
          </p:cNvGraphicFramePr>
          <p:nvPr/>
        </p:nvGraphicFramePr>
        <p:xfrm>
          <a:off x="571500" y="3929063"/>
          <a:ext cx="939800" cy="431800"/>
        </p:xfrm>
        <a:graphic>
          <a:graphicData uri="http://schemas.openxmlformats.org/presentationml/2006/ole">
            <p:oleObj spid="_x0000_s4098" name="Формула" r:id="rId3" imgW="939600" imgH="431640" progId="Equation.3">
              <p:embed/>
            </p:oleObj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3071813" y="1357313"/>
          <a:ext cx="2284412" cy="3857628"/>
        </p:xfrm>
        <a:graphic>
          <a:graphicData uri="http://schemas.openxmlformats.org/drawingml/2006/table">
            <a:tbl>
              <a:tblPr/>
              <a:tblGrid>
                <a:gridCol w="2284412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 x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y·(xy)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pic>
        <p:nvPicPr>
          <p:cNvPr id="4134" name="Picture 18" descr="http://festival.1september.ru/articles/601462/Image5469.gif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3357563" y="2786063"/>
            <a:ext cx="13620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5" name="Picture 17" descr="http://festival.1september.ru/articles/601462/Image5467.gif"/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3286125" y="3357563"/>
            <a:ext cx="1362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099" name="Object 16"/>
          <p:cNvGraphicFramePr>
            <a:graphicFrameLocks noChangeAspect="1"/>
          </p:cNvGraphicFramePr>
          <p:nvPr/>
        </p:nvGraphicFramePr>
        <p:xfrm>
          <a:off x="3071813" y="4000500"/>
          <a:ext cx="1785937" cy="542925"/>
        </p:xfrm>
        <a:graphic>
          <a:graphicData uri="http://schemas.openxmlformats.org/presentationml/2006/ole">
            <p:oleObj spid="_x0000_s4099" name="Формула" r:id="rId8" imgW="1206500" imgH="431800" progId="Equation.3">
              <p:embed/>
            </p:oleObj>
          </a:graphicData>
        </a:graphic>
      </p:graphicFrame>
      <p:pic>
        <p:nvPicPr>
          <p:cNvPr id="4136" name="Picture 15" descr="http://festival.1september.ru/articles/601462/Image5471.gif"/>
          <p:cNvPicPr>
            <a:picLocks noChangeAspect="1" noChangeArrowheads="1"/>
          </p:cNvPicPr>
          <p:nvPr/>
        </p:nvPicPr>
        <p:blipFill>
          <a:blip r:embed="rId9" r:link="rId10" cstate="print"/>
          <a:srcRect/>
          <a:stretch>
            <a:fillRect/>
          </a:stretch>
        </p:blipFill>
        <p:spPr bwMode="auto">
          <a:xfrm>
            <a:off x="3143250" y="4714875"/>
            <a:ext cx="18383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5786438" y="1357313"/>
          <a:ext cx="2500312" cy="3857628"/>
        </p:xfrm>
        <a:graphic>
          <a:graphicData uri="http://schemas.openxmlformats.org/drawingml/2006/table">
            <a:tbl>
              <a:tblPr/>
              <a:tblGrid>
                <a:gridCol w="2500312"/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Вариант 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(2x)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 (-7x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 (5ab)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00" name="Object 21"/>
          <p:cNvGraphicFramePr>
            <a:graphicFrameLocks noChangeAspect="1"/>
          </p:cNvGraphicFramePr>
          <p:nvPr/>
        </p:nvGraphicFramePr>
        <p:xfrm>
          <a:off x="5929313" y="2071688"/>
          <a:ext cx="1609725" cy="371475"/>
        </p:xfrm>
        <a:graphic>
          <a:graphicData uri="http://schemas.openxmlformats.org/presentationml/2006/ole">
            <p:oleObj spid="_x0000_s4100" name="Формула" r:id="rId11" imgW="1002865" imgH="228501" progId="Equation.3">
              <p:embed/>
            </p:oleObj>
          </a:graphicData>
        </a:graphic>
      </p:graphicFrame>
      <p:pic>
        <p:nvPicPr>
          <p:cNvPr id="4153" name="Picture 20" descr="http://festival.1september.ru/articles/601462/Image5468.gif"/>
          <p:cNvPicPr>
            <a:picLocks noChangeAspect="1" noChangeArrowheads="1"/>
          </p:cNvPicPr>
          <p:nvPr/>
        </p:nvPicPr>
        <p:blipFill>
          <a:blip r:embed="rId12" r:link="rId13" cstate="print"/>
          <a:srcRect/>
          <a:stretch>
            <a:fillRect/>
          </a:stretch>
        </p:blipFill>
        <p:spPr bwMode="auto">
          <a:xfrm>
            <a:off x="6072188" y="2786063"/>
            <a:ext cx="15240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4" name="Picture 19" descr="http://festival.1september.ru/articles/601462/Image5470.gif"/>
          <p:cNvPicPr>
            <a:picLocks noChangeAspect="1" noChangeArrowheads="1"/>
          </p:cNvPicPr>
          <p:nvPr/>
        </p:nvPicPr>
        <p:blipFill>
          <a:blip r:embed="rId14" r:link="rId15" cstate="print"/>
          <a:srcRect/>
          <a:stretch>
            <a:fillRect/>
          </a:stretch>
        </p:blipFill>
        <p:spPr bwMode="auto">
          <a:xfrm>
            <a:off x="5857875" y="3357563"/>
            <a:ext cx="18954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Проведите самопроверку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500" y="1500188"/>
          <a:ext cx="7786688" cy="2846832"/>
        </p:xfrm>
        <a:graphic>
          <a:graphicData uri="http://schemas.openxmlformats.org/drawingml/2006/table">
            <a:tbl>
              <a:tblPr/>
              <a:tblGrid>
                <a:gridCol w="1071563"/>
                <a:gridCol w="2071687"/>
                <a:gridCol w="2259013"/>
                <a:gridCol w="2384425"/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вариант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вариант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 вариант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-10y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0,5x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4x</a:t>
                      </a:r>
                      <a:r>
                        <a:rPr kumimoji="0" lang="ru-RU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8x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-7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-4x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-12a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1000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72a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-6х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kumimoji="0" lang="ru-RU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-28x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428625"/>
            <a:ext cx="8001000" cy="121602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Самостоятельная работа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5813" y="1857375"/>
            <a:ext cx="7286625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sz="2400" b="1" dirty="0">
                <a:latin typeface="+mn-lt"/>
                <a:cs typeface="Arial" charset="0"/>
              </a:rPr>
              <a:t>Если правильно выполнил  4 примера , то –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«5»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400" b="1" dirty="0">
                <a:latin typeface="+mn-lt"/>
                <a:cs typeface="Arial" charset="0"/>
              </a:rPr>
              <a:t>Если  правильно выполнил 3 примера, то  -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«4»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400" b="1" dirty="0">
                <a:latin typeface="+mn-lt"/>
                <a:cs typeface="Arial" charset="0"/>
              </a:rPr>
              <a:t>Если  правильно выполнил 2 примера, то  -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«3»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Если меньше 2 примеров выполнил правильно,  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то тебе необходимо  еще раз   повторить правило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и рассмотреть примеры из </a:t>
            </a:r>
            <a:r>
              <a:rPr lang="ru-RU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учебника  стр.103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35" name="Rectangle 1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42938" y="428625"/>
            <a:ext cx="7573962" cy="15414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i="1" smtClean="0">
                <a:solidFill>
                  <a:srgbClr val="0000FF"/>
                </a:solidFill>
              </a:rPr>
              <a:t>        </a:t>
            </a:r>
            <a:r>
              <a:rPr lang="ru-RU" sz="2800" b="1" i="1" smtClean="0"/>
              <a:t>Впишите пропущенный множитель:</a:t>
            </a:r>
          </a:p>
        </p:txBody>
      </p:sp>
      <p:sp>
        <p:nvSpPr>
          <p:cNvPr id="19459" name="Прямоугольник 6"/>
          <p:cNvSpPr>
            <a:spLocks noChangeArrowheads="1"/>
          </p:cNvSpPr>
          <p:nvPr/>
        </p:nvSpPr>
        <p:spPr bwMode="auto">
          <a:xfrm>
            <a:off x="500063" y="1785938"/>
            <a:ext cx="6643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а)  1,2 а</a:t>
            </a:r>
            <a:r>
              <a:rPr lang="ru-RU" sz="3600" baseline="30000"/>
              <a:t>3 </a:t>
            </a:r>
            <a:r>
              <a:rPr lang="en-US" sz="3600"/>
              <a:t>b</a:t>
            </a:r>
            <a:r>
              <a:rPr lang="en-US" sz="3600" baseline="30000"/>
              <a:t>2</a:t>
            </a:r>
            <a:r>
              <a:rPr lang="en-US" sz="3600"/>
              <a:t> </a:t>
            </a:r>
            <a:r>
              <a:rPr lang="ru-RU" sz="3600"/>
              <a:t>· (             )= 9,6 a</a:t>
            </a:r>
            <a:r>
              <a:rPr lang="en-US" sz="3600" baseline="30000"/>
              <a:t>4</a:t>
            </a:r>
            <a:r>
              <a:rPr lang="en-US" sz="3600"/>
              <a:t> b</a:t>
            </a:r>
            <a:r>
              <a:rPr lang="en-US" sz="3600" baseline="30000"/>
              <a:t>9</a:t>
            </a:r>
            <a:r>
              <a:rPr lang="ru-RU" sz="3600"/>
              <a:t> </a:t>
            </a:r>
          </a:p>
        </p:txBody>
      </p:sp>
      <p:sp>
        <p:nvSpPr>
          <p:cNvPr id="19460" name="Прямоугольник 7"/>
          <p:cNvSpPr>
            <a:spLocks noChangeArrowheads="1"/>
          </p:cNvSpPr>
          <p:nvPr/>
        </p:nvSpPr>
        <p:spPr bwMode="auto">
          <a:xfrm>
            <a:off x="500063" y="3714750"/>
            <a:ext cx="74469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(              )  ·  ( -3 х </a:t>
            </a:r>
            <a:r>
              <a:rPr lang="ru-RU" sz="3600" baseline="30000"/>
              <a:t>9 </a:t>
            </a:r>
            <a:r>
              <a:rPr lang="ru-RU" sz="3600"/>
              <a:t>у </a:t>
            </a:r>
            <a:r>
              <a:rPr lang="ru-RU" sz="3600" baseline="30000"/>
              <a:t>7</a:t>
            </a:r>
            <a:r>
              <a:rPr lang="ru-RU" sz="3600"/>
              <a:t>) = -1,5 х </a:t>
            </a:r>
            <a:r>
              <a:rPr lang="ru-RU" sz="3600" baseline="30000"/>
              <a:t>10 </a:t>
            </a:r>
            <a:r>
              <a:rPr lang="ru-RU" sz="3600"/>
              <a:t>у </a:t>
            </a:r>
            <a:r>
              <a:rPr lang="ru-RU" sz="3600" baseline="30000"/>
              <a:t>9</a:t>
            </a:r>
            <a:r>
              <a:rPr lang="ru-RU" sz="3600"/>
              <a:t> 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2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РАЗГАДАЙТЕ РЕБУС</a:t>
            </a:r>
          </a:p>
        </p:txBody>
      </p:sp>
      <p:pic>
        <p:nvPicPr>
          <p:cNvPr id="29699" name="Picture 4" descr="docu093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773238"/>
            <a:ext cx="7056438" cy="29194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2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РАЗГАДАЙТЕ РЕБУС</a:t>
            </a:r>
          </a:p>
        </p:txBody>
      </p:sp>
      <p:pic>
        <p:nvPicPr>
          <p:cNvPr id="30723" name="Picture 3" descr="docu093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773238"/>
            <a:ext cx="7056438" cy="2919412"/>
          </a:xfrm>
          <a:noFill/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539750" y="4941888"/>
            <a:ext cx="705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Показатель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571500"/>
            <a:ext cx="8229600" cy="2071688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ru-RU" b="1" i="1" dirty="0" smtClean="0"/>
              <a:t>Расшифруйте имя человека, который  сказал   эту фразу. Для этого поставьте числа  в порядке возрастания:</a:t>
            </a:r>
            <a:endParaRPr lang="ru-RU" dirty="0"/>
          </a:p>
        </p:txBody>
      </p:sp>
      <p:sp>
        <p:nvSpPr>
          <p:cNvPr id="104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35" name="Object 23"/>
          <p:cNvGraphicFramePr>
            <a:graphicFrameLocks noChangeAspect="1"/>
          </p:cNvGraphicFramePr>
          <p:nvPr/>
        </p:nvGraphicFramePr>
        <p:xfrm>
          <a:off x="500063" y="2714625"/>
          <a:ext cx="1214437" cy="714375"/>
        </p:xfrm>
        <a:graphic>
          <a:graphicData uri="http://schemas.openxmlformats.org/presentationml/2006/ole">
            <p:oleObj spid="_x0000_s1026" name="Формула" r:id="rId4" imgW="419040" imgH="228600" progId="Equation.3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677988" y="2786063"/>
          <a:ext cx="1179512" cy="642937"/>
        </p:xfrm>
        <a:graphic>
          <a:graphicData uri="http://schemas.openxmlformats.org/presentationml/2006/ole">
            <p:oleObj spid="_x0000_s1027" name="Формула" r:id="rId5" imgW="419040" imgH="228600" progId="Equation.3">
              <p:embed/>
            </p:oleObj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3000375" y="2786063"/>
          <a:ext cx="1001713" cy="642937"/>
        </p:xfrm>
        <a:graphic>
          <a:graphicData uri="http://schemas.openxmlformats.org/presentationml/2006/ole">
            <p:oleObj spid="_x0000_s1028" name="Формула" r:id="rId6" imgW="355320" imgH="228600" progId="Equation.3">
              <p:embed/>
            </p:oleObj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5143500" y="2857500"/>
          <a:ext cx="996950" cy="596900"/>
        </p:xfrm>
        <a:graphic>
          <a:graphicData uri="http://schemas.openxmlformats.org/presentationml/2006/ole">
            <p:oleObj spid="_x0000_s1029" name="Формула" r:id="rId7" imgW="380880" imgH="228600" progId="Equation.3">
              <p:embed/>
            </p:oleObj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14813" y="2786063"/>
          <a:ext cx="776287" cy="696912"/>
        </p:xfrm>
        <a:graphic>
          <a:graphicData uri="http://schemas.openxmlformats.org/presentationml/2006/ole">
            <p:oleObj spid="_x0000_s1030" name="Формула" r:id="rId8" imgW="253800" imgH="228600" progId="Equation.3">
              <p:embed/>
            </p:oleObj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/>
        </p:nvGraphicFramePr>
        <p:xfrm>
          <a:off x="7429500" y="2857500"/>
          <a:ext cx="704850" cy="603250"/>
        </p:xfrm>
        <a:graphic>
          <a:graphicData uri="http://schemas.openxmlformats.org/presentationml/2006/ole">
            <p:oleObj spid="_x0000_s1031" name="Формула" r:id="rId9" imgW="266400" imgH="228600" progId="Equation.3">
              <p:embed/>
            </p:oleObj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6215063" y="2857500"/>
          <a:ext cx="1071562" cy="596900"/>
        </p:xfrm>
        <a:graphic>
          <a:graphicData uri="http://schemas.openxmlformats.org/presentationml/2006/ole">
            <p:oleObj spid="_x0000_s1032" name="Формула" r:id="rId10" imgW="482400" imgH="228600" progId="Equation.3">
              <p:embed/>
            </p:oleObj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574675" y="3714750"/>
          <a:ext cx="996950" cy="596900"/>
        </p:xfrm>
        <a:graphic>
          <a:graphicData uri="http://schemas.openxmlformats.org/presentationml/2006/ole">
            <p:oleObj spid="_x0000_s1033" name="Формула" r:id="rId11" imgW="380880" imgH="228600" progId="Equation.3">
              <p:embed/>
            </p:oleObj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1785938" y="3643313"/>
          <a:ext cx="1214437" cy="714375"/>
        </p:xfrm>
        <a:graphic>
          <a:graphicData uri="http://schemas.openxmlformats.org/presentationml/2006/ole">
            <p:oleObj spid="_x0000_s1034" name="Формула" r:id="rId12" imgW="419040" imgH="228600" progId="Equation.3">
              <p:embed/>
            </p:oleObj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3009900" y="3714750"/>
          <a:ext cx="776288" cy="696913"/>
        </p:xfrm>
        <a:graphic>
          <a:graphicData uri="http://schemas.openxmlformats.org/presentationml/2006/ole">
            <p:oleObj spid="_x0000_s1035" name="Формула" r:id="rId13" imgW="253800" imgH="228600" progId="Equation.3">
              <p:embed/>
            </p:oleObj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3857625" y="3714750"/>
          <a:ext cx="1001713" cy="642938"/>
        </p:xfrm>
        <a:graphic>
          <a:graphicData uri="http://schemas.openxmlformats.org/presentationml/2006/ole">
            <p:oleObj spid="_x0000_s1036" name="Формула" r:id="rId14" imgW="355320" imgH="228600" progId="Equation.3">
              <p:embed/>
            </p:oleObj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/>
        </p:nvGraphicFramePr>
        <p:xfrm>
          <a:off x="4929188" y="3714750"/>
          <a:ext cx="704850" cy="603250"/>
        </p:xfrm>
        <a:graphic>
          <a:graphicData uri="http://schemas.openxmlformats.org/presentationml/2006/ole">
            <p:oleObj spid="_x0000_s1037" name="Формула" r:id="rId15" imgW="266400" imgH="228600" progId="Equation.3">
              <p:embed/>
            </p:oleObj>
          </a:graphicData>
        </a:graphic>
      </p:graphicFrame>
      <p:graphicFrame>
        <p:nvGraphicFramePr>
          <p:cNvPr id="18" name="Object 18"/>
          <p:cNvGraphicFramePr>
            <a:graphicFrameLocks noChangeAspect="1"/>
          </p:cNvGraphicFramePr>
          <p:nvPr/>
        </p:nvGraphicFramePr>
        <p:xfrm>
          <a:off x="5715000" y="3714750"/>
          <a:ext cx="1179513" cy="642938"/>
        </p:xfrm>
        <a:graphic>
          <a:graphicData uri="http://schemas.openxmlformats.org/presentationml/2006/ole">
            <p:oleObj spid="_x0000_s1038" name="Формула" r:id="rId16" imgW="419040" imgH="228600" progId="Equation.3">
              <p:embed/>
            </p:oleObj>
          </a:graphicData>
        </a:graphic>
      </p:graphicFrame>
      <p:graphicFrame>
        <p:nvGraphicFramePr>
          <p:cNvPr id="19" name="Object 19"/>
          <p:cNvGraphicFramePr>
            <a:graphicFrameLocks noChangeAspect="1"/>
          </p:cNvGraphicFramePr>
          <p:nvPr/>
        </p:nvGraphicFramePr>
        <p:xfrm>
          <a:off x="7000875" y="3760788"/>
          <a:ext cx="1071563" cy="596900"/>
        </p:xfrm>
        <a:graphic>
          <a:graphicData uri="http://schemas.openxmlformats.org/presentationml/2006/ole">
            <p:oleObj spid="_x0000_s1039" name="Формула" r:id="rId17" imgW="482400" imgH="228600" progId="Equation.3">
              <p:embed/>
            </p:oleObj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357158" y="4863124"/>
            <a:ext cx="70083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074179" y="4863124"/>
            <a:ext cx="83869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132019" y="4863124"/>
            <a:ext cx="7232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715008" y="4863124"/>
            <a:ext cx="70083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203193" y="4863124"/>
            <a:ext cx="7232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561043" y="4863124"/>
            <a:ext cx="7232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846531" y="4863124"/>
            <a:ext cx="7232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989275" y="4863124"/>
            <a:ext cx="7232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7528209" y="4863124"/>
            <a:ext cx="64633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CF24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2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РАЗГАДАЙТЕ РЕБУС</a:t>
            </a:r>
          </a:p>
        </p:txBody>
      </p:sp>
      <p:pic>
        <p:nvPicPr>
          <p:cNvPr id="31747" name="Picture 4" descr="docu093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1916113"/>
            <a:ext cx="4319587" cy="1828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2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РАЗГАДАЙТЕ РЕБУС</a:t>
            </a:r>
          </a:p>
        </p:txBody>
      </p:sp>
      <p:pic>
        <p:nvPicPr>
          <p:cNvPr id="32771" name="Picture 3" descr="docu093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1916113"/>
            <a:ext cx="4319587" cy="1828800"/>
          </a:xfrm>
          <a:noFill/>
        </p:spPr>
      </p:pic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827088" y="4149725"/>
            <a:ext cx="3816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ЗНАМЕНАТЕЛЬ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Домашнее задание: 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Оценка «3»-    </a:t>
            </a:r>
            <a:r>
              <a:rPr lang="ru-RU" b="1" dirty="0" smtClean="0">
                <a:solidFill>
                  <a:srgbClr val="002060"/>
                </a:solidFill>
              </a:rPr>
              <a:t>повторить правила умножения и деления  степеней с одинаковыми основаниями и правило возведения степени в степень;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dirty="0" smtClean="0">
                <a:solidFill>
                  <a:srgbClr val="002060"/>
                </a:solidFill>
              </a:rPr>
              <a:t>    выполнить </a:t>
            </a:r>
            <a:r>
              <a:rPr lang="ru-RU" b="1" u="sng" dirty="0" smtClean="0">
                <a:solidFill>
                  <a:srgbClr val="002060"/>
                </a:solidFill>
              </a:rPr>
              <a:t>№469</a:t>
            </a:r>
            <a:r>
              <a:rPr lang="ru-RU" b="1" dirty="0" smtClean="0">
                <a:solidFill>
                  <a:srgbClr val="002060"/>
                </a:solidFill>
              </a:rPr>
              <a:t>; </a:t>
            </a:r>
            <a:endParaRPr lang="ru-RU" b="1" u="sng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Оценка «4»-    </a:t>
            </a:r>
            <a:r>
              <a:rPr lang="ru-RU" b="1" dirty="0" smtClean="0">
                <a:solidFill>
                  <a:srgbClr val="002060"/>
                </a:solidFill>
              </a:rPr>
              <a:t>№472 (а, б);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Оценка «5»-   </a:t>
            </a:r>
            <a:r>
              <a:rPr lang="ru-RU" b="1" dirty="0" smtClean="0">
                <a:solidFill>
                  <a:srgbClr val="002060"/>
                </a:solidFill>
              </a:rPr>
              <a:t>М.В.Ломоносов- 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подготовить сообщение (презентацию);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Подведение итогов урока:</a:t>
            </a:r>
          </a:p>
        </p:txBody>
      </p:sp>
      <p:sp>
        <p:nvSpPr>
          <p:cNvPr id="34819" name="Прямоугольник 3"/>
          <p:cNvSpPr>
            <a:spLocks noChangeArrowheads="1"/>
          </p:cNvSpPr>
          <p:nvPr/>
        </p:nvSpPr>
        <p:spPr bwMode="auto">
          <a:xfrm>
            <a:off x="857250" y="1714500"/>
            <a:ext cx="7215188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А теперь ребята продолжите предложение: </a:t>
            </a:r>
          </a:p>
          <a:p>
            <a:pPr>
              <a:buFont typeface="Wingdings 2" pitchFamily="18" charset="2"/>
              <a:buChar char=""/>
            </a:pPr>
            <a:r>
              <a:rPr lang="ru-RU" sz="2800"/>
              <a:t>Сегодня на уроке я научился…</a:t>
            </a:r>
          </a:p>
          <a:p>
            <a:pPr>
              <a:buFont typeface="Wingdings 2" pitchFamily="18" charset="2"/>
              <a:buChar char=""/>
            </a:pPr>
            <a:r>
              <a:rPr lang="ru-RU" sz="2800"/>
              <a:t>Сегодня на уроке мне понравилось…</a:t>
            </a:r>
          </a:p>
          <a:p>
            <a:pPr>
              <a:buFont typeface="Wingdings 2" pitchFamily="18" charset="2"/>
              <a:buChar char=""/>
            </a:pPr>
            <a:r>
              <a:rPr lang="ru-RU" sz="2800"/>
              <a:t>Сегодня на уроке я повторил…</a:t>
            </a:r>
          </a:p>
          <a:p>
            <a:pPr>
              <a:buFont typeface="Wingdings 2" pitchFamily="18" charset="2"/>
              <a:buChar char=""/>
            </a:pPr>
            <a:r>
              <a:rPr lang="ru-RU" sz="2800"/>
              <a:t>Сегодня на уроке я закрепил…</a:t>
            </a:r>
          </a:p>
          <a:p>
            <a:pPr>
              <a:buFont typeface="Wingdings 2" pitchFamily="18" charset="2"/>
              <a:buChar char=""/>
            </a:pPr>
            <a:r>
              <a:rPr lang="ru-RU" sz="2800"/>
              <a:t>Какие затруднения испытывали…</a:t>
            </a:r>
          </a:p>
          <a:p>
            <a:pPr>
              <a:buFont typeface="Wingdings 2" pitchFamily="18" charset="2"/>
              <a:buChar char=""/>
            </a:pPr>
            <a:r>
              <a:rPr lang="ru-RU" sz="2800"/>
              <a:t>Сегодня на уроке я поставил себе оценку …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body" idx="1"/>
          </p:nvPr>
        </p:nvSpPr>
        <p:spPr>
          <a:xfrm>
            <a:off x="684213" y="620713"/>
            <a:ext cx="7926387" cy="28797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900" smtClean="0">
                <a:solidFill>
                  <a:srgbClr val="FF0000"/>
                </a:solidFill>
              </a:rPr>
              <a:t>Красный</a:t>
            </a:r>
            <a:r>
              <a:rPr lang="ru-RU" sz="3900" smtClean="0"/>
              <a:t> – отлично, я всё понял и умею применять</a:t>
            </a:r>
          </a:p>
          <a:p>
            <a:pPr>
              <a:buFont typeface="Wingdings 2" pitchFamily="18" charset="2"/>
              <a:buNone/>
            </a:pPr>
            <a:r>
              <a:rPr lang="ru-RU" sz="3900" smtClean="0">
                <a:solidFill>
                  <a:srgbClr val="00CC00"/>
                </a:solidFill>
              </a:rPr>
              <a:t>Зеленый</a:t>
            </a:r>
            <a:r>
              <a:rPr lang="ru-RU" sz="3900" smtClean="0"/>
              <a:t> – мне есть ещё над чем поработать</a:t>
            </a:r>
          </a:p>
          <a:p>
            <a:pPr>
              <a:buFont typeface="Wingdings 2" pitchFamily="18" charset="2"/>
              <a:buNone/>
            </a:pPr>
            <a:r>
              <a:rPr lang="ru-RU" sz="3900" smtClean="0">
                <a:solidFill>
                  <a:srgbClr val="FFFF00"/>
                </a:solidFill>
              </a:rPr>
              <a:t>Желтый</a:t>
            </a:r>
            <a:r>
              <a:rPr lang="ru-RU" sz="3900" smtClean="0"/>
              <a:t> – мне очень трудно</a:t>
            </a: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1042988" y="4868863"/>
            <a:ext cx="1944687" cy="1655762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3708400" y="4941888"/>
            <a:ext cx="2016125" cy="1582737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5" name="Freeform 5"/>
          <p:cNvSpPr>
            <a:spLocks/>
          </p:cNvSpPr>
          <p:nvPr/>
        </p:nvSpPr>
        <p:spPr bwMode="auto">
          <a:xfrm>
            <a:off x="4313238" y="6142038"/>
            <a:ext cx="795337" cy="15875"/>
          </a:xfrm>
          <a:custGeom>
            <a:avLst/>
            <a:gdLst>
              <a:gd name="T0" fmla="*/ 0 w 501"/>
              <a:gd name="T1" fmla="*/ 0 h 10"/>
              <a:gd name="T2" fmla="*/ 2147483647 w 501"/>
              <a:gd name="T3" fmla="*/ 0 h 10"/>
              <a:gd name="T4" fmla="*/ 0 60000 65536"/>
              <a:gd name="T5" fmla="*/ 0 60000 65536"/>
              <a:gd name="T6" fmla="*/ 0 w 501"/>
              <a:gd name="T7" fmla="*/ 0 h 10"/>
              <a:gd name="T8" fmla="*/ 501 w 501"/>
              <a:gd name="T9" fmla="*/ 10 h 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01" h="10">
                <a:moveTo>
                  <a:pt x="0" y="0"/>
                </a:moveTo>
                <a:cubicBezTo>
                  <a:pt x="220" y="10"/>
                  <a:pt x="292" y="0"/>
                  <a:pt x="50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4284663" y="5516563"/>
            <a:ext cx="142875" cy="1444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7" name="Oval 7"/>
          <p:cNvSpPr>
            <a:spLocks noChangeArrowheads="1"/>
          </p:cNvSpPr>
          <p:nvPr/>
        </p:nvSpPr>
        <p:spPr bwMode="auto">
          <a:xfrm>
            <a:off x="5003800" y="5516563"/>
            <a:ext cx="144463" cy="1444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6659563" y="4797425"/>
            <a:ext cx="1800225" cy="16557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9" name="Freeform 9"/>
          <p:cNvSpPr>
            <a:spLocks/>
          </p:cNvSpPr>
          <p:nvPr/>
        </p:nvSpPr>
        <p:spPr bwMode="auto">
          <a:xfrm>
            <a:off x="7235825" y="5876925"/>
            <a:ext cx="795338" cy="144463"/>
          </a:xfrm>
          <a:custGeom>
            <a:avLst/>
            <a:gdLst>
              <a:gd name="T0" fmla="*/ 0 w 501"/>
              <a:gd name="T1" fmla="*/ 2147483647 h 146"/>
              <a:gd name="T2" fmla="*/ 2147483647 w 501"/>
              <a:gd name="T3" fmla="*/ 2147483647 h 146"/>
              <a:gd name="T4" fmla="*/ 2147483647 w 501"/>
              <a:gd name="T5" fmla="*/ 2147483647 h 146"/>
              <a:gd name="T6" fmla="*/ 2147483647 w 501"/>
              <a:gd name="T7" fmla="*/ 2147483647 h 146"/>
              <a:gd name="T8" fmla="*/ 2147483647 w 501"/>
              <a:gd name="T9" fmla="*/ 2147483647 h 146"/>
              <a:gd name="T10" fmla="*/ 2147483647 w 501"/>
              <a:gd name="T11" fmla="*/ 2147483647 h 1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01"/>
              <a:gd name="T19" fmla="*/ 0 h 146"/>
              <a:gd name="T20" fmla="*/ 501 w 501"/>
              <a:gd name="T21" fmla="*/ 146 h 14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01" h="146">
                <a:moveTo>
                  <a:pt x="0" y="146"/>
                </a:moveTo>
                <a:cubicBezTo>
                  <a:pt x="18" y="91"/>
                  <a:pt x="18" y="77"/>
                  <a:pt x="75" y="59"/>
                </a:cubicBezTo>
                <a:cubicBezTo>
                  <a:pt x="165" y="0"/>
                  <a:pt x="259" y="26"/>
                  <a:pt x="363" y="34"/>
                </a:cubicBezTo>
                <a:cubicBezTo>
                  <a:pt x="376" y="38"/>
                  <a:pt x="389" y="40"/>
                  <a:pt x="401" y="46"/>
                </a:cubicBezTo>
                <a:cubicBezTo>
                  <a:pt x="427" y="60"/>
                  <a:pt x="476" y="96"/>
                  <a:pt x="476" y="96"/>
                </a:cubicBezTo>
                <a:cubicBezTo>
                  <a:pt x="484" y="109"/>
                  <a:pt x="501" y="134"/>
                  <a:pt x="501" y="134"/>
                </a:cubicBezTo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5850" name="Oval 10"/>
          <p:cNvSpPr>
            <a:spLocks noChangeArrowheads="1"/>
          </p:cNvSpPr>
          <p:nvPr/>
        </p:nvSpPr>
        <p:spPr bwMode="auto">
          <a:xfrm>
            <a:off x="7164388" y="5445125"/>
            <a:ext cx="144462" cy="144463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51" name="Oval 11"/>
          <p:cNvSpPr>
            <a:spLocks noChangeArrowheads="1"/>
          </p:cNvSpPr>
          <p:nvPr/>
        </p:nvSpPr>
        <p:spPr bwMode="auto">
          <a:xfrm>
            <a:off x="7812088" y="5445125"/>
            <a:ext cx="144462" cy="144463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chemeClr val="accent2"/>
                </a:solidFill>
              </a:rPr>
              <a:t>Спасибо за урок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ДО НОВЫХ ВСТРЕЧ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6868" name="Рисунок 9" descr="ку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88" y="2071688"/>
            <a:ext cx="3929062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3" descr="ромашк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313" y="2857500"/>
            <a:ext cx="4762500" cy="381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Содержимое 2"/>
          <p:cNvSpPr>
            <a:spLocks noGrp="1"/>
          </p:cNvSpPr>
          <p:nvPr>
            <p:ph idx="1"/>
          </p:nvPr>
        </p:nvSpPr>
        <p:spPr>
          <a:xfrm>
            <a:off x="2928938" y="273050"/>
            <a:ext cx="5757862" cy="5853113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    Объем  прямоугольного  параллелепипеда  вычисляется  по  формуле </a:t>
            </a:r>
            <a:r>
              <a:rPr lang="ru-RU" i="1" smtClean="0"/>
              <a:t> V</a:t>
            </a:r>
            <a:r>
              <a:rPr lang="ru-RU" smtClean="0"/>
              <a:t> = </a:t>
            </a:r>
            <a:r>
              <a:rPr lang="ru-RU" i="1" smtClean="0"/>
              <a:t>abc</a:t>
            </a:r>
            <a:r>
              <a:rPr lang="ru-RU" smtClean="0"/>
              <a:t>, где </a:t>
            </a:r>
            <a:r>
              <a:rPr lang="ru-RU" i="1" smtClean="0"/>
              <a:t>а</a:t>
            </a:r>
            <a:r>
              <a:rPr lang="ru-RU" smtClean="0"/>
              <a:t> – длина, </a:t>
            </a:r>
            <a:r>
              <a:rPr lang="ru-RU" i="1" smtClean="0"/>
              <a:t>b</a:t>
            </a:r>
            <a:r>
              <a:rPr lang="ru-RU" smtClean="0"/>
              <a:t> – ширина и </a:t>
            </a:r>
            <a:r>
              <a:rPr lang="ru-RU" i="1" smtClean="0"/>
              <a:t>с</a:t>
            </a:r>
            <a:r>
              <a:rPr lang="ru-RU" smtClean="0"/>
              <a:t> – высота этого параллелепипеда. Каким будет объем нового параллелепипеда, если длину данного увеличить  в 3 раза, ширину – в 2</a:t>
            </a:r>
            <a:r>
              <a:rPr lang="en-US" i="1" smtClean="0"/>
              <a:t>m</a:t>
            </a:r>
            <a:r>
              <a:rPr lang="ru-RU" smtClean="0"/>
              <a:t> раз, высоту в 4</a:t>
            </a:r>
            <a:r>
              <a:rPr lang="en-US" i="1" smtClean="0"/>
              <a:t>m</a:t>
            </a:r>
            <a:r>
              <a:rPr lang="ru-RU" smtClean="0"/>
              <a:t> раз?</a:t>
            </a:r>
          </a:p>
          <a:p>
            <a:endParaRPr lang="ru-RU" smtClean="0"/>
          </a:p>
        </p:txBody>
      </p:sp>
      <p:sp>
        <p:nvSpPr>
          <p:cNvPr id="37891" name="Текст 3"/>
          <p:cNvSpPr>
            <a:spLocks noGrp="1"/>
          </p:cNvSpPr>
          <p:nvPr>
            <p:ph type="body" sz="half" idx="2"/>
          </p:nvPr>
        </p:nvSpPr>
        <p:spPr>
          <a:xfrm>
            <a:off x="214313" y="214313"/>
            <a:ext cx="3008312" cy="4691062"/>
          </a:xfrm>
        </p:spPr>
        <p:txBody>
          <a:bodyPr/>
          <a:lstStyle/>
          <a:p>
            <a:r>
              <a:rPr lang="ru-RU" sz="3600" smtClean="0"/>
              <a:t>Решим следующую задачу:</a:t>
            </a:r>
          </a:p>
          <a:p>
            <a:endParaRPr lang="ru-RU" smtClean="0"/>
          </a:p>
        </p:txBody>
      </p:sp>
      <p:sp>
        <p:nvSpPr>
          <p:cNvPr id="4" name="Куб 3"/>
          <p:cNvSpPr/>
          <p:nvPr/>
        </p:nvSpPr>
        <p:spPr>
          <a:xfrm>
            <a:off x="571500" y="2643188"/>
            <a:ext cx="1936750" cy="1504950"/>
          </a:xfrm>
          <a:prstGeom prst="cube">
            <a:avLst/>
          </a:prstGeom>
          <a:solidFill>
            <a:srgbClr val="0CF2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                c</a:t>
            </a:r>
            <a:endParaRPr lang="ru-RU" sz="2400" i="1" dirty="0">
              <a:solidFill>
                <a:schemeClr val="tx1"/>
              </a:solidFill>
            </a:endParaRPr>
          </a:p>
        </p:txBody>
      </p:sp>
      <p:sp>
        <p:nvSpPr>
          <p:cNvPr id="37893" name="TextBox 4"/>
          <p:cNvSpPr txBox="1">
            <a:spLocks noChangeArrowheads="1"/>
          </p:cNvSpPr>
          <p:nvPr/>
        </p:nvSpPr>
        <p:spPr bwMode="auto">
          <a:xfrm>
            <a:off x="1357313" y="4143375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a</a:t>
            </a:r>
            <a:endParaRPr lang="ru-RU" sz="2400" i="1"/>
          </a:p>
        </p:txBody>
      </p:sp>
      <p:sp>
        <p:nvSpPr>
          <p:cNvPr id="37894" name="TextBox 5"/>
          <p:cNvSpPr txBox="1">
            <a:spLocks noChangeArrowheads="1"/>
          </p:cNvSpPr>
          <p:nvPr/>
        </p:nvSpPr>
        <p:spPr bwMode="auto">
          <a:xfrm>
            <a:off x="2357438" y="3857625"/>
            <a:ext cx="338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b</a:t>
            </a:r>
            <a:endParaRPr lang="ru-RU" sz="24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273050"/>
            <a:ext cx="8401050" cy="585311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i="1" dirty="0" smtClean="0"/>
              <a:t>Решение: </a:t>
            </a:r>
            <a:r>
              <a:rPr lang="en-US" i="1" dirty="0" smtClean="0"/>
              <a:t>V=</a:t>
            </a:r>
            <a:r>
              <a:rPr lang="en-US" i="1" dirty="0" err="1" smtClean="0"/>
              <a:t>abc</a:t>
            </a:r>
            <a:endParaRPr lang="ru-RU" dirty="0" smtClean="0"/>
          </a:p>
          <a:p>
            <a:pPr>
              <a:buFontTx/>
              <a:buNone/>
              <a:defRPr/>
            </a:pPr>
            <a:r>
              <a:rPr lang="ru-RU" dirty="0" smtClean="0"/>
              <a:t>Найдем измерения нового параллелепипеда:</a:t>
            </a:r>
          </a:p>
          <a:p>
            <a:pPr>
              <a:buFontTx/>
              <a:buNone/>
              <a:defRPr/>
            </a:pPr>
            <a:r>
              <a:rPr lang="ru-RU" dirty="0" smtClean="0"/>
              <a:t>                   Было:                        Стало:</a:t>
            </a:r>
          </a:p>
          <a:p>
            <a:pPr>
              <a:buFontTx/>
              <a:buNone/>
              <a:defRPr/>
            </a:pPr>
            <a:r>
              <a:rPr lang="ru-RU" dirty="0" smtClean="0"/>
              <a:t>длина –     </a:t>
            </a:r>
            <a:r>
              <a:rPr lang="en-US" dirty="0" smtClean="0"/>
              <a:t> </a:t>
            </a:r>
            <a:r>
              <a:rPr lang="ru-RU" dirty="0" smtClean="0"/>
              <a:t>а </a:t>
            </a:r>
            <a:r>
              <a:rPr lang="ru-RU" sz="2000" dirty="0" smtClean="0"/>
              <a:t>(увеличить  в 3 р.)</a:t>
            </a:r>
            <a:endParaRPr lang="ru-RU" dirty="0" smtClean="0"/>
          </a:p>
          <a:p>
            <a:pPr>
              <a:buFontTx/>
              <a:buNone/>
              <a:defRPr/>
            </a:pPr>
            <a:r>
              <a:rPr lang="ru-RU" dirty="0" smtClean="0"/>
              <a:t>ширина –   </a:t>
            </a:r>
            <a:r>
              <a:rPr lang="en-US" dirty="0" smtClean="0"/>
              <a:t>b</a:t>
            </a:r>
            <a:r>
              <a:rPr lang="ru-RU" dirty="0" smtClean="0"/>
              <a:t> </a:t>
            </a:r>
            <a:r>
              <a:rPr lang="ru-RU" sz="2000" dirty="0" smtClean="0"/>
              <a:t>(увеличить в 2</a:t>
            </a:r>
            <a:r>
              <a:rPr lang="en-US" sz="2000" i="1" dirty="0" smtClean="0"/>
              <a:t>m</a:t>
            </a:r>
            <a:r>
              <a:rPr lang="ru-RU" sz="2000" dirty="0" smtClean="0"/>
              <a:t> раз)</a:t>
            </a:r>
          </a:p>
          <a:p>
            <a:pPr>
              <a:buFontTx/>
              <a:buNone/>
              <a:defRPr/>
            </a:pPr>
            <a:r>
              <a:rPr lang="ru-RU" dirty="0" smtClean="0"/>
              <a:t>высота – </a:t>
            </a:r>
            <a:r>
              <a:rPr lang="en-US" dirty="0" smtClean="0"/>
              <a:t>   </a:t>
            </a:r>
            <a:r>
              <a:rPr lang="ru-RU" i="1" dirty="0" smtClean="0"/>
              <a:t>с</a:t>
            </a:r>
            <a:r>
              <a:rPr lang="ru-RU" dirty="0" smtClean="0"/>
              <a:t> </a:t>
            </a:r>
            <a:r>
              <a:rPr lang="ru-RU" sz="2000" dirty="0" smtClean="0"/>
              <a:t>(увеличить в 4</a:t>
            </a:r>
            <a:r>
              <a:rPr lang="en-US" sz="2000" i="1" dirty="0" smtClean="0"/>
              <a:t>m</a:t>
            </a:r>
            <a:r>
              <a:rPr lang="ru-RU" sz="2000" dirty="0" smtClean="0"/>
              <a:t> раз)</a:t>
            </a:r>
          </a:p>
          <a:p>
            <a:pPr marL="3175" indent="11113">
              <a:buFontTx/>
              <a:buNone/>
              <a:defRPr/>
            </a:pPr>
            <a:r>
              <a:rPr lang="ru-RU" dirty="0" smtClean="0"/>
              <a:t>Тогда его объем равен: </a:t>
            </a:r>
            <a:r>
              <a:rPr lang="en-US" dirty="0" smtClean="0"/>
              <a:t>V</a:t>
            </a:r>
            <a:r>
              <a:rPr lang="ru-RU" dirty="0" smtClean="0"/>
              <a:t>=</a:t>
            </a:r>
          </a:p>
          <a:p>
            <a:pPr marL="3175" indent="11113">
              <a:buFontTx/>
              <a:buNone/>
              <a:defRPr/>
            </a:pPr>
            <a:r>
              <a:rPr lang="ru-RU" sz="2800" dirty="0" smtClean="0"/>
              <a:t>Данное выражение является произведением трех одночленов. По правилам умножения можно записать равенство:</a:t>
            </a:r>
            <a:r>
              <a:rPr lang="en-US" sz="2800" dirty="0" smtClean="0"/>
              <a:t>V=</a:t>
            </a:r>
            <a:r>
              <a:rPr lang="ru-RU" sz="2800" dirty="0" smtClean="0"/>
              <a:t> 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214438"/>
            <a:ext cx="9115425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latin typeface="Monotype Corsiva" pitchFamily="66" charset="0"/>
              </a:rPr>
              <a:t>МИХАИЛ ВАСИЛЬЕВИЧ </a:t>
            </a:r>
            <a:r>
              <a:rPr lang="en-US" sz="4000" b="1" dirty="0" smtClean="0">
                <a:latin typeface="Monotype Corsiva" pitchFamily="66" charset="0"/>
              </a:rPr>
              <a:t/>
            </a:r>
            <a:br>
              <a:rPr lang="en-US" sz="4000" b="1" dirty="0" smtClean="0">
                <a:latin typeface="Monotype Corsiva" pitchFamily="66" charset="0"/>
              </a:rPr>
            </a:br>
            <a:r>
              <a:rPr lang="ru-RU" sz="4000" b="1" dirty="0" smtClean="0">
                <a:latin typeface="Monotype Corsiva" pitchFamily="66" charset="0"/>
              </a:rPr>
              <a:t>ЛОМОНОСОВ</a:t>
            </a:r>
            <a:br>
              <a:rPr lang="ru-RU" sz="4000" b="1" dirty="0" smtClean="0">
                <a:latin typeface="Monotype Corsiva" pitchFamily="66" charset="0"/>
              </a:rPr>
            </a:br>
            <a:r>
              <a:rPr lang="ru-RU" sz="4000" b="1" dirty="0" smtClean="0">
                <a:latin typeface="Monotype Corsiva" pitchFamily="66" charset="0"/>
              </a:rPr>
              <a:t>(1711 – 1765)</a:t>
            </a:r>
            <a:endParaRPr lang="ru-RU" sz="42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4211638" y="1700213"/>
            <a:ext cx="3457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8196" name="Picture 12" descr="Рисунок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2238" y="1928813"/>
            <a:ext cx="3449637" cy="4525962"/>
          </a:xfrm>
          <a:noFill/>
        </p:spPr>
      </p:pic>
      <p:sp>
        <p:nvSpPr>
          <p:cNvPr id="10245" name="Прямоугольник 7"/>
          <p:cNvSpPr>
            <a:spLocks noChangeArrowheads="1"/>
          </p:cNvSpPr>
          <p:nvPr/>
        </p:nvSpPr>
        <p:spPr bwMode="auto">
          <a:xfrm>
            <a:off x="3357563" y="2786063"/>
            <a:ext cx="45720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3200" b="1" i="1" dirty="0">
                <a:latin typeface="+mj-lt"/>
              </a:rPr>
              <a:t>Историк, механик, минеролог, художник и стихотворец, он всё испытал и всё прошёл</a:t>
            </a:r>
            <a:r>
              <a:rPr lang="ru-RU" sz="3200" b="1" i="1" dirty="0"/>
              <a:t>.</a:t>
            </a:r>
          </a:p>
          <a:p>
            <a:pPr algn="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3200" b="1" dirty="0"/>
              <a:t>                А.С.Пушкин</a:t>
            </a:r>
            <a:r>
              <a:rPr lang="ru-RU" sz="16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7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800" b="1" dirty="0" smtClean="0"/>
              <a:t>Найди ошибку, которую я допустила  </a:t>
            </a:r>
            <a:br>
              <a:rPr lang="ru-RU" sz="2800" b="1" dirty="0" smtClean="0"/>
            </a:br>
            <a:r>
              <a:rPr lang="ru-RU" sz="2800" b="1" dirty="0" smtClean="0"/>
              <a:t>при выполнении заданий:</a:t>
            </a:r>
            <a:br>
              <a:rPr lang="ru-RU" sz="2800" b="1" dirty="0" smtClean="0"/>
            </a:br>
            <a:endParaRPr lang="ru-RU" sz="2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7525" y="1143000"/>
            <a:ext cx="4038600" cy="39179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ru-RU" dirty="0" smtClean="0"/>
              <a:t>1)   5∙5∙5∙5=</a:t>
            </a:r>
            <a:r>
              <a:rPr lang="en-US" dirty="0" smtClean="0"/>
              <a:t> </a:t>
            </a:r>
            <a:r>
              <a:rPr lang="ru-RU" dirty="0" smtClean="0"/>
              <a:t>4</a:t>
            </a:r>
            <a:r>
              <a:rPr lang="ru-RU" baseline="30000" dirty="0" smtClean="0"/>
              <a:t>5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ru-RU" dirty="0" smtClean="0"/>
              <a:t>2)  (-3)</a:t>
            </a:r>
            <a:r>
              <a:rPr lang="ru-RU" baseline="30000" dirty="0" smtClean="0"/>
              <a:t>2</a:t>
            </a:r>
            <a:r>
              <a:rPr lang="ru-RU" dirty="0" smtClean="0"/>
              <a:t>=-3∙</a:t>
            </a:r>
            <a:r>
              <a:rPr lang="en-US" dirty="0" smtClean="0"/>
              <a:t> </a:t>
            </a:r>
            <a:r>
              <a:rPr lang="ru-RU" dirty="0" smtClean="0"/>
              <a:t>3=</a:t>
            </a:r>
            <a:r>
              <a:rPr lang="en-US" dirty="0" smtClean="0"/>
              <a:t> </a:t>
            </a:r>
            <a:r>
              <a:rPr lang="ru-RU" dirty="0" smtClean="0"/>
              <a:t>-9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ru-RU" dirty="0" smtClean="0"/>
              <a:t>3)  7</a:t>
            </a:r>
            <a:r>
              <a:rPr lang="ru-RU" baseline="30000" dirty="0" smtClean="0"/>
              <a:t>1</a:t>
            </a:r>
            <a:r>
              <a:rPr lang="ru-RU" dirty="0" smtClean="0"/>
              <a:t>=</a:t>
            </a:r>
            <a:r>
              <a:rPr lang="en-US" dirty="0" smtClean="0"/>
              <a:t> </a:t>
            </a:r>
            <a:r>
              <a:rPr lang="ru-RU" dirty="0" smtClean="0"/>
              <a:t>1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ru-RU" dirty="0" smtClean="0"/>
              <a:t>4)  2</a:t>
            </a:r>
            <a:r>
              <a:rPr lang="ru-RU" baseline="30000" dirty="0" smtClean="0"/>
              <a:t>3</a:t>
            </a:r>
            <a:r>
              <a:rPr lang="ru-RU" dirty="0" smtClean="0"/>
              <a:t>2</a:t>
            </a:r>
            <a:r>
              <a:rPr lang="ru-RU" baseline="30000" dirty="0" smtClean="0"/>
              <a:t>7</a:t>
            </a:r>
            <a:r>
              <a:rPr lang="ru-RU" dirty="0" smtClean="0"/>
              <a:t>=</a:t>
            </a:r>
            <a:r>
              <a:rPr lang="en-US" dirty="0" smtClean="0"/>
              <a:t> </a:t>
            </a:r>
            <a:r>
              <a:rPr lang="ru-RU" dirty="0" smtClean="0"/>
              <a:t>2</a:t>
            </a:r>
            <a:r>
              <a:rPr lang="ru-RU" baseline="30000" dirty="0" smtClean="0"/>
              <a:t>21</a:t>
            </a:r>
          </a:p>
          <a:p>
            <a:pPr marL="137160" indent="0">
              <a:buFontTx/>
              <a:buNone/>
              <a:defRPr/>
            </a:pPr>
            <a:endParaRPr lang="ru-RU" sz="3600" baseline="30000" dirty="0" smtClean="0"/>
          </a:p>
        </p:txBody>
      </p:sp>
      <p:sp>
        <p:nvSpPr>
          <p:cNvPr id="9220" name="Объект 3"/>
          <p:cNvSpPr>
            <a:spLocks noGrp="1"/>
          </p:cNvSpPr>
          <p:nvPr>
            <p:ph sz="half" idx="2"/>
          </p:nvPr>
        </p:nvSpPr>
        <p:spPr>
          <a:xfrm>
            <a:off x="4857750" y="1143000"/>
            <a:ext cx="4038600" cy="3916363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Clr>
                <a:srgbClr val="000000"/>
              </a:buClr>
              <a:buFontTx/>
              <a:buAutoNum type="arabicParenR" startAt="5"/>
              <a:defRPr/>
            </a:pPr>
            <a:r>
              <a:rPr lang="en-US" dirty="0" smtClean="0">
                <a:solidFill>
                  <a:srgbClr val="000000"/>
                </a:solidFill>
              </a:rPr>
              <a:t>5</a:t>
            </a:r>
            <a:r>
              <a:rPr lang="ru-RU" baseline="30000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5</a:t>
            </a:r>
            <a:r>
              <a:rPr lang="ru-RU" baseline="30000" dirty="0" smtClean="0">
                <a:solidFill>
                  <a:srgbClr val="000000"/>
                </a:solidFill>
              </a:rPr>
              <a:t>7</a:t>
            </a:r>
            <a:r>
              <a:rPr lang="ru-RU" dirty="0" smtClean="0">
                <a:solidFill>
                  <a:srgbClr val="000000"/>
                </a:solidFill>
              </a:rPr>
              <a:t>=</a:t>
            </a:r>
            <a:r>
              <a:rPr lang="en-US" dirty="0" smtClean="0">
                <a:solidFill>
                  <a:srgbClr val="000000"/>
                </a:solidFill>
              </a:rPr>
              <a:t> 25</a:t>
            </a:r>
            <a:r>
              <a:rPr lang="ru-RU" baseline="30000" dirty="0" smtClean="0">
                <a:solidFill>
                  <a:srgbClr val="000000"/>
                </a:solidFill>
              </a:rPr>
              <a:t>10</a:t>
            </a:r>
          </a:p>
          <a:p>
            <a:pPr marL="514350" indent="-514350">
              <a:lnSpc>
                <a:spcPct val="150000"/>
              </a:lnSpc>
              <a:buClr>
                <a:srgbClr val="000000"/>
              </a:buClr>
              <a:buFontTx/>
              <a:buAutoNum type="arabicParenR" startAt="5"/>
              <a:defRPr/>
            </a:pPr>
            <a:r>
              <a:rPr lang="ru-RU" dirty="0" smtClean="0">
                <a:solidFill>
                  <a:srgbClr val="000000"/>
                </a:solidFill>
              </a:rPr>
              <a:t> </a:t>
            </a:r>
            <a:r>
              <a:rPr lang="ru-RU" dirty="0" smtClean="0"/>
              <a:t>(х</a:t>
            </a:r>
            <a:r>
              <a:rPr lang="ru-RU" baseline="30000" dirty="0" smtClean="0"/>
              <a:t>3</a:t>
            </a:r>
            <a:r>
              <a:rPr lang="ru-RU" dirty="0" smtClean="0"/>
              <a:t>)</a:t>
            </a:r>
            <a:r>
              <a:rPr lang="ru-RU" baseline="30000" dirty="0" smtClean="0"/>
              <a:t>2</a:t>
            </a:r>
            <a:r>
              <a:rPr lang="ru-RU" dirty="0" smtClean="0"/>
              <a:t>=х</a:t>
            </a:r>
            <a:r>
              <a:rPr lang="ru-RU" baseline="30000" dirty="0" smtClean="0"/>
              <a:t>9</a:t>
            </a:r>
            <a:endParaRPr lang="ru-RU" baseline="30000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Tx/>
              <a:buNone/>
              <a:defRPr/>
            </a:pPr>
            <a:r>
              <a:rPr lang="ru-RU" dirty="0" smtClean="0">
                <a:solidFill>
                  <a:srgbClr val="000000"/>
                </a:solidFill>
              </a:rPr>
              <a:t>7)   2</a:t>
            </a:r>
            <a:r>
              <a:rPr lang="ru-RU" baseline="30000" dirty="0" smtClean="0">
                <a:solidFill>
                  <a:srgbClr val="000000"/>
                </a:solidFill>
              </a:rPr>
              <a:t>30</a:t>
            </a:r>
            <a:r>
              <a:rPr lang="ru-RU" dirty="0" smtClean="0">
                <a:solidFill>
                  <a:srgbClr val="000000"/>
                </a:solidFill>
              </a:rPr>
              <a:t>:2</a:t>
            </a:r>
            <a:r>
              <a:rPr lang="ru-RU" baseline="30000" dirty="0" smtClean="0">
                <a:solidFill>
                  <a:srgbClr val="000000"/>
                </a:solidFill>
              </a:rPr>
              <a:t>10</a:t>
            </a:r>
            <a:r>
              <a:rPr lang="ru-RU" dirty="0" smtClean="0">
                <a:solidFill>
                  <a:srgbClr val="000000"/>
                </a:solidFill>
              </a:rPr>
              <a:t>=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ru-RU" dirty="0" smtClean="0">
                <a:solidFill>
                  <a:srgbClr val="000000"/>
                </a:solidFill>
              </a:rPr>
              <a:t>2</a:t>
            </a:r>
            <a:r>
              <a:rPr lang="ru-RU" baseline="30000" dirty="0" smtClean="0">
                <a:solidFill>
                  <a:srgbClr val="000000"/>
                </a:solidFill>
              </a:rPr>
              <a:t>3  </a:t>
            </a:r>
          </a:p>
          <a:p>
            <a:pPr>
              <a:lnSpc>
                <a:spcPct val="150000"/>
              </a:lnSpc>
              <a:buClr>
                <a:srgbClr val="000000"/>
              </a:buClr>
              <a:buFontTx/>
              <a:buNone/>
              <a:defRPr/>
            </a:pPr>
            <a:r>
              <a:rPr lang="ru-RU" dirty="0" smtClean="0">
                <a:solidFill>
                  <a:srgbClr val="000000"/>
                </a:solidFill>
              </a:rPr>
              <a:t>8)  (</a:t>
            </a:r>
            <a:r>
              <a:rPr lang="en-US" dirty="0" smtClean="0">
                <a:solidFill>
                  <a:srgbClr val="000000"/>
                </a:solidFill>
              </a:rPr>
              <a:t>-</a:t>
            </a:r>
            <a:r>
              <a:rPr lang="ru-RU" dirty="0" err="1" smtClean="0">
                <a:solidFill>
                  <a:srgbClr val="000000"/>
                </a:solidFill>
              </a:rPr>
              <a:t>х</a:t>
            </a:r>
            <a:r>
              <a:rPr lang="ru-RU" dirty="0" smtClean="0">
                <a:solidFill>
                  <a:srgbClr val="000000"/>
                </a:solidFill>
              </a:rPr>
              <a:t>)</a:t>
            </a:r>
            <a:r>
              <a:rPr lang="ru-RU" baseline="30000" dirty="0" smtClean="0">
                <a:solidFill>
                  <a:srgbClr val="000000"/>
                </a:solidFill>
              </a:rPr>
              <a:t>3</a:t>
            </a:r>
            <a:r>
              <a:rPr lang="ru-RU" dirty="0" smtClean="0">
                <a:solidFill>
                  <a:srgbClr val="000000"/>
                </a:solidFill>
              </a:rPr>
              <a:t>=</a:t>
            </a:r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ru-RU" dirty="0" smtClean="0">
                <a:solidFill>
                  <a:srgbClr val="000000"/>
                </a:solidFill>
              </a:rPr>
              <a:t>х</a:t>
            </a:r>
            <a:r>
              <a:rPr lang="ru-RU" baseline="30000" dirty="0" smtClean="0">
                <a:solidFill>
                  <a:srgbClr val="000000"/>
                </a:solidFill>
              </a:rPr>
              <a:t>3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endParaRPr lang="ru-RU" baseline="30000" dirty="0" smtClean="0"/>
          </a:p>
          <a:p>
            <a:pPr>
              <a:lnSpc>
                <a:spcPct val="150000"/>
              </a:lnSpc>
              <a:defRPr/>
            </a:pPr>
            <a:endParaRPr lang="ru-RU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62050"/>
          </a:xfrm>
        </p:spPr>
        <p:txBody>
          <a:bodyPr/>
          <a:lstStyle/>
          <a:p>
            <a:r>
              <a:rPr lang="ru-RU" smtClean="0"/>
              <a:t>Соедините линиями выражения, соответствующие друг другу:</a:t>
            </a:r>
            <a:br>
              <a:rPr lang="ru-RU" smtClean="0"/>
            </a:br>
            <a:endParaRPr lang="ru-RU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38" y="1500188"/>
          <a:ext cx="6286517" cy="2500316"/>
        </p:xfrm>
        <a:graphic>
          <a:graphicData uri="http://schemas.openxmlformats.org/drawingml/2006/table">
            <a:tbl>
              <a:tblPr/>
              <a:tblGrid>
                <a:gridCol w="2097461"/>
                <a:gridCol w="2094528"/>
                <a:gridCol w="2094528"/>
              </a:tblGrid>
              <a:tr h="625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 5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800" b="1" baseline="300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2800" b="1" baseline="300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·</a:t>
                      </a:r>
                      <a:r>
                        <a:rPr lang="en-US" sz="2800" b="1" baseline="300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800" b="1" baseline="300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: 5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7+3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+mn-cs"/>
                        </a:rPr>
                        <a:t>10000000</a:t>
                      </a:r>
                      <a:endParaRPr lang="ru-RU" sz="2800" dirty="0" smtClean="0">
                        <a:solidFill>
                          <a:schemeClr val="tx2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(2·5)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 · 5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+mn-cs"/>
                        </a:rPr>
                        <a:t>5</a:t>
                      </a:r>
                      <a:r>
                        <a:rPr lang="en-US" sz="2800" b="1" baseline="300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+mn-cs"/>
                        </a:rPr>
                        <a:t>21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(5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ru-RU" sz="2800" b="1" baseline="30000" dirty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800" b="1" baseline="300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7-3</a:t>
                      </a: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8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800" b="1" baseline="30000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8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152400" cy="657225"/>
        </p:xfrm>
        <a:graphic>
          <a:graphicData uri="http://schemas.openxmlformats.org/presentationml/2006/ole">
            <p:oleObj spid="_x0000_s2050" name="Формула" r:id="rId3" imgW="152334" imgH="660113" progId="Equation.3">
              <p:embed/>
            </p:oleObj>
          </a:graphicData>
        </a:graphic>
      </p:graphicFrame>
      <p:graphicFrame>
        <p:nvGraphicFramePr>
          <p:cNvPr id="2051" name="Object 1"/>
          <p:cNvGraphicFramePr>
            <a:graphicFrameLocks noChangeAspect="1"/>
          </p:cNvGraphicFramePr>
          <p:nvPr/>
        </p:nvGraphicFramePr>
        <p:xfrm>
          <a:off x="0" y="0"/>
          <a:ext cx="152400" cy="657225"/>
        </p:xfrm>
        <a:graphic>
          <a:graphicData uri="http://schemas.openxmlformats.org/presentationml/2006/ole">
            <p:oleObj spid="_x0000_s2051" name="Формула" r:id="rId4" imgW="152334" imgH="66011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r>
              <a:rPr lang="ru-RU" smtClean="0"/>
              <a:t>Закончите предложения: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000125"/>
            <a:ext cx="8429625" cy="4525963"/>
          </a:xfrm>
        </p:spPr>
        <p:txBody>
          <a:bodyPr/>
          <a:lstStyle/>
          <a:p>
            <a:r>
              <a:rPr lang="ru-RU" sz="2400" smtClean="0"/>
              <a:t>Выражения, содержащие произведение чисел, переменных и их степеней называют</a:t>
            </a:r>
            <a:r>
              <a:rPr lang="en-US" sz="2400" smtClean="0"/>
              <a:t>- </a:t>
            </a:r>
          </a:p>
          <a:p>
            <a:pPr>
              <a:buFontTx/>
              <a:buNone/>
            </a:pPr>
            <a:r>
              <a:rPr lang="en-US" sz="2400" b="1" smtClean="0"/>
              <a:t>                             </a:t>
            </a:r>
            <a:r>
              <a:rPr lang="ru-RU" sz="2400" b="1" u="sng" smtClean="0"/>
              <a:t>одночленами</a:t>
            </a:r>
            <a:endParaRPr lang="en-US" sz="2400" b="1" u="sng" smtClean="0"/>
          </a:p>
          <a:p>
            <a:r>
              <a:rPr lang="ru-RU" sz="2400" smtClean="0"/>
              <a:t>Произведение числового множителя, стоящего на первом месте, и степеней различных переменных называют</a:t>
            </a:r>
            <a:r>
              <a:rPr lang="en-US" sz="2400" smtClean="0"/>
              <a:t>  -</a:t>
            </a:r>
          </a:p>
          <a:p>
            <a:pPr>
              <a:buFontTx/>
              <a:buNone/>
            </a:pPr>
            <a:r>
              <a:rPr lang="en-US" sz="2400" smtClean="0"/>
              <a:t>                     </a:t>
            </a:r>
            <a:r>
              <a:rPr lang="ru-RU" sz="2400" smtClean="0"/>
              <a:t> </a:t>
            </a:r>
            <a:r>
              <a:rPr lang="ru-RU" sz="2400" b="1" u="sng" smtClean="0"/>
              <a:t>одночленом стандартного вида</a:t>
            </a:r>
            <a:endParaRPr lang="ru-RU" sz="2400" smtClean="0"/>
          </a:p>
          <a:p>
            <a:r>
              <a:rPr lang="ru-RU" sz="2400" smtClean="0"/>
              <a:t>Числовой множитель в одночлене стандартного вида называется </a:t>
            </a:r>
            <a:r>
              <a:rPr lang="en-US" sz="2400" b="1" smtClean="0"/>
              <a:t>                   </a:t>
            </a:r>
          </a:p>
          <a:p>
            <a:pPr>
              <a:buFontTx/>
              <a:buNone/>
            </a:pPr>
            <a:r>
              <a:rPr lang="en-US" sz="2400" b="1" smtClean="0"/>
              <a:t>                       </a:t>
            </a:r>
            <a:r>
              <a:rPr lang="en-US" sz="2400" b="1" u="sng" smtClean="0"/>
              <a:t>   </a:t>
            </a:r>
            <a:r>
              <a:rPr lang="ru-RU" sz="2400" b="1" u="sng" smtClean="0"/>
              <a:t>коэффициентом</a:t>
            </a:r>
            <a:endParaRPr lang="ru-RU" sz="2400" smtClean="0"/>
          </a:p>
          <a:p>
            <a:r>
              <a:rPr lang="ru-RU" sz="2400" smtClean="0"/>
              <a:t>Сумму показателей степеней всех входящих в одночлен переменных называют </a:t>
            </a:r>
            <a:r>
              <a:rPr lang="en-US" sz="2400" smtClean="0"/>
              <a:t>–</a:t>
            </a:r>
          </a:p>
          <a:p>
            <a:pPr>
              <a:buFontTx/>
              <a:buNone/>
            </a:pPr>
            <a:r>
              <a:rPr lang="en-US" sz="2400" b="1" smtClean="0"/>
              <a:t>                     </a:t>
            </a:r>
            <a:r>
              <a:rPr lang="en-US" sz="2400" b="1" u="sng" smtClean="0"/>
              <a:t> </a:t>
            </a:r>
            <a:r>
              <a:rPr lang="ru-RU" sz="2400" b="1" u="sng" smtClean="0"/>
              <a:t>степенью одночлена</a:t>
            </a: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33375"/>
            <a:ext cx="8385175" cy="863600"/>
          </a:xfrm>
        </p:spPr>
        <p:txBody>
          <a:bodyPr/>
          <a:lstStyle/>
          <a:p>
            <a:pPr eaLnBrk="1" hangingPunct="1"/>
            <a:r>
              <a:rPr lang="ru-RU" smtClean="0"/>
              <a:t>Попробуй сам:</a:t>
            </a:r>
          </a:p>
        </p:txBody>
      </p:sp>
      <p:graphicFrame>
        <p:nvGraphicFramePr>
          <p:cNvPr id="36923" name="Group 59"/>
          <p:cNvGraphicFramePr>
            <a:graphicFrameLocks noGrp="1"/>
          </p:cNvGraphicFramePr>
          <p:nvPr>
            <p:ph idx="1"/>
          </p:nvPr>
        </p:nvGraphicFramePr>
        <p:xfrm>
          <a:off x="500063" y="1643063"/>
          <a:ext cx="8007350" cy="3630605"/>
        </p:xfrm>
        <a:graphic>
          <a:graphicData uri="http://schemas.openxmlformats.org/drawingml/2006/table">
            <a:tbl>
              <a:tblPr/>
              <a:tblGrid>
                <a:gridCol w="2293937"/>
                <a:gridCol w="1709738"/>
                <a:gridCol w="2001837"/>
                <a:gridCol w="2001838"/>
              </a:tblGrid>
              <a:tr h="6588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Одночлен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Стандартный вид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Коэффициент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Степень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3х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- 0,7 </a:t>
                      </a: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2а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-0,5 m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n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-3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m³n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· 4m²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33375"/>
            <a:ext cx="8385175" cy="863600"/>
          </a:xfrm>
        </p:spPr>
        <p:txBody>
          <a:bodyPr/>
          <a:lstStyle/>
          <a:p>
            <a:pPr eaLnBrk="1" hangingPunct="1"/>
            <a:r>
              <a:rPr lang="ru-RU" smtClean="0"/>
              <a:t> Проведите взаимопроверку:</a:t>
            </a:r>
          </a:p>
        </p:txBody>
      </p:sp>
      <p:graphicFrame>
        <p:nvGraphicFramePr>
          <p:cNvPr id="36923" name="Group 59"/>
          <p:cNvGraphicFramePr>
            <a:graphicFrameLocks noGrp="1"/>
          </p:cNvGraphicFramePr>
          <p:nvPr>
            <p:ph idx="1"/>
          </p:nvPr>
        </p:nvGraphicFramePr>
        <p:xfrm>
          <a:off x="500063" y="1143000"/>
          <a:ext cx="8007350" cy="4270683"/>
        </p:xfrm>
        <a:graphic>
          <a:graphicData uri="http://schemas.openxmlformats.org/drawingml/2006/table">
            <a:tbl>
              <a:tblPr/>
              <a:tblGrid>
                <a:gridCol w="2643177"/>
                <a:gridCol w="1643074"/>
                <a:gridCol w="1719261"/>
                <a:gridCol w="2001838"/>
              </a:tblGrid>
              <a:tr h="6588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Одночлен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Стандартный вид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Коэффициент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Степень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3х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- 0,7 </a:t>
                      </a: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3600" dirty="0" smtClean="0">
                          <a:latin typeface="Arial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3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2а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-0,5 m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n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3600" dirty="0" smtClean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3600" dirty="0" smtClean="0"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3600" dirty="0" smtClean="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-3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m³n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· 4m²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922588" y="5429250"/>
            <a:ext cx="1362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</a:pPr>
            <a:r>
              <a:rPr lang="ru-RU" sz="2800" b="1">
                <a:latin typeface="Arial" charset="0"/>
                <a:cs typeface="Arial" charset="0"/>
              </a:rPr>
              <a:t>-3 </a:t>
            </a:r>
            <a:r>
              <a:rPr lang="en-US" sz="2800" b="1">
                <a:latin typeface="Arial" charset="0"/>
                <a:cs typeface="Arial" charset="0"/>
              </a:rPr>
              <a:t>m³n</a:t>
            </a:r>
            <a:r>
              <a:rPr lang="ru-RU" sz="2800" b="1">
                <a:latin typeface="Arial" charset="0"/>
                <a:cs typeface="Arial" charset="0"/>
              </a:rPr>
              <a:t> </a:t>
            </a:r>
            <a:endParaRPr lang="ru-RU" b="1">
              <a:latin typeface="Arial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900613" y="5429250"/>
            <a:ext cx="8239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</a:pPr>
            <a:r>
              <a:rPr lang="en-US" sz="2800" b="1">
                <a:latin typeface="Arial" charset="0"/>
                <a:cs typeface="Arial" charset="0"/>
              </a:rPr>
              <a:t>4m²</a:t>
            </a:r>
            <a:endParaRPr lang="ru-RU" sz="2800" b="1">
              <a:latin typeface="Arial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525713" y="6000750"/>
            <a:ext cx="1901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</a:pPr>
            <a:r>
              <a:rPr lang="ru-RU" sz="2800" b="1">
                <a:solidFill>
                  <a:srgbClr val="FF0000"/>
                </a:solidFill>
                <a:latin typeface="Arial" charset="0"/>
                <a:cs typeface="Arial" charset="0"/>
              </a:rPr>
              <a:t>одночлен</a:t>
            </a:r>
            <a:endParaRPr lang="ru-RU" sz="28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757738" y="6000750"/>
            <a:ext cx="1901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</a:pPr>
            <a:r>
              <a:rPr lang="ru-RU" sz="2800" b="1">
                <a:solidFill>
                  <a:srgbClr val="FF0000"/>
                </a:solidFill>
                <a:latin typeface="Arial" charset="0"/>
                <a:cs typeface="Arial" charset="0"/>
              </a:rPr>
              <a:t>одночлен</a:t>
            </a:r>
            <a:endParaRPr lang="ru-RU" sz="2800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875</Words>
  <Application>Microsoft Office PowerPoint</Application>
  <PresentationFormat>Экран (4:3)</PresentationFormat>
  <Paragraphs>185</Paragraphs>
  <Slides>37</Slides>
  <Notes>2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9" baseType="lpstr">
      <vt:lpstr>Оформление по умолчанию</vt:lpstr>
      <vt:lpstr>Формула</vt:lpstr>
      <vt:lpstr>Дата  :  22.11.2013 год     Классная работа         </vt:lpstr>
      <vt:lpstr>Цель урока: создание условий для освоения обучающимися материала по теме "Умножение одночленов".  </vt:lpstr>
      <vt:lpstr>Слайд 3</vt:lpstr>
      <vt:lpstr>МИХАИЛ ВАСИЛЬЕВИЧ  ЛОМОНОСОВ (1711 – 1765)</vt:lpstr>
      <vt:lpstr>Найди ошибку, которую я допустила   при выполнении заданий: </vt:lpstr>
      <vt:lpstr>Соедините линиями выражения, соответствующие друг другу: </vt:lpstr>
      <vt:lpstr>Закончите предложения: </vt:lpstr>
      <vt:lpstr>Попробуй сам:</vt:lpstr>
      <vt:lpstr> Проведите взаимопроверку:</vt:lpstr>
      <vt:lpstr>Слайд 10</vt:lpstr>
      <vt:lpstr>Слайд 11</vt:lpstr>
      <vt:lpstr>Слайд 12</vt:lpstr>
      <vt:lpstr>ФИЗКУЛЬТМИНУТКА</vt:lpstr>
      <vt:lpstr>Гимнастика для укрепления глазных мышц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№467  (а, б, в, д)      **468</vt:lpstr>
      <vt:lpstr>Самостоятельная работа:</vt:lpstr>
      <vt:lpstr>Проведите самопроверку</vt:lpstr>
      <vt:lpstr>Самостоятельная работа</vt:lpstr>
      <vt:lpstr>Слайд 27</vt:lpstr>
      <vt:lpstr>РАЗГАДАЙТЕ РЕБУС</vt:lpstr>
      <vt:lpstr>РАЗГАДАЙТЕ РЕБУС</vt:lpstr>
      <vt:lpstr>РАЗГАДАЙТЕ РЕБУС</vt:lpstr>
      <vt:lpstr>РАЗГАДАЙТЕ РЕБУС</vt:lpstr>
      <vt:lpstr>Домашнее задание: </vt:lpstr>
      <vt:lpstr>Подведение итогов урока:</vt:lpstr>
      <vt:lpstr>Слайд 34</vt:lpstr>
      <vt:lpstr>Спасибо за урок</vt:lpstr>
      <vt:lpstr>Слайд 36</vt:lpstr>
      <vt:lpstr>Слайд 37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Tata</cp:lastModifiedBy>
  <cp:revision>88</cp:revision>
  <dcterms:created xsi:type="dcterms:W3CDTF">2012-08-12T16:04:58Z</dcterms:created>
  <dcterms:modified xsi:type="dcterms:W3CDTF">2014-04-15T19:37:05Z</dcterms:modified>
</cp:coreProperties>
</file>