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69" r:id="rId4"/>
    <p:sldId id="257" r:id="rId5"/>
    <p:sldId id="270" r:id="rId6"/>
    <p:sldId id="275" r:id="rId7"/>
    <p:sldId id="258" r:id="rId8"/>
    <p:sldId id="259" r:id="rId9"/>
    <p:sldId id="271" r:id="rId10"/>
    <p:sldId id="260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829CA-5C99-4358-A0D0-EE65A2DAA988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FD909-B075-4B61-9864-74D631CDE3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37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7DB-08B2-425F-9C5A-B9CB98C7A17D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2511-46AB-4E96-A8A1-B8F0F0E36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7DB-08B2-425F-9C5A-B9CB98C7A17D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2511-46AB-4E96-A8A1-B8F0F0E36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7DB-08B2-425F-9C5A-B9CB98C7A17D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2511-46AB-4E96-A8A1-B8F0F0E367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"/>
          <p:cNvSpPr>
            <a:spLocks noChangeArrowheads="1"/>
          </p:cNvSpPr>
          <p:nvPr/>
        </p:nvSpPr>
        <p:spPr bwMode="auto">
          <a:xfrm>
            <a:off x="0" y="0"/>
            <a:ext cx="9144000" cy="15033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cxnSp>
        <p:nvCxnSpPr>
          <p:cNvPr id="5" name="Shape 14"/>
          <p:cNvCxnSpPr>
            <a:cxnSpLocks noChangeShapeType="1"/>
          </p:cNvCxnSpPr>
          <p:nvPr/>
        </p:nvCxnSpPr>
        <p:spPr bwMode="auto">
          <a:xfrm>
            <a:off x="0" y="1503363"/>
            <a:ext cx="9144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7DB-08B2-425F-9C5A-B9CB98C7A17D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2511-46AB-4E96-A8A1-B8F0F0E367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7DB-08B2-425F-9C5A-B9CB98C7A17D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2511-46AB-4E96-A8A1-B8F0F0E36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7DB-08B2-425F-9C5A-B9CB98C7A17D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2511-46AB-4E96-A8A1-B8F0F0E367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7DB-08B2-425F-9C5A-B9CB98C7A17D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2511-46AB-4E96-A8A1-B8F0F0E36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7DB-08B2-425F-9C5A-B9CB98C7A17D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2511-46AB-4E96-A8A1-B8F0F0E36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7DB-08B2-425F-9C5A-B9CB98C7A17D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2511-46AB-4E96-A8A1-B8F0F0E36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7DB-08B2-425F-9C5A-B9CB98C7A17D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2511-46AB-4E96-A8A1-B8F0F0E367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7DB-08B2-425F-9C5A-B9CB98C7A17D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2511-46AB-4E96-A8A1-B8F0F0E367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A7467DB-08B2-425F-9C5A-B9CB98C7A17D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EC2511-46AB-4E96-A8A1-B8F0F0E367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t="2509" r="2779" b="2311"/>
          <a:stretch/>
        </p:blipFill>
        <p:spPr>
          <a:xfrm>
            <a:off x="-16975" y="0"/>
            <a:ext cx="922877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404864"/>
          </a:xfrm>
        </p:spPr>
        <p:txBody>
          <a:bodyPr>
            <a:noAutofit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</a:rPr>
              <a:t>Республика Крым.</a:t>
            </a:r>
            <a:br>
              <a:rPr lang="ru-RU" sz="6000" b="1" u="sng" dirty="0" smtClean="0">
                <a:solidFill>
                  <a:srgbClr val="FF0000"/>
                </a:solidFill>
              </a:rPr>
            </a:br>
            <a:r>
              <a:rPr lang="ru-RU" sz="6000" b="1" u="sng" dirty="0" smtClean="0">
                <a:solidFill>
                  <a:srgbClr val="FF0000"/>
                </a:solidFill>
              </a:rPr>
              <a:t>Севастополь</a:t>
            </a:r>
            <a:r>
              <a:rPr lang="ru-RU" sz="6000" b="1" u="sng" dirty="0" smtClean="0">
                <a:solidFill>
                  <a:srgbClr val="FF0000"/>
                </a:solidFill>
              </a:rPr>
              <a:t>.</a:t>
            </a:r>
            <a:br>
              <a:rPr lang="ru-RU" sz="6000" b="1" u="sng" dirty="0" smtClean="0">
                <a:solidFill>
                  <a:srgbClr val="FF0000"/>
                </a:solidFill>
              </a:rPr>
            </a:br>
            <a:r>
              <a:rPr lang="ru-RU" sz="6000" b="1" u="sng" dirty="0" smtClean="0">
                <a:solidFill>
                  <a:srgbClr val="FF0000"/>
                </a:solidFill>
              </a:rPr>
              <a:t>1 часть.</a:t>
            </a:r>
            <a:endParaRPr lang="ru-RU" sz="6000" b="1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661248"/>
            <a:ext cx="4536504" cy="10801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Учитель географии, МКОУ-СОШ №2 ЗАТО п. Солнечный Красноярского края, </a:t>
            </a:r>
          </a:p>
          <a:p>
            <a:r>
              <a:rPr lang="ru-RU" dirty="0" smtClean="0"/>
              <a:t>Мурашкина Инна Николаевна.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4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</a:rPr>
              <a:t>Деклорация</a:t>
            </a:r>
            <a:r>
              <a:rPr lang="ru-RU" sz="6000" b="1" dirty="0" smtClean="0">
                <a:solidFill>
                  <a:srgbClr val="FF0000"/>
                </a:solidFill>
              </a:rPr>
              <a:t> о независимости.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88840"/>
            <a:ext cx="8712968" cy="3488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11 марта 2014 года Верховный Совет Автономной Республики Крым и Севастопольский городской совет приняли декларацию о независимости Автономной Республики Крым и города </a:t>
            </a:r>
            <a:r>
              <a:rPr lang="ru-RU" sz="3600" b="1" dirty="0" smtClean="0">
                <a:solidFill>
                  <a:schemeClr val="tx2"/>
                </a:solidFill>
              </a:rPr>
              <a:t>Севастополя.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иннф\Desktop\крым\iCAGSFNW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97152"/>
            <a:ext cx="2880320" cy="1920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9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Использованные материалы: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Википедия;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Видео обращение президента России;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://www.kremlin.ru/news/20603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Классный час «Мы вместе».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9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 txBox="1">
            <a:spLocks noGrp="1"/>
          </p:cNvSpPr>
          <p:nvPr>
            <p:ph type="title"/>
          </p:nvPr>
        </p:nvSpPr>
        <p:spPr>
          <a:xfrm>
            <a:off x="0" y="188640"/>
            <a:ext cx="8686800" cy="1080120"/>
          </a:xfrm>
        </p:spPr>
        <p:txBody>
          <a:bodyPr>
            <a:noAutofit/>
          </a:bodyPr>
          <a:lstStyle/>
          <a:p>
            <a:pPr indent="228600" algn="ctr" eaLnBrk="1" hangingPunct="1">
              <a:spcBef>
                <a:spcPct val="0"/>
              </a:spcBef>
              <a:buClr>
                <a:srgbClr val="002060"/>
              </a:buClr>
              <a:buSzTx/>
              <a:buFont typeface="Trebuchet MS" pitchFamily="34" charset="0"/>
              <a:buNone/>
            </a:pPr>
            <a:r>
              <a:rPr lang="ru-RU" altLang="ru-RU" sz="5400" dirty="0" smtClean="0">
                <a:solidFill>
                  <a:srgbClr val="FF0000"/>
                </a:solidFill>
                <a:latin typeface="+mj-lt"/>
                <a:cs typeface="Arial" charset="0"/>
                <a:sym typeface="Trebuchet MS" pitchFamily="34" charset="0"/>
              </a:rPr>
              <a:t>Происхождение названия.</a:t>
            </a:r>
          </a:p>
        </p:txBody>
      </p:sp>
      <p:sp>
        <p:nvSpPr>
          <p:cNvPr id="9219" name="Текст 2"/>
          <p:cNvSpPr txBox="1">
            <a:spLocks noGrp="1"/>
          </p:cNvSpPr>
          <p:nvPr>
            <p:ph type="body" idx="1"/>
          </p:nvPr>
        </p:nvSpPr>
        <p:spPr>
          <a:xfrm>
            <a:off x="4643438" y="1878013"/>
            <a:ext cx="4114800" cy="4192587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Clr>
                <a:srgbClr val="EEF0E8"/>
              </a:buClr>
              <a:buSzPct val="167000"/>
            </a:pPr>
            <a:endParaRPr lang="ru-RU" altLang="ru-RU" sz="2400" dirty="0" smtClean="0">
              <a:solidFill>
                <a:srgbClr val="EEF0E8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0" indent="0" eaLnBrk="1" hangingPunct="1">
              <a:spcBef>
                <a:spcPts val="600"/>
              </a:spcBef>
              <a:buClr>
                <a:srgbClr val="EEF0E8"/>
              </a:buClr>
              <a:buSzPct val="167000"/>
              <a:buFontTx/>
              <a:buChar char="•"/>
            </a:pPr>
            <a:endParaRPr lang="ru-RU" altLang="ru-RU" sz="3000" dirty="0" smtClean="0"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3960812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76" y="3833664"/>
            <a:ext cx="5877124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139952" y="2492896"/>
            <a:ext cx="46805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Название «Крым» происходит от тюркского – вал, стена, ров.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buClr>
                <a:srgbClr val="002060"/>
              </a:buClr>
              <a:buSzTx/>
              <a:buFont typeface="Trebuchet MS" pitchFamily="34" charset="0"/>
              <a:buNone/>
            </a:pPr>
            <a:r>
              <a:rPr lang="ru-RU" altLang="ru-RU" sz="4400" dirty="0" smtClean="0">
                <a:solidFill>
                  <a:srgbClr val="FF0000"/>
                </a:solidFill>
                <a:latin typeface="+mn-lt"/>
                <a:cs typeface="Arial" charset="0"/>
                <a:sym typeface="Trebuchet MS" pitchFamily="34" charset="0"/>
              </a:rPr>
              <a:t>Крещение князя Владимира в Херсонесе.</a:t>
            </a:r>
          </a:p>
        </p:txBody>
      </p:sp>
      <p:sp>
        <p:nvSpPr>
          <p:cNvPr id="10243" name="Текст 2"/>
          <p:cNvSpPr txBox="1">
            <a:spLocks noGrp="1"/>
          </p:cNvSpPr>
          <p:nvPr>
            <p:ph type="body" idx="1"/>
          </p:nvPr>
        </p:nvSpPr>
        <p:spPr>
          <a:xfrm>
            <a:off x="4140200" y="1752600"/>
            <a:ext cx="4546600" cy="4462463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Clr>
                <a:srgbClr val="EEF0E8"/>
              </a:buClr>
              <a:buSzPct val="167000"/>
            </a:pPr>
            <a:r>
              <a:rPr lang="ru-RU" altLang="ru-RU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Херсонес Таврический был основан греками в </a:t>
            </a:r>
            <a:r>
              <a:rPr lang="en-US" altLang="ru-RU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VI</a:t>
            </a:r>
            <a:r>
              <a:rPr lang="ru-RU" altLang="ru-RU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в. до н.э. и просуществовал ещё почти 2 тысячи лет. Руины Херсонеса расположены на территории Севастополя.</a:t>
            </a:r>
          </a:p>
          <a:p>
            <a:pPr marL="0" indent="0" eaLnBrk="1" hangingPunct="1">
              <a:spcBef>
                <a:spcPts val="600"/>
              </a:spcBef>
              <a:buClr>
                <a:srgbClr val="EEF0E8"/>
              </a:buClr>
              <a:buSzPct val="167000"/>
            </a:pPr>
            <a:endParaRPr lang="ru-RU" altLang="ru-RU" sz="2000" dirty="0" smtClean="0"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0" indent="0" eaLnBrk="1" hangingPunct="1">
              <a:spcBef>
                <a:spcPts val="600"/>
              </a:spcBef>
              <a:buClr>
                <a:srgbClr val="EEF0E8"/>
              </a:buClr>
              <a:buSzPct val="167000"/>
            </a:pPr>
            <a:r>
              <a:rPr lang="ru-RU" altLang="ru-RU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В «Повести временных лет» о крещении князя Владимира сказано следующее:</a:t>
            </a:r>
          </a:p>
          <a:p>
            <a:pPr marL="0" indent="0" eaLnBrk="1" hangingPunct="1">
              <a:spcBef>
                <a:spcPts val="600"/>
              </a:spcBef>
              <a:buClr>
                <a:srgbClr val="EEF0E8"/>
              </a:buClr>
              <a:buSzPct val="167000"/>
            </a:pPr>
            <a:r>
              <a:rPr lang="ru-RU" altLang="ru-RU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«Крестился же он в церкви святого Василия, а стоит церковь та в городе Корсуни посреди града, где собираются корсунцы на торг»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44675"/>
            <a:ext cx="3455987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" y="2420888"/>
            <a:ext cx="5004048" cy="370527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b="1" dirty="0"/>
              <a:t>19 апреля 1783 — Императрицей Екатериной II подписан Манифест о </a:t>
            </a:r>
            <a:r>
              <a:rPr lang="ru-RU" sz="3600" b="1" dirty="0" smtClean="0"/>
              <a:t>присоединении </a:t>
            </a:r>
            <a:r>
              <a:rPr lang="ru-RU" sz="3600" b="1" dirty="0"/>
              <a:t>к Российской империи Крыма и Таманского </a:t>
            </a:r>
            <a:r>
              <a:rPr lang="ru-RU" sz="3600" b="1" dirty="0" smtClean="0"/>
              <a:t>полуострова.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altLang="ru-RU" sz="6000" b="1" dirty="0" smtClean="0">
                <a:solidFill>
                  <a:srgbClr val="FF0000"/>
                </a:solidFill>
                <a:cs typeface="Arial" charset="0"/>
                <a:sym typeface="Trebuchet MS" pitchFamily="34" charset="0"/>
              </a:rPr>
              <a:t>Вхождение Крыма в состав России.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3635896" cy="452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4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1682750"/>
            <a:ext cx="483076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0050" y="1682750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7563" y="3954463"/>
            <a:ext cx="2593975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Заголовок 1"/>
          <p:cNvSpPr txBox="1">
            <a:spLocks noGrp="1"/>
          </p:cNvSpPr>
          <p:nvPr>
            <p:ph type="title"/>
          </p:nvPr>
        </p:nvSpPr>
        <p:spPr>
          <a:xfrm>
            <a:off x="251520" y="332656"/>
            <a:ext cx="9144000" cy="936104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Clr>
                <a:srgbClr val="002060"/>
              </a:buClr>
              <a:buSzTx/>
            </a:pPr>
            <a:r>
              <a:rPr lang="ru-RU" altLang="ru-RU" sz="4800" dirty="0">
                <a:solidFill>
                  <a:srgbClr val="FF0000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Оборона Севастополя </a:t>
            </a:r>
            <a:r>
              <a:rPr lang="ru-RU" altLang="ru-RU" sz="4800" dirty="0" smtClean="0">
                <a:solidFill>
                  <a:srgbClr val="FF0000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/>
            </a:r>
            <a:br>
              <a:rPr lang="ru-RU" altLang="ru-RU" sz="4800" dirty="0" smtClean="0">
                <a:solidFill>
                  <a:srgbClr val="FF0000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</a:br>
            <a:r>
              <a:rPr lang="ru-RU" altLang="ru-RU" sz="4800" dirty="0" smtClean="0">
                <a:solidFill>
                  <a:srgbClr val="FF0000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1854-1855 </a:t>
            </a:r>
            <a:r>
              <a:rPr lang="ru-RU" altLang="ru-RU" sz="4800" dirty="0">
                <a:solidFill>
                  <a:srgbClr val="FF0000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гг.</a:t>
            </a:r>
            <a:endParaRPr lang="ru-RU" altLang="ru-RU" sz="4800" dirty="0" smtClean="0">
              <a:solidFill>
                <a:srgbClr val="FF0000"/>
              </a:solidFill>
              <a:latin typeface="+mj-lt"/>
              <a:cs typeface="Arial" charset="0"/>
              <a:sym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00213"/>
            <a:ext cx="54086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5150" y="1724025"/>
            <a:ext cx="323373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9438" y="4164013"/>
            <a:ext cx="3030537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1663" y="4437063"/>
            <a:ext cx="2725737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900" y="4437063"/>
            <a:ext cx="29257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Заголовок 1"/>
          <p:cNvSpPr txBox="1">
            <a:spLocks noGrp="1"/>
          </p:cNvSpPr>
          <p:nvPr>
            <p:ph type="title"/>
          </p:nvPr>
        </p:nvSpPr>
        <p:spPr>
          <a:xfrm>
            <a:off x="395288" y="260648"/>
            <a:ext cx="8229600" cy="864890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buClr>
                <a:srgbClr val="002060"/>
              </a:buClr>
              <a:buSzTx/>
              <a:buFont typeface="Trebuchet MS" pitchFamily="34" charset="0"/>
              <a:buNone/>
            </a:pPr>
            <a:r>
              <a:rPr lang="ru-RU" altLang="ru-RU" sz="4800" dirty="0" smtClean="0">
                <a:solidFill>
                  <a:srgbClr val="FF0000"/>
                </a:solidFill>
                <a:latin typeface="+mj-lt"/>
                <a:cs typeface="Arial" charset="0"/>
                <a:sym typeface="Trebuchet MS" pitchFamily="34" charset="0"/>
              </a:rPr>
              <a:t>Оборона Севастополя</a:t>
            </a:r>
            <a:br>
              <a:rPr lang="ru-RU" altLang="ru-RU" sz="4800" dirty="0" smtClean="0">
                <a:solidFill>
                  <a:srgbClr val="FF0000"/>
                </a:solidFill>
                <a:latin typeface="+mj-lt"/>
                <a:cs typeface="Arial" charset="0"/>
                <a:sym typeface="Trebuchet MS" pitchFamily="34" charset="0"/>
              </a:rPr>
            </a:br>
            <a:r>
              <a:rPr lang="ru-RU" altLang="ru-RU" sz="4800" dirty="0" smtClean="0">
                <a:solidFill>
                  <a:srgbClr val="FF0000"/>
                </a:solidFill>
                <a:latin typeface="+mj-lt"/>
                <a:cs typeface="Arial" charset="0"/>
                <a:sym typeface="Trebuchet MS" pitchFamily="34" charset="0"/>
              </a:rPr>
              <a:t> 1941-1942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Автономная Крымская республика.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36912"/>
            <a:ext cx="6876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tx2"/>
                </a:solidFill>
              </a:rPr>
              <a:t>18 </a:t>
            </a:r>
            <a:r>
              <a:rPr lang="ru-RU" sz="3600" b="1" u="sng" dirty="0">
                <a:solidFill>
                  <a:schemeClr val="tx2"/>
                </a:solidFill>
              </a:rPr>
              <a:t>октября 1921</a:t>
            </a:r>
            <a:r>
              <a:rPr lang="ru-RU" sz="3600" b="1" dirty="0">
                <a:solidFill>
                  <a:schemeClr val="tx2"/>
                </a:solidFill>
              </a:rPr>
              <a:t> — образована Автономная Крымская Советская Социалистическая Республика в составе РСФСР</a:t>
            </a:r>
            <a:r>
              <a:rPr lang="ru-RU" sz="3600" b="1" dirty="0" smtClean="0">
                <a:solidFill>
                  <a:schemeClr val="tx2"/>
                </a:solidFill>
              </a:rPr>
              <a:t>.</a:t>
            </a:r>
          </a:p>
          <a:p>
            <a:endParaRPr lang="ru-RU" sz="3600" b="1" dirty="0">
              <a:solidFill>
                <a:schemeClr val="tx2"/>
              </a:solidFill>
            </a:endParaRPr>
          </a:p>
          <a:p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17032"/>
            <a:ext cx="2592288" cy="26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32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Передача Крыма -  Украине.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u="sng" dirty="0" smtClean="0"/>
          </a:p>
          <a:p>
            <a:r>
              <a:rPr lang="ru-RU" sz="3600" b="1" u="sng" dirty="0" smtClean="0">
                <a:solidFill>
                  <a:schemeClr val="tx2"/>
                </a:solidFill>
              </a:rPr>
              <a:t>19 </a:t>
            </a:r>
            <a:r>
              <a:rPr lang="ru-RU" sz="3600" b="1" u="sng" dirty="0">
                <a:solidFill>
                  <a:schemeClr val="tx2"/>
                </a:solidFill>
              </a:rPr>
              <a:t>февраля 1954</a:t>
            </a:r>
            <a:r>
              <a:rPr lang="ru-RU" sz="3600" b="1" dirty="0">
                <a:solidFill>
                  <a:schemeClr val="tx2"/>
                </a:solidFill>
              </a:rPr>
              <a:t> — Крымская область передана из состава РСФСР в состав УССР. Передача была приурочена к празднованию 300-летия </a:t>
            </a:r>
            <a:r>
              <a:rPr lang="ru-RU" sz="3600" b="1" dirty="0" err="1" smtClean="0">
                <a:solidFill>
                  <a:schemeClr val="tx2"/>
                </a:solidFill>
              </a:rPr>
              <a:t>Переяславской</a:t>
            </a:r>
            <a:r>
              <a:rPr lang="ru-RU" sz="3600" b="1" dirty="0" smtClean="0">
                <a:solidFill>
                  <a:schemeClr val="tx2"/>
                </a:solidFill>
              </a:rPr>
              <a:t> Рады.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40100"/>
            <a:ext cx="2519363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41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buClr>
                <a:srgbClr val="002060"/>
              </a:buClr>
              <a:buSzTx/>
              <a:buFont typeface="Trebuchet MS" pitchFamily="34" charset="0"/>
              <a:buNone/>
            </a:pPr>
            <a:r>
              <a:rPr lang="ru-RU" altLang="ru-RU" sz="4400" dirty="0" smtClean="0">
                <a:solidFill>
                  <a:srgbClr val="FF0000"/>
                </a:solidFill>
                <a:latin typeface="+mj-lt"/>
                <a:cs typeface="Arial" charset="0"/>
                <a:sym typeface="Trebuchet MS" pitchFamily="34" charset="0"/>
              </a:rPr>
              <a:t>Распад СССР и референдум в Крыму</a:t>
            </a:r>
          </a:p>
        </p:txBody>
      </p:sp>
      <p:sp>
        <p:nvSpPr>
          <p:cNvPr id="19459" name="Текст 2"/>
          <p:cNvSpPr txBox="1">
            <a:spLocks noGrp="1"/>
          </p:cNvSpPr>
          <p:nvPr>
            <p:ph type="body" idx="1"/>
          </p:nvPr>
        </p:nvSpPr>
        <p:spPr>
          <a:xfrm>
            <a:off x="3995738" y="1773238"/>
            <a:ext cx="4752975" cy="4679950"/>
          </a:xfrm>
        </p:spPr>
        <p:txBody>
          <a:bodyPr/>
          <a:lstStyle/>
          <a:p>
            <a:pPr marL="0" indent="365125" algn="just" eaLnBrk="1" hangingPunct="1">
              <a:spcBef>
                <a:spcPts val="600"/>
              </a:spcBef>
              <a:buClr>
                <a:srgbClr val="EEF0E8"/>
              </a:buClr>
              <a:buSzPct val="167000"/>
            </a:pPr>
            <a:r>
              <a:rPr lang="ru-RU" altLang="ru-RU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20 января 1991 г. в Крыму был проведён референдум. На голосование был поставлен вопрос: "</a:t>
            </a:r>
            <a:r>
              <a:rPr lang="ru-RU" altLang="ru-RU" sz="2000" b="1" dirty="0" smtClean="0">
                <a:latin typeface="Trebuchet MS" pitchFamily="34" charset="0"/>
                <a:cs typeface="Arial" charset="0"/>
                <a:sym typeface="Trebuchet MS" pitchFamily="34" charset="0"/>
              </a:rPr>
              <a:t>Вы за воссоздание Крымской Автономной Советской Социалистической республики как субъекта Союза ССР</a:t>
            </a:r>
            <a:r>
              <a:rPr lang="ru-RU" altLang="ru-RU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и участника Союзного договора?«</a:t>
            </a:r>
          </a:p>
          <a:p>
            <a:pPr marL="0" indent="365125" algn="just" eaLnBrk="1" hangingPunct="1">
              <a:spcBef>
                <a:spcPts val="600"/>
              </a:spcBef>
              <a:buClr>
                <a:srgbClr val="EEF0E8"/>
              </a:buClr>
              <a:buSzPct val="167000"/>
            </a:pPr>
            <a:r>
              <a:rPr lang="ru-RU" altLang="ru-RU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Участвовало в референдуме 81 % граждан.</a:t>
            </a:r>
          </a:p>
          <a:p>
            <a:pPr marL="0" indent="365125" algn="just" eaLnBrk="1" hangingPunct="1">
              <a:spcBef>
                <a:spcPts val="600"/>
              </a:spcBef>
              <a:buClr>
                <a:srgbClr val="EEF0E8"/>
              </a:buClr>
              <a:buSzPct val="167000"/>
            </a:pPr>
            <a:r>
              <a:rPr lang="ru-RU" altLang="ru-RU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Проголосовало </a:t>
            </a:r>
            <a:r>
              <a:rPr lang="ru-RU" altLang="ru-RU" sz="2000" b="1" dirty="0" smtClean="0">
                <a:latin typeface="Trebuchet MS" pitchFamily="34" charset="0"/>
                <a:cs typeface="Arial" charset="0"/>
                <a:sym typeface="Trebuchet MS" pitchFamily="34" charset="0"/>
              </a:rPr>
              <a:t>«За» </a:t>
            </a:r>
            <a:r>
              <a:rPr lang="ru-RU" altLang="ru-RU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- 93% жителей Крыма.</a:t>
            </a:r>
          </a:p>
          <a:p>
            <a:pPr marL="0" indent="365125" algn="just" eaLnBrk="1" hangingPunct="1">
              <a:spcBef>
                <a:spcPts val="600"/>
              </a:spcBef>
              <a:buClr>
                <a:srgbClr val="EEF0E8"/>
              </a:buClr>
              <a:buSzPct val="167000"/>
            </a:pPr>
            <a:r>
              <a:rPr lang="ru-RU" altLang="ru-RU" sz="2000" u="sng" dirty="0" smtClean="0">
                <a:solidFill>
                  <a:srgbClr val="FF0000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Но воля жителей Крыма была проигнорирована политиками!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621213"/>
            <a:ext cx="3429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255</Words>
  <Application>Microsoft Office PowerPoint</Application>
  <PresentationFormat>Экран (4:3)</PresentationFormat>
  <Paragraphs>30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Республика Крым. Севастополь. 1 часть.</vt:lpstr>
      <vt:lpstr>Происхождение названия.</vt:lpstr>
      <vt:lpstr>Крещение князя Владимира в Херсонесе.</vt:lpstr>
      <vt:lpstr>Вхождение Крыма в состав России. </vt:lpstr>
      <vt:lpstr>Оборона Севастополя  1854-1855 гг.</vt:lpstr>
      <vt:lpstr>Оборона Севастополя  1941-1942 гг.</vt:lpstr>
      <vt:lpstr>Автономная Крымская республика.</vt:lpstr>
      <vt:lpstr>Передача Крыма -  Украине.</vt:lpstr>
      <vt:lpstr>Распад СССР и референдум в Крыму</vt:lpstr>
      <vt:lpstr>Деклорация о независимости.</vt:lpstr>
      <vt:lpstr>Использованные материалы: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Крым.</dc:title>
  <dc:creator>Пользователь Windows</dc:creator>
  <cp:lastModifiedBy>Пользователь Windows</cp:lastModifiedBy>
  <cp:revision>36</cp:revision>
  <dcterms:created xsi:type="dcterms:W3CDTF">2014-04-06T01:05:41Z</dcterms:created>
  <dcterms:modified xsi:type="dcterms:W3CDTF">2014-05-10T04:30:22Z</dcterms:modified>
</cp:coreProperties>
</file>