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"/>
  <c:chart>
    <c:plotArea>
      <c:layout>
        <c:manualLayout>
          <c:layoutTarget val="inner"/>
          <c:xMode val="edge"/>
          <c:yMode val="edge"/>
          <c:x val="0.17907442518596844"/>
          <c:y val="4.0865225924977829E-2"/>
          <c:w val="0.62408480864763494"/>
          <c:h val="0.77796851074518325"/>
        </c:manualLayout>
      </c:layout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Лист1!$A$1:$F$1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xVal>
          <c:yVal>
            <c:numRef>
              <c:f>Лист1!$A$2:$F$2</c:f>
              <c:numCache>
                <c:formatCode>General</c:formatCode>
                <c:ptCount val="6"/>
                <c:pt idx="0">
                  <c:v>5</c:v>
                </c:pt>
                <c:pt idx="1">
                  <c:v>10</c:v>
                </c:pt>
                <c:pt idx="2">
                  <c:v>21</c:v>
                </c:pt>
                <c:pt idx="3">
                  <c:v>38</c:v>
                </c:pt>
                <c:pt idx="4">
                  <c:v>61</c:v>
                </c:pt>
                <c:pt idx="5">
                  <c:v>90</c:v>
                </c:pt>
              </c:numCache>
            </c:numRef>
          </c:yVal>
          <c:smooth val="1"/>
        </c:ser>
        <c:axId val="125068032"/>
        <c:axId val="125260928"/>
      </c:scatterChart>
      <c:valAx>
        <c:axId val="125068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t, c</a:t>
                </a:r>
                <a:endParaRPr lang="ru-RU" sz="2000"/>
              </a:p>
            </c:rich>
          </c:tx>
          <c:layout>
            <c:manualLayout>
              <c:xMode val="edge"/>
              <c:yMode val="edge"/>
              <c:x val="0.83707075892666349"/>
              <c:y val="0.84301844883579768"/>
            </c:manualLayout>
          </c:layout>
        </c:title>
        <c:numFmt formatCode="General" sourceLinked="1"/>
        <c:tickLblPos val="nextTo"/>
        <c:crossAx val="125260928"/>
        <c:crosses val="autoZero"/>
        <c:crossBetween val="midCat"/>
      </c:valAx>
      <c:valAx>
        <c:axId val="12526092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sz="2000"/>
                </a:pPr>
                <a:r>
                  <a:rPr lang="en-US" sz="2000"/>
                  <a:t>x, </a:t>
                </a:r>
                <a:r>
                  <a:rPr lang="ru-RU" sz="2000"/>
                  <a:t>м</a:t>
                </a:r>
              </a:p>
            </c:rich>
          </c:tx>
          <c:layout>
            <c:manualLayout>
              <c:xMode val="edge"/>
              <c:yMode val="edge"/>
              <c:x val="1.1542368308283256E-2"/>
              <c:y val="0.34659252836641397"/>
            </c:manualLayout>
          </c:layout>
        </c:title>
        <c:numFmt formatCode="General" sourceLinked="1"/>
        <c:tickLblPos val="nextTo"/>
        <c:crossAx val="125068032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"/>
  <c:chart>
    <c:plotArea>
      <c:layout>
        <c:manualLayout>
          <c:layoutTarget val="inner"/>
          <c:xMode val="edge"/>
          <c:yMode val="edge"/>
          <c:x val="0.17907442518596844"/>
          <c:y val="4.0865225924977794E-2"/>
          <c:w val="0.62408480864763494"/>
          <c:h val="0.77796851074518436"/>
        </c:manualLayout>
      </c:layout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Лист1!$A$1:$F$1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xVal>
          <c:yVal>
            <c:numRef>
              <c:f>Лист1!$A$2:$F$2</c:f>
              <c:numCache>
                <c:formatCode>General</c:formatCode>
                <c:ptCount val="6"/>
                <c:pt idx="0">
                  <c:v>5</c:v>
                </c:pt>
                <c:pt idx="1">
                  <c:v>10</c:v>
                </c:pt>
                <c:pt idx="2">
                  <c:v>21</c:v>
                </c:pt>
                <c:pt idx="3">
                  <c:v>38</c:v>
                </c:pt>
                <c:pt idx="4">
                  <c:v>61</c:v>
                </c:pt>
                <c:pt idx="5">
                  <c:v>90</c:v>
                </c:pt>
              </c:numCache>
            </c:numRef>
          </c:yVal>
          <c:smooth val="1"/>
        </c:ser>
        <c:axId val="125887232"/>
        <c:axId val="125889152"/>
      </c:scatterChart>
      <c:valAx>
        <c:axId val="125887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/>
                  <a:t>t, c</a:t>
                </a:r>
                <a:endParaRPr lang="ru-RU" sz="2000" dirty="0"/>
              </a:p>
            </c:rich>
          </c:tx>
          <c:layout>
            <c:manualLayout>
              <c:xMode val="edge"/>
              <c:yMode val="edge"/>
              <c:x val="0.83707075892666349"/>
              <c:y val="0.84301844883579768"/>
            </c:manualLayout>
          </c:layout>
        </c:title>
        <c:numFmt formatCode="General" sourceLinked="1"/>
        <c:tickLblPos val="nextTo"/>
        <c:crossAx val="125889152"/>
        <c:crosses val="autoZero"/>
        <c:crossBetween val="midCat"/>
      </c:valAx>
      <c:valAx>
        <c:axId val="12588915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/>
                  <a:t>x, </a:t>
                </a:r>
                <a:r>
                  <a:rPr lang="ru-RU" sz="2000" dirty="0"/>
                  <a:t>м</a:t>
                </a:r>
              </a:p>
            </c:rich>
          </c:tx>
          <c:layout>
            <c:manualLayout>
              <c:xMode val="edge"/>
              <c:yMode val="edge"/>
              <c:x val="1.154236830828325E-2"/>
              <c:y val="0.34659252836641341"/>
            </c:manualLayout>
          </c:layout>
        </c:title>
        <c:numFmt formatCode="General" sourceLinked="1"/>
        <c:tickLblPos val="nextTo"/>
        <c:crossAx val="125887232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"/>
  <c:chart>
    <c:plotArea>
      <c:layout>
        <c:manualLayout>
          <c:layoutTarget val="inner"/>
          <c:xMode val="edge"/>
          <c:yMode val="edge"/>
          <c:x val="0.17907442518596844"/>
          <c:y val="4.0865225924977794E-2"/>
          <c:w val="0.62408480864763494"/>
          <c:h val="0.77796851074518436"/>
        </c:manualLayout>
      </c:layout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Лист1!$A$1:$F$1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xVal>
          <c:yVal>
            <c:numRef>
              <c:f>Лист1!$A$2:$F$2</c:f>
              <c:numCache>
                <c:formatCode>General</c:formatCode>
                <c:ptCount val="6"/>
                <c:pt idx="0">
                  <c:v>5</c:v>
                </c:pt>
                <c:pt idx="1">
                  <c:v>10</c:v>
                </c:pt>
                <c:pt idx="2">
                  <c:v>21</c:v>
                </c:pt>
                <c:pt idx="3">
                  <c:v>38</c:v>
                </c:pt>
                <c:pt idx="4">
                  <c:v>61</c:v>
                </c:pt>
                <c:pt idx="5">
                  <c:v>90</c:v>
                </c:pt>
              </c:numCache>
            </c:numRef>
          </c:yVal>
          <c:smooth val="1"/>
        </c:ser>
        <c:axId val="126335232"/>
        <c:axId val="126349696"/>
      </c:scatterChart>
      <c:valAx>
        <c:axId val="126335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x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84676137938275453"/>
              <c:y val="0.8421284511060777"/>
            </c:manualLayout>
          </c:layout>
        </c:title>
        <c:numFmt formatCode="General" sourceLinked="1"/>
        <c:tickLblPos val="nextTo"/>
        <c:crossAx val="126349696"/>
        <c:crosses val="autoZero"/>
        <c:crossBetween val="midCat"/>
      </c:valAx>
      <c:valAx>
        <c:axId val="126349696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dirty="0" smtClean="0"/>
                  <a:t>y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2.1232988764374256E-2"/>
              <c:y val="2.9639017564876195E-2"/>
            </c:manualLayout>
          </c:layout>
        </c:title>
        <c:numFmt formatCode="General" sourceLinked="1"/>
        <c:tickLblPos val="nextTo"/>
        <c:crossAx val="126335232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0.17595</cdr:x>
      <cdr:y>0</cdr:y>
    </cdr:from>
    <cdr:to>
      <cdr:x>0.17595</cdr:x>
      <cdr:y>0.05797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1152980" y="0"/>
          <a:ext cx="0" cy="28802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77CE2-0458-4461-88C4-C50781D18BD2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A7407-EDE9-451D-B6AA-87A376EBC0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4501D-52C1-4A9C-8C02-17BB06C3A1B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983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5785C3-3895-4CD4-B03D-439916599EA4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8E5F-D9E6-4524-8273-63366B2A7E7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114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532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600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80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6329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770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30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064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189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874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407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563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99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61E2A-7086-46AF-93D9-A8CA303E686F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A3E07-EFD1-414E-90EA-5B7946FC29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368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oroka-beloboka.ru/soroka/i/t/a20e1bc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hyperlink" Target="http://images.yandex.ru/yandsearch?source=wiz&amp;img_url=http://imgn.dt00.net/711/711767_b.gif&amp;p=6&amp;text=%D1%81%D0%BF%D0%B8%D0%B4%D0%BE%D0%BC%D0%B5%D1%82%D1%80&amp;noreask=1&amp;pos=191&amp;lr=213&amp;rpt=simage&amp;nojs=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389" y="4123930"/>
            <a:ext cx="446407" cy="2833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Капля 10"/>
          <p:cNvSpPr/>
          <p:nvPr/>
        </p:nvSpPr>
        <p:spPr>
          <a:xfrm rot="18383564">
            <a:off x="2281164" y="4324992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апля 9"/>
          <p:cNvSpPr/>
          <p:nvPr/>
        </p:nvSpPr>
        <p:spPr>
          <a:xfrm rot="18383564">
            <a:off x="2296694" y="4374198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апля 7"/>
          <p:cNvSpPr/>
          <p:nvPr/>
        </p:nvSpPr>
        <p:spPr>
          <a:xfrm rot="18383564">
            <a:off x="2296693" y="4324992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Картинка 66 из 98775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594"/>
          <a:stretch/>
        </p:blipFill>
        <p:spPr bwMode="auto">
          <a:xfrm>
            <a:off x="4283968" y="1061476"/>
            <a:ext cx="3384376" cy="31273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Картинка 66 из 98775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594"/>
          <a:stretch/>
        </p:blipFill>
        <p:spPr bwMode="auto">
          <a:xfrm>
            <a:off x="195288" y="1109363"/>
            <a:ext cx="3384376" cy="31273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Капля 11"/>
          <p:cNvSpPr/>
          <p:nvPr/>
        </p:nvSpPr>
        <p:spPr>
          <a:xfrm rot="18383564">
            <a:off x="2254323" y="4380067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13" name="Капля 12"/>
          <p:cNvSpPr/>
          <p:nvPr/>
        </p:nvSpPr>
        <p:spPr>
          <a:xfrm rot="18383564">
            <a:off x="2254323" y="4389930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апля 13"/>
          <p:cNvSpPr/>
          <p:nvPr/>
        </p:nvSpPr>
        <p:spPr>
          <a:xfrm rot="18383564">
            <a:off x="2281164" y="4389930"/>
            <a:ext cx="936104" cy="864096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67544" y="332656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Дискретный процесс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332656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Непрерывный процесс</a:t>
            </a:r>
          </a:p>
        </p:txBody>
      </p:sp>
    </p:spTree>
    <p:extLst>
      <p:ext uri="{BB962C8B-B14F-4D97-AF65-F5344CB8AC3E}">
        <p14:creationId xmlns="" xmlns:p14="http://schemas.microsoft.com/office/powerpoint/2010/main" val="9053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00243 0.46412 " pathEditMode="relative" rAng="0" ptsTypes="AA">
                                      <p:cBhvr>
                                        <p:cTn id="2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2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1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-0.00538 0.4632 " pathEditMode="relative" rAng="0" ptsTypes="AA">
                                      <p:cBhvr>
                                        <p:cTn id="2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2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7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8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3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4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9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4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 animBg="1"/>
      <p:bldP spid="10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4" descr="Ньтон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0"/>
            <a:ext cx="4418371" cy="5589240"/>
          </a:xfrm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85024" y="620688"/>
            <a:ext cx="6300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Задолго до Зигмунда Фрейда привел доказательство существование подсознания человека. Обосновал необходимость регулярно мерить у больного температуру.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-19352" y="2564904"/>
            <a:ext cx="63778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Изобрел арифмометр, способный выполнять все четыре основные арифметические действия.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Описал двоичную систему счисления  с цифрами 0 и 1.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67844" y="39057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Создал комбинаторику как науку.</a:t>
            </a:r>
            <a:endParaRPr lang="ru-RU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-19351" y="5661248"/>
            <a:ext cx="9151892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Лейбниц Готфрид Фридрих (1646-1716) гг. -  великий немецкий учёный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04864"/>
            <a:ext cx="8640960" cy="1224136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ПРОИЗВОДНАЯ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572000" y="3933056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Материалы подготовлены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чителем математики высшей категории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Затиевой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О.В.,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учителем физики высшей категории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Бойковой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156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0496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Криволинейное движение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pic>
        <p:nvPicPr>
          <p:cNvPr id="1028" name="Picture 4" descr="Железная дорога &quot;Томас&quot;">
            <a:hlinkClick r:id="rId2" tooltip="Железная дорога &quot;Томас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100000" l="746" r="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137" y="2780928"/>
            <a:ext cx="4823068" cy="39772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Группа 3"/>
          <p:cNvGrpSpPr/>
          <p:nvPr/>
        </p:nvGrpSpPr>
        <p:grpSpPr>
          <a:xfrm>
            <a:off x="395536" y="1559818"/>
            <a:ext cx="5194003" cy="2841290"/>
            <a:chOff x="395536" y="1559818"/>
            <a:chExt cx="5194003" cy="2841290"/>
          </a:xfrm>
        </p:grpSpPr>
        <p:sp>
          <p:nvSpPr>
            <p:cNvPr id="13" name="Полилиния 12"/>
            <p:cNvSpPr/>
            <p:nvPr/>
          </p:nvSpPr>
          <p:spPr>
            <a:xfrm>
              <a:off x="395536" y="1599165"/>
              <a:ext cx="5194003" cy="2801943"/>
            </a:xfrm>
            <a:custGeom>
              <a:avLst/>
              <a:gdLst>
                <a:gd name="connsiteX0" fmla="*/ 0 w 2146433"/>
                <a:gd name="connsiteY0" fmla="*/ 1247894 h 1247894"/>
                <a:gd name="connsiteX1" fmla="*/ 731520 w 2146433"/>
                <a:gd name="connsiteY1" fmla="*/ 121738 h 1247894"/>
                <a:gd name="connsiteX2" fmla="*/ 2146433 w 2146433"/>
                <a:gd name="connsiteY2" fmla="*/ 83237 h 1247894"/>
                <a:gd name="connsiteX0" fmla="*/ 0 w 2146433"/>
                <a:gd name="connsiteY0" fmla="*/ 1262548 h 1262548"/>
                <a:gd name="connsiteX1" fmla="*/ 391982 w 2146433"/>
                <a:gd name="connsiteY1" fmla="*/ 111259 h 1262548"/>
                <a:gd name="connsiteX2" fmla="*/ 2146433 w 2146433"/>
                <a:gd name="connsiteY2" fmla="*/ 97891 h 1262548"/>
                <a:gd name="connsiteX0" fmla="*/ 0 w 2150336"/>
                <a:gd name="connsiteY0" fmla="*/ 1262548 h 1262548"/>
                <a:gd name="connsiteX1" fmla="*/ 395885 w 2150336"/>
                <a:gd name="connsiteY1" fmla="*/ 111259 h 1262548"/>
                <a:gd name="connsiteX2" fmla="*/ 2150336 w 2150336"/>
                <a:gd name="connsiteY2" fmla="*/ 97891 h 1262548"/>
                <a:gd name="connsiteX0" fmla="*/ 0 w 2150336"/>
                <a:gd name="connsiteY0" fmla="*/ 1262548 h 1262548"/>
                <a:gd name="connsiteX1" fmla="*/ 395885 w 2150336"/>
                <a:gd name="connsiteY1" fmla="*/ 111259 h 1262548"/>
                <a:gd name="connsiteX2" fmla="*/ 2150336 w 2150336"/>
                <a:gd name="connsiteY2" fmla="*/ 97891 h 1262548"/>
                <a:gd name="connsiteX0" fmla="*/ 0 w 2150336"/>
                <a:gd name="connsiteY0" fmla="*/ 1251788 h 1251788"/>
                <a:gd name="connsiteX1" fmla="*/ 288531 w 2150336"/>
                <a:gd name="connsiteY1" fmla="*/ 118692 h 1251788"/>
                <a:gd name="connsiteX2" fmla="*/ 2150336 w 2150336"/>
                <a:gd name="connsiteY2" fmla="*/ 87131 h 1251788"/>
                <a:gd name="connsiteX0" fmla="*/ 0 w 2150336"/>
                <a:gd name="connsiteY0" fmla="*/ 1270138 h 1270138"/>
                <a:gd name="connsiteX1" fmla="*/ 333733 w 2150336"/>
                <a:gd name="connsiteY1" fmla="*/ 106719 h 1270138"/>
                <a:gd name="connsiteX2" fmla="*/ 2150336 w 2150336"/>
                <a:gd name="connsiteY2" fmla="*/ 105481 h 1270138"/>
                <a:gd name="connsiteX0" fmla="*/ 0 w 2150336"/>
                <a:gd name="connsiteY0" fmla="*/ 1245064 h 1245064"/>
                <a:gd name="connsiteX1" fmla="*/ 254630 w 2150336"/>
                <a:gd name="connsiteY1" fmla="*/ 124096 h 1245064"/>
                <a:gd name="connsiteX2" fmla="*/ 2150336 w 2150336"/>
                <a:gd name="connsiteY2" fmla="*/ 80407 h 1245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0336" h="1245064">
                  <a:moveTo>
                    <a:pt x="0" y="1245064"/>
                  </a:moveTo>
                  <a:cubicBezTo>
                    <a:pt x="50294" y="753907"/>
                    <a:pt x="-103759" y="318205"/>
                    <a:pt x="254630" y="124096"/>
                  </a:cubicBezTo>
                  <a:cubicBezTo>
                    <a:pt x="613019" y="-70013"/>
                    <a:pt x="1621749" y="2603"/>
                    <a:pt x="2150336" y="8040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1989223" y="155981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404964" y="368102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" name="Прямая со стрелкой 15"/>
            <p:cNvCxnSpPr>
              <a:stCxn id="17" idx="7"/>
              <a:endCxn id="14" idx="4"/>
            </p:cNvCxnSpPr>
            <p:nvPr/>
          </p:nvCxnSpPr>
          <p:spPr>
            <a:xfrm flipV="1">
              <a:off x="466427" y="1631826"/>
              <a:ext cx="1558800" cy="205974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Блок-схема: узел 8"/>
            <p:cNvSpPr/>
            <p:nvPr/>
          </p:nvSpPr>
          <p:spPr>
            <a:xfrm>
              <a:off x="611560" y="2168860"/>
              <a:ext cx="72008" cy="72008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157192"/>
            <a:ext cx="18049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1570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57394134"/>
              </p:ext>
            </p:extLst>
          </p:nvPr>
        </p:nvGraphicFramePr>
        <p:xfrm>
          <a:off x="251520" y="908720"/>
          <a:ext cx="65527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 flipH="1">
            <a:off x="2771800" y="2636912"/>
            <a:ext cx="1368152" cy="15638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H="1">
            <a:off x="2771800" y="4200798"/>
            <a:ext cx="8400" cy="75894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4139952" y="2655487"/>
            <a:ext cx="10356" cy="23042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9" idx="5"/>
          </p:cNvCxnSpPr>
          <p:nvPr/>
        </p:nvCxnSpPr>
        <p:spPr>
          <a:xfrm flipH="1" flipV="1">
            <a:off x="1403652" y="2636914"/>
            <a:ext cx="2756152" cy="82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1403648" y="4196395"/>
            <a:ext cx="1397143" cy="440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779103" y="4200798"/>
            <a:ext cx="1374584" cy="880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4093590" y="2585032"/>
            <a:ext cx="77575" cy="70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4129596" y="2655487"/>
            <a:ext cx="15540" cy="155411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2729364" y="4149080"/>
            <a:ext cx="72008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0" y="8985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Средняя скорость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300192" y="2585031"/>
                <a:ext cx="1800200" cy="803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ru-RU" sz="3200" b="0" i="1" smtClean="0">
                            <a:latin typeface="Cambria Math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ru-RU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ru-RU" sz="320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2585031"/>
                <a:ext cx="1800200" cy="80393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83908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2438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Что измеряет прибор?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019457" y="2597093"/>
                <a:ext cx="1563535" cy="803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ru-RU" sz="3200" b="1" i="1" smtClean="0">
                            <a:latin typeface="Cambria Math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𝒕</m:t>
                        </m:r>
                      </m:den>
                    </m:f>
                  </m:oMath>
                </a14:m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57" y="2597093"/>
                <a:ext cx="1563535" cy="80393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9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546989" y="2693145"/>
            <a:ext cx="3454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2" name="Picture 6" descr="http://im5-tub-ru.yandex.net/i?id=386151630-6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638181"/>
            <a:ext cx="6804249" cy="5103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3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Мгновенная скорость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1619672" y="1697841"/>
            <a:ext cx="5194003" cy="2774310"/>
          </a:xfrm>
          <a:custGeom>
            <a:avLst/>
            <a:gdLst>
              <a:gd name="connsiteX0" fmla="*/ 0 w 2146433"/>
              <a:gd name="connsiteY0" fmla="*/ 1247894 h 1247894"/>
              <a:gd name="connsiteX1" fmla="*/ 731520 w 2146433"/>
              <a:gd name="connsiteY1" fmla="*/ 121738 h 1247894"/>
              <a:gd name="connsiteX2" fmla="*/ 2146433 w 2146433"/>
              <a:gd name="connsiteY2" fmla="*/ 83237 h 1247894"/>
              <a:gd name="connsiteX0" fmla="*/ 0 w 2146433"/>
              <a:gd name="connsiteY0" fmla="*/ 1262548 h 1262548"/>
              <a:gd name="connsiteX1" fmla="*/ 391982 w 2146433"/>
              <a:gd name="connsiteY1" fmla="*/ 111259 h 1262548"/>
              <a:gd name="connsiteX2" fmla="*/ 2146433 w 2146433"/>
              <a:gd name="connsiteY2" fmla="*/ 97891 h 1262548"/>
              <a:gd name="connsiteX0" fmla="*/ 0 w 2150336"/>
              <a:gd name="connsiteY0" fmla="*/ 1262548 h 1262548"/>
              <a:gd name="connsiteX1" fmla="*/ 395885 w 2150336"/>
              <a:gd name="connsiteY1" fmla="*/ 111259 h 1262548"/>
              <a:gd name="connsiteX2" fmla="*/ 2150336 w 2150336"/>
              <a:gd name="connsiteY2" fmla="*/ 97891 h 1262548"/>
              <a:gd name="connsiteX0" fmla="*/ 0 w 2150336"/>
              <a:gd name="connsiteY0" fmla="*/ 1262548 h 1262548"/>
              <a:gd name="connsiteX1" fmla="*/ 395885 w 2150336"/>
              <a:gd name="connsiteY1" fmla="*/ 111259 h 1262548"/>
              <a:gd name="connsiteX2" fmla="*/ 2150336 w 2150336"/>
              <a:gd name="connsiteY2" fmla="*/ 97891 h 1262548"/>
              <a:gd name="connsiteX0" fmla="*/ 0 w 2150336"/>
              <a:gd name="connsiteY0" fmla="*/ 1251788 h 1251788"/>
              <a:gd name="connsiteX1" fmla="*/ 288531 w 2150336"/>
              <a:gd name="connsiteY1" fmla="*/ 118692 h 1251788"/>
              <a:gd name="connsiteX2" fmla="*/ 2150336 w 2150336"/>
              <a:gd name="connsiteY2" fmla="*/ 87131 h 1251788"/>
              <a:gd name="connsiteX0" fmla="*/ 0 w 2150336"/>
              <a:gd name="connsiteY0" fmla="*/ 1270138 h 1270138"/>
              <a:gd name="connsiteX1" fmla="*/ 333733 w 2150336"/>
              <a:gd name="connsiteY1" fmla="*/ 106719 h 1270138"/>
              <a:gd name="connsiteX2" fmla="*/ 2150336 w 2150336"/>
              <a:gd name="connsiteY2" fmla="*/ 105481 h 1270138"/>
              <a:gd name="connsiteX0" fmla="*/ 0 w 2150336"/>
              <a:gd name="connsiteY0" fmla="*/ 1245064 h 1245064"/>
              <a:gd name="connsiteX1" fmla="*/ 254630 w 2150336"/>
              <a:gd name="connsiteY1" fmla="*/ 124096 h 1245064"/>
              <a:gd name="connsiteX2" fmla="*/ 2150336 w 2150336"/>
              <a:gd name="connsiteY2" fmla="*/ 80407 h 1245064"/>
              <a:gd name="connsiteX0" fmla="*/ 0 w 2150336"/>
              <a:gd name="connsiteY0" fmla="*/ 1245064 h 1245064"/>
              <a:gd name="connsiteX1" fmla="*/ 254630 w 2150336"/>
              <a:gd name="connsiteY1" fmla="*/ 124096 h 1245064"/>
              <a:gd name="connsiteX2" fmla="*/ 2150336 w 2150336"/>
              <a:gd name="connsiteY2" fmla="*/ 80407 h 1245064"/>
              <a:gd name="connsiteX0" fmla="*/ 0 w 2150336"/>
              <a:gd name="connsiteY0" fmla="*/ 1232785 h 1232785"/>
              <a:gd name="connsiteX1" fmla="*/ 248980 w 2150336"/>
              <a:gd name="connsiteY1" fmla="*/ 136075 h 1232785"/>
              <a:gd name="connsiteX2" fmla="*/ 2150336 w 2150336"/>
              <a:gd name="connsiteY2" fmla="*/ 68128 h 1232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0336" h="1232785">
                <a:moveTo>
                  <a:pt x="0" y="1232785"/>
                </a:moveTo>
                <a:cubicBezTo>
                  <a:pt x="50294" y="741628"/>
                  <a:pt x="-109409" y="330184"/>
                  <a:pt x="248980" y="136075"/>
                </a:cubicBezTo>
                <a:cubicBezTo>
                  <a:pt x="607369" y="-58034"/>
                  <a:pt x="1621749" y="-9676"/>
                  <a:pt x="2150336" y="6812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213359" y="170080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629100" y="375207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>
            <a:stCxn id="6" idx="7"/>
            <a:endCxn id="5" idx="4"/>
          </p:cNvCxnSpPr>
          <p:nvPr/>
        </p:nvCxnSpPr>
        <p:spPr>
          <a:xfrm flipV="1">
            <a:off x="1690563" y="1772816"/>
            <a:ext cx="1558800" cy="19897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Блок-схема: узел 7"/>
          <p:cNvSpPr/>
          <p:nvPr/>
        </p:nvSpPr>
        <p:spPr>
          <a:xfrm>
            <a:off x="1835696" y="2239902"/>
            <a:ext cx="72008" cy="7200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32256" y="2924944"/>
            <a:ext cx="2093771" cy="1008112"/>
          </a:xfrm>
          <a:prstGeom prst="rect">
            <a:avLst/>
          </a:prstGeom>
          <a:noFill/>
        </p:spPr>
      </p:pic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778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031E-6 L -0.05364 -0.045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1" y="-22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60652899"/>
              </p:ext>
            </p:extLst>
          </p:nvPr>
        </p:nvGraphicFramePr>
        <p:xfrm>
          <a:off x="1043608" y="908720"/>
          <a:ext cx="65527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Овал 8"/>
          <p:cNvSpPr/>
          <p:nvPr/>
        </p:nvSpPr>
        <p:spPr>
          <a:xfrm>
            <a:off x="3912516" y="3785890"/>
            <a:ext cx="72008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521452" y="4128790"/>
            <a:ext cx="72008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>
            <a:stCxn id="9" idx="7"/>
            <a:endCxn id="10" idx="3"/>
          </p:cNvCxnSpPr>
          <p:nvPr/>
        </p:nvCxnSpPr>
        <p:spPr>
          <a:xfrm flipH="1">
            <a:off x="3531997" y="3796435"/>
            <a:ext cx="441982" cy="39381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>
            <a:stCxn id="10" idx="4"/>
          </p:cNvCxnSpPr>
          <p:nvPr/>
        </p:nvCxnSpPr>
        <p:spPr>
          <a:xfrm>
            <a:off x="3557456" y="4200798"/>
            <a:ext cx="6432" cy="7606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>
            <a:stCxn id="9" idx="7"/>
          </p:cNvCxnSpPr>
          <p:nvPr/>
        </p:nvCxnSpPr>
        <p:spPr>
          <a:xfrm>
            <a:off x="3973979" y="3796435"/>
            <a:ext cx="21957" cy="116330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2222898" y="3799585"/>
            <a:ext cx="1773499" cy="223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10" idx="4"/>
          </p:cNvCxnSpPr>
          <p:nvPr/>
        </p:nvCxnSpPr>
        <p:spPr>
          <a:xfrm flipH="1" flipV="1">
            <a:off x="2222896" y="4191992"/>
            <a:ext cx="1334560" cy="88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10" idx="4"/>
          </p:cNvCxnSpPr>
          <p:nvPr/>
        </p:nvCxnSpPr>
        <p:spPr>
          <a:xfrm flipV="1">
            <a:off x="3557456" y="4196395"/>
            <a:ext cx="419267" cy="440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3973980" y="3827270"/>
            <a:ext cx="5488" cy="36298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0" y="1166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гновенная скорость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877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89706265"/>
              </p:ext>
            </p:extLst>
          </p:nvPr>
        </p:nvGraphicFramePr>
        <p:xfrm>
          <a:off x="1043608" y="908720"/>
          <a:ext cx="65527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 flipH="1">
            <a:off x="2222896" y="1867871"/>
            <a:ext cx="3600400" cy="30963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56877" y="4200798"/>
            <a:ext cx="14314" cy="76949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139952" y="3645024"/>
            <a:ext cx="0" cy="13252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166902" y="3645024"/>
            <a:ext cx="19730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2222896" y="4191992"/>
            <a:ext cx="1334560" cy="88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32"/>
          <p:cNvGrpSpPr/>
          <p:nvPr/>
        </p:nvGrpSpPr>
        <p:grpSpPr>
          <a:xfrm>
            <a:off x="3707905" y="4191992"/>
            <a:ext cx="299739" cy="659564"/>
            <a:chOff x="3707905" y="4191992"/>
            <a:chExt cx="299739" cy="659564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3772698" y="4482224"/>
              <a:ext cx="23494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/>
                <a:t>β</a:t>
              </a: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flipH="1" flipV="1">
              <a:off x="3707905" y="4191992"/>
              <a:ext cx="182266" cy="3789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Прямая соединительная линия 28"/>
          <p:cNvCxnSpPr/>
          <p:nvPr/>
        </p:nvCxnSpPr>
        <p:spPr>
          <a:xfrm>
            <a:off x="3571191" y="4209604"/>
            <a:ext cx="56024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1436" y="3645024"/>
            <a:ext cx="8516" cy="55577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Дуга 33"/>
          <p:cNvSpPr/>
          <p:nvPr/>
        </p:nvSpPr>
        <p:spPr>
          <a:xfrm>
            <a:off x="3671947" y="4068267"/>
            <a:ext cx="130114" cy="150318"/>
          </a:xfrm>
          <a:custGeom>
            <a:avLst/>
            <a:gdLst>
              <a:gd name="connsiteX0" fmla="*/ 100753 w 201507"/>
              <a:gd name="connsiteY0" fmla="*/ 0 h 325805"/>
              <a:gd name="connsiteX1" fmla="*/ 201507 w 201507"/>
              <a:gd name="connsiteY1" fmla="*/ 162903 h 325805"/>
              <a:gd name="connsiteX2" fmla="*/ 100754 w 201507"/>
              <a:gd name="connsiteY2" fmla="*/ 162903 h 325805"/>
              <a:gd name="connsiteX3" fmla="*/ 100753 w 201507"/>
              <a:gd name="connsiteY3" fmla="*/ 0 h 325805"/>
              <a:gd name="connsiteX0" fmla="*/ 100753 w 201507"/>
              <a:gd name="connsiteY0" fmla="*/ 0 h 325805"/>
              <a:gd name="connsiteX1" fmla="*/ 201507 w 201507"/>
              <a:gd name="connsiteY1" fmla="*/ 162903 h 325805"/>
              <a:gd name="connsiteX0" fmla="*/ 0 w 100763"/>
              <a:gd name="connsiteY0" fmla="*/ 28280 h 191183"/>
              <a:gd name="connsiteX1" fmla="*/ 100754 w 100763"/>
              <a:gd name="connsiteY1" fmla="*/ 191183 h 191183"/>
              <a:gd name="connsiteX2" fmla="*/ 1 w 100763"/>
              <a:gd name="connsiteY2" fmla="*/ 191183 h 191183"/>
              <a:gd name="connsiteX3" fmla="*/ 0 w 100763"/>
              <a:gd name="connsiteY3" fmla="*/ 28280 h 191183"/>
              <a:gd name="connsiteX0" fmla="*/ 47134 w 100763"/>
              <a:gd name="connsiteY0" fmla="*/ 0 h 191183"/>
              <a:gd name="connsiteX1" fmla="*/ 100754 w 100763"/>
              <a:gd name="connsiteY1" fmla="*/ 191183 h 191183"/>
              <a:gd name="connsiteX0" fmla="*/ 0 w 100763"/>
              <a:gd name="connsiteY0" fmla="*/ 0 h 162903"/>
              <a:gd name="connsiteX1" fmla="*/ 100754 w 100763"/>
              <a:gd name="connsiteY1" fmla="*/ 162903 h 162903"/>
              <a:gd name="connsiteX2" fmla="*/ 1 w 100763"/>
              <a:gd name="connsiteY2" fmla="*/ 162903 h 162903"/>
              <a:gd name="connsiteX3" fmla="*/ 0 w 100763"/>
              <a:gd name="connsiteY3" fmla="*/ 0 h 162903"/>
              <a:gd name="connsiteX0" fmla="*/ 47134 w 100763"/>
              <a:gd name="connsiteY0" fmla="*/ 1 h 162903"/>
              <a:gd name="connsiteX1" fmla="*/ 100754 w 100763"/>
              <a:gd name="connsiteY1" fmla="*/ 162903 h 162903"/>
              <a:gd name="connsiteX0" fmla="*/ 0 w 105463"/>
              <a:gd name="connsiteY0" fmla="*/ 0 h 162903"/>
              <a:gd name="connsiteX1" fmla="*/ 100754 w 105463"/>
              <a:gd name="connsiteY1" fmla="*/ 162903 h 162903"/>
              <a:gd name="connsiteX2" fmla="*/ 1 w 105463"/>
              <a:gd name="connsiteY2" fmla="*/ 162903 h 162903"/>
              <a:gd name="connsiteX3" fmla="*/ 0 w 105463"/>
              <a:gd name="connsiteY3" fmla="*/ 0 h 162903"/>
              <a:gd name="connsiteX0" fmla="*/ 68107 w 105463"/>
              <a:gd name="connsiteY0" fmla="*/ 62918 h 162903"/>
              <a:gd name="connsiteX1" fmla="*/ 100754 w 105463"/>
              <a:gd name="connsiteY1" fmla="*/ 162903 h 162903"/>
              <a:gd name="connsiteX0" fmla="*/ 0 w 100754"/>
              <a:gd name="connsiteY0" fmla="*/ 0 h 162903"/>
              <a:gd name="connsiteX1" fmla="*/ 100754 w 100754"/>
              <a:gd name="connsiteY1" fmla="*/ 162903 h 162903"/>
              <a:gd name="connsiteX2" fmla="*/ 1 w 100754"/>
              <a:gd name="connsiteY2" fmla="*/ 162903 h 162903"/>
              <a:gd name="connsiteX3" fmla="*/ 0 w 100754"/>
              <a:gd name="connsiteY3" fmla="*/ 0 h 162903"/>
              <a:gd name="connsiteX0" fmla="*/ 34551 w 100754"/>
              <a:gd name="connsiteY0" fmla="*/ 12585 h 162903"/>
              <a:gd name="connsiteX1" fmla="*/ 100754 w 100754"/>
              <a:gd name="connsiteY1" fmla="*/ 162903 h 162903"/>
              <a:gd name="connsiteX0" fmla="*/ 0 w 109143"/>
              <a:gd name="connsiteY0" fmla="*/ 0 h 162903"/>
              <a:gd name="connsiteX1" fmla="*/ 100754 w 109143"/>
              <a:gd name="connsiteY1" fmla="*/ 162903 h 162903"/>
              <a:gd name="connsiteX2" fmla="*/ 1 w 109143"/>
              <a:gd name="connsiteY2" fmla="*/ 162903 h 162903"/>
              <a:gd name="connsiteX3" fmla="*/ 0 w 109143"/>
              <a:gd name="connsiteY3" fmla="*/ 0 h 162903"/>
              <a:gd name="connsiteX0" fmla="*/ 34551 w 109143"/>
              <a:gd name="connsiteY0" fmla="*/ 12585 h 162903"/>
              <a:gd name="connsiteX1" fmla="*/ 109143 w 109143"/>
              <a:gd name="connsiteY1" fmla="*/ 137736 h 162903"/>
              <a:gd name="connsiteX0" fmla="*/ 0 w 130115"/>
              <a:gd name="connsiteY0" fmla="*/ 0 h 162903"/>
              <a:gd name="connsiteX1" fmla="*/ 100754 w 130115"/>
              <a:gd name="connsiteY1" fmla="*/ 162903 h 162903"/>
              <a:gd name="connsiteX2" fmla="*/ 1 w 130115"/>
              <a:gd name="connsiteY2" fmla="*/ 162903 h 162903"/>
              <a:gd name="connsiteX3" fmla="*/ 0 w 130115"/>
              <a:gd name="connsiteY3" fmla="*/ 0 h 162903"/>
              <a:gd name="connsiteX0" fmla="*/ 34551 w 130115"/>
              <a:gd name="connsiteY0" fmla="*/ 12585 h 162903"/>
              <a:gd name="connsiteX1" fmla="*/ 130115 w 130115"/>
              <a:gd name="connsiteY1" fmla="*/ 99985 h 162903"/>
              <a:gd name="connsiteX0" fmla="*/ 0 w 130115"/>
              <a:gd name="connsiteY0" fmla="*/ 0 h 162903"/>
              <a:gd name="connsiteX1" fmla="*/ 100754 w 130115"/>
              <a:gd name="connsiteY1" fmla="*/ 162903 h 162903"/>
              <a:gd name="connsiteX2" fmla="*/ 1 w 130115"/>
              <a:gd name="connsiteY2" fmla="*/ 162903 h 162903"/>
              <a:gd name="connsiteX3" fmla="*/ 0 w 130115"/>
              <a:gd name="connsiteY3" fmla="*/ 0 h 162903"/>
              <a:gd name="connsiteX0" fmla="*/ 34551 w 130115"/>
              <a:gd name="connsiteY0" fmla="*/ 12585 h 162903"/>
              <a:gd name="connsiteX1" fmla="*/ 130115 w 130115"/>
              <a:gd name="connsiteY1" fmla="*/ 162903 h 162903"/>
              <a:gd name="connsiteX0" fmla="*/ 50333 w 130114"/>
              <a:gd name="connsiteY0" fmla="*/ 8388 h 150318"/>
              <a:gd name="connsiteX1" fmla="*/ 100753 w 130114"/>
              <a:gd name="connsiteY1" fmla="*/ 150318 h 150318"/>
              <a:gd name="connsiteX2" fmla="*/ 0 w 130114"/>
              <a:gd name="connsiteY2" fmla="*/ 150318 h 150318"/>
              <a:gd name="connsiteX3" fmla="*/ 50333 w 130114"/>
              <a:gd name="connsiteY3" fmla="*/ 8388 h 150318"/>
              <a:gd name="connsiteX0" fmla="*/ 34550 w 130114"/>
              <a:gd name="connsiteY0" fmla="*/ 0 h 150318"/>
              <a:gd name="connsiteX1" fmla="*/ 130114 w 130114"/>
              <a:gd name="connsiteY1" fmla="*/ 150318 h 150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0114" h="150318" stroke="0" extrusionOk="0">
                <a:moveTo>
                  <a:pt x="50333" y="8388"/>
                </a:moveTo>
                <a:cubicBezTo>
                  <a:pt x="105978" y="8388"/>
                  <a:pt x="100753" y="60349"/>
                  <a:pt x="100753" y="150318"/>
                </a:cubicBezTo>
                <a:lnTo>
                  <a:pt x="0" y="150318"/>
                </a:lnTo>
                <a:cubicBezTo>
                  <a:pt x="0" y="96017"/>
                  <a:pt x="50333" y="62689"/>
                  <a:pt x="50333" y="8388"/>
                </a:cubicBezTo>
                <a:close/>
              </a:path>
              <a:path w="130114" h="150318" fill="none">
                <a:moveTo>
                  <a:pt x="34550" y="0"/>
                </a:moveTo>
                <a:cubicBezTo>
                  <a:pt x="90195" y="0"/>
                  <a:pt x="130114" y="60349"/>
                  <a:pt x="130114" y="150318"/>
                </a:cubicBez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690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07726E-6 L 8.33333E-7 0.057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5"/>
          <p:cNvGrpSpPr/>
          <p:nvPr/>
        </p:nvGrpSpPr>
        <p:grpSpPr>
          <a:xfrm>
            <a:off x="0" y="885768"/>
            <a:ext cx="9972600" cy="5150255"/>
            <a:chOff x="-1478160" y="885768"/>
            <a:chExt cx="9972600" cy="5150255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1835696" y="1556792"/>
              <a:ext cx="6658744" cy="4422775"/>
            </a:xfrm>
            <a:custGeom>
              <a:avLst/>
              <a:gdLst>
                <a:gd name="connsiteX0" fmla="*/ 0 w 7162800"/>
                <a:gd name="connsiteY0" fmla="*/ 2460171 h 4421415"/>
                <a:gd name="connsiteX1" fmla="*/ 2645229 w 7162800"/>
                <a:gd name="connsiteY1" fmla="*/ 119743 h 4421415"/>
                <a:gd name="connsiteX2" fmla="*/ 5486400 w 7162800"/>
                <a:gd name="connsiteY2" fmla="*/ 3178628 h 4421415"/>
                <a:gd name="connsiteX3" fmla="*/ 6313714 w 7162800"/>
                <a:gd name="connsiteY3" fmla="*/ 4278086 h 4421415"/>
                <a:gd name="connsiteX4" fmla="*/ 7043057 w 7162800"/>
                <a:gd name="connsiteY4" fmla="*/ 4038600 h 4421415"/>
                <a:gd name="connsiteX5" fmla="*/ 7032171 w 7162800"/>
                <a:gd name="connsiteY5" fmla="*/ 4038600 h 4421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62800" h="4421415">
                  <a:moveTo>
                    <a:pt x="0" y="2460171"/>
                  </a:moveTo>
                  <a:cubicBezTo>
                    <a:pt x="865414" y="1230085"/>
                    <a:pt x="1730829" y="0"/>
                    <a:pt x="2645229" y="119743"/>
                  </a:cubicBezTo>
                  <a:cubicBezTo>
                    <a:pt x="3559629" y="239486"/>
                    <a:pt x="4874986" y="2485571"/>
                    <a:pt x="5486400" y="3178628"/>
                  </a:cubicBezTo>
                  <a:cubicBezTo>
                    <a:pt x="6097814" y="3871685"/>
                    <a:pt x="6054271" y="4134757"/>
                    <a:pt x="6313714" y="4278086"/>
                  </a:cubicBezTo>
                  <a:cubicBezTo>
                    <a:pt x="6573157" y="4421415"/>
                    <a:pt x="6923314" y="4078514"/>
                    <a:pt x="7043057" y="4038600"/>
                  </a:cubicBezTo>
                  <a:cubicBezTo>
                    <a:pt x="7162800" y="3998686"/>
                    <a:pt x="7097485" y="4018643"/>
                    <a:pt x="7032171" y="4038600"/>
                  </a:cubicBezTo>
                </a:path>
              </a:pathLst>
            </a:cu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" name="Прямая со стрелкой 2"/>
            <p:cNvCxnSpPr/>
            <p:nvPr/>
          </p:nvCxnSpPr>
          <p:spPr bwMode="auto">
            <a:xfrm>
              <a:off x="-1478160" y="5301208"/>
              <a:ext cx="896448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 bwMode="auto">
            <a:xfrm rot="16200000" flipV="1">
              <a:off x="-210343" y="3641279"/>
              <a:ext cx="4767262" cy="2222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62" name="TextBox 63"/>
            <p:cNvSpPr txBox="1">
              <a:spLocks noChangeArrowheads="1"/>
            </p:cNvSpPr>
            <p:nvPr/>
          </p:nvSpPr>
          <p:spPr bwMode="auto">
            <a:xfrm>
              <a:off x="1754090" y="885768"/>
              <a:ext cx="338534" cy="369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Y</a:t>
              </a:r>
              <a:endParaRPr lang="ru-RU" b="1" dirty="0"/>
            </a:p>
          </p:txBody>
        </p:sp>
        <p:sp>
          <p:nvSpPr>
            <p:cNvPr id="9263" name="TextBox 64"/>
            <p:cNvSpPr txBox="1">
              <a:spLocks noChangeArrowheads="1"/>
            </p:cNvSpPr>
            <p:nvPr/>
          </p:nvSpPr>
          <p:spPr bwMode="auto">
            <a:xfrm>
              <a:off x="6951096" y="5526317"/>
              <a:ext cx="338534" cy="369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X</a:t>
              </a:r>
              <a:endParaRPr lang="ru-RU" b="1" dirty="0"/>
            </a:p>
          </p:txBody>
        </p:sp>
      </p:grp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76373" y="4173"/>
            <a:ext cx="83221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Геометрический   смысл  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производной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2895600" cy="365125"/>
          </a:xfrm>
        </p:spPr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690120" y="162880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033936" y="2867273"/>
            <a:ext cx="60458" cy="682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726124" y="129331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94394" y="2916857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</a:t>
            </a:r>
            <a:endParaRPr lang="ru-RU" b="1" dirty="0">
              <a:solidFill>
                <a:srgbClr val="FF0000"/>
              </a:solidFill>
            </a:endParaRPr>
          </a:p>
        </p:txBody>
      </p:sp>
      <p:grpSp>
        <p:nvGrpSpPr>
          <p:cNvPr id="6" name="Группа 40"/>
          <p:cNvGrpSpPr/>
          <p:nvPr/>
        </p:nvGrpSpPr>
        <p:grpSpPr>
          <a:xfrm>
            <a:off x="3185664" y="2708920"/>
            <a:ext cx="1063580" cy="3045207"/>
            <a:chOff x="2221764" y="2731505"/>
            <a:chExt cx="1063580" cy="3045207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3104044" y="2902161"/>
              <a:ext cx="8606" cy="24202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2692161" y="2933192"/>
              <a:ext cx="371375" cy="62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922744" y="540738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х</a:t>
              </a:r>
              <a:r>
                <a:rPr lang="ru-RU" baseline="-25000" dirty="0"/>
                <a:t>1</a:t>
              </a:r>
              <a:endParaRPr lang="ru-RU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221764" y="2731505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baseline="-25000" dirty="0"/>
                <a:t>1</a:t>
              </a:r>
              <a:endParaRPr lang="ru-RU" dirty="0"/>
            </a:p>
          </p:txBody>
        </p:sp>
      </p:grpSp>
      <p:grpSp>
        <p:nvGrpSpPr>
          <p:cNvPr id="9" name="Группа 50"/>
          <p:cNvGrpSpPr/>
          <p:nvPr/>
        </p:nvGrpSpPr>
        <p:grpSpPr>
          <a:xfrm>
            <a:off x="3203376" y="1516142"/>
            <a:ext cx="2846784" cy="4217114"/>
            <a:chOff x="1725216" y="1516142"/>
            <a:chExt cx="2846784" cy="4217114"/>
          </a:xfrm>
        </p:grpSpPr>
        <p:cxnSp>
          <p:nvCxnSpPr>
            <p:cNvPr id="78" name="Прямая соединительная линия 77"/>
            <p:cNvCxnSpPr>
              <a:stCxn id="7" idx="4"/>
            </p:cNvCxnSpPr>
            <p:nvPr/>
          </p:nvCxnSpPr>
          <p:spPr>
            <a:xfrm>
              <a:off x="4247964" y="1700808"/>
              <a:ext cx="25779" cy="3610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2173288" y="1664804"/>
              <a:ext cx="20266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4130317" y="5363924"/>
              <a:ext cx="4416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х</a:t>
              </a:r>
              <a:r>
                <a:rPr lang="ru-RU" baseline="-25000" dirty="0"/>
                <a:t>2</a:t>
              </a:r>
              <a:endParaRPr lang="ru-RU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725216" y="1516142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baseline="-25000" dirty="0"/>
                <a:t>2</a:t>
              </a:r>
              <a:endParaRPr lang="ru-RU" dirty="0"/>
            </a:p>
          </p:txBody>
        </p:sp>
      </p:grpSp>
      <p:grpSp>
        <p:nvGrpSpPr>
          <p:cNvPr id="12" name="Группа 75"/>
          <p:cNvGrpSpPr/>
          <p:nvPr/>
        </p:nvGrpSpPr>
        <p:grpSpPr>
          <a:xfrm>
            <a:off x="4076550" y="5301208"/>
            <a:ext cx="1675353" cy="409775"/>
            <a:chOff x="2598390" y="5301208"/>
            <a:chExt cx="1675353" cy="409775"/>
          </a:xfrm>
        </p:grpSpPr>
        <p:cxnSp>
          <p:nvCxnSpPr>
            <p:cNvPr id="66" name="Прямая соединительная линия 65"/>
            <p:cNvCxnSpPr/>
            <p:nvPr/>
          </p:nvCxnSpPr>
          <p:spPr>
            <a:xfrm>
              <a:off x="2598390" y="5301208"/>
              <a:ext cx="1675353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3" name="Прямоугольник 72"/>
            <p:cNvSpPr/>
            <p:nvPr/>
          </p:nvSpPr>
          <p:spPr>
            <a:xfrm>
              <a:off x="3197860" y="5341651"/>
              <a:ext cx="4764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accent6">
                      <a:lumMod val="75000"/>
                    </a:schemeClr>
                  </a:solidFill>
                </a:rPr>
                <a:t>Δ</a:t>
              </a: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 x</a:t>
              </a:r>
              <a:endParaRPr lang="ru-RU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Группа 84"/>
          <p:cNvGrpSpPr/>
          <p:nvPr/>
        </p:nvGrpSpPr>
        <p:grpSpPr>
          <a:xfrm>
            <a:off x="3091839" y="1652431"/>
            <a:ext cx="570722" cy="1236912"/>
            <a:chOff x="1613679" y="1652431"/>
            <a:chExt cx="570722" cy="1236912"/>
          </a:xfrm>
        </p:grpSpPr>
        <p:cxnSp>
          <p:nvCxnSpPr>
            <p:cNvPr id="83" name="Прямая соединительная линия 82"/>
            <p:cNvCxnSpPr/>
            <p:nvPr/>
          </p:nvCxnSpPr>
          <p:spPr>
            <a:xfrm>
              <a:off x="2151062" y="1652431"/>
              <a:ext cx="11113" cy="1236912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1613679" y="2114272"/>
              <a:ext cx="5707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accent6">
                      <a:lumMod val="75000"/>
                    </a:schemeClr>
                  </a:solidFill>
                </a:rPr>
                <a:t>Δ</a:t>
              </a: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 y</a:t>
              </a:r>
              <a:endParaRPr lang="ru-RU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cxnSp>
        <p:nvCxnSpPr>
          <p:cNvPr id="94" name="Прямая со стрелкой 93"/>
          <p:cNvCxnSpPr>
            <a:endCxn id="7" idx="3"/>
          </p:cNvCxnSpPr>
          <p:nvPr/>
        </p:nvCxnSpPr>
        <p:spPr>
          <a:xfrm flipV="1">
            <a:off x="4094394" y="1690263"/>
            <a:ext cx="1606271" cy="120332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/>
          <p:nvPr/>
        </p:nvCxnSpPr>
        <p:spPr>
          <a:xfrm flipV="1">
            <a:off x="276373" y="1268760"/>
            <a:ext cx="5572605" cy="4116035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 flipV="1">
            <a:off x="4327394" y="1693236"/>
            <a:ext cx="1203868" cy="871668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4" name="Группа 9278"/>
          <p:cNvGrpSpPr/>
          <p:nvPr/>
        </p:nvGrpSpPr>
        <p:grpSpPr>
          <a:xfrm>
            <a:off x="1166490" y="4647662"/>
            <a:ext cx="753563" cy="656446"/>
            <a:chOff x="1166490" y="4647662"/>
            <a:chExt cx="753563" cy="656446"/>
          </a:xfrm>
        </p:grpSpPr>
        <p:sp>
          <p:nvSpPr>
            <p:cNvPr id="9273" name="Дуга 9272"/>
            <p:cNvSpPr/>
            <p:nvPr/>
          </p:nvSpPr>
          <p:spPr>
            <a:xfrm rot="747429">
              <a:off x="1166490" y="4690538"/>
              <a:ext cx="394351" cy="613570"/>
            </a:xfrm>
            <a:custGeom>
              <a:avLst/>
              <a:gdLst>
                <a:gd name="connsiteX0" fmla="*/ 346676 w 701391"/>
                <a:gd name="connsiteY0" fmla="*/ 33 h 1012109"/>
                <a:gd name="connsiteX1" fmla="*/ 662711 w 701391"/>
                <a:gd name="connsiteY1" fmla="*/ 275022 h 1012109"/>
                <a:gd name="connsiteX2" fmla="*/ 693385 w 701391"/>
                <a:gd name="connsiteY2" fmla="*/ 613570 h 1012109"/>
                <a:gd name="connsiteX3" fmla="*/ 350696 w 701391"/>
                <a:gd name="connsiteY3" fmla="*/ 506055 h 1012109"/>
                <a:gd name="connsiteX4" fmla="*/ 346676 w 701391"/>
                <a:gd name="connsiteY4" fmla="*/ 33 h 1012109"/>
                <a:gd name="connsiteX0" fmla="*/ 346676 w 701391"/>
                <a:gd name="connsiteY0" fmla="*/ 33 h 1012109"/>
                <a:gd name="connsiteX1" fmla="*/ 662711 w 701391"/>
                <a:gd name="connsiteY1" fmla="*/ 275022 h 1012109"/>
                <a:gd name="connsiteX2" fmla="*/ 693385 w 701391"/>
                <a:gd name="connsiteY2" fmla="*/ 613570 h 1012109"/>
                <a:gd name="connsiteX0" fmla="*/ 0 w 404826"/>
                <a:gd name="connsiteY0" fmla="*/ 33 h 640783"/>
                <a:gd name="connsiteX1" fmla="*/ 316035 w 404826"/>
                <a:gd name="connsiteY1" fmla="*/ 275022 h 640783"/>
                <a:gd name="connsiteX2" fmla="*/ 346709 w 404826"/>
                <a:gd name="connsiteY2" fmla="*/ 613570 h 640783"/>
                <a:gd name="connsiteX3" fmla="*/ 4020 w 404826"/>
                <a:gd name="connsiteY3" fmla="*/ 506055 h 640783"/>
                <a:gd name="connsiteX4" fmla="*/ 0 w 404826"/>
                <a:gd name="connsiteY4" fmla="*/ 33 h 640783"/>
                <a:gd name="connsiteX0" fmla="*/ 0 w 404826"/>
                <a:gd name="connsiteY0" fmla="*/ 33 h 640783"/>
                <a:gd name="connsiteX1" fmla="*/ 316035 w 404826"/>
                <a:gd name="connsiteY1" fmla="*/ 275022 h 640783"/>
                <a:gd name="connsiteX2" fmla="*/ 402007 w 404826"/>
                <a:gd name="connsiteY2" fmla="*/ 640783 h 640783"/>
                <a:gd name="connsiteX0" fmla="*/ 3170 w 407996"/>
                <a:gd name="connsiteY0" fmla="*/ 33 h 640783"/>
                <a:gd name="connsiteX1" fmla="*/ 319205 w 407996"/>
                <a:gd name="connsiteY1" fmla="*/ 275022 h 640783"/>
                <a:gd name="connsiteX2" fmla="*/ 349879 w 407996"/>
                <a:gd name="connsiteY2" fmla="*/ 613570 h 640783"/>
                <a:gd name="connsiteX3" fmla="*/ 7190 w 407996"/>
                <a:gd name="connsiteY3" fmla="*/ 506055 h 640783"/>
                <a:gd name="connsiteX4" fmla="*/ 3170 w 407996"/>
                <a:gd name="connsiteY4" fmla="*/ 33 h 640783"/>
                <a:gd name="connsiteX0" fmla="*/ 0 w 407996"/>
                <a:gd name="connsiteY0" fmla="*/ 30306 h 640783"/>
                <a:gd name="connsiteX1" fmla="*/ 319205 w 407996"/>
                <a:gd name="connsiteY1" fmla="*/ 275022 h 640783"/>
                <a:gd name="connsiteX2" fmla="*/ 405177 w 407996"/>
                <a:gd name="connsiteY2" fmla="*/ 640783 h 640783"/>
                <a:gd name="connsiteX0" fmla="*/ 3170 w 419121"/>
                <a:gd name="connsiteY0" fmla="*/ 33 h 648105"/>
                <a:gd name="connsiteX1" fmla="*/ 319205 w 419121"/>
                <a:gd name="connsiteY1" fmla="*/ 275022 h 648105"/>
                <a:gd name="connsiteX2" fmla="*/ 349879 w 419121"/>
                <a:gd name="connsiteY2" fmla="*/ 613570 h 648105"/>
                <a:gd name="connsiteX3" fmla="*/ 7190 w 419121"/>
                <a:gd name="connsiteY3" fmla="*/ 506055 h 648105"/>
                <a:gd name="connsiteX4" fmla="*/ 3170 w 419121"/>
                <a:gd name="connsiteY4" fmla="*/ 33 h 648105"/>
                <a:gd name="connsiteX0" fmla="*/ 0 w 419121"/>
                <a:gd name="connsiteY0" fmla="*/ 30306 h 648105"/>
                <a:gd name="connsiteX1" fmla="*/ 319205 w 419121"/>
                <a:gd name="connsiteY1" fmla="*/ 275022 h 648105"/>
                <a:gd name="connsiteX2" fmla="*/ 416652 w 419121"/>
                <a:gd name="connsiteY2" fmla="*/ 648105 h 648105"/>
                <a:gd name="connsiteX0" fmla="*/ 3170 w 399072"/>
                <a:gd name="connsiteY0" fmla="*/ 33 h 613570"/>
                <a:gd name="connsiteX1" fmla="*/ 319205 w 399072"/>
                <a:gd name="connsiteY1" fmla="*/ 275022 h 613570"/>
                <a:gd name="connsiteX2" fmla="*/ 349879 w 399072"/>
                <a:gd name="connsiteY2" fmla="*/ 613570 h 613570"/>
                <a:gd name="connsiteX3" fmla="*/ 7190 w 399072"/>
                <a:gd name="connsiteY3" fmla="*/ 506055 h 613570"/>
                <a:gd name="connsiteX4" fmla="*/ 3170 w 399072"/>
                <a:gd name="connsiteY4" fmla="*/ 33 h 613570"/>
                <a:gd name="connsiteX0" fmla="*/ 0 w 399072"/>
                <a:gd name="connsiteY0" fmla="*/ 30306 h 613570"/>
                <a:gd name="connsiteX1" fmla="*/ 319205 w 399072"/>
                <a:gd name="connsiteY1" fmla="*/ 275022 h 613570"/>
                <a:gd name="connsiteX2" fmla="*/ 395889 w 399072"/>
                <a:gd name="connsiteY2" fmla="*/ 554118 h 613570"/>
                <a:gd name="connsiteX0" fmla="*/ 3170 w 400821"/>
                <a:gd name="connsiteY0" fmla="*/ 33 h 613570"/>
                <a:gd name="connsiteX1" fmla="*/ 319205 w 400821"/>
                <a:gd name="connsiteY1" fmla="*/ 275022 h 613570"/>
                <a:gd name="connsiteX2" fmla="*/ 349879 w 400821"/>
                <a:gd name="connsiteY2" fmla="*/ 613570 h 613570"/>
                <a:gd name="connsiteX3" fmla="*/ 7190 w 400821"/>
                <a:gd name="connsiteY3" fmla="*/ 506055 h 613570"/>
                <a:gd name="connsiteX4" fmla="*/ 3170 w 400821"/>
                <a:gd name="connsiteY4" fmla="*/ 33 h 613570"/>
                <a:gd name="connsiteX0" fmla="*/ 0 w 400821"/>
                <a:gd name="connsiteY0" fmla="*/ 30306 h 613570"/>
                <a:gd name="connsiteX1" fmla="*/ 345325 w 400821"/>
                <a:gd name="connsiteY1" fmla="*/ 259395 h 613570"/>
                <a:gd name="connsiteX2" fmla="*/ 395889 w 400821"/>
                <a:gd name="connsiteY2" fmla="*/ 554118 h 613570"/>
                <a:gd name="connsiteX0" fmla="*/ 3170 w 394351"/>
                <a:gd name="connsiteY0" fmla="*/ 33 h 613570"/>
                <a:gd name="connsiteX1" fmla="*/ 319205 w 394351"/>
                <a:gd name="connsiteY1" fmla="*/ 275022 h 613570"/>
                <a:gd name="connsiteX2" fmla="*/ 349879 w 394351"/>
                <a:gd name="connsiteY2" fmla="*/ 613570 h 613570"/>
                <a:gd name="connsiteX3" fmla="*/ 7190 w 394351"/>
                <a:gd name="connsiteY3" fmla="*/ 506055 h 613570"/>
                <a:gd name="connsiteX4" fmla="*/ 3170 w 394351"/>
                <a:gd name="connsiteY4" fmla="*/ 33 h 613570"/>
                <a:gd name="connsiteX0" fmla="*/ 0 w 394351"/>
                <a:gd name="connsiteY0" fmla="*/ 30306 h 613570"/>
                <a:gd name="connsiteX1" fmla="*/ 345325 w 394351"/>
                <a:gd name="connsiteY1" fmla="*/ 259395 h 613570"/>
                <a:gd name="connsiteX2" fmla="*/ 388567 w 394351"/>
                <a:gd name="connsiteY2" fmla="*/ 565593 h 613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4351" h="613570" stroke="0" extrusionOk="0">
                  <a:moveTo>
                    <a:pt x="3170" y="33"/>
                  </a:moveTo>
                  <a:cubicBezTo>
                    <a:pt x="136123" y="-2166"/>
                    <a:pt x="258503" y="104320"/>
                    <a:pt x="319205" y="275022"/>
                  </a:cubicBezTo>
                  <a:cubicBezTo>
                    <a:pt x="356299" y="379336"/>
                    <a:pt x="367142" y="499001"/>
                    <a:pt x="349879" y="613570"/>
                  </a:cubicBezTo>
                  <a:lnTo>
                    <a:pt x="7190" y="506055"/>
                  </a:lnTo>
                  <a:lnTo>
                    <a:pt x="3170" y="33"/>
                  </a:lnTo>
                  <a:close/>
                </a:path>
                <a:path w="394351" h="613570" fill="none">
                  <a:moveTo>
                    <a:pt x="0" y="30306"/>
                  </a:moveTo>
                  <a:cubicBezTo>
                    <a:pt x="132953" y="28107"/>
                    <a:pt x="284623" y="88693"/>
                    <a:pt x="345325" y="259395"/>
                  </a:cubicBezTo>
                  <a:cubicBezTo>
                    <a:pt x="382419" y="363709"/>
                    <a:pt x="405830" y="451024"/>
                    <a:pt x="388567" y="565593"/>
                  </a:cubicBezTo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TextBox 125"/>
            <p:cNvSpPr txBox="1">
              <a:spLocks noChangeArrowheads="1"/>
            </p:cNvSpPr>
            <p:nvPr/>
          </p:nvSpPr>
          <p:spPr bwMode="auto">
            <a:xfrm>
              <a:off x="1520585" y="4647662"/>
              <a:ext cx="39946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sz="3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α</a:t>
              </a:r>
              <a:endParaRPr lang="ru-RU" sz="3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9277"/>
          <p:cNvGrpSpPr/>
          <p:nvPr/>
        </p:nvGrpSpPr>
        <p:grpSpPr>
          <a:xfrm>
            <a:off x="4903512" y="1988840"/>
            <a:ext cx="378830" cy="3311007"/>
            <a:chOff x="4903512" y="1988840"/>
            <a:chExt cx="378830" cy="3311007"/>
          </a:xfrm>
        </p:grpSpPr>
        <p:cxnSp>
          <p:nvCxnSpPr>
            <p:cNvPr id="9275" name="Прямая соединительная линия 9274"/>
            <p:cNvCxnSpPr/>
            <p:nvPr/>
          </p:nvCxnSpPr>
          <p:spPr>
            <a:xfrm>
              <a:off x="4904242" y="1988840"/>
              <a:ext cx="27798" cy="3311007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Прямоугольник 130"/>
            <p:cNvSpPr>
              <a:spLocks noChangeArrowheads="1"/>
            </p:cNvSpPr>
            <p:nvPr/>
          </p:nvSpPr>
          <p:spPr bwMode="auto">
            <a:xfrm>
              <a:off x="4903512" y="4930515"/>
              <a:ext cx="3788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b="1" dirty="0">
                  <a:solidFill>
                    <a:srgbClr val="00B050"/>
                  </a:solidFill>
                </a:rPr>
                <a:t>х</a:t>
              </a:r>
              <a:r>
                <a:rPr lang="ru-RU" b="1" baseline="-25000" dirty="0">
                  <a:solidFill>
                    <a:srgbClr val="00B050"/>
                  </a:solidFill>
                </a:rPr>
                <a:t>0</a:t>
              </a:r>
              <a:endParaRPr lang="ru-RU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66032" y="762713"/>
            <a:ext cx="313781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6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точка  касания</a:t>
            </a:r>
            <a:endParaRPr lang="ru-RU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43"/>
          <p:cNvGrpSpPr/>
          <p:nvPr/>
        </p:nvGrpSpPr>
        <p:grpSpPr>
          <a:xfrm>
            <a:off x="107504" y="1304764"/>
            <a:ext cx="1542436" cy="504056"/>
            <a:chOff x="6364733" y="1268760"/>
            <a:chExt cx="1542436" cy="50405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6364733" y="1268760"/>
              <a:ext cx="7264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2600" b="1" dirty="0" err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Δх</a:t>
              </a:r>
              <a:r>
                <a:rPr lang="ru-RU" sz="2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endParaRPr lang="ru-RU" sz="2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Стрелка вправо 41"/>
            <p:cNvSpPr/>
            <p:nvPr/>
          </p:nvSpPr>
          <p:spPr>
            <a:xfrm>
              <a:off x="6985917" y="1465080"/>
              <a:ext cx="417196" cy="137217"/>
            </a:xfrm>
            <a:prstGeom prst="rightArrow">
              <a:avLst/>
            </a:prstGeom>
            <a:solidFill>
              <a:srgbClr val="C00000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C0000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403113" y="1280373"/>
              <a:ext cx="50405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09159" y="1703130"/>
            <a:ext cx="251293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y′</a:t>
            </a:r>
            <a:r>
              <a:rPr lang="en-US" sz="3200" b="1" i="1" baseline="-300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lang="en-US" sz="3200" b="1" i="1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tg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i="1" baseline="-30000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касат</a:t>
            </a:r>
            <a:r>
              <a:rPr lang="ru-RU" sz="3200" b="1" i="1" baseline="-30000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00B05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 стрелкой 45"/>
          <p:cNvCxnSpPr>
            <a:stCxn id="8" idx="7"/>
            <a:endCxn id="7" idx="2"/>
          </p:cNvCxnSpPr>
          <p:nvPr/>
        </p:nvCxnSpPr>
        <p:spPr>
          <a:xfrm flipV="1">
            <a:off x="4085540" y="1664804"/>
            <a:ext cx="1604580" cy="121246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7" name="Группа 46"/>
          <p:cNvGrpSpPr/>
          <p:nvPr/>
        </p:nvGrpSpPr>
        <p:grpSpPr>
          <a:xfrm>
            <a:off x="4443067" y="2564904"/>
            <a:ext cx="839276" cy="492443"/>
            <a:chOff x="1149420" y="4481782"/>
            <a:chExt cx="1325326" cy="1339468"/>
          </a:xfrm>
        </p:grpSpPr>
        <p:sp>
          <p:nvSpPr>
            <p:cNvPr id="48" name="Дуга 47"/>
            <p:cNvSpPr/>
            <p:nvPr/>
          </p:nvSpPr>
          <p:spPr>
            <a:xfrm rot="747429">
              <a:off x="1149420" y="4711697"/>
              <a:ext cx="354363" cy="685561"/>
            </a:xfrm>
            <a:custGeom>
              <a:avLst/>
              <a:gdLst>
                <a:gd name="connsiteX0" fmla="*/ 220604 w 444163"/>
                <a:gd name="connsiteY0" fmla="*/ 4 h 372092"/>
                <a:gd name="connsiteX1" fmla="*/ 388482 w 444163"/>
                <a:gd name="connsiteY1" fmla="*/ 62835 h 372092"/>
                <a:gd name="connsiteX2" fmla="*/ 430058 w 444163"/>
                <a:gd name="connsiteY2" fmla="*/ 251296 h 372092"/>
                <a:gd name="connsiteX3" fmla="*/ 222082 w 444163"/>
                <a:gd name="connsiteY3" fmla="*/ 186046 h 372092"/>
                <a:gd name="connsiteX4" fmla="*/ 220604 w 444163"/>
                <a:gd name="connsiteY4" fmla="*/ 4 h 372092"/>
                <a:gd name="connsiteX0" fmla="*/ 220604 w 444163"/>
                <a:gd name="connsiteY0" fmla="*/ 4 h 372092"/>
                <a:gd name="connsiteX1" fmla="*/ 388482 w 444163"/>
                <a:gd name="connsiteY1" fmla="*/ 62835 h 372092"/>
                <a:gd name="connsiteX2" fmla="*/ 430058 w 444163"/>
                <a:gd name="connsiteY2" fmla="*/ 251296 h 372092"/>
                <a:gd name="connsiteX0" fmla="*/ 0 w 224404"/>
                <a:gd name="connsiteY0" fmla="*/ 748 h 252040"/>
                <a:gd name="connsiteX1" fmla="*/ 167878 w 224404"/>
                <a:gd name="connsiteY1" fmla="*/ 63579 h 252040"/>
                <a:gd name="connsiteX2" fmla="*/ 209454 w 224404"/>
                <a:gd name="connsiteY2" fmla="*/ 252040 h 252040"/>
                <a:gd name="connsiteX3" fmla="*/ 1478 w 224404"/>
                <a:gd name="connsiteY3" fmla="*/ 186790 h 252040"/>
                <a:gd name="connsiteX4" fmla="*/ 0 w 224404"/>
                <a:gd name="connsiteY4" fmla="*/ 748 h 252040"/>
                <a:gd name="connsiteX0" fmla="*/ 0 w 224404"/>
                <a:gd name="connsiteY0" fmla="*/ 748 h 252040"/>
                <a:gd name="connsiteX1" fmla="*/ 171048 w 224404"/>
                <a:gd name="connsiteY1" fmla="*/ 33306 h 252040"/>
                <a:gd name="connsiteX2" fmla="*/ 209454 w 224404"/>
                <a:gd name="connsiteY2" fmla="*/ 252040 h 252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404" h="252040" stroke="0" extrusionOk="0">
                  <a:moveTo>
                    <a:pt x="0" y="748"/>
                  </a:moveTo>
                  <a:cubicBezTo>
                    <a:pt x="64167" y="390"/>
                    <a:pt x="125382" y="23301"/>
                    <a:pt x="167878" y="63579"/>
                  </a:cubicBezTo>
                  <a:cubicBezTo>
                    <a:pt x="222266" y="115128"/>
                    <a:pt x="238256" y="187612"/>
                    <a:pt x="209454" y="252040"/>
                  </a:cubicBezTo>
                  <a:lnTo>
                    <a:pt x="1478" y="186790"/>
                  </a:lnTo>
                  <a:cubicBezTo>
                    <a:pt x="985" y="124776"/>
                    <a:pt x="493" y="62762"/>
                    <a:pt x="0" y="748"/>
                  </a:cubicBezTo>
                  <a:close/>
                </a:path>
                <a:path w="224404" h="252040" fill="none">
                  <a:moveTo>
                    <a:pt x="0" y="748"/>
                  </a:moveTo>
                  <a:cubicBezTo>
                    <a:pt x="64167" y="390"/>
                    <a:pt x="128552" y="-6972"/>
                    <a:pt x="171048" y="33306"/>
                  </a:cubicBezTo>
                  <a:cubicBezTo>
                    <a:pt x="225436" y="84855"/>
                    <a:pt x="238256" y="187612"/>
                    <a:pt x="209454" y="252040"/>
                  </a:cubicBezTo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1928523" y="4481782"/>
              <a:ext cx="546223" cy="1339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l-GR" sz="26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α</a:t>
              </a:r>
              <a:endParaRPr lang="ru-RU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192 L -0.00174 -0.355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67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85 1.3833E-6 L 0.23038 -0.0025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6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11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4" descr="Ньтон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35483" y="0"/>
            <a:ext cx="4642224" cy="5661248"/>
          </a:xfrm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АНО "Павловская гимназия"</a:t>
            </a: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85024" y="620688"/>
            <a:ext cx="63001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Прилежный, проницательный и верный истолкователь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Природы, древностей и священного писания.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прославил – в своём учении всемогущего Творца.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Требуемую Евангелием простоту он доказал своей жизнью.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575294"/>
            <a:ext cx="63778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 первым исследовал разнообразие световых лучей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проистекающие отсюда особенности цветов,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Которых до того времени никто даже не подозревал.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67844" y="3905761"/>
            <a:ext cx="62646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Впервые объяснил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помощью своего математического метода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Движения и формы планет,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Пути комет, приливы и отливы  океана.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9351" y="5661248"/>
            <a:ext cx="9151892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Исаак Ньютон –  великий английский учёный, которого  математики считают  математиком, физики – физиком, а астрономы – астрономом.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0" grpId="0" animBg="1"/>
    </p:bld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75</TotalTime>
  <Words>285</Words>
  <Application>Microsoft Office PowerPoint</Application>
  <PresentationFormat>Экран (4:3)</PresentationFormat>
  <Paragraphs>70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Тема1</vt:lpstr>
      <vt:lpstr>Слайд 1</vt:lpstr>
      <vt:lpstr>Криволинейное движение</vt:lpstr>
      <vt:lpstr>Слайд 3</vt:lpstr>
      <vt:lpstr>Что измеряет прибор?</vt:lpstr>
      <vt:lpstr>Мгновенная скорость </vt:lpstr>
      <vt:lpstr>Слайд 6</vt:lpstr>
      <vt:lpstr>Слайд 7</vt:lpstr>
      <vt:lpstr>Слайд 8</vt:lpstr>
      <vt:lpstr>Слайд 9</vt:lpstr>
      <vt:lpstr>Слайд 10</vt:lpstr>
      <vt:lpstr>ПРОИЗВОДНАЯ</vt:lpstr>
    </vt:vector>
  </TitlesOfParts>
  <Company>АНО Павловская 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BoikovaVS</dc:creator>
  <cp:lastModifiedBy>BoikovaVS</cp:lastModifiedBy>
  <cp:revision>8</cp:revision>
  <dcterms:created xsi:type="dcterms:W3CDTF">2014-06-02T11:25:00Z</dcterms:created>
  <dcterms:modified xsi:type="dcterms:W3CDTF">2014-06-02T12:48:09Z</dcterms:modified>
</cp:coreProperties>
</file>