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86" r:id="rId2"/>
    <p:sldId id="384" r:id="rId3"/>
    <p:sldId id="383" r:id="rId4"/>
    <p:sldId id="369" r:id="rId5"/>
    <p:sldId id="373" r:id="rId6"/>
    <p:sldId id="368" r:id="rId7"/>
    <p:sldId id="357" r:id="rId8"/>
    <p:sldId id="322" r:id="rId9"/>
    <p:sldId id="371" r:id="rId10"/>
    <p:sldId id="341" r:id="rId11"/>
    <p:sldId id="363" r:id="rId12"/>
    <p:sldId id="367" r:id="rId13"/>
    <p:sldId id="366" r:id="rId14"/>
    <p:sldId id="381" r:id="rId15"/>
    <p:sldId id="378" r:id="rId16"/>
    <p:sldId id="348" r:id="rId17"/>
    <p:sldId id="385" r:id="rId18"/>
    <p:sldId id="359" r:id="rId19"/>
    <p:sldId id="380" r:id="rId20"/>
    <p:sldId id="270" r:id="rId21"/>
    <p:sldId id="279" r:id="rId22"/>
    <p:sldId id="307" r:id="rId23"/>
    <p:sldId id="305" r:id="rId24"/>
    <p:sldId id="382" r:id="rId25"/>
    <p:sldId id="372" r:id="rId26"/>
    <p:sldId id="379" r:id="rId27"/>
    <p:sldId id="339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02B4C4-0E43-4C42-86C3-0BAB8AF874CC}" type="datetimeFigureOut">
              <a:rPr lang="ru-RU"/>
              <a:pPr>
                <a:defRPr/>
              </a:pPr>
              <a:t>11.12.2014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9C14867-F8D0-4198-A413-F749297C0A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492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5B0E1-EB5A-46B0-A56F-73041E71A492}" type="datetime1">
              <a:rPr lang="ru-RU"/>
              <a:pPr>
                <a:defRPr/>
              </a:pPr>
              <a:t>11.12.2014</a:t>
            </a:fld>
            <a:endParaRPr lang="ru-RU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4C096DF-F8A9-4C4F-A153-46737584B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414367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782A-4034-4BF9-B297-F580347134A8}" type="datetime1">
              <a:rPr lang="ru-RU"/>
              <a:pPr>
                <a:defRPr/>
              </a:pPr>
              <a:t>11.12.2014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93C7C-4A1A-4D23-82FC-EED8931451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472329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4C3A2-46CC-4AA4-8038-DA469F3061E8}" type="datetime1">
              <a:rPr lang="ru-RU"/>
              <a:pPr>
                <a:defRPr/>
              </a:pPr>
              <a:t>11.12.2014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233E9-0273-4E3C-BD0F-7118A064A9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283671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B49CE-5EA4-4B46-8EC1-8345E3F6998B}" type="datetime1">
              <a:rPr lang="ru-RU"/>
              <a:pPr>
                <a:defRPr/>
              </a:pPr>
              <a:t>11.12.2014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52D36-788D-424F-AC6F-E100A3258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39732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5507A-C7A8-4F59-9CE9-F410F3E516AB}" type="datetime1">
              <a:rPr lang="ru-RU"/>
              <a:pPr>
                <a:defRPr/>
              </a:pPr>
              <a:t>11.12.2014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78C68-DF15-4F6A-A6A8-CB18520706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763734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18AF1-10FF-4591-B6D6-787DA551CF1B}" type="datetime1">
              <a:rPr lang="ru-RU"/>
              <a:pPr>
                <a:defRPr/>
              </a:pPr>
              <a:t>11.12.2014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F4892-24BC-42CF-BD59-3A8484251D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257389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88210D1-7148-4F92-A2C7-98810EA626E7}" type="datetime1">
              <a:rPr lang="ru-RU"/>
              <a:pPr>
                <a:defRPr/>
              </a:pPr>
              <a:t>11.12.2014</a:t>
            </a:fld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E731CE8-2908-4F0F-8119-0964DEBC7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672534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9A955-D812-4E2B-8A66-649425C70434}" type="datetime1">
              <a:rPr lang="ru-RU"/>
              <a:pPr>
                <a:defRPr/>
              </a:pPr>
              <a:t>11.12.2014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DBC5A-FE7D-4EF4-B56E-3B341D56CB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358913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BF882-41AB-482A-8884-4924BDA916D5}" type="datetime1">
              <a:rPr lang="ru-RU"/>
              <a:pPr>
                <a:defRPr/>
              </a:pPr>
              <a:t>11.12.2014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C1458-6E26-4B00-B454-3D4556462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296391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2328C-5374-416E-8203-D13F3514C5D4}" type="datetime1">
              <a:rPr lang="ru-RU"/>
              <a:pPr>
                <a:defRPr/>
              </a:pPr>
              <a:t>11.12.2014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98E38-BF0F-4552-8B0F-A01698B79C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370882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09641-A7F9-4E88-8EF6-D7CE5616AA8A}" type="datetime1">
              <a:rPr lang="ru-RU"/>
              <a:pPr>
                <a:defRPr/>
              </a:pPr>
              <a:t>11.12.2014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6B57-679B-48D0-893E-65ED48417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047417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9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4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fld id="{9375EC5C-6355-432D-8D98-B2BE382B4011}" type="datetime1">
              <a:rPr lang="ru-RU"/>
              <a:pPr>
                <a:defRPr/>
              </a:pPr>
              <a:t>11.12.2014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64E2DB60-0FB1-4040-A28E-36BBEAD359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15" r:id="rId2"/>
    <p:sldLayoutId id="2147483816" r:id="rId3"/>
    <p:sldLayoutId id="2147483817" r:id="rId4"/>
    <p:sldLayoutId id="2147483824" r:id="rId5"/>
    <p:sldLayoutId id="2147483825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ransition>
    <p:dissolve/>
  </p:transition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sh17-nowch.edu.cap.ru/?t=hry&amp;eduid=4670&amp;hry=./4515/49901/49907/5017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://spektrschool2.ucoz.ru/index/zanimatelnaja_fizika/0-19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hyperlink" Target="http://images.yandex.ru/yandsearch?rpt=simage&amp;ed=1&amp;text=%D0%9C%D1%83%D1%85%D0%B8%20%D0%B2%20%D0%B1%D0%B0%D0%BD%D0%BA%D0%B5%20%D0%B2%20%D0%BA%D0%B0%D1%80%D1%82%D0%B8%D0%BD%D0%BA%D0%B0%D1%85&amp;p=32&amp;img_url=www.ljplus.ru/img/n/i/nick_art/banka1_smyxom.png" TargetMode="Externa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hyperlink" Target="http://www.goldenhind.ru/?gclid=CIiAno-s1b4CFUINcwod5jwAY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mages.yandex.ru/" TargetMode="Externa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files.school-collection.edu.ru/dlrstore/e8d81bd5-7eb5-4f98-9c19-92c0155d772a/7_225.swf" TargetMode="External"/><Relationship Id="rId13" Type="http://schemas.openxmlformats.org/officeDocument/2006/relationships/hyperlink" Target="http://www.youtube.com/watch?v=-jVAglATruk" TargetMode="External"/><Relationship Id="rId3" Type="http://schemas.openxmlformats.org/officeDocument/2006/relationships/hyperlink" Target="http://aquatopia.siteedit.ru/images/akvarium.jpg" TargetMode="External"/><Relationship Id="rId7" Type="http://schemas.openxmlformats.org/officeDocument/2006/relationships/hyperlink" Target="http://files.school-collection.edu.u/dlrstore/e3310c38-9cb1-4476-8047-028caadebfdb/7_223.jpg" TargetMode="External"/><Relationship Id="rId12" Type="http://schemas.openxmlformats.org/officeDocument/2006/relationships/hyperlink" Target="http://www.youtube.com/watch?v=SkvaKBMgwWc" TargetMode="External"/><Relationship Id="rId17" Type="http://schemas.openxmlformats.org/officeDocument/2006/relationships/hyperlink" Target="http://ped-kopilka.ru/letnii-otdyh/pravila-povedenija-v-vode-i-vozle-vodo-mov-pravila-dlja-shkolnikov.html" TargetMode="External"/><Relationship Id="rId2" Type="http://schemas.openxmlformats.org/officeDocument/2006/relationships/image" Target="../media/image23.gif"/><Relationship Id="rId16" Type="http://schemas.openxmlformats.org/officeDocument/2006/relationships/hyperlink" Target="http://festival.1september.ru/articles/53437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iles.school-collection.edu.ru/dlrstore/e964ab1b-619b-4e4d-a847-97bc98656e28/7_229.swf" TargetMode="External"/><Relationship Id="rId11" Type="http://schemas.openxmlformats.org/officeDocument/2006/relationships/hyperlink" Target="http://physikazadachi.narod.ru/mexa.htm" TargetMode="External"/><Relationship Id="rId5" Type="http://schemas.openxmlformats.org/officeDocument/2006/relationships/hyperlink" Target="http://files.school-collection.edu.ru/dlrstore/a27cd5f3-8d8a-49f0-8984-65f3ab683f6a/7_220.swf" TargetMode="External"/><Relationship Id="rId15" Type="http://schemas.openxmlformats.org/officeDocument/2006/relationships/hyperlink" Target="http://www.youtube.com/watch?v=pvXhCvhsTwU" TargetMode="External"/><Relationship Id="rId10" Type="http://schemas.openxmlformats.org/officeDocument/2006/relationships/hyperlink" Target="http://spektrschool2.ucoz.ru/index/zanimatelnaja_fizika/0-19" TargetMode="External"/><Relationship Id="rId4" Type="http://schemas.openxmlformats.org/officeDocument/2006/relationships/hyperlink" Target="http://images.yandex.ru/" TargetMode="External"/><Relationship Id="rId9" Type="http://schemas.openxmlformats.org/officeDocument/2006/relationships/hyperlink" Target="http://files.school-collection.edu.ru/dlrstore/44131462-79cd-4602-bdfa-9243b26203a2/7_212.swf" TargetMode="External"/><Relationship Id="rId14" Type="http://schemas.openxmlformats.org/officeDocument/2006/relationships/hyperlink" Target="http://www.goldenhind.ru/?gclid=CIiAno-s1b4CFUINcwod5jwAY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iles.school-collection.edu.ru/dlrstore/44131462-79cd-4602-bdfa-9243b26203a2/7_212.swf" TargetMode="External"/><Relationship Id="rId4" Type="http://schemas.openxmlformats.org/officeDocument/2006/relationships/hyperlink" Target="http://files.school-collection.edu.ru/dlrstore/e964ab1b-619b-4e4d-a847-97bc98656e28/7_229.sw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5123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0EE490-24DC-492C-8EF7-9233CD30AD2F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5124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CA861D-1B52-43C5-AD4D-BE6607F85ACE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1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5125" name="Picture 8" descr="169403867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857250"/>
            <a:ext cx="8643937" cy="5786438"/>
          </a:xfrm>
          <a:noFill/>
        </p:spPr>
      </p:pic>
      <p:sp>
        <p:nvSpPr>
          <p:cNvPr id="5126" name="TextBox 6"/>
          <p:cNvSpPr txBox="1">
            <a:spLocks noChangeArrowheads="1"/>
          </p:cNvSpPr>
          <p:nvPr/>
        </p:nvSpPr>
        <p:spPr bwMode="auto">
          <a:xfrm>
            <a:off x="2000250" y="3714750"/>
            <a:ext cx="47482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i="1" dirty="0">
                <a:solidFill>
                  <a:srgbClr val="FFFF00"/>
                </a:solidFill>
              </a:rPr>
              <a:t>Урок-путешествие по теме:</a:t>
            </a:r>
          </a:p>
          <a:p>
            <a:pPr algn="ctr" eaLnBrk="1" hangingPunct="1"/>
            <a:r>
              <a:rPr lang="ru-RU" altLang="ru-RU" sz="2400" b="1" i="1" dirty="0">
                <a:solidFill>
                  <a:srgbClr val="FFFF00"/>
                </a:solidFill>
              </a:rPr>
              <a:t>«Условия плавания тел </a:t>
            </a:r>
            <a:br>
              <a:rPr lang="ru-RU" altLang="ru-RU" sz="2400" b="1" i="1" dirty="0">
                <a:solidFill>
                  <a:srgbClr val="FFFF00"/>
                </a:solidFill>
              </a:rPr>
            </a:br>
            <a:r>
              <a:rPr lang="ru-RU" altLang="ru-RU" sz="2400" b="1" i="1" dirty="0">
                <a:solidFill>
                  <a:srgbClr val="FFFF00"/>
                </a:solidFill>
              </a:rPr>
              <a:t>и </a:t>
            </a:r>
            <a:br>
              <a:rPr lang="ru-RU" altLang="ru-RU" sz="2400" b="1" i="1" dirty="0">
                <a:solidFill>
                  <a:srgbClr val="FFFF00"/>
                </a:solidFill>
              </a:rPr>
            </a:br>
            <a:r>
              <a:rPr lang="ru-RU" altLang="ru-RU" sz="2400" b="1" i="1" dirty="0">
                <a:solidFill>
                  <a:srgbClr val="FFFF00"/>
                </a:solidFill>
              </a:rPr>
              <a:t>судов»</a:t>
            </a:r>
            <a:endParaRPr lang="ru-RU" altLang="ru-RU" sz="2400" i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3306" y="5715016"/>
            <a:ext cx="514350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Составила: Морозова  Л. В.-</a:t>
            </a:r>
          </a:p>
          <a:p>
            <a:pPr algn="ctr"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Учитель физики МБОУ «СОШ №18», </a:t>
            </a:r>
          </a:p>
          <a:p>
            <a:pPr algn="ctr"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г. Кемерово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3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0063"/>
            <a:ext cx="9144000" cy="6357937"/>
          </a:xfrm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340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411C88-AEDF-408D-ACF4-B12949202C9E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14341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15972-2D42-49D6-9950-2229143DDC75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10</a:t>
            </a:fld>
            <a:endParaRPr lang="ru-RU" altLang="ru-RU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429375"/>
          </a:xfr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363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6637B2-DD77-4802-9EE5-BB3B87D0B8B1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15364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70B012-367A-44D1-9504-19A75D430521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11</a:t>
            </a:fld>
            <a:endParaRPr lang="ru-RU" altLang="ru-RU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Переливающееся мор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2964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3C2CA7-462E-40CA-8475-E7CDC4BAC522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16388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3CB910-C0CB-4517-A6D1-0FA5A821CD36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12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857250"/>
            <a:ext cx="7310437" cy="54832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Box 4"/>
          <p:cNvSpPr txBox="1">
            <a:spLocks noChangeArrowheads="1"/>
          </p:cNvSpPr>
          <p:nvPr/>
        </p:nvSpPr>
        <p:spPr bwMode="auto">
          <a:xfrm>
            <a:off x="1214438" y="3786188"/>
            <a:ext cx="6715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200">
                <a:hlinkClick r:id="rId4"/>
              </a:rPr>
              <a:t>http://www.sosh17-nowch.edu.cap.ru/?t=hry&amp;eduid=4670&amp;hry=./4515/49901/49907/50179</a:t>
            </a:r>
            <a:endParaRPr lang="ru-RU" altLang="ru-RU" sz="1200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E0C10F-C0E1-4CD6-B685-3E1C77B43981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17412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4D3C79-1016-4A46-A3AE-E9A1ECF982DB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13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000125"/>
            <a:ext cx="6858000" cy="51228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52330013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9144000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0" y="1000125"/>
            <a:ext cx="8643938" cy="6357938"/>
          </a:xfrm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2000" smtClean="0">
                <a:solidFill>
                  <a:schemeClr val="bg1"/>
                </a:solidFill>
              </a:rPr>
              <a:t>1) Как изменится осадка теплохода при переходе из реки в море? Ответ. Уменьшается, так как увеличивается выталкивающая сила.</a:t>
            </a:r>
          </a:p>
          <a:p>
            <a:r>
              <a:rPr lang="ru-RU" altLang="ru-RU" sz="2000" smtClean="0">
                <a:solidFill>
                  <a:schemeClr val="bg1"/>
                </a:solidFill>
              </a:rPr>
              <a:t>2) Подводная лодка всплыла на поверхность воды в Северном Ледовитом океане и обледенела. Труднее или легче будет опускаться лодке под воду?</a:t>
            </a:r>
          </a:p>
          <a:p>
            <a:r>
              <a:rPr lang="ru-RU" altLang="ru-RU" sz="2000" smtClean="0">
                <a:solidFill>
                  <a:schemeClr val="bg1"/>
                </a:solidFill>
              </a:rPr>
              <a:t>Ответ. Ледяной покров создаёт дополнительную выталкивающую силу и затрудняет движение лодки</a:t>
            </a:r>
          </a:p>
          <a:p>
            <a:r>
              <a:rPr lang="ru-RU" altLang="ru-RU" sz="2000" smtClean="0">
                <a:solidFill>
                  <a:schemeClr val="bg1"/>
                </a:solidFill>
              </a:rPr>
              <a:t>3) С какой целью ботинки для водолаза делают с тяжёлыми свинцовыми подошвами? Ответ. Тяжёлые ботинки помогают преодолевать выталкивающую силу.</a:t>
            </a:r>
          </a:p>
          <a:p>
            <a:r>
              <a:rPr lang="ru-RU" altLang="ru-RU" sz="2000" smtClean="0">
                <a:solidFill>
                  <a:schemeClr val="bg1"/>
                </a:solidFill>
              </a:rPr>
              <a:t>4) Кит, очутившись на суше, не проживёт и часа. Почему?</a:t>
            </a:r>
          </a:p>
          <a:p>
            <a:r>
              <a:rPr lang="ru-RU" altLang="ru-RU" sz="2000" smtClean="0">
                <a:solidFill>
                  <a:schemeClr val="bg1"/>
                </a:solidFill>
              </a:rPr>
              <a:t>Ответ. На суше вес кита увеличивается, и он от этого погибает.</a:t>
            </a:r>
          </a:p>
          <a:p>
            <a:r>
              <a:rPr lang="ru-RU" altLang="ru-RU" sz="2000" smtClean="0">
                <a:solidFill>
                  <a:schemeClr val="bg1"/>
                </a:solidFill>
              </a:rPr>
              <a:t>5) В воде плавают три тела шарообразной формы равного объема. Плотность, какого тела больше? </a:t>
            </a:r>
          </a:p>
          <a:p>
            <a:r>
              <a:rPr lang="ru-RU" altLang="ru-RU" sz="2000" smtClean="0">
                <a:solidFill>
                  <a:schemeClr val="bg1"/>
                </a:solidFill>
              </a:rPr>
              <a:t>Почему подводной лодке иногда трудно оторваться от глинистого дна. Ответ. Архимедова сила не возникает в том случае, когда вода не проникает между лодкой и дном</a:t>
            </a:r>
          </a:p>
          <a:p>
            <a:endParaRPr lang="ru-RU" altLang="ru-RU" sz="1600" smtClean="0"/>
          </a:p>
        </p:txBody>
      </p:sp>
      <p:sp>
        <p:nvSpPr>
          <p:cNvPr id="18436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4817CE-C2A7-44A1-96FD-0D96FE9274A1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1843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5A5BE-CC94-469D-A073-02C7307BDC6B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14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1428750" y="428625"/>
            <a:ext cx="3978275" cy="523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0000"/>
                </a:solidFill>
              </a:rPr>
              <a:t>Остров смекалистых</a:t>
            </a:r>
            <a:endParaRPr lang="ru-RU" altLang="ru-RU" sz="28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FB0F96-057C-4BC5-B42E-B2CAEAAF45D3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1945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9C5E57-1BB8-43C2-A5B5-B8454D881DEB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15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19460" name="Picture 7" descr="мульт капли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429375"/>
          </a:xfrm>
          <a:noFill/>
        </p:spPr>
      </p:pic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285750" y="1143000"/>
            <a:ext cx="8501063" cy="52943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ru-RU" altLang="ru-RU" b="1" i="1">
                <a:solidFill>
                  <a:srgbClr val="FFFF00"/>
                </a:solidFill>
              </a:rPr>
              <a:t>Во сколько раз отличается давление на палубу шхуны, создаваемое левой ногой одноногого пирата Сильвера, от давления его правой "деревяшки"? Пират имеет размер обуви такой же, как у вас, площадью 140см2, и деревяшку площадью опоры 8 см2 Масса пирата 80 кг. Ответ: в 17,5 раз  </a:t>
            </a:r>
          </a:p>
          <a:p>
            <a:pPr eaLnBrk="1" hangingPunct="1"/>
            <a:endParaRPr lang="ru-RU" altLang="ru-RU" b="1" i="1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b="1" i="1">
                <a:solidFill>
                  <a:srgbClr val="FFFF00"/>
                </a:solidFill>
              </a:rPr>
              <a:t>. Сколько Дюймовочек массой 5 г. каждая смогут переплыть реку в тазике массой 500г и объёмом 6л. Ответ: 1100 шт.  </a:t>
            </a:r>
          </a:p>
          <a:p>
            <a:pPr eaLnBrk="1" hangingPunct="1"/>
            <a:endParaRPr lang="ru-RU" altLang="ru-RU" b="1" i="1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b="1" i="1">
                <a:solidFill>
                  <a:srgbClr val="FFFF00"/>
                </a:solidFill>
              </a:rPr>
              <a:t> Баба-яга купила у водяного слиток золота, причём взвешивание проходило под водой на пружинных весах и показало массу 15 кг. Какова масса слитка в действительности? Кто какого обманул? </a:t>
            </a:r>
          </a:p>
          <a:p>
            <a:pPr eaLnBrk="1" hangingPunct="1"/>
            <a:r>
              <a:rPr lang="ru-RU" altLang="ru-RU" b="1" i="1">
                <a:solidFill>
                  <a:srgbClr val="FFFF00"/>
                </a:solidFill>
              </a:rPr>
              <a:t>Ответ: 15,8 кг.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>
                <a:solidFill>
                  <a:srgbClr val="FFFF00"/>
                </a:solidFill>
              </a:rPr>
              <a:t>. </a:t>
            </a:r>
            <a:r>
              <a:rPr lang="ru-RU" altLang="ru-RU" b="1" i="1">
                <a:solidFill>
                  <a:srgbClr val="FFFF00"/>
                </a:solidFill>
              </a:rPr>
              <a:t>Если заполните банку наполовину очень соленой водой, а сверху аккуратно по стенке нальете пресную воду, то яйцо будет “висеть” посередине банки. Именно так плавают в глубинах океана затонувшие корабли, не все, конечно, а только те, которые затонули в подходящем месте. Каком?</a:t>
            </a:r>
          </a:p>
          <a:p>
            <a:pPr eaLnBrk="1" hangingPunct="1"/>
            <a:r>
              <a:rPr lang="ru-RU" altLang="ru-RU" sz="1400" b="1" i="1">
                <a:solidFill>
                  <a:srgbClr val="FFFF00"/>
                </a:solidFill>
              </a:rPr>
              <a:t> </a:t>
            </a:r>
            <a:r>
              <a:rPr lang="en-US" altLang="ru-RU" sz="1400" b="1" i="1">
                <a:solidFill>
                  <a:srgbClr val="FFFF00"/>
                </a:solidFill>
              </a:rPr>
              <a:t>http://festival.1september.ru/articles/534372/</a:t>
            </a:r>
            <a:endParaRPr lang="ru-RU" altLang="ru-RU" sz="1400" b="1" i="1">
              <a:solidFill>
                <a:srgbClr val="FFFF00"/>
              </a:solidFill>
            </a:endParaRPr>
          </a:p>
        </p:txBody>
      </p:sp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2071688" y="500063"/>
            <a:ext cx="4508500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rgbClr val="FF0000"/>
                </a:solidFill>
              </a:rPr>
              <a:t>Остров смекалистых</a:t>
            </a:r>
            <a:endParaRPr lang="ru-RU" altLang="ru-RU" sz="320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52330013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9144000" cy="63579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3143250"/>
            <a:ext cx="1646238" cy="1165225"/>
          </a:xfrm>
        </p:spPr>
      </p:pic>
      <p:sp>
        <p:nvSpPr>
          <p:cNvPr id="20484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CBE4B1-20BF-4A3A-BF66-9C28FA1DA7F9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2048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13A855-6223-4E9A-BFE8-2DE4A93BA916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16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В глубинах морских</a:t>
            </a:r>
          </a:p>
        </p:txBody>
      </p:sp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500063"/>
            <a:ext cx="327660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7" descr="C:\Users\Равиль\Desktop\рыба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000375"/>
            <a:ext cx="2928937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72066" y="2928934"/>
            <a:ext cx="407193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Почему рыба имеет более слабый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скелет, чем животные на суше ?</a:t>
            </a:r>
          </a:p>
        </p:txBody>
      </p:sp>
      <p:sp>
        <p:nvSpPr>
          <p:cNvPr id="20490" name="Прямоугольник 9"/>
          <p:cNvSpPr>
            <a:spLocks noChangeArrowheads="1"/>
          </p:cNvSpPr>
          <p:nvPr/>
        </p:nvSpPr>
        <p:spPr bwMode="auto">
          <a:xfrm>
            <a:off x="285750" y="928688"/>
            <a:ext cx="535781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FFFF00"/>
                </a:solidFill>
              </a:rPr>
              <a:t>Головоногие моллюски – наутилусы - живут в раковинах, разделенных перегородками на отдельные камеры. Само животное занимает последнюю камеру, а остальные заполняют газом. Чтобы опуститься на дно, моллюск заполняет раковину водой, она становится тяжелой и происходит погружение.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FFFF00"/>
                </a:solidFill>
              </a:rPr>
              <a:t>Чтобы всплыть, он нагнетает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FFFF00"/>
                </a:solidFill>
              </a:rPr>
              <a:t>газ в камеры раковины,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FFFF00"/>
                </a:solidFill>
              </a:rPr>
              <a:t>который вытесняет воду,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FFFF00"/>
                </a:solidFill>
              </a:rPr>
              <a:t> вес раковины уменьшается,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FFFF00"/>
                </a:solidFill>
              </a:rPr>
              <a:t> и она поднимается вверх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FFFF00"/>
                </a:solidFill>
              </a:rPr>
              <a:t> (в подводных лодках) </a:t>
            </a:r>
          </a:p>
        </p:txBody>
      </p:sp>
      <p:pic>
        <p:nvPicPr>
          <p:cNvPr id="20491" name="Picture 2" descr="http://medusy.ru/diving/nautilusy/naut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714875"/>
            <a:ext cx="2381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TextBox 11"/>
          <p:cNvSpPr txBox="1">
            <a:spLocks noChangeArrowheads="1"/>
          </p:cNvSpPr>
          <p:nvPr/>
        </p:nvSpPr>
        <p:spPr bwMode="auto">
          <a:xfrm>
            <a:off x="2714625" y="4572000"/>
            <a:ext cx="65722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00"/>
                </a:solidFill>
              </a:rPr>
              <a:t>Зачем костюм для подводного путешествия? </a:t>
            </a:r>
          </a:p>
          <a:p>
            <a:pPr eaLnBrk="1" hangingPunct="1"/>
            <a:r>
              <a:rPr lang="ru-RU" altLang="ru-RU">
                <a:solidFill>
                  <a:srgbClr val="FFFF00"/>
                </a:solidFill>
              </a:rPr>
              <a:t>Маска — чтобы хорошо видеть под водой, ласты</a:t>
            </a:r>
          </a:p>
          <a:p>
            <a:pPr eaLnBrk="1" hangingPunct="1"/>
            <a:r>
              <a:rPr lang="ru-RU" altLang="ru-RU">
                <a:solidFill>
                  <a:srgbClr val="FFFF00"/>
                </a:solidFill>
              </a:rPr>
              <a:t> — чтобы быстрее плавать, пояс — чтобы прикреплять нож и все, что необходимо подводному путешественнику, костюм — чтобы тело было сухим, для защиты от холода на глубине, трубка — для дыхания, когда плавают на мелководье.)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1507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4095C7-D905-4C3F-B8AE-12B4649D930C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21508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5C32CB-8182-4958-A241-D88373229A7F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17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215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85813"/>
            <a:ext cx="9144000" cy="6072187"/>
          </a:xfrm>
          <a:noFill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071688"/>
            <a:ext cx="1857375" cy="11636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928813"/>
            <a:ext cx="2336800" cy="19415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929188"/>
            <a:ext cx="2190750" cy="13731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3" name="TextBox 12"/>
          <p:cNvSpPr txBox="1">
            <a:spLocks noChangeArrowheads="1"/>
          </p:cNvSpPr>
          <p:nvPr/>
        </p:nvSpPr>
        <p:spPr bwMode="auto">
          <a:xfrm>
            <a:off x="6643688" y="2643188"/>
            <a:ext cx="25003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/>
              <a:t>Составить сказку-быль по теме:</a:t>
            </a:r>
          </a:p>
          <a:p>
            <a:pPr algn="ctr" eaLnBrk="1" hangingPunct="1"/>
            <a:r>
              <a:rPr lang="ru-RU" altLang="ru-RU"/>
              <a:t> «Я управляю</a:t>
            </a:r>
          </a:p>
        </p:txBody>
      </p:sp>
      <p:sp>
        <p:nvSpPr>
          <p:cNvPr id="21514" name="TextBox 13"/>
          <p:cNvSpPr txBox="1">
            <a:spLocks noChangeArrowheads="1"/>
          </p:cNvSpPr>
          <p:nvPr/>
        </p:nvSpPr>
        <p:spPr bwMode="auto">
          <a:xfrm>
            <a:off x="642938" y="428625"/>
            <a:ext cx="3357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0070C0"/>
                </a:solidFill>
              </a:rPr>
              <a:t>Пролив «Фантазеров»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2531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0063"/>
            <a:ext cx="9144000" cy="6357937"/>
          </a:xfr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2532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1D6AE2-9667-4E0F-8C25-E6D67701832B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2253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AB987D-3680-4A46-97F2-E0E62369822E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18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0" y="428625"/>
            <a:ext cx="464343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FFFF00"/>
                </a:solidFill>
                <a:cs typeface="Times New Roman" pitchFamily="18" charset="0"/>
              </a:rPr>
              <a:t>“</a:t>
            </a:r>
            <a:r>
              <a:rPr lang="ru-RU" altLang="ru-RU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Там чудеса: там леший бродит, </a:t>
            </a:r>
            <a:endParaRPr lang="ru-RU" altLang="ru-RU" sz="2000">
              <a:solidFill>
                <a:srgbClr val="FFFF00"/>
              </a:solidFill>
            </a:endParaRPr>
          </a:p>
          <a:p>
            <a:pPr algn="just"/>
            <a:r>
              <a:rPr lang="ru-RU" altLang="ru-RU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Русалка на ветвях сидит...</a:t>
            </a:r>
            <a:r>
              <a:rPr lang="ru-RU" altLang="ru-RU" sz="2000">
                <a:solidFill>
                  <a:srgbClr val="FFFF00"/>
                </a:solidFill>
                <a:cs typeface="Times New Roman" pitchFamily="18" charset="0"/>
              </a:rPr>
              <a:t>”</a:t>
            </a:r>
            <a:r>
              <a:rPr lang="ru-RU" altLang="ru-RU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>
              <a:solidFill>
                <a:srgbClr val="FFFF00"/>
              </a:solidFill>
            </a:endParaRPr>
          </a:p>
          <a:p>
            <a:pPr algn="just"/>
            <a:r>
              <a:rPr lang="ru-RU" altLang="ru-RU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Какая сила уравновешивает силу тяжести, действующую на русалку? </a:t>
            </a:r>
            <a:endParaRPr lang="ru-RU" altLang="ru-RU" sz="2000">
              <a:solidFill>
                <a:srgbClr val="FFFF00"/>
              </a:solidFill>
            </a:endParaRPr>
          </a:p>
          <a:p>
            <a:pPr algn="just"/>
            <a:r>
              <a:rPr lang="ru-RU" altLang="ru-RU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1. Сила трения.  </a:t>
            </a:r>
            <a:endParaRPr lang="ru-RU" altLang="ru-RU" sz="2000">
              <a:solidFill>
                <a:srgbClr val="FFFF00"/>
              </a:solidFill>
            </a:endParaRPr>
          </a:p>
          <a:p>
            <a:pPr algn="just"/>
            <a:r>
              <a:rPr lang="ru-RU" altLang="ru-RU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2. Сила плавления. </a:t>
            </a:r>
            <a:endParaRPr lang="ru-RU" altLang="ru-RU" sz="2000">
              <a:solidFill>
                <a:srgbClr val="FFFF00"/>
              </a:solidFill>
            </a:endParaRPr>
          </a:p>
          <a:p>
            <a:pPr algn="just"/>
            <a:r>
              <a:rPr lang="ru-RU" altLang="ru-RU" sz="2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3. Архимедова сила.</a:t>
            </a:r>
            <a:endParaRPr lang="ru-RU" altLang="ru-RU" sz="2000">
              <a:solidFill>
                <a:srgbClr val="FFFF00"/>
              </a:solidFill>
            </a:endParaRPr>
          </a:p>
        </p:txBody>
      </p:sp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2500313" y="142875"/>
            <a:ext cx="314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00"/>
                </a:solidFill>
              </a:rPr>
              <a:t> «Руслан и Людмила»</a:t>
            </a:r>
            <a:endParaRPr lang="ru-RU" altLang="ru-RU"/>
          </a:p>
        </p:txBody>
      </p:sp>
      <p:sp>
        <p:nvSpPr>
          <p:cNvPr id="22536" name="TextBox 9"/>
          <p:cNvSpPr txBox="1">
            <a:spLocks noChangeArrowheads="1"/>
          </p:cNvSpPr>
          <p:nvPr/>
        </p:nvSpPr>
        <p:spPr bwMode="auto">
          <a:xfrm>
            <a:off x="0" y="2643188"/>
            <a:ext cx="5078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ru-RU" altLang="ru-RU" sz="2000" b="1" i="1">
                <a:latin typeface="Times New Roman" pitchFamily="18" charset="0"/>
              </a:rPr>
              <a:t>Объясните физический опыт или явление</a:t>
            </a:r>
            <a:r>
              <a:rPr lang="ru-RU" altLang="ru-RU" b="1" i="1">
                <a:latin typeface="Times New Roman" pitchFamily="18" charset="0"/>
              </a:rPr>
              <a:t>.</a:t>
            </a:r>
          </a:p>
        </p:txBody>
      </p:sp>
      <p:sp>
        <p:nvSpPr>
          <p:cNvPr id="22537" name="TextBox 10"/>
          <p:cNvSpPr txBox="1">
            <a:spLocks noChangeArrowheads="1"/>
          </p:cNvSpPr>
          <p:nvPr/>
        </p:nvSpPr>
        <p:spPr bwMode="auto">
          <a:xfrm>
            <a:off x="714375" y="36433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25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286125"/>
            <a:ext cx="1500188" cy="16684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214688"/>
            <a:ext cx="1714500" cy="12001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Рисунок 28" descr="http://im3-tub.yandex.net/i?id=10445361-19-7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500563"/>
            <a:ext cx="1298575" cy="18954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9" name="TextBox 17"/>
          <p:cNvSpPr txBox="1">
            <a:spLocks noChangeArrowheads="1"/>
          </p:cNvSpPr>
          <p:nvPr/>
        </p:nvSpPr>
        <p:spPr bwMode="auto">
          <a:xfrm>
            <a:off x="4572000" y="4000500"/>
            <a:ext cx="4071938" cy="7381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</a:rPr>
              <a:t>Взвесим банку со спящими мухами. Затем встряхнем ее, чтобы мухи летали, и снова взвесим. Изменится ли вес банки?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1520" name="TextBox 20"/>
          <p:cNvSpPr txBox="1">
            <a:spLocks noChangeArrowheads="1"/>
          </p:cNvSpPr>
          <p:nvPr/>
        </p:nvSpPr>
        <p:spPr bwMode="auto">
          <a:xfrm>
            <a:off x="4429125" y="5072063"/>
            <a:ext cx="4429125" cy="7381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/>
              <a:t>Вес банки не изменится. Чтобы летать, насекомые должны возбуждать нисходящие воздушные потоки, равные их весу. </a:t>
            </a:r>
            <a:endParaRPr lang="ru-RU" sz="1400" dirty="0"/>
          </a:p>
        </p:txBody>
      </p:sp>
      <p:sp>
        <p:nvSpPr>
          <p:cNvPr id="22543" name="TextBox 21"/>
          <p:cNvSpPr txBox="1">
            <a:spLocks noChangeArrowheads="1"/>
          </p:cNvSpPr>
          <p:nvPr/>
        </p:nvSpPr>
        <p:spPr bwMode="auto">
          <a:xfrm>
            <a:off x="0" y="0"/>
            <a:ext cx="2181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FFFF00"/>
                </a:solidFill>
              </a:rPr>
              <a:t>Остров чародеев</a:t>
            </a:r>
          </a:p>
        </p:txBody>
      </p:sp>
      <p:sp>
        <p:nvSpPr>
          <p:cNvPr id="22544" name="TextBox 18"/>
          <p:cNvSpPr txBox="1">
            <a:spLocks noChangeArrowheads="1"/>
          </p:cNvSpPr>
          <p:nvPr/>
        </p:nvSpPr>
        <p:spPr bwMode="auto">
          <a:xfrm>
            <a:off x="214313" y="6500813"/>
            <a:ext cx="62880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>
                <a:hlinkClick r:id="rId7"/>
              </a:rPr>
              <a:t>http://spektrschool2.ucoz.ru/index/zanimatelnaja_fizika/0-19</a:t>
            </a:r>
            <a:endParaRPr lang="ru-RU" altLang="ru-RU"/>
          </a:p>
          <a:p>
            <a:pPr eaLnBrk="1" hangingPunct="1"/>
            <a:endParaRPr lang="ru-RU" alt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58409190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705155-85E7-4E0B-8F75-97CD466FE63A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23556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891AE5-1161-46F9-94FD-2F5F4E4682DA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19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235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1857375"/>
            <a:ext cx="3457575" cy="3214688"/>
          </a:xfr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857375"/>
            <a:ext cx="357187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9"/>
          <p:cNvSpPr txBox="1">
            <a:spLocks noChangeArrowheads="1"/>
          </p:cNvSpPr>
          <p:nvPr/>
        </p:nvSpPr>
        <p:spPr bwMode="auto">
          <a:xfrm>
            <a:off x="857250" y="1285875"/>
            <a:ext cx="2465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FF0000"/>
                </a:solidFill>
              </a:rPr>
              <a:t>Остров «Чародеев»</a:t>
            </a:r>
          </a:p>
        </p:txBody>
      </p:sp>
      <p:sp>
        <p:nvSpPr>
          <p:cNvPr id="23560" name="TextBox 10"/>
          <p:cNvSpPr txBox="1">
            <a:spLocks noChangeArrowheads="1"/>
          </p:cNvSpPr>
          <p:nvPr/>
        </p:nvSpPr>
        <p:spPr bwMode="auto">
          <a:xfrm>
            <a:off x="5286375" y="1357313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 i="1" u="sng">
                <a:solidFill>
                  <a:srgbClr val="FF0000"/>
                </a:solidFill>
              </a:rPr>
              <a:t>Объяснение опытов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Водопад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88582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0B4FBC-6442-4E42-8E36-711DED7FC2FC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6148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6089F1-A2B6-47C6-A253-B04E569EFD58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2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6149" name="Содержимое 8" descr="vin00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688" y="1143000"/>
            <a:ext cx="6643687" cy="4722813"/>
          </a:xfrm>
        </p:spPr>
      </p:pic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857250" y="1143000"/>
            <a:ext cx="6715125" cy="4800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Образовательные:</a:t>
            </a:r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сформировать у учащихся более глубокие  представления  о значении законов гидростатики и их использовании; </a:t>
            </a:r>
          </a:p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научить учащихся решать задачи связанные с реальными ситуациями из повседневной жизни, уметь находить правильные решения в различных жизненных ситуациях, экспериментально решать предложенную задачу, умение анализировать полученные результаты. </a:t>
            </a:r>
          </a:p>
          <a:p>
            <a:pPr eaLnBrk="1" hangingPunct="1"/>
            <a:r>
              <a:rPr lang="ru-RU" altLang="ru-RU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Развивающие:</a:t>
            </a:r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способствовать развитию речи, логического мышления, трудоспособности, умения применять полученные знания в нестандартных ситуациях; </a:t>
            </a:r>
          </a:p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творческие способности, интерес к исследованию результатов, полученных в результате эксперимента.  </a:t>
            </a:r>
            <a:r>
              <a:rPr lang="ru-RU" altLang="ru-RU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Воспитательные:</a:t>
            </a:r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сформировать коммуникативные навыки работы в процессе коллективной деятельности;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7422" y="642918"/>
            <a:ext cx="2643206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урока: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7B2"/>
            </a:gs>
            <a:gs pos="50000">
              <a:srgbClr val="FFB6CE"/>
            </a:gs>
            <a:gs pos="100000">
              <a:srgbClr val="FFDCE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928688"/>
            <a:ext cx="4786313" cy="4143375"/>
          </a:xfrm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4580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A38097-1613-4739-A9C7-8EAD42539931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24581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092A66B-E903-43FC-9A93-EE0747CAC18C}" type="slidenum">
              <a:rPr lang="ru-RU" altLang="ru-RU" smtClean="0">
                <a:solidFill>
                  <a:srgbClr val="FF0000"/>
                </a:solidFill>
              </a:rPr>
              <a:pPr eaLnBrk="1" hangingPunct="1"/>
              <a:t>20</a:t>
            </a:fld>
            <a:endParaRPr lang="ru-RU" altLang="ru-RU" smtClean="0">
              <a:solidFill>
                <a:srgbClr val="FF0000"/>
              </a:solidFill>
            </a:endParaRPr>
          </a:p>
        </p:txBody>
      </p:sp>
      <p:pic>
        <p:nvPicPr>
          <p:cNvPr id="6" name="Содержимое 3" descr="Рисунок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428625"/>
            <a:ext cx="4044950" cy="3286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72066" y="4000504"/>
            <a:ext cx="3857652" cy="255454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Мимо бревно суковатое плыло,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Сидя, и стоя, и лежа пластом 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Зайцев с десяток спасалось на нем.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«Взял бы я вас - да потопите лодку!»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Жаль их, однако, да жаль и находку –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Я зацепился багром за сучок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И за собою бревно поволок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50720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При каком условии можно плыть на бревне?</a:t>
            </a:r>
            <a:endParaRPr lang="ru-RU" dirty="0">
              <a:latin typeface="+mn-lt"/>
            </a:endParaRPr>
          </a:p>
        </p:txBody>
      </p:sp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714375" y="571500"/>
            <a:ext cx="2465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FF0000"/>
                </a:solidFill>
              </a:rPr>
              <a:t>Остров «Чародеев»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9144000" cy="6429375"/>
          </a:xfrm>
        </p:spPr>
      </p:pic>
      <p:sp>
        <p:nvSpPr>
          <p:cNvPr id="25604" name="Дата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5A16FF-6510-4982-AF60-F25A0B725F26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25605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EC1613-34C1-4BEA-A82E-CE8AE43797EC}" type="slidenum">
              <a:rPr lang="ru-RU" altLang="ru-RU" b="1" smtClean="0"/>
              <a:pPr eaLnBrk="1" hangingPunct="1"/>
              <a:t>21</a:t>
            </a:fld>
            <a:endParaRPr lang="ru-RU" altLang="ru-RU" b="1" smtClean="0"/>
          </a:p>
        </p:txBody>
      </p:sp>
      <p:pic>
        <p:nvPicPr>
          <p:cNvPr id="25606" name="Picture 16" descr="C:\Documents and Settings\Shura\Local Settings\Temp\ImageReady\TargetPreview34\images\korabl0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643063"/>
            <a:ext cx="2420938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3" descr="C:\Documents and Settings\Shura\Local Settings\Temp\ImageReady\TargetPreview60\images\etoile1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38973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:\Documents and Settings\Shura\Local Settings\Temp\ImageReady\TargetPreview38\images\image01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205038"/>
            <a:ext cx="12811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Содержимое 5" descr="0D2E76CAJZ8YSZCA24X5M0CASSUQFVCA5E4PGCCAN0QFDYCA7FY21KCAQEFVP1CA3KG58RCAITZ5C8CAIVSWARCA0SBQFFCAZ60G2ECAVX81HHCAT2X4JXCAAV2N5FCAJ1JMOOCARRC088CADJVGLICAHQ1DC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429125"/>
            <a:ext cx="33575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214313" y="714375"/>
            <a:ext cx="2465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FF0000"/>
                </a:solidFill>
              </a:rPr>
              <a:t>Остров «Чародеев»</a:t>
            </a:r>
          </a:p>
        </p:txBody>
      </p:sp>
      <p:sp>
        <p:nvSpPr>
          <p:cNvPr id="25611" name="TextBox 11"/>
          <p:cNvSpPr txBox="1">
            <a:spLocks noChangeArrowheads="1"/>
          </p:cNvSpPr>
          <p:nvPr/>
        </p:nvSpPr>
        <p:spPr bwMode="auto">
          <a:xfrm>
            <a:off x="6215063" y="4000500"/>
            <a:ext cx="2109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FF0000"/>
                </a:solidFill>
              </a:rPr>
              <a:t>Почему плывет?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37820659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9144000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FFFF00"/>
                </a:solidFill>
              </a:rPr>
              <a:t>При постройке кораблей и воздушных лайнеров.(история  их создания ) </a:t>
            </a:r>
          </a:p>
          <a:p>
            <a:pPr eaLnBrk="1" hangingPunct="1"/>
            <a:r>
              <a:rPr lang="ru-RU" altLang="ru-RU" sz="2000" b="1" smtClean="0">
                <a:solidFill>
                  <a:srgbClr val="FFFF00"/>
                </a:solidFill>
              </a:rPr>
              <a:t> Раньше делали деревянные корабли и лодки ρ </a:t>
            </a:r>
            <a:r>
              <a:rPr lang="ru-RU" altLang="ru-RU" sz="2000" b="1" baseline="-25000" smtClean="0">
                <a:solidFill>
                  <a:srgbClr val="FFFF00"/>
                </a:solidFill>
              </a:rPr>
              <a:t>ж</a:t>
            </a:r>
            <a:r>
              <a:rPr lang="ru-RU" altLang="ru-RU" sz="2000" b="1" smtClean="0">
                <a:solidFill>
                  <a:srgbClr val="FFFF00"/>
                </a:solidFill>
              </a:rPr>
              <a:t> &gt;ρ </a:t>
            </a:r>
            <a:r>
              <a:rPr lang="ru-RU" altLang="ru-RU" sz="2000" b="1" baseline="-25000" smtClean="0">
                <a:solidFill>
                  <a:srgbClr val="FFFF00"/>
                </a:solidFill>
              </a:rPr>
              <a:t>т</a:t>
            </a:r>
            <a:r>
              <a:rPr lang="ru-RU" altLang="ru-RU" sz="2000" b="1" smtClean="0">
                <a:solidFill>
                  <a:srgbClr val="FFFF00"/>
                </a:solidFill>
              </a:rPr>
              <a:t>, и корабли плавали в воде.(почему?)</a:t>
            </a:r>
          </a:p>
          <a:p>
            <a:pPr eaLnBrk="1" hangingPunct="1"/>
            <a:r>
              <a:rPr lang="ru-RU" altLang="ru-RU" sz="2000" b="1" smtClean="0">
                <a:solidFill>
                  <a:srgbClr val="FFFF00"/>
                </a:solidFill>
              </a:rPr>
              <a:t>История  красивой легенды «Ноев ковчег» . Мог ли он существовать?</a:t>
            </a:r>
          </a:p>
          <a:p>
            <a:pPr eaLnBrk="1" hangingPunct="1"/>
            <a:endParaRPr lang="ru-RU" altLang="ru-RU" sz="2000" b="1" smtClean="0">
              <a:solidFill>
                <a:srgbClr val="002060"/>
              </a:solidFill>
            </a:endParaRPr>
          </a:p>
        </p:txBody>
      </p:sp>
      <p:sp>
        <p:nvSpPr>
          <p:cNvPr id="26628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32A868-CEE1-441E-B334-C979BEAD1E33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2662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A4562A-C75F-4A0F-AD88-752F5F401CAE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22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786313"/>
            <a:ext cx="2500313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5500688" y="4643438"/>
            <a:ext cx="1370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00"/>
                </a:solidFill>
                <a:latin typeface="Calibri" pitchFamily="34" charset="0"/>
              </a:rPr>
              <a:t>Ноев ковчег</a:t>
            </a:r>
          </a:p>
        </p:txBody>
      </p:sp>
      <p:sp>
        <p:nvSpPr>
          <p:cNvPr id="26632" name="TextBox 8"/>
          <p:cNvSpPr txBox="1">
            <a:spLocks noChangeArrowheads="1"/>
          </p:cNvSpPr>
          <p:nvPr/>
        </p:nvSpPr>
        <p:spPr bwMode="auto">
          <a:xfrm>
            <a:off x="785813" y="571500"/>
            <a:ext cx="679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>
                <a:hlinkClick r:id="rId4"/>
              </a:rPr>
              <a:t>http://www.goldenhind.ru/?gclid=CIiAno-s1b4CFUINcwod5jwAYg</a:t>
            </a:r>
            <a:endParaRPr lang="ru-RU" altLang="ru-RU"/>
          </a:p>
          <a:p>
            <a:pPr eaLnBrk="1" hangingPunct="1"/>
            <a:endParaRPr lang="ru-RU" altLang="ru-RU"/>
          </a:p>
        </p:txBody>
      </p:sp>
      <p:sp>
        <p:nvSpPr>
          <p:cNvPr id="12" name="TextBox 11"/>
          <p:cNvSpPr txBox="1"/>
          <p:nvPr/>
        </p:nvSpPr>
        <p:spPr>
          <a:xfrm>
            <a:off x="285720" y="1000108"/>
            <a:ext cx="885828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Домашнее задание</a:t>
            </a:r>
            <a:b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Где в технике учитываются архимедова сила и  условие плавания тел?</a:t>
            </a:r>
            <a:endParaRPr lang="ru-RU" dirty="0"/>
          </a:p>
        </p:txBody>
      </p:sp>
      <p:pic>
        <p:nvPicPr>
          <p:cNvPr id="13" name="Рисунок 12" descr="0KUIVPCA0NQ5GFCAFOIWEACATMQ2S8CAI12ZUECA0TYETSCALFP2MACAE06BHJCA6LSTNTCAO19FURCA6Y12J9CAU9H3SNCAH48GUOCA3JAG4ICAFLXXC1CAD01TWJCAXYZI9PCALVV027CAAT2SC6CA8TQY4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786313"/>
            <a:ext cx="1785937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99FF"/>
            </a:gs>
            <a:gs pos="50000">
              <a:srgbClr val="FFB6CE"/>
            </a:gs>
            <a:gs pos="100000">
              <a:srgbClr val="FFDCE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Подведём итоги урока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571500" y="857250"/>
            <a:ext cx="7358063" cy="5143500"/>
          </a:xfr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/>
              <a:t>Первым в </a:t>
            </a:r>
            <a:r>
              <a:rPr lang="ru-RU" sz="2400" b="1" i="1" dirty="0" err="1" smtClean="0"/>
              <a:t>Архимедград</a:t>
            </a:r>
            <a:r>
              <a:rPr lang="ru-RU" sz="2400" b="1" i="1" dirty="0" smtClean="0"/>
              <a:t> по реке  приплыла команда «Сила Архимеда» или команда«Сила тяжести»</a:t>
            </a:r>
          </a:p>
          <a:p>
            <a:pPr eaLnBrk="1" hangingPunct="1">
              <a:defRPr/>
            </a:pPr>
            <a:r>
              <a:rPr lang="ru-RU" sz="2400" b="1" i="1" dirty="0" smtClean="0"/>
              <a:t>Награждение команды-победителя</a:t>
            </a:r>
          </a:p>
          <a:p>
            <a:pPr eaLnBrk="1" hangingPunct="1">
              <a:defRPr/>
            </a:pPr>
            <a:r>
              <a:rPr lang="ru-RU" sz="2400" b="1" i="1" dirty="0" smtClean="0"/>
              <a:t>Награждение за личное первенство участников.</a:t>
            </a:r>
          </a:p>
          <a:p>
            <a:pPr eaLnBrk="1" hangingPunct="1">
              <a:defRPr/>
            </a:pPr>
            <a:r>
              <a:rPr lang="ru-RU" sz="2400" b="1" i="1" dirty="0" smtClean="0"/>
              <a:t>Что вы узнали на уроке? </a:t>
            </a:r>
          </a:p>
          <a:p>
            <a:pPr eaLnBrk="1" hangingPunct="1">
              <a:defRPr/>
            </a:pPr>
            <a:r>
              <a:rPr lang="ru-RU" sz="2400" b="1" i="1" dirty="0" smtClean="0"/>
              <a:t>Понравилось ли вам путешествовать?</a:t>
            </a:r>
          </a:p>
          <a:p>
            <a:pPr eaLnBrk="1" hangingPunct="1">
              <a:defRPr/>
            </a:pPr>
            <a:r>
              <a:rPr lang="ru-RU" sz="2400" b="1" i="1" dirty="0" smtClean="0"/>
              <a:t>Прежде чем сдать свои билеты путешественника ,запишите на них формулы, отражающие нашу тему путешествия  и нарисуйте степень вашего погружения в урок</a:t>
            </a:r>
          </a:p>
          <a:p>
            <a:pPr eaLnBrk="1" hangingPunct="1">
              <a:defRPr/>
            </a:pPr>
            <a:endParaRPr lang="ru-RU" sz="2400" b="1" i="1" dirty="0" smtClean="0"/>
          </a:p>
        </p:txBody>
      </p:sp>
      <p:sp>
        <p:nvSpPr>
          <p:cNvPr id="27652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1BEAC6-401C-4211-AEFE-5CEC72AC7B10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2765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CB1BEF-9DE1-4F65-967F-E6EADCFDCF44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23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27654" name="Picture 17" descr="C:\Documents and Settings\Shura\Local Settings\Temp\ImageReady\TargetPreview24\images\an11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6143625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7" descr="C:\Documents and Settings\Shura\Local Settings\Temp\ImageReady\TargetPreview24\images\an11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6072188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7" descr="C:\Documents and Settings\Shura\Local Settings\Temp\ImageReady\TargetPreview24\images\an11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857250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7" descr="C:\Documents and Settings\Shura\Local Settings\Temp\ImageReady\TargetPreview24\images\an11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715000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7" descr="C:\Documents and Settings\Shura\Local Settings\Temp\ImageReady\TargetPreview24\images\an11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7" descr="C:\Documents and Settings\Shura\Local Settings\Temp\ImageReady\TargetPreview24\images\an11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000500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7" descr="C:\Documents and Settings\Shura\Local Settings\Temp\ImageReady\TargetPreview24\images\an11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71500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6254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1857375"/>
            <a:ext cx="981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25" descr="C:\Documents and Settings\Shura\Local Settings\Temp\ImageReady\TargetPreview28\images\sport4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5257800"/>
            <a:ext cx="23796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C99FF"/>
            </a:gs>
            <a:gs pos="50000">
              <a:srgbClr val="FFB6CE"/>
            </a:gs>
            <a:gs pos="100000">
              <a:srgbClr val="FFDCE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FE55A4-0D1A-4602-8D8C-B4D0E5D4D71D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2867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12B3E9-5D2C-4DEF-A351-322A93ACF2D4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24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642938"/>
            <a:ext cx="59721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9" descr="C:\Documents and Settings\Admin\Рабочий стол\Documents\картинки пнима\balloons2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357438"/>
            <a:ext cx="1714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C:\Documents and Settings\Admin\Рабочий стол\Documents\картинки пнима\balloons2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428875"/>
            <a:ext cx="1714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55" descr="006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4286250"/>
            <a:ext cx="214312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9" descr="C:\Documents and Settings\Admin\Рабочий стол\Documents\картинки пнима\balloons2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714375"/>
            <a:ext cx="92868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C:\Documents and Settings\Admin\Рабочий стол\Documents\картинки пнима\balloons2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857250"/>
            <a:ext cx="857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 descr="Водопад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9144000" cy="63579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084868-86FB-4C52-A27C-CFA5AA25368C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29700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93D3DD-2AA6-404F-BE01-85F54399922B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25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9701" name="Прямоугольник 7"/>
          <p:cNvSpPr>
            <a:spLocks noChangeArrowheads="1"/>
          </p:cNvSpPr>
          <p:nvPr/>
        </p:nvSpPr>
        <p:spPr bwMode="auto">
          <a:xfrm>
            <a:off x="4572000" y="17145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FF00"/>
                </a:solidFill>
                <a:latin typeface="Calibri" pitchFamily="34" charset="0"/>
              </a:rPr>
              <a:t>Покажите стрелочкой  глубину погружения, </a:t>
            </a:r>
          </a:p>
          <a:p>
            <a:pPr algn="ctr" eaLnBrk="1" hangingPunct="1"/>
            <a:r>
              <a:rPr lang="ru-RU" altLang="ru-RU" b="1">
                <a:solidFill>
                  <a:srgbClr val="FFFF00"/>
                </a:solidFill>
                <a:latin typeface="Calibri" pitchFamily="34" charset="0"/>
              </a:rPr>
              <a:t>которая соответствовала бы глубине погружения </a:t>
            </a:r>
          </a:p>
          <a:p>
            <a:pPr algn="ctr" eaLnBrk="1" hangingPunct="1"/>
            <a:r>
              <a:rPr lang="ru-RU" altLang="ru-RU" b="1">
                <a:solidFill>
                  <a:srgbClr val="FFFF00"/>
                </a:solidFill>
                <a:latin typeface="Calibri" pitchFamily="34" charset="0"/>
              </a:rPr>
              <a:t> тебя, в сегодняшний урок</a:t>
            </a:r>
          </a:p>
        </p:txBody>
      </p:sp>
      <p:sp>
        <p:nvSpPr>
          <p:cNvPr id="29702" name="Прямоугольник 8"/>
          <p:cNvSpPr>
            <a:spLocks noChangeArrowheads="1"/>
          </p:cNvSpPr>
          <p:nvPr/>
        </p:nvSpPr>
        <p:spPr bwMode="auto">
          <a:xfrm>
            <a:off x="2500313" y="5857875"/>
            <a:ext cx="6500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00"/>
                </a:solidFill>
              </a:rPr>
              <a:t>Записать решение задач, формулы, ответы к ребусам</a:t>
            </a:r>
          </a:p>
        </p:txBody>
      </p:sp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1000125" y="1071563"/>
            <a:ext cx="1462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 i="1" u="sng">
                <a:solidFill>
                  <a:srgbClr val="FF0000"/>
                </a:solidFill>
              </a:rPr>
              <a:t>Рефлексия</a:t>
            </a:r>
          </a:p>
        </p:txBody>
      </p:sp>
      <p:pic>
        <p:nvPicPr>
          <p:cNvPr id="11" name="Содержимое 5"/>
          <p:cNvPicPr>
            <a:picLocks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000372"/>
            <a:ext cx="2286016" cy="1928826"/>
          </a:xfrm>
          <a:prstGeom prst="rect">
            <a:avLst/>
          </a:prstGeom>
          <a:solidFill>
            <a:srgbClr val="92D050"/>
          </a:solidFill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4398963" y="1000125"/>
            <a:ext cx="474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u="sng">
                <a:solidFill>
                  <a:srgbClr val="FF0000"/>
                </a:solidFill>
              </a:rPr>
              <a:t>На своем билете надо добавить в рисунок</a:t>
            </a:r>
          </a:p>
        </p:txBody>
      </p:sp>
      <p:pic>
        <p:nvPicPr>
          <p:cNvPr id="2970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143250"/>
            <a:ext cx="2689225" cy="17859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86438" y="4929188"/>
            <a:ext cx="31432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  <a:hlinkClick r:id="rId5"/>
              </a:rPr>
              <a:t>http://images.yandex.ru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6372C0-92CF-456F-949A-03B49F7E403C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3072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602B58-819D-4FF8-BD5E-FFF9A3485924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26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30724" name="Picture 4" descr="6536732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9093200" cy="66817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2786063" y="5715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726" name="WordArt 7"/>
          <p:cNvSpPr>
            <a:spLocks noChangeArrowheads="1" noChangeShapeType="1" noTextEdit="1"/>
          </p:cNvSpPr>
          <p:nvPr/>
        </p:nvSpPr>
        <p:spPr bwMode="auto">
          <a:xfrm>
            <a:off x="611188" y="1628775"/>
            <a:ext cx="7585075" cy="2635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Спасибо за внимание!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52330013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500063"/>
            <a:ext cx="9286875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7115175" cy="357187"/>
          </a:xfrm>
        </p:spPr>
        <p:txBody>
          <a:bodyPr/>
          <a:lstStyle/>
          <a:p>
            <a:pPr algn="ctr" eaLnBrk="1" hangingPunct="1"/>
            <a:r>
              <a:rPr lang="ru-RU" altLang="ru-RU" sz="2400" smtClean="0">
                <a:solidFill>
                  <a:schemeClr val="bg1"/>
                </a:solidFill>
              </a:rPr>
              <a:t>Литература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85813"/>
            <a:ext cx="9144000" cy="6072187"/>
          </a:xfrm>
          <a:ln w="28575">
            <a:solidFill>
              <a:srgbClr val="FF0000"/>
            </a:solidFill>
          </a:ln>
        </p:spPr>
        <p:txBody>
          <a:bodyPr rtlCol="0">
            <a:normAutofit fontScale="250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1.Александрова З.В, </a:t>
            </a:r>
            <a:r>
              <a:rPr lang="ru-RU" sz="6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Анатольев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В.Н. Уроки физики с применением информационных технологий 7-11 классы [Текст] Выпуск 2: методическое пособие с электронным интерактивным </a:t>
            </a:r>
            <a:r>
              <a:rPr lang="ru-RU" sz="6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прилож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./ З.В. Александрова, В.Н. </a:t>
            </a:r>
            <a:r>
              <a:rPr lang="ru-RU" sz="6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Анатольев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ООО « Планета», 2013.-304 с. 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Криволапова Е .Н.. Тесты. Физика. 7 класс </a:t>
            </a: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Текст</a:t>
            </a: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/– М.: </a:t>
            </a:r>
            <a:r>
              <a:rPr lang="ru-RU" sz="6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Астрель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2002.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3.Перышкин А.В. Физика. 7 класс. </a:t>
            </a: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Текст</a:t>
            </a: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М.: Дрофа, 2012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.Разумовский В.Г. </a:t>
            </a:r>
            <a:r>
              <a:rPr lang="ru-RU" sz="6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Хижнякова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,  Л.С.  </a:t>
            </a: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Текст</a:t>
            </a: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]/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Современный урок физики в средней школе. – М.: Просвещение, 1983.</a:t>
            </a:r>
            <a:endParaRPr lang="en-US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5. Разумовский. В.Г. , Бугаев А.И.и др. </a:t>
            </a: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Текст</a:t>
            </a: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]/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Основы методики преподавания физики в средней школе. –  М.: Просвещение, 1984. 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6. Усовой А.В.Методика преподавания физики в 7 – 8 классах средней школы./</a:t>
            </a: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Текст</a:t>
            </a: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Под ред... - М.: Просвещение, 1990.</a:t>
            </a:r>
          </a:p>
          <a:p>
            <a:pPr marL="365760" indent="-256032" algn="ctr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Использованные ресурсы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http://images.yandex.ru</a:t>
            </a: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http://files.school-collection.edu.ru/dlrstore/a27cd5f3-8d8a-49f0-8984-65f3ab683f6a/7_220.swf</a:t>
            </a: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http://files.school-collection.edu.ru/dlrstore/e964ab1b-619b-4e4d-a847-97bc98656e28/7_229.swf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http://files.school-collection.edu.u/dlrstore/e3310c38-9cb1-4476-8047-028caadebfdb/7_223.jpg</a:t>
            </a:r>
            <a: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http://files.school-collection.edu.ru/dlrstore/e8d81bd5-7eb5-4f98-9c19-92c0155d772a/7_225.swf</a:t>
            </a: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http://files.school-collection.edu.ru/dlrstore/44131462-79cd-4602-bdfa-9243b26203a2/7_212.swf</a:t>
            </a: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http://spektrschool2.ucoz.ru/index/zanimatelnaja_fizika/0-19</a:t>
            </a: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http://physikazadachi.narod.ru/mexa.htm</a:t>
            </a: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2"/>
              </a:rPr>
              <a:t>http://www.youtube.com/watch?v=SkvaKBMgwWc</a:t>
            </a: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3"/>
              </a:rPr>
              <a:t>http://www.youtube.com/watch?v=-jVAglATruk</a:t>
            </a: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4"/>
              </a:rPr>
              <a:t>http://www.goldenhind.ru/?gclid=CIiAno-s1b4CFUINcwod5jwAYg</a:t>
            </a: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5"/>
              </a:rPr>
              <a:t>http://www.youtube.com/watch?v=pvXhCvhsTwU</a:t>
            </a: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6"/>
              </a:rPr>
              <a:t>http://festival.1september.ru/articles/534372/</a:t>
            </a: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6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17"/>
              </a:rPr>
              <a:t>http://ped-kopilka.ru/letnii-otdyh/pravila-povedenija-v-vode-i-vozle-vodo-mov-pravila-dlja-shkolnikov.html</a:t>
            </a: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7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ru-RU" sz="7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9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298FFA-E672-4DDF-8638-CBCABC0F3A5D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31750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3CC395-9A0A-4FF3-8169-D8A8443BA9DC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27</a:t>
            </a:fld>
            <a:endParaRPr lang="ru-RU" altLang="ru-RU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Волшебный замок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3437C07-85F1-4842-8EF1-78FA250F273F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7172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E7A4D6-2F68-424D-82A3-F9683A0B1AFA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3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285750" y="2333625"/>
            <a:ext cx="41433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Жил да был седьмой класс</a:t>
            </a:r>
          </a:p>
          <a:p>
            <a:pPr eaLnBrk="1" hangingPunct="1"/>
            <a:r>
              <a:rPr lang="ru-RU" altLang="ru-RU"/>
              <a:t>Жил не тужил, уроки не всегда учил</a:t>
            </a:r>
          </a:p>
          <a:p>
            <a:pPr eaLnBrk="1" hangingPunct="1"/>
            <a:r>
              <a:rPr lang="ru-RU" altLang="ru-RU"/>
              <a:t>А Архимеда почитал. </a:t>
            </a:r>
          </a:p>
          <a:p>
            <a:pPr eaLnBrk="1" hangingPunct="1"/>
            <a:r>
              <a:rPr lang="ru-RU" altLang="ru-RU"/>
              <a:t>Много он о нем читал,</a:t>
            </a:r>
          </a:p>
          <a:p>
            <a:pPr eaLnBrk="1" hangingPunct="1"/>
            <a:r>
              <a:rPr lang="ru-RU" altLang="ru-RU"/>
              <a:t>В путь к нему рванули разом,</a:t>
            </a:r>
          </a:p>
          <a:p>
            <a:pPr eaLnBrk="1" hangingPunct="1"/>
            <a:r>
              <a:rPr lang="ru-RU" altLang="ru-RU"/>
              <a:t> не успев моргнуть и глазом</a:t>
            </a:r>
          </a:p>
          <a:p>
            <a:pPr eaLnBrk="1" hangingPunct="1"/>
            <a:r>
              <a:rPr lang="ru-RU" altLang="ru-RU"/>
              <a:t>водяной им путь закрыл, </a:t>
            </a:r>
          </a:p>
          <a:p>
            <a:pPr eaLnBrk="1" hangingPunct="1"/>
            <a:r>
              <a:rPr lang="ru-RU" altLang="ru-RU"/>
              <a:t>применив не мало сил.</a:t>
            </a:r>
          </a:p>
          <a:p>
            <a:pPr algn="ctr" eaLnBrk="1" hangingPunct="1"/>
            <a:endParaRPr lang="ru-RU" altLang="ru-RU"/>
          </a:p>
          <a:p>
            <a:pPr algn="ctr" eaLnBrk="1" hangingPunct="1"/>
            <a:endParaRPr lang="ru-RU" altLang="ru-RU"/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6572250" y="4500563"/>
            <a:ext cx="1357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5" name="TextBox 9"/>
          <p:cNvSpPr txBox="1">
            <a:spLocks noChangeArrowheads="1"/>
          </p:cNvSpPr>
          <p:nvPr/>
        </p:nvSpPr>
        <p:spPr bwMode="auto">
          <a:xfrm>
            <a:off x="6143625" y="2714625"/>
            <a:ext cx="28575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В волшебство дружок поверь</a:t>
            </a:r>
          </a:p>
          <a:p>
            <a:pPr eaLnBrk="1" hangingPunct="1"/>
            <a:r>
              <a:rPr lang="ru-RU" altLang="ru-RU"/>
              <a:t>И откроется вам дверь:</a:t>
            </a:r>
          </a:p>
          <a:p>
            <a:pPr eaLnBrk="1" hangingPunct="1"/>
            <a:r>
              <a:rPr lang="ru-RU" altLang="ru-RU"/>
              <a:t>В царство физики прекрасной</a:t>
            </a:r>
          </a:p>
          <a:p>
            <a:pPr eaLnBrk="1" hangingPunct="1"/>
            <a:r>
              <a:rPr lang="ru-RU" altLang="ru-RU"/>
              <a:t>В Архимеда государство</a:t>
            </a:r>
          </a:p>
        </p:txBody>
      </p:sp>
      <p:sp>
        <p:nvSpPr>
          <p:cNvPr id="7176" name="TextBox 10"/>
          <p:cNvSpPr txBox="1">
            <a:spLocks noChangeArrowheads="1"/>
          </p:cNvSpPr>
          <p:nvPr/>
        </p:nvSpPr>
        <p:spPr bwMode="auto">
          <a:xfrm>
            <a:off x="3786188" y="5143500"/>
            <a:ext cx="2928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Чтоб в пути не утонуть,</a:t>
            </a:r>
          </a:p>
          <a:p>
            <a:pPr eaLnBrk="1" hangingPunct="1"/>
            <a:r>
              <a:rPr lang="ru-RU" altLang="ru-RU"/>
              <a:t>Надо в физику взглянуть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905AFD-201B-4E42-B2BA-7CA6DEF7BF26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819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7F1D6E-7C85-4A70-8BB6-46F9B16F6FCB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4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1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5429250"/>
            <a:ext cx="180022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590640-E730-4725-B5F3-AD9D939E30D3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921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11E7E7-F004-4B12-9B0D-F553A8287254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5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71500"/>
            <a:ext cx="8572500" cy="592931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3885BC-772F-4B6C-A04E-DE3F0E92C970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1024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B8DC56-3791-4290-9CA5-02996AA071FB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6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0063"/>
            <a:ext cx="9144000" cy="6357937"/>
          </a:xfr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11268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C502DD-0C11-4AD6-83E3-1E2E8DB32CB7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1126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15B412-FC6B-4391-AF06-30C7EEB3808D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7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6429375" y="4857750"/>
            <a:ext cx="2301875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FF0000"/>
                </a:solidFill>
                <a:latin typeface="Calibri" pitchFamily="34" charset="0"/>
              </a:rPr>
              <a:t>Архимедград</a:t>
            </a:r>
          </a:p>
        </p:txBody>
      </p:sp>
      <p:sp>
        <p:nvSpPr>
          <p:cNvPr id="17" name="Улыбающееся лицо 16"/>
          <p:cNvSpPr/>
          <p:nvPr/>
        </p:nvSpPr>
        <p:spPr>
          <a:xfrm>
            <a:off x="2571750" y="1214438"/>
            <a:ext cx="428625" cy="2857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Улыбающееся лицо 17"/>
          <p:cNvSpPr/>
          <p:nvPr/>
        </p:nvSpPr>
        <p:spPr>
          <a:xfrm>
            <a:off x="857250" y="214313"/>
            <a:ext cx="357188" cy="35718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Улыбающееся лицо 18"/>
          <p:cNvSpPr/>
          <p:nvPr/>
        </p:nvSpPr>
        <p:spPr>
          <a:xfrm>
            <a:off x="1214438" y="928688"/>
            <a:ext cx="357187" cy="2857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Улыбающееся лицо 19"/>
          <p:cNvSpPr/>
          <p:nvPr/>
        </p:nvSpPr>
        <p:spPr>
          <a:xfrm>
            <a:off x="3429000" y="2357438"/>
            <a:ext cx="785813" cy="35718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1" name="Улыбающееся лицо 20"/>
          <p:cNvSpPr/>
          <p:nvPr/>
        </p:nvSpPr>
        <p:spPr>
          <a:xfrm>
            <a:off x="4286250" y="1643063"/>
            <a:ext cx="500063" cy="42862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Улыбающееся лицо 21"/>
          <p:cNvSpPr/>
          <p:nvPr/>
        </p:nvSpPr>
        <p:spPr>
          <a:xfrm>
            <a:off x="4071938" y="857250"/>
            <a:ext cx="428625" cy="2857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Улыбающееся лицо 22"/>
          <p:cNvSpPr/>
          <p:nvPr/>
        </p:nvSpPr>
        <p:spPr>
          <a:xfrm>
            <a:off x="2500313" y="5857875"/>
            <a:ext cx="771525" cy="5715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4" name="Улыбающееся лицо 23"/>
          <p:cNvSpPr/>
          <p:nvPr/>
        </p:nvSpPr>
        <p:spPr>
          <a:xfrm>
            <a:off x="1785938" y="2571750"/>
            <a:ext cx="642937" cy="50006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5" name="Улыбающееся лицо 24"/>
          <p:cNvSpPr/>
          <p:nvPr/>
        </p:nvSpPr>
        <p:spPr>
          <a:xfrm>
            <a:off x="2357438" y="4214813"/>
            <a:ext cx="557212" cy="6286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6" name="Улыбающееся лицо 25"/>
          <p:cNvSpPr/>
          <p:nvPr/>
        </p:nvSpPr>
        <p:spPr>
          <a:xfrm>
            <a:off x="714375" y="6000750"/>
            <a:ext cx="771525" cy="5715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7" name="Улыбающееся лицо 26"/>
          <p:cNvSpPr/>
          <p:nvPr/>
        </p:nvSpPr>
        <p:spPr>
          <a:xfrm>
            <a:off x="3143250" y="3500438"/>
            <a:ext cx="642938" cy="5000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8" name="Улыбающееся лицо 27"/>
          <p:cNvSpPr/>
          <p:nvPr/>
        </p:nvSpPr>
        <p:spPr>
          <a:xfrm>
            <a:off x="4000500" y="5857875"/>
            <a:ext cx="700088" cy="71437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rot="16200000" flipH="1">
            <a:off x="946150" y="554038"/>
            <a:ext cx="428625" cy="32067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19" idx="5"/>
            <a:endCxn id="17" idx="2"/>
          </p:cNvCxnSpPr>
          <p:nvPr/>
        </p:nvCxnSpPr>
        <p:spPr>
          <a:xfrm rot="16200000" flipH="1">
            <a:off x="1953419" y="738982"/>
            <a:ext cx="184150" cy="105251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17" idx="5"/>
          </p:cNvCxnSpPr>
          <p:nvPr/>
        </p:nvCxnSpPr>
        <p:spPr>
          <a:xfrm rot="5400000" flipH="1" flipV="1">
            <a:off x="3310732" y="697706"/>
            <a:ext cx="387350" cy="1135063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22" idx="6"/>
            <a:endCxn id="21" idx="0"/>
          </p:cNvCxnSpPr>
          <p:nvPr/>
        </p:nvCxnSpPr>
        <p:spPr>
          <a:xfrm>
            <a:off x="4500563" y="1000125"/>
            <a:ext cx="34925" cy="64293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stCxn id="21" idx="3"/>
            <a:endCxn id="20" idx="0"/>
          </p:cNvCxnSpPr>
          <p:nvPr/>
        </p:nvCxnSpPr>
        <p:spPr>
          <a:xfrm rot="5400000">
            <a:off x="3915569" y="1913732"/>
            <a:ext cx="349250" cy="53816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20" idx="3"/>
            <a:endCxn id="24" idx="6"/>
          </p:cNvCxnSpPr>
          <p:nvPr/>
        </p:nvCxnSpPr>
        <p:spPr>
          <a:xfrm rot="5400000">
            <a:off x="2906713" y="2184400"/>
            <a:ext cx="158750" cy="111442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24" idx="4"/>
            <a:endCxn id="27" idx="1"/>
          </p:cNvCxnSpPr>
          <p:nvPr/>
        </p:nvCxnSpPr>
        <p:spPr>
          <a:xfrm rot="16200000" flipH="1">
            <a:off x="2420938" y="2757488"/>
            <a:ext cx="501650" cy="11303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27" idx="4"/>
            <a:endCxn id="25" idx="7"/>
          </p:cNvCxnSpPr>
          <p:nvPr/>
        </p:nvCxnSpPr>
        <p:spPr>
          <a:xfrm rot="5400000">
            <a:off x="2995613" y="3838575"/>
            <a:ext cx="306388" cy="63023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25" idx="3"/>
            <a:endCxn id="26" idx="0"/>
          </p:cNvCxnSpPr>
          <p:nvPr/>
        </p:nvCxnSpPr>
        <p:spPr>
          <a:xfrm rot="5400000">
            <a:off x="1144588" y="4706938"/>
            <a:ext cx="1249362" cy="133826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>
            <a:stCxn id="26" idx="6"/>
            <a:endCxn id="23" idx="2"/>
          </p:cNvCxnSpPr>
          <p:nvPr/>
        </p:nvCxnSpPr>
        <p:spPr>
          <a:xfrm flipV="1">
            <a:off x="1485900" y="6143625"/>
            <a:ext cx="1014413" cy="14287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23" idx="6"/>
            <a:endCxn id="28" idx="2"/>
          </p:cNvCxnSpPr>
          <p:nvPr/>
        </p:nvCxnSpPr>
        <p:spPr>
          <a:xfrm>
            <a:off x="3271838" y="6143625"/>
            <a:ext cx="728662" cy="7143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1294" name="Picture 25" descr="C:\Documents and Settings\Shura\Local Settings\Temp\ImageReady\TargetPreview28\images\sport4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-357188"/>
            <a:ext cx="2379662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37" descr="C:\Documents and Settings\Shura\Local Settings\Temp\ImageReady\TargetPreview17\images\raznoe_skazka02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50" y="0"/>
            <a:ext cx="831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38" descr="C:\Documents and Settings\Shura\Local Settings\Temp\ImageReady\TargetPreview11\images\etoile1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0"/>
            <a:ext cx="7620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38" descr="C:\Documents and Settings\Shura\Local Settings\Temp\ImageReady\TargetPreview11\images\etoile1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8413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38" descr="C:\Documents and Settings\Shura\Local Settings\Temp\ImageReady\TargetPreview11\images\etoile1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785938"/>
            <a:ext cx="762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038" descr="C:\Documents and Settings\Shura\Local Settings\Temp\ImageReady\TargetPreview11\images\etoile1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7620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038" descr="C:\Documents and Settings\Shura\Local Settings\Temp\ImageReady\TargetPreview11\images\etoile1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571625"/>
            <a:ext cx="7620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038" descr="C:\Documents and Settings\Shura\Local Settings\Temp\ImageReady\TargetPreview11\images\etoile1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857250"/>
            <a:ext cx="7620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2" name="Picture 17" descr="C:\Documents and Settings\Shura\Local Settings\Temp\ImageReady\TargetPreview24\images\an11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357438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3" name="Picture 17" descr="C:\Documents and Settings\Shura\Local Settings\Temp\ImageReady\TargetPreview24\images\an11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82518">
            <a:off x="1357313" y="4857750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4" name="Picture 17" descr="C:\Documents and Settings\Shura\Local Settings\Temp\ImageReady\TargetPreview24\images\an11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3122">
            <a:off x="1847850" y="2905125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5" name="Picture 17" descr="C:\Documents and Settings\Shura\Local Settings\Temp\ImageReady\TargetPreview24\images\an11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31523">
            <a:off x="2767013" y="3919538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6" name="Picture 17" descr="C:\Documents and Settings\Shura\Local Settings\Temp\ImageReady\TargetPreview24\images\an11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84269" flipV="1">
            <a:off x="4903788" y="6126163"/>
            <a:ext cx="8540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7" name="Picture 17" descr="C:\Documents and Settings\Shura\Local Settings\Temp\ImageReady\TargetPreview24\images\an11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8585">
            <a:off x="2919413" y="6099175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8" name="Picture 17" descr="C:\Documents and Settings\Shura\Local Settings\Temp\ImageReady\TargetPreview24\images\an11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1541">
            <a:off x="1343025" y="5799138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9" name="Picture 17" descr="C:\Documents and Settings\Shura\Local Settings\Temp\ImageReady\TargetPreview24\images\an11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544">
            <a:off x="58738" y="525463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0" name="Picture 17" descr="C:\Documents and Settings\Shura\Local Settings\Temp\ImageReady\TargetPreview24\images\an11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7294">
            <a:off x="1274763" y="892175"/>
            <a:ext cx="106521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1" name="Picture 17" descr="C:\Documents and Settings\Shura\Local Settings\Temp\ImageReady\TargetPreview24\images\an11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7972">
            <a:off x="2928938" y="1071563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2" name="Picture 17" descr="C:\Documents and Settings\Shura\Local Settings\Temp\ImageReady\TargetPreview24\images\an11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00773">
            <a:off x="4286250" y="857250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3" name="Picture 17" descr="C:\Documents and Settings\Shura\Local Settings\Temp\ImageReady\TargetPreview24\images\an11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2783">
            <a:off x="3786188" y="1785938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16940386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9144000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0" y="571500"/>
            <a:ext cx="9144000" cy="1209675"/>
          </a:xfr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ru-RU" sz="1800" b="1" dirty="0" smtClean="0"/>
              <a:t>Получи билет для путешествия, выбери правильные ответы и сдай для компостирования(проверки учителю).Все билеты складываются пачкой, с правой стороны должен быть № слайда. Учитель прокалывает иглой места правильных ответов, что позволяет быстро определить готовность к путешествию по воде</a:t>
            </a: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58" y="2143116"/>
            <a:ext cx="3357586" cy="4429156"/>
          </a:xfrm>
          <a:solidFill>
            <a:srgbClr val="92D050"/>
          </a:solidFill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12293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DCBC81-FA82-4ED6-B795-5870F3DE998D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12294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BF1277-1C03-4ED0-9DBB-FDCCB7D078D0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8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428625" y="1714500"/>
            <a:ext cx="766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Calibri" pitchFamily="34" charset="0"/>
              </a:rPr>
              <a:t>Билет</a:t>
            </a:r>
          </a:p>
        </p:txBody>
      </p:sp>
      <p:sp>
        <p:nvSpPr>
          <p:cNvPr id="11272" name="TextBox 8"/>
          <p:cNvSpPr txBox="1">
            <a:spLocks noChangeArrowheads="1"/>
          </p:cNvSpPr>
          <p:nvPr/>
        </p:nvSpPr>
        <p:spPr bwMode="auto">
          <a:xfrm>
            <a:off x="3857625" y="2143125"/>
            <a:ext cx="5286375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ru-RU" b="1" dirty="0">
                <a:latin typeface="Calibri" pitchFamily="34" charset="0"/>
              </a:rPr>
              <a:t>Выбери силы, которые надо сравнивать, </a:t>
            </a:r>
          </a:p>
          <a:p>
            <a:pPr marL="342900" indent="-342900">
              <a:defRPr/>
            </a:pPr>
            <a:r>
              <a:rPr lang="ru-RU" b="1" dirty="0">
                <a:latin typeface="Calibri" pitchFamily="34" charset="0"/>
              </a:rPr>
              <a:t>пускаясь в путешествие по воде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357688" y="3500438"/>
          <a:ext cx="4143375" cy="3003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134"/>
                <a:gridCol w="3431241"/>
              </a:tblGrid>
              <a:tr h="36580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№</a:t>
                      </a:r>
                      <a:endParaRPr lang="ru-RU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Физическая сила</a:t>
                      </a:r>
                      <a:endParaRPr lang="ru-RU" sz="1800" dirty="0"/>
                    </a:p>
                  </a:txBody>
                  <a:tcPr marL="91439" marR="91439" marT="45725" marB="45725"/>
                </a:tc>
              </a:tr>
              <a:tr h="376821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</a:t>
                      </a:r>
                      <a:endParaRPr lang="ru-RU" sz="1400" b="1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упругости</a:t>
                      </a:r>
                      <a:endParaRPr lang="ru-RU" sz="1400" b="1" dirty="0"/>
                    </a:p>
                  </a:txBody>
                  <a:tcPr marL="91439" marR="91439" marT="45725" marB="45725"/>
                </a:tc>
              </a:tr>
              <a:tr h="376821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</a:t>
                      </a:r>
                      <a:endParaRPr lang="ru-RU" sz="1400" b="1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тяжести</a:t>
                      </a:r>
                      <a:endParaRPr lang="ru-RU" sz="1400" b="1" dirty="0"/>
                    </a:p>
                  </a:txBody>
                  <a:tcPr marL="91439" marR="91439" marT="45725" marB="45725"/>
                </a:tc>
              </a:tr>
              <a:tr h="376821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3</a:t>
                      </a:r>
                      <a:endParaRPr lang="ru-RU" sz="1400" b="1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трения</a:t>
                      </a:r>
                      <a:endParaRPr lang="ru-RU" sz="1400" b="1" dirty="0"/>
                    </a:p>
                  </a:txBody>
                  <a:tcPr marL="91439" marR="91439" marT="45725" marB="45725"/>
                </a:tc>
              </a:tr>
              <a:tr h="376821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4</a:t>
                      </a:r>
                      <a:endParaRPr lang="ru-RU" sz="1400" b="1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Архимеда</a:t>
                      </a:r>
                      <a:endParaRPr lang="ru-RU" sz="1400" b="1" dirty="0"/>
                    </a:p>
                  </a:txBody>
                  <a:tcPr marL="91439" marR="91439" marT="45725" marB="45725"/>
                </a:tc>
              </a:tr>
              <a:tr h="376821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5</a:t>
                      </a:r>
                      <a:endParaRPr lang="ru-RU" sz="1400" b="1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давление</a:t>
                      </a:r>
                      <a:endParaRPr lang="ru-RU" sz="1400" b="1" dirty="0"/>
                    </a:p>
                  </a:txBody>
                  <a:tcPr marL="91439" marR="91439" marT="45725" marB="45725"/>
                </a:tc>
              </a:tr>
              <a:tr h="376821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</a:t>
                      </a:r>
                      <a:endParaRPr lang="ru-RU" sz="1400" b="1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Плотность жидкости</a:t>
                      </a:r>
                      <a:endParaRPr lang="ru-RU" sz="1400" b="1" dirty="0"/>
                    </a:p>
                  </a:txBody>
                  <a:tcPr marL="91439" marR="91439" marT="45725" marB="45725"/>
                </a:tc>
              </a:tr>
              <a:tr h="376821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7</a:t>
                      </a:r>
                      <a:endParaRPr lang="ru-RU" sz="1400" b="1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Объем тела</a:t>
                      </a:r>
                      <a:endParaRPr lang="ru-RU" sz="1400" b="1" dirty="0"/>
                    </a:p>
                  </a:txBody>
                  <a:tcPr marL="91439" marR="91439" marT="45725" marB="45725"/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 descr="Водопад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BB6177-1912-45DC-9316-9B908FFE255E}" type="datetime1">
              <a:rPr lang="ru-RU" altLang="ru-RU" smtClean="0">
                <a:solidFill>
                  <a:schemeClr val="accent2"/>
                </a:solidFill>
              </a:rPr>
              <a:pPr eaLnBrk="1" hangingPunct="1"/>
              <a:t>11.12.2014</a:t>
            </a:fld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13316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B6C819-1294-4C8D-9D8E-069FB9F337DB}" type="slidenum">
              <a:rPr lang="ru-RU" altLang="ru-RU" smtClean="0">
                <a:solidFill>
                  <a:srgbClr val="FFFFFF"/>
                </a:solidFill>
              </a:rPr>
              <a:pPr eaLnBrk="1" hangingPunct="1"/>
              <a:t>9</a:t>
            </a:fld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133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643063"/>
            <a:ext cx="8058150" cy="4114800"/>
          </a:xfr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0" y="85725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>
                <a:latin typeface="Times New Roman" pitchFamily="18" charset="0"/>
                <a:cs typeface="Times New Roman" pitchFamily="18" charset="0"/>
                <a:hlinkClick r:id="rId4"/>
              </a:rPr>
              <a:t>http://files.school-collection.edu.ru/dlrstore/e964ab1b-619b-4e4d-a847-97bc98656e28/7_229.swf</a:t>
            </a:r>
            <a:endParaRPr lang="ru-RU" altLang="ru-RU"/>
          </a:p>
        </p:txBody>
      </p:sp>
      <p:sp>
        <p:nvSpPr>
          <p:cNvPr id="8" name="TextBox 7"/>
          <p:cNvSpPr txBox="1"/>
          <p:nvPr/>
        </p:nvSpPr>
        <p:spPr>
          <a:xfrm>
            <a:off x="0" y="6215063"/>
            <a:ext cx="9144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  <a:hlinkClick r:id="rId5"/>
              </a:rPr>
              <a:t>http://files.school-collection.edu.ru/dlrstore/44131462-79cd-4602-bdfa-9243b26203a2/7_212.swf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0" name="TextBox 8"/>
          <p:cNvSpPr txBox="1">
            <a:spLocks noChangeArrowheads="1"/>
          </p:cNvSpPr>
          <p:nvPr/>
        </p:nvSpPr>
        <p:spPr bwMode="auto">
          <a:xfrm>
            <a:off x="714375" y="500063"/>
            <a:ext cx="2859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FF0000"/>
                </a:solidFill>
              </a:rPr>
              <a:t>Бухта «Теоретическая»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5356</TotalTime>
  <Words>1219</Words>
  <Application>Microsoft Office PowerPoint</Application>
  <PresentationFormat>Экран (4:3)</PresentationFormat>
  <Paragraphs>242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Trebuchet MS</vt:lpstr>
      <vt:lpstr>Georgia</vt:lpstr>
      <vt:lpstr>Wingdings 2</vt:lpstr>
      <vt:lpstr>Calibri</vt:lpstr>
      <vt:lpstr>Times New Roman</vt:lpstr>
      <vt:lpstr>Wingdings</vt:lpstr>
      <vt:lpstr>Городская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Получи билет для путешествия, выбери правильные ответы и сдай для компостирования(проверки учителю).Все билеты складываются пачкой, с правой стороны должен быть № слайда. Учитель прокалывает иглой места правильных ответов, что позволяет быстро определить готовность к путешествию по воде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Подведём итоги урока</vt:lpstr>
      <vt:lpstr>Презентация PowerPoint</vt:lpstr>
      <vt:lpstr>Презентация PowerPoint</vt:lpstr>
      <vt:lpstr>Презентация PowerPoint</vt:lpstr>
      <vt:lpstr>Литература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Анастасия Черепнева</cp:lastModifiedBy>
  <cp:revision>496</cp:revision>
  <dcterms:created xsi:type="dcterms:W3CDTF">2014-05-10T06:17:50Z</dcterms:created>
  <dcterms:modified xsi:type="dcterms:W3CDTF">2014-12-11T10:53:27Z</dcterms:modified>
</cp:coreProperties>
</file>