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70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9"/>
            <a:ext cx="6357982" cy="321470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Открытый   урок  2014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ГБОУ   СПО   СТ  № 30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ГЕОРГИЙ    ВАСИЛЬЕВИЧ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ТРОПЫНИН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8715436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Преподаватель  физической  культуры,</a:t>
            </a:r>
          </a:p>
          <a:p>
            <a:r>
              <a:rPr lang="ru-RU" dirty="0" smtClean="0"/>
              <a:t>Высшей   квалификационной  категории</a:t>
            </a:r>
          </a:p>
          <a:p>
            <a:r>
              <a:rPr lang="ru-RU" dirty="0" smtClean="0"/>
              <a:t>Мастер  спорта СССР   по  спортивной  гимнастике</a:t>
            </a:r>
            <a:endParaRPr lang="ru-RU" dirty="0"/>
          </a:p>
        </p:txBody>
      </p:sp>
      <p:pic>
        <p:nvPicPr>
          <p:cNvPr id="1026" name="Picture 2" descr="C:\Users\Георгий\Desktop\DSC00661.JPG"/>
          <p:cNvPicPr>
            <a:picLocks noChangeAspect="1" noChangeArrowheads="1"/>
          </p:cNvPicPr>
          <p:nvPr/>
        </p:nvPicPr>
        <p:blipFill>
          <a:blip r:embed="rId2" cstate="print"/>
          <a:srcRect l="22006" r="27179"/>
          <a:stretch>
            <a:fillRect/>
          </a:stretch>
        </p:blipFill>
        <p:spPr bwMode="auto">
          <a:xfrm>
            <a:off x="5786446" y="0"/>
            <a:ext cx="3357554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857892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Упражнение для грудных мышц,  после нагрузки замер пульса,  запись  в  листок  теста  количество отжиманий  и  ударов  пульса;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332656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№  269-849-985.   Г.В.  </a:t>
            </a:r>
            <a:r>
              <a:rPr lang="ru-RU" b="1" dirty="0" err="1">
                <a:solidFill>
                  <a:srgbClr val="0070C0"/>
                </a:solidFill>
              </a:rPr>
              <a:t>Тропынин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C:\Users\Кира\Pictures\2014-02-14 Рабочий стол\Рабочий стол 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6992664" cy="4956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86454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Упражнений для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бицепсов</a:t>
            </a:r>
            <a:r>
              <a:rPr lang="ru-RU" dirty="0" smtClean="0">
                <a:solidFill>
                  <a:srgbClr val="0070C0"/>
                </a:solidFill>
              </a:rPr>
              <a:t>,  </a:t>
            </a:r>
            <a:r>
              <a:rPr lang="ru-RU" dirty="0" smtClean="0">
                <a:solidFill>
                  <a:srgbClr val="0070C0"/>
                </a:solidFill>
              </a:rPr>
              <a:t>после нагрузки  замер  пульса,  запись  в  листок  теста  количество приседаний  и  ударов  пульса;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332656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№  269-849-985.   Г.В.  </a:t>
            </a:r>
            <a:r>
              <a:rPr lang="ru-RU" b="1" dirty="0" err="1">
                <a:solidFill>
                  <a:srgbClr val="0070C0"/>
                </a:solidFill>
              </a:rPr>
              <a:t>Тропынин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2" descr="C:\Users\Кира\Pictures\2014-02-14 Рабочий стол\Рабочий стол 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632277" cy="4974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143512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Упражнения для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трицепсов</a:t>
            </a:r>
            <a:r>
              <a:rPr lang="ru-RU" dirty="0" smtClean="0">
                <a:solidFill>
                  <a:srgbClr val="0070C0"/>
                </a:solidFill>
              </a:rPr>
              <a:t>,  </a:t>
            </a:r>
            <a:r>
              <a:rPr lang="ru-RU" dirty="0" smtClean="0">
                <a:solidFill>
                  <a:srgbClr val="0070C0"/>
                </a:solidFill>
              </a:rPr>
              <a:t>после  нагрузки замер  пульса,  запись  в  листок  теста  количество  упражнений  и ударов  пульса.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332656"/>
            <a:ext cx="867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№  269-849-985.   Г.В.  </a:t>
            </a:r>
            <a:r>
              <a:rPr lang="ru-RU" b="1" dirty="0" err="1">
                <a:solidFill>
                  <a:srgbClr val="0070C0"/>
                </a:solidFill>
              </a:rPr>
              <a:t>Тропынин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4" descr="C:\Users\Кира\Pictures\2014-02-13 рабочий стол\рабочий стол 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20080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636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b="1" dirty="0" smtClean="0">
                <a:solidFill>
                  <a:srgbClr val="0070C0"/>
                </a:solidFill>
              </a:rPr>
              <a:t>ИТОГ    ЗАНЯТИЙ  (3 – 5 мин.)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Замер  пульса  после  3 – 5  минутного  отдыха,  запись  в  листок теста;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Подведение итогов, анализ своей физической подготовленности и тренированности организма к нагрузкам в учебном процессе и практической жизнедеятельности.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332656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№  269-849-985.   Г.В.  </a:t>
            </a:r>
            <a:r>
              <a:rPr lang="ru-RU" b="1" dirty="0" err="1">
                <a:solidFill>
                  <a:srgbClr val="0070C0"/>
                </a:solidFill>
              </a:rPr>
              <a:t>Тропынин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3" descr="C:\Users\Кира\Pictures\2014-02-14 Рабочий стол\Рабочий стол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655272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12844"/>
            <a:ext cx="86439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 startAt="2"/>
            </a:pPr>
            <a:r>
              <a:rPr lang="ru-RU" sz="2400" b="1" dirty="0">
                <a:solidFill>
                  <a:srgbClr val="0070C0"/>
                </a:solidFill>
              </a:rPr>
              <a:t>№  269-849-985.   Г.В.  </a:t>
            </a:r>
            <a:r>
              <a:rPr lang="ru-RU" sz="2400" b="1" dirty="0" err="1" smtClean="0">
                <a:solidFill>
                  <a:srgbClr val="0070C0"/>
                </a:solidFill>
              </a:rPr>
              <a:t>Тропынин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buFontTx/>
              <a:buAutoNum type="arabicPeriod" startAt="2"/>
            </a:pPr>
            <a:r>
              <a:rPr lang="ru-RU" sz="2400" b="1" dirty="0" smtClean="0">
                <a:solidFill>
                  <a:srgbClr val="0070C0"/>
                </a:solidFill>
              </a:rPr>
              <a:t>По ходу тренировки сразу реагируйте на любые признаки переутомления</a:t>
            </a:r>
            <a:r>
              <a:rPr lang="ru-RU" sz="2400" dirty="0" smtClean="0">
                <a:solidFill>
                  <a:srgbClr val="0070C0"/>
                </a:solidFill>
              </a:rPr>
              <a:t>, вроде сильного сердцебиения (глухой стук в груди), тошноты, головокружения или чрезмерной потливости. Необходимо дать себе остыть, отдохнуть в течении   10 минут, а если симптомы переутомления не проходят, необходимо обратиться к  врачу.</a:t>
            </a:r>
          </a:p>
          <a:p>
            <a:pPr marL="342900" indent="-342900"/>
            <a:r>
              <a:rPr lang="ru-RU" sz="2400" b="1" dirty="0" smtClean="0">
                <a:solidFill>
                  <a:srgbClr val="0070C0"/>
                </a:solidFill>
              </a:rPr>
              <a:t>ДОМАШНЕЕ     ЗАДАНИЕ: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</a:rPr>
              <a:t>Сделать  анализ  по  тестовым  листам;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Вычисление оптимальной частоты пульса: </a:t>
            </a:r>
            <a:r>
              <a:rPr lang="ru-RU" sz="2400" dirty="0" smtClean="0">
                <a:solidFill>
                  <a:srgbClr val="0070C0"/>
                </a:solidFill>
              </a:rPr>
              <a:t> а) вычтите свой возраст из числа 220. б)  умножить полученное число на  0.6  и  0.85, и вы получите оптимальный «тренировочный» диапазон сердцебиения. Это и есть оптимальное число ударов в минуту, равное  60- 85% от максимального.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</a:rPr>
              <a:t>Вывод  и  решения. 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620688"/>
            <a:ext cx="87154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</a:t>
            </a:r>
            <a:r>
              <a:rPr lang="ru-RU" sz="9600" b="1" dirty="0" smtClean="0">
                <a:solidFill>
                  <a:srgbClr val="C00000"/>
                </a:solidFill>
              </a:rPr>
              <a:t>СПАСИБО     </a:t>
            </a:r>
          </a:p>
          <a:p>
            <a:r>
              <a:rPr lang="ru-RU" sz="9600" b="1" dirty="0" smtClean="0">
                <a:solidFill>
                  <a:srgbClr val="C00000"/>
                </a:solidFill>
              </a:rPr>
              <a:t>        ЗА                                          ВНИМАНИЕ</a:t>
            </a:r>
            <a:r>
              <a:rPr lang="ru-RU" sz="9600" dirty="0" smtClean="0">
                <a:solidFill>
                  <a:srgbClr val="C00000"/>
                </a:solidFill>
              </a:rPr>
              <a:t>.</a:t>
            </a:r>
            <a:endParaRPr lang="ru-RU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404664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№  269-849-985.   Г.В.  </a:t>
            </a:r>
            <a:r>
              <a:rPr lang="ru-RU" b="1" dirty="0" err="1">
                <a:solidFill>
                  <a:srgbClr val="0070C0"/>
                </a:solidFill>
              </a:rPr>
              <a:t>Тропынин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35824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№  269-849-985.   Г.В.  </a:t>
            </a:r>
            <a:r>
              <a:rPr lang="ru-RU" b="1" dirty="0" err="1">
                <a:solidFill>
                  <a:srgbClr val="0070C0"/>
                </a:solidFill>
              </a:rPr>
              <a:t>Тропынин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ПЛАН – КОНСПЕКТ   ЗАНЯТИЯ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ПО  ДИСЦИПЛИНЕ </a:t>
            </a:r>
            <a:r>
              <a:rPr lang="ru-RU" b="1" u="sng" dirty="0" smtClean="0">
                <a:solidFill>
                  <a:srgbClr val="C00000"/>
                </a:solidFill>
              </a:rPr>
              <a:t>  </a:t>
            </a:r>
            <a:r>
              <a:rPr lang="ru-RU" u="sng" dirty="0" smtClean="0">
                <a:solidFill>
                  <a:srgbClr val="C00000"/>
                </a:solidFill>
              </a:rPr>
              <a:t> физическая культура.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 группе  8-го вида, по профессии  18880, «Строительный столяр»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Преподаватель физической культуры  </a:t>
            </a:r>
            <a:r>
              <a:rPr lang="ru-RU" u="sng" dirty="0" smtClean="0">
                <a:solidFill>
                  <a:srgbClr val="C00000"/>
                </a:solidFill>
              </a:rPr>
              <a:t>Георгий  Васильевич  </a:t>
            </a:r>
            <a:r>
              <a:rPr lang="ru-RU" u="sng" dirty="0" err="1" smtClean="0">
                <a:solidFill>
                  <a:srgbClr val="C00000"/>
                </a:solidFill>
              </a:rPr>
              <a:t>Тропынин</a:t>
            </a:r>
            <a:r>
              <a:rPr lang="ru-RU" u="sng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ТЕМА:</a:t>
            </a:r>
            <a:r>
              <a:rPr lang="ru-RU" dirty="0" smtClean="0">
                <a:solidFill>
                  <a:srgbClr val="C00000"/>
                </a:solidFill>
              </a:rPr>
              <a:t>  № 60  </a:t>
            </a:r>
            <a:r>
              <a:rPr lang="ru-RU" dirty="0" err="1" smtClean="0">
                <a:solidFill>
                  <a:srgbClr val="C00000"/>
                </a:solidFill>
              </a:rPr>
              <a:t>ППриФП</a:t>
            </a:r>
            <a:r>
              <a:rPr lang="ru-RU" dirty="0" smtClean="0">
                <a:solidFill>
                  <a:srgbClr val="C00000"/>
                </a:solidFill>
              </a:rPr>
              <a:t>  «Упражнения с гантелями»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ЦЕЛЬ   ОБУЧЕНИЯ: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Обучить: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Формирование знаний о своих аэробных и физических возможностей организма.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Формирование умений  определять по объективным и субъективным показателям  аэробную и физическую нагрузку на свой организм.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Умение логически и полно выстраивать ответ на поставленный вопрос.</a:t>
            </a:r>
          </a:p>
          <a:p>
            <a:pPr marL="342900" indent="-342900"/>
            <a:r>
              <a:rPr lang="ru-RU" b="1" dirty="0" smtClean="0">
                <a:solidFill>
                  <a:srgbClr val="C00000"/>
                </a:solidFill>
              </a:rPr>
              <a:t>Развивать: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Сенсорные сферы личности.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Способность анализировать, наблюдать, делать выводы.</a:t>
            </a:r>
          </a:p>
          <a:p>
            <a:pPr marL="342900" indent="-342900"/>
            <a:r>
              <a:rPr lang="ru-RU" b="1" dirty="0" smtClean="0">
                <a:solidFill>
                  <a:srgbClr val="C00000"/>
                </a:solidFill>
              </a:rPr>
              <a:t>Воспитывать: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Новое мышление и новый стереотип к своему здоровью, к ЗОЖ.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Устойчивый интерес к профилактике  профессиональных заболеваний.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USB 3.0 PC Card Adapter\Фотографии\Scan004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642100"/>
          </a:xfrm>
          <a:prstGeom prst="rect">
            <a:avLst/>
          </a:prstGeom>
          <a:noFill/>
        </p:spPr>
      </p:pic>
      <p:pic>
        <p:nvPicPr>
          <p:cNvPr id="3" name="Picture 2" descr="F:\USB 3.0 PC Card Adapter\Фотографии\Scan004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6421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33265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8864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2" descr="F:\USB 3.0 PC Card Adapter\Фотографии\Scan004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6421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11663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  ОТКРЫТЫЙ  УРОК  ФИЗИЧЕСКОЙ   КУЛЬТУРЫ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2060848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 РАМКАХ   НОВОГО   СТАНДАРТА: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«Развитие  двигательных  качеств  и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физического  здоровья»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5229200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 2013-2014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  УЧЕБНЫЙ ГОД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105273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№  269-849-985.   Г.В.  </a:t>
            </a:r>
            <a:r>
              <a:rPr lang="ru-RU" b="1" dirty="0" err="1">
                <a:solidFill>
                  <a:srgbClr val="0070C0"/>
                </a:solidFill>
              </a:rPr>
              <a:t>Тропынин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88640"/>
            <a:ext cx="8572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№  269-849-985.   Г.В.  </a:t>
            </a:r>
            <a:r>
              <a:rPr lang="ru-RU" sz="1200" b="1" dirty="0" err="1" smtClean="0">
                <a:solidFill>
                  <a:srgbClr val="0070C0"/>
                </a:solidFill>
              </a:rPr>
              <a:t>Тропынин</a:t>
            </a:r>
            <a:r>
              <a:rPr lang="ru-RU" sz="12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Тип урока</a:t>
            </a:r>
            <a:r>
              <a:rPr lang="ru-RU" sz="3200" dirty="0" smtClean="0">
                <a:solidFill>
                  <a:srgbClr val="0070C0"/>
                </a:solidFill>
              </a:rPr>
              <a:t>: </a:t>
            </a:r>
            <a:r>
              <a:rPr lang="ru-RU" sz="3200" u="sng" dirty="0" smtClean="0">
                <a:solidFill>
                  <a:srgbClr val="0070C0"/>
                </a:solidFill>
              </a:rPr>
              <a:t>самоконтроль  физических  качеств</a:t>
            </a:r>
          </a:p>
          <a:p>
            <a:endParaRPr lang="ru-RU" sz="3200" u="sng" dirty="0" smtClean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Форма проведения</a:t>
            </a:r>
            <a:r>
              <a:rPr lang="ru-RU" sz="3200" dirty="0" smtClean="0">
                <a:solidFill>
                  <a:srgbClr val="0070C0"/>
                </a:solidFill>
              </a:rPr>
              <a:t>: </a:t>
            </a:r>
            <a:r>
              <a:rPr lang="ru-RU" sz="3200" u="sng" dirty="0" smtClean="0">
                <a:solidFill>
                  <a:srgbClr val="0070C0"/>
                </a:solidFill>
              </a:rPr>
              <a:t>практическое  занятие</a:t>
            </a:r>
            <a:r>
              <a:rPr lang="ru-RU" sz="3200" dirty="0" smtClean="0">
                <a:solidFill>
                  <a:srgbClr val="0070C0"/>
                </a:solidFill>
              </a:rPr>
              <a:t>.</a:t>
            </a:r>
          </a:p>
          <a:p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sz="3200" b="1" dirty="0" err="1" smtClean="0">
                <a:solidFill>
                  <a:srgbClr val="0070C0"/>
                </a:solidFill>
              </a:rPr>
              <a:t>Межпредметные</a:t>
            </a:r>
            <a:r>
              <a:rPr lang="ru-RU" sz="3200" b="1" dirty="0" smtClean="0">
                <a:solidFill>
                  <a:srgbClr val="0070C0"/>
                </a:solidFill>
              </a:rPr>
              <a:t> связи</a:t>
            </a:r>
            <a:r>
              <a:rPr lang="ru-RU" sz="3200" dirty="0" smtClean="0">
                <a:solidFill>
                  <a:srgbClr val="0070C0"/>
                </a:solidFill>
              </a:rPr>
              <a:t>: </a:t>
            </a:r>
            <a:r>
              <a:rPr lang="ru-RU" sz="3200" u="sng" dirty="0" smtClean="0">
                <a:solidFill>
                  <a:srgbClr val="0070C0"/>
                </a:solidFill>
              </a:rPr>
              <a:t>биология, физиология, биохимия, </a:t>
            </a:r>
            <a:r>
              <a:rPr lang="ru-RU" sz="3200" u="sng" dirty="0" err="1" smtClean="0">
                <a:solidFill>
                  <a:srgbClr val="0070C0"/>
                </a:solidFill>
              </a:rPr>
              <a:t>биомеханника</a:t>
            </a:r>
            <a:r>
              <a:rPr lang="ru-RU" sz="3200" u="sng" dirty="0" smtClean="0">
                <a:solidFill>
                  <a:srgbClr val="0070C0"/>
                </a:solidFill>
              </a:rPr>
              <a:t>.</a:t>
            </a:r>
          </a:p>
          <a:p>
            <a:endParaRPr lang="ru-RU" sz="3200" u="sng" dirty="0" smtClean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Оснащение учебного процесса</a:t>
            </a:r>
            <a:r>
              <a:rPr lang="ru-RU" sz="3200" dirty="0" smtClean="0">
                <a:solidFill>
                  <a:srgbClr val="0070C0"/>
                </a:solidFill>
              </a:rPr>
              <a:t>: </a:t>
            </a:r>
            <a:r>
              <a:rPr lang="ru-RU" sz="3200" u="sng" dirty="0" smtClean="0">
                <a:solidFill>
                  <a:srgbClr val="0070C0"/>
                </a:solidFill>
              </a:rPr>
              <a:t>спортивный и тренажёрный зал; гантели: 3кг.,4кг.,5кг.,7кг.,8кг.</a:t>
            </a:r>
          </a:p>
          <a:p>
            <a:r>
              <a:rPr lang="ru-RU" sz="3200" u="sng" dirty="0" smtClean="0">
                <a:solidFill>
                  <a:srgbClr val="0070C0"/>
                </a:solidFill>
              </a:rPr>
              <a:t>9кг., 10кг., 16кг.; эспандеры, гири 16кг.; универсальные скамейки; 4-секундомера, тестовые листы, ручки. </a:t>
            </a:r>
            <a:endParaRPr lang="ru-RU" sz="32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52" y="857232"/>
          <a:ext cx="8858313" cy="4302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27"/>
                <a:gridCol w="1010593"/>
                <a:gridCol w="523436"/>
                <a:gridCol w="500066"/>
                <a:gridCol w="500066"/>
                <a:gridCol w="428628"/>
                <a:gridCol w="428628"/>
                <a:gridCol w="428628"/>
                <a:gridCol w="571504"/>
                <a:gridCol w="428628"/>
                <a:gridCol w="500066"/>
                <a:gridCol w="428628"/>
                <a:gridCol w="357190"/>
                <a:gridCol w="428628"/>
                <a:gridCol w="357190"/>
                <a:gridCol w="357190"/>
                <a:gridCol w="357190"/>
                <a:gridCol w="319600"/>
                <a:gridCol w="466227"/>
              </a:tblGrid>
              <a:tr h="776142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                          №№    П/П</a:t>
                      </a:r>
                      <a:endParaRPr lang="ru-RU" dirty="0"/>
                    </a:p>
                  </a:txBody>
                  <a:tcPr vert="vert270"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                        </a:t>
                      </a:r>
                      <a:r>
                        <a:rPr lang="ru-RU" sz="1400" dirty="0" smtClean="0"/>
                        <a:t>ФАМИЛИЯ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   ИМЯ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                      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ОТЧЕСТВО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400" dirty="0" smtClean="0"/>
                        <a:t>Пульс  до  занятий</a:t>
                      </a:r>
                      <a:endParaRPr lang="ru-RU" sz="1400" dirty="0"/>
                    </a:p>
                  </a:txBody>
                  <a:tcPr vert="vert270"/>
                </a:tc>
                <a:tc rowSpan="2" gridSpan="2">
                  <a:txBody>
                    <a:bodyPr/>
                    <a:lstStyle/>
                    <a:p>
                      <a:r>
                        <a:rPr lang="ru-RU" sz="1400" dirty="0" smtClean="0"/>
                        <a:t>Челночный бег</a:t>
                      </a:r>
                      <a:r>
                        <a:rPr lang="ru-RU" sz="1400" baseline="0" dirty="0" smtClean="0"/>
                        <a:t>   </a:t>
                      </a:r>
                      <a:r>
                        <a:rPr lang="ru-RU" sz="1400" dirty="0" smtClean="0"/>
                        <a:t>6 м.  </a:t>
                      </a:r>
                    </a:p>
                    <a:p>
                      <a:r>
                        <a:rPr lang="ru-RU" sz="1400" dirty="0" smtClean="0"/>
                        <a:t>1 - минута</a:t>
                      </a:r>
                      <a:endParaRPr lang="ru-RU" sz="1400" dirty="0"/>
                    </a:p>
                  </a:txBody>
                  <a:tcPr vert="vert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ru-RU" sz="1400" dirty="0" smtClean="0"/>
                        <a:t>Скакалка</a:t>
                      </a:r>
                    </a:p>
                    <a:p>
                      <a:r>
                        <a:rPr lang="ru-RU" sz="1400" dirty="0" smtClean="0"/>
                        <a:t>1 – 2 мин.</a:t>
                      </a:r>
                      <a:endParaRPr lang="ru-RU" sz="1400" dirty="0"/>
                    </a:p>
                  </a:txBody>
                  <a:tcPr vert="vert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ru-RU" sz="1400" dirty="0" smtClean="0"/>
                        <a:t>Отжимание.</a:t>
                      </a:r>
                    </a:p>
                    <a:p>
                      <a:r>
                        <a:rPr lang="ru-RU" sz="1400" dirty="0" smtClean="0"/>
                        <a:t>1 - 2 мин.</a:t>
                      </a:r>
                      <a:endParaRPr lang="ru-RU" sz="1400" dirty="0"/>
                    </a:p>
                  </a:txBody>
                  <a:tcPr vert="vert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ru-RU" sz="1400" dirty="0" smtClean="0"/>
                        <a:t>Приседание.</a:t>
                      </a:r>
                    </a:p>
                    <a:p>
                      <a:r>
                        <a:rPr lang="ru-RU" sz="1400" dirty="0" smtClean="0"/>
                        <a:t>2 – мин.</a:t>
                      </a:r>
                      <a:endParaRPr lang="ru-RU" sz="1400" dirty="0"/>
                    </a:p>
                  </a:txBody>
                  <a:tcPr vert="vert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400" dirty="0" smtClean="0"/>
                        <a:t>Пульс  после  3-5</a:t>
                      </a:r>
                      <a:r>
                        <a:rPr lang="ru-RU" sz="1400" baseline="0" dirty="0" smtClean="0"/>
                        <a:t>  </a:t>
                      </a:r>
                      <a:r>
                        <a:rPr lang="ru-RU" sz="1400" baseline="0" dirty="0" err="1" smtClean="0"/>
                        <a:t>ммин</a:t>
                      </a:r>
                      <a:r>
                        <a:rPr lang="ru-RU" sz="1400" baseline="0" dirty="0" smtClean="0"/>
                        <a:t>.</a:t>
                      </a:r>
                      <a:endParaRPr lang="ru-RU" sz="1400" dirty="0"/>
                    </a:p>
                  </a:txBody>
                  <a:tcPr vert="vert270"/>
                </a:tc>
                <a:tc gridSpan="3">
                  <a:txBody>
                    <a:bodyPr/>
                    <a:lstStyle/>
                    <a:p>
                      <a:r>
                        <a:rPr lang="ru-RU" sz="1200" dirty="0" err="1" smtClean="0"/>
                        <a:t>Самочув</a:t>
                      </a:r>
                      <a:r>
                        <a:rPr lang="ru-RU" sz="1200" dirty="0" smtClean="0"/>
                        <a:t>-</a:t>
                      </a:r>
                    </a:p>
                    <a:p>
                      <a:r>
                        <a:rPr lang="ru-RU" sz="1200" dirty="0" err="1" smtClean="0"/>
                        <a:t>ствие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200" dirty="0" err="1" smtClean="0"/>
                        <a:t>Работоспо</a:t>
                      </a:r>
                      <a:r>
                        <a:rPr lang="ru-RU" sz="1200" dirty="0" smtClean="0"/>
                        <a:t>-</a:t>
                      </a:r>
                    </a:p>
                    <a:p>
                      <a:r>
                        <a:rPr lang="ru-RU" sz="1200" dirty="0" err="1" smtClean="0"/>
                        <a:t>собность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    ИТОГ                  </a:t>
                      </a:r>
                      <a:endParaRPr lang="ru-RU" dirty="0"/>
                    </a:p>
                  </a:txBody>
                  <a:tcPr vert="vert"/>
                </a:tc>
              </a:tr>
              <a:tr h="620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vert="vert270"/>
                </a:tc>
                <a:tc hMerge="1"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vert="vert270"/>
                </a:tc>
                <a:tc gridSpan="2"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vert="vert270"/>
                </a:tc>
                <a:tc hMerge="1"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удовлетворительное</a:t>
                      </a:r>
                      <a:endParaRPr lang="ru-RU" sz="1400" dirty="0"/>
                    </a:p>
                  </a:txBody>
                  <a:tcPr vert="vert"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хорошее</a:t>
                      </a:r>
                      <a:endParaRPr lang="ru-RU" sz="1400" dirty="0"/>
                    </a:p>
                  </a:txBody>
                  <a:tcPr vert="vert"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плохое</a:t>
                      </a:r>
                      <a:endParaRPr lang="ru-RU" sz="1400" dirty="0"/>
                    </a:p>
                  </a:txBody>
                  <a:tcPr vert="vert"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хорошая</a:t>
                      </a:r>
                      <a:r>
                        <a:rPr lang="ru-RU" sz="1200" dirty="0" smtClean="0"/>
                        <a:t>                           </a:t>
                      </a:r>
                      <a:endParaRPr lang="ru-RU" sz="1200" dirty="0"/>
                    </a:p>
                  </a:txBody>
                  <a:tcPr vert="vert"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обычная</a:t>
                      </a:r>
                      <a:endParaRPr lang="ru-RU" sz="1400" dirty="0"/>
                    </a:p>
                  </a:txBody>
                  <a:tcPr vert="vert"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сниженная</a:t>
                      </a:r>
                      <a:endParaRPr lang="ru-RU" sz="1400" dirty="0"/>
                    </a:p>
                  </a:txBody>
                  <a:tcPr vert="vert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25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 метров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Пульс  после  нагрузки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</a:t>
                      </a:r>
                      <a:r>
                        <a:rPr lang="ru-RU" sz="1400" baseline="0" dirty="0" smtClean="0"/>
                        <a:t> прыжков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Пульс </a:t>
                      </a:r>
                      <a:r>
                        <a:rPr lang="ru-RU" sz="1400" baseline="0" dirty="0" smtClean="0"/>
                        <a:t> после  нагрузки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 отжиманий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Пульс  после  нагрузки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 выполнений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Пульс  после нагрузки</a:t>
                      </a:r>
                      <a:endParaRPr lang="ru-RU" sz="1400" dirty="0"/>
                    </a:p>
                  </a:txBody>
                  <a:tcPr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527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</a:p>
                    <a:p>
                      <a:r>
                        <a:rPr lang="ru-RU" sz="1400" dirty="0" smtClean="0"/>
                        <a:t>16</a:t>
                      </a:r>
                      <a:r>
                        <a:rPr lang="ru-RU" sz="1400" baseline="0" dirty="0" smtClean="0"/>
                        <a:t> 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Иванов</a:t>
                      </a:r>
                      <a:r>
                        <a:rPr lang="ru-RU" sz="1400" baseline="0" dirty="0" smtClean="0"/>
                        <a:t>  Иван</a:t>
                      </a:r>
                    </a:p>
                    <a:p>
                      <a:r>
                        <a:rPr lang="ru-RU" sz="1400" baseline="0" dirty="0" smtClean="0"/>
                        <a:t>Иванович.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72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230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180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124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156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43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180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60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156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96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122</a:t>
                      </a:r>
                    </a:p>
                    <a:p>
                      <a:endParaRPr lang="ru-RU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173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2844" y="428604"/>
            <a:ext cx="885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ОПРЕДЕЛЕНИЕ   АЭРОБНОЙ   И   ФИЗИЧЕСКОЙ   НАГРУЗКИ   НА   ОРГАНИЗМ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0"/>
            <a:ext cx="885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ПРИМЕРНАЯ   ТАБЛИЦА                             </a:t>
            </a:r>
            <a:r>
              <a:rPr lang="ru-RU" sz="1200" b="1" dirty="0">
                <a:solidFill>
                  <a:srgbClr val="0070C0"/>
                </a:solidFill>
              </a:rPr>
              <a:t>№  269-849-985.   Г.В</a:t>
            </a:r>
            <a:r>
              <a:rPr lang="ru-RU" sz="2400" b="1" dirty="0">
                <a:solidFill>
                  <a:srgbClr val="0070C0"/>
                </a:solidFill>
              </a:rPr>
              <a:t>.  </a:t>
            </a:r>
            <a:r>
              <a:rPr lang="ru-RU" sz="2400" b="1" dirty="0" err="1">
                <a:solidFill>
                  <a:srgbClr val="0070C0"/>
                </a:solidFill>
              </a:rPr>
              <a:t>Тропынин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72074"/>
            <a:ext cx="90011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Начальный  пульс  </a:t>
            </a:r>
            <a:r>
              <a:rPr lang="ru-RU" sz="1400" dirty="0" smtClean="0">
                <a:solidFill>
                  <a:srgbClr val="FF0000"/>
                </a:solidFill>
              </a:rPr>
              <a:t>72 уд., в мин. </a:t>
            </a:r>
            <a:r>
              <a:rPr lang="ru-RU" sz="1400" dirty="0" smtClean="0">
                <a:solidFill>
                  <a:srgbClr val="002060"/>
                </a:solidFill>
              </a:rPr>
              <a:t>Пульс после занятий  </a:t>
            </a:r>
            <a:r>
              <a:rPr lang="ru-RU" sz="1400" dirty="0" smtClean="0">
                <a:solidFill>
                  <a:srgbClr val="FF0000"/>
                </a:solidFill>
              </a:rPr>
              <a:t>96 уд., в мин. </a:t>
            </a:r>
            <a:r>
              <a:rPr lang="ru-RU" sz="1400" dirty="0" smtClean="0">
                <a:solidFill>
                  <a:srgbClr val="002060"/>
                </a:solidFill>
              </a:rPr>
              <a:t> Начальный пульс должен  быть равен  пульсу после занятий</a:t>
            </a:r>
            <a:r>
              <a:rPr lang="ru-RU" sz="1400" dirty="0" smtClean="0">
                <a:solidFill>
                  <a:srgbClr val="FF0000"/>
                </a:solidFill>
              </a:rPr>
              <a:t> («+»  «-» 1 уд.).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sz="1400" dirty="0" smtClean="0">
                <a:solidFill>
                  <a:srgbClr val="002060"/>
                </a:solidFill>
              </a:rPr>
              <a:t>Субъективные показатели хорошие. Максимальный пульс после нагрузки – </a:t>
            </a:r>
            <a:r>
              <a:rPr lang="ru-RU" sz="1400" dirty="0" smtClean="0">
                <a:solidFill>
                  <a:srgbClr val="FF0000"/>
                </a:solidFill>
              </a:rPr>
              <a:t>180 уд., в мин., </a:t>
            </a:r>
            <a:r>
              <a:rPr lang="ru-RU" sz="1400" dirty="0" smtClean="0">
                <a:solidFill>
                  <a:srgbClr val="002060"/>
                </a:solidFill>
              </a:rPr>
              <a:t>а минимальный  </a:t>
            </a:r>
            <a:r>
              <a:rPr lang="ru-RU" sz="1400" dirty="0" smtClean="0">
                <a:solidFill>
                  <a:srgbClr val="FF0000"/>
                </a:solidFill>
              </a:rPr>
              <a:t>156 уд., в мин. </a:t>
            </a:r>
            <a:r>
              <a:rPr lang="ru-RU" sz="1400" dirty="0" smtClean="0">
                <a:solidFill>
                  <a:srgbClr val="002060"/>
                </a:solidFill>
              </a:rPr>
              <a:t>По  таблице, начальный пульс до занятий  </a:t>
            </a:r>
            <a:r>
              <a:rPr lang="ru-RU" sz="1400" dirty="0" smtClean="0">
                <a:solidFill>
                  <a:srgbClr val="FF0000"/>
                </a:solidFill>
              </a:rPr>
              <a:t>72  уд., в мин</a:t>
            </a:r>
            <a:r>
              <a:rPr lang="ru-RU" sz="1400" dirty="0" smtClean="0">
                <a:solidFill>
                  <a:srgbClr val="002060"/>
                </a:solidFill>
              </a:rPr>
              <a:t>., а конечный  </a:t>
            </a:r>
            <a:r>
              <a:rPr lang="ru-RU" sz="1400" dirty="0" smtClean="0">
                <a:solidFill>
                  <a:srgbClr val="FF0000"/>
                </a:solidFill>
              </a:rPr>
              <a:t>96 уд., в </a:t>
            </a:r>
            <a:r>
              <a:rPr lang="ru-RU" sz="1400" dirty="0" smtClean="0">
                <a:solidFill>
                  <a:srgbClr val="002060"/>
                </a:solidFill>
              </a:rPr>
              <a:t>мин.  Организм Иванова не натренирован. </a:t>
            </a:r>
            <a:r>
              <a:rPr lang="ru-RU" sz="1400" b="1" dirty="0" smtClean="0">
                <a:solidFill>
                  <a:srgbClr val="002060"/>
                </a:solidFill>
              </a:rPr>
              <a:t>ВЫЧИСЛЕНИЕ</a:t>
            </a:r>
            <a:r>
              <a:rPr lang="ru-RU" sz="1400" dirty="0" smtClean="0">
                <a:solidFill>
                  <a:srgbClr val="002060"/>
                </a:solidFill>
              </a:rPr>
              <a:t>: число </a:t>
            </a:r>
            <a:r>
              <a:rPr lang="ru-RU" sz="1400" dirty="0" smtClean="0">
                <a:solidFill>
                  <a:srgbClr val="FF0000"/>
                </a:solidFill>
              </a:rPr>
              <a:t>220 – 16 лет. </a:t>
            </a:r>
            <a:r>
              <a:rPr lang="ru-RU" sz="1400" dirty="0" smtClean="0">
                <a:solidFill>
                  <a:srgbClr val="002060"/>
                </a:solidFill>
              </a:rPr>
              <a:t>Полученное число  </a:t>
            </a:r>
            <a:r>
              <a:rPr lang="ru-RU" sz="1400" dirty="0" smtClean="0">
                <a:solidFill>
                  <a:srgbClr val="FF0000"/>
                </a:solidFill>
              </a:rPr>
              <a:t>204  </a:t>
            </a:r>
            <a:r>
              <a:rPr lang="ru-RU" sz="1400" dirty="0" err="1" smtClean="0">
                <a:solidFill>
                  <a:srgbClr val="FF0000"/>
                </a:solidFill>
              </a:rPr>
              <a:t>х</a:t>
            </a:r>
            <a:r>
              <a:rPr lang="ru-RU" sz="1400" dirty="0" smtClean="0">
                <a:solidFill>
                  <a:srgbClr val="FF0000"/>
                </a:solidFill>
              </a:rPr>
              <a:t>  0.6 = 122 уд., в мин</a:t>
            </a:r>
            <a:r>
              <a:rPr lang="ru-RU" sz="1400" dirty="0" smtClean="0">
                <a:solidFill>
                  <a:srgbClr val="002060"/>
                </a:solidFill>
              </a:rPr>
              <a:t>.,  это </a:t>
            </a:r>
            <a:r>
              <a:rPr lang="ru-RU" sz="1400" b="1" dirty="0" smtClean="0">
                <a:solidFill>
                  <a:srgbClr val="002060"/>
                </a:solidFill>
              </a:rPr>
              <a:t>минимальная аэробная нагрузка</a:t>
            </a:r>
            <a:r>
              <a:rPr lang="ru-RU" sz="1400" dirty="0" smtClean="0">
                <a:solidFill>
                  <a:srgbClr val="002060"/>
                </a:solidFill>
              </a:rPr>
              <a:t>. Также число  </a:t>
            </a:r>
            <a:r>
              <a:rPr lang="ru-RU" sz="1400" dirty="0" smtClean="0">
                <a:solidFill>
                  <a:srgbClr val="FF0000"/>
                </a:solidFill>
              </a:rPr>
              <a:t>204  </a:t>
            </a:r>
            <a:r>
              <a:rPr lang="ru-RU" sz="1400" dirty="0" err="1" smtClean="0">
                <a:solidFill>
                  <a:srgbClr val="FF0000"/>
                </a:solidFill>
              </a:rPr>
              <a:t>х</a:t>
            </a:r>
            <a:r>
              <a:rPr lang="ru-RU" sz="1400" dirty="0" smtClean="0">
                <a:solidFill>
                  <a:srgbClr val="FF0000"/>
                </a:solidFill>
              </a:rPr>
              <a:t>  0.85 = 173 уд., в мин</a:t>
            </a:r>
            <a:r>
              <a:rPr lang="ru-RU" sz="1400" dirty="0" smtClean="0">
                <a:solidFill>
                  <a:srgbClr val="002060"/>
                </a:solidFill>
              </a:rPr>
              <a:t>., это  </a:t>
            </a:r>
            <a:r>
              <a:rPr lang="ru-RU" sz="1400" b="1" dirty="0" smtClean="0">
                <a:solidFill>
                  <a:srgbClr val="002060"/>
                </a:solidFill>
              </a:rPr>
              <a:t>максимальная аэробная нагрузка </a:t>
            </a:r>
            <a:r>
              <a:rPr lang="ru-RU" sz="1400" dirty="0" smtClean="0">
                <a:solidFill>
                  <a:srgbClr val="002060"/>
                </a:solidFill>
              </a:rPr>
              <a:t>на организм Иванова.  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357694"/>
            <a:ext cx="8572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ХОД   ЗАНЯТИЙ</a:t>
            </a:r>
            <a:r>
              <a:rPr lang="ru-RU" b="1" u="sng" dirty="0" smtClean="0">
                <a:solidFill>
                  <a:srgbClr val="0070C0"/>
                </a:solidFill>
              </a:rPr>
              <a:t> </a:t>
            </a:r>
            <a:endParaRPr lang="ru-RU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Организационный момент </a:t>
            </a:r>
            <a:r>
              <a:rPr lang="ru-RU" dirty="0" smtClean="0">
                <a:solidFill>
                  <a:srgbClr val="0070C0"/>
                </a:solidFill>
              </a:rPr>
              <a:t>(1 – мин.).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Актуал</a:t>
            </a:r>
            <a:r>
              <a:rPr lang="ru-RU" dirty="0" smtClean="0">
                <a:solidFill>
                  <a:srgbClr val="0070C0"/>
                </a:solidFill>
              </a:rPr>
              <a:t>изац</a:t>
            </a:r>
            <a:r>
              <a:rPr lang="ru-RU" b="1" dirty="0" smtClean="0">
                <a:solidFill>
                  <a:srgbClr val="0070C0"/>
                </a:solidFill>
              </a:rPr>
              <a:t>ия опорных знаний </a:t>
            </a:r>
            <a:r>
              <a:rPr lang="ru-RU" dirty="0" smtClean="0">
                <a:solidFill>
                  <a:srgbClr val="0070C0"/>
                </a:solidFill>
              </a:rPr>
              <a:t>(4 мин.): решение ситуационных задач: самостоятельный замер пульса, чтобы  измерить частоту сердцебиения во время аэробной тренировки, нащупайте свой пульс большим и указательным пальцами, слегка нажимая на артерию возле большого пальца другой руки (на внутренней стороне запястья) или на сонную артерию на шее), просмотр и разбор теста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8864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№  269-849-985.   Г.В.  </a:t>
            </a:r>
            <a:r>
              <a:rPr lang="ru-RU" b="1" dirty="0" err="1">
                <a:solidFill>
                  <a:srgbClr val="0070C0"/>
                </a:solidFill>
              </a:rPr>
              <a:t>Тропынин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C:\Users\Кира\Pictures\2014-02-13 рабочий стол\рабочий стол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6192688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4000504"/>
            <a:ext cx="87154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Изучение нового материала</a:t>
            </a:r>
            <a:r>
              <a:rPr lang="ru-RU" dirty="0" smtClean="0">
                <a:solidFill>
                  <a:srgbClr val="0070C0"/>
                </a:solidFill>
              </a:rPr>
              <a:t>: ( 10 мин.): а) рассказ, объяснение – аэробные упражнения </a:t>
            </a:r>
            <a:r>
              <a:rPr lang="ru-RU" dirty="0" err="1" smtClean="0">
                <a:solidFill>
                  <a:srgbClr val="0070C0"/>
                </a:solidFill>
              </a:rPr>
              <a:t>тренеруют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сердечно-сосудистую</a:t>
            </a:r>
            <a:r>
              <a:rPr lang="ru-RU" dirty="0" smtClean="0">
                <a:solidFill>
                  <a:srgbClr val="0070C0"/>
                </a:solidFill>
              </a:rPr>
              <a:t> систему для этого необходимо тренироваться  первые 6 –</a:t>
            </a:r>
            <a:r>
              <a:rPr lang="ru-RU" dirty="0" err="1" smtClean="0">
                <a:solidFill>
                  <a:srgbClr val="0070C0"/>
                </a:solidFill>
              </a:rPr>
              <a:t>ть</a:t>
            </a:r>
            <a:r>
              <a:rPr lang="ru-RU" dirty="0" smtClean="0">
                <a:solidFill>
                  <a:srgbClr val="0070C0"/>
                </a:solidFill>
              </a:rPr>
              <a:t>  недель,  3 раза в неделю, на каждом занятии нагрузка должна быть интенсивной от 20 - 30 мин. Последующие  недели время занятий до 40 мин. Чтобы определить оптимальную меру интенсивности нагрузки, вам нужно будет в конце занятий вычислить, с какой частотой должно биться ваше сердце во время тренировки, и регулярно замерять свой пульс;  б) наглядная демонстрация, наглядное пособие;  в)замер пульса до занятий и запись в тестовый листок;  г) Разминка – 2 минутный бег, разминка рук и туловища (8мин.).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282" y="332656"/>
            <a:ext cx="687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№  269-849-985.   Г.В.  </a:t>
            </a:r>
            <a:r>
              <a:rPr lang="ru-RU" b="1" dirty="0" err="1">
                <a:solidFill>
                  <a:srgbClr val="0070C0"/>
                </a:solidFill>
              </a:rPr>
              <a:t>Тропынин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000768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РАЗМИНКА:  2 – минутный бег,   далее  8 – и   минутная разминка рук и плечевого пояса, туловища, ног.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332656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№  269-849-985.   Г.В.  </a:t>
            </a:r>
            <a:r>
              <a:rPr lang="ru-RU" b="1" dirty="0" err="1">
                <a:solidFill>
                  <a:srgbClr val="0070C0"/>
                </a:solidFill>
              </a:rPr>
              <a:t>Тропынин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C:\Users\Кира\Pictures\2014-02-14 Рабочий стол\Рабочий стол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55272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500701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ЗАКРЕПЛЕНИЕ   ИЗУЧЕННОГО   МАТЕРИАЛА   (15 – 20 мин.):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Упражнения для рук и плечевого пояса,  после  нагрузки замер  пульса, запись  в  листок   теста  количество  выполнений  и  ударов  пульса;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260648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№  269-849-985.   Г.В.  </a:t>
            </a:r>
            <a:r>
              <a:rPr lang="ru-RU" b="1" dirty="0" err="1">
                <a:solidFill>
                  <a:srgbClr val="0070C0"/>
                </a:solidFill>
              </a:rPr>
              <a:t>Тропынин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3" descr="C:\Users\Кира\Pictures\2014-02-13 рабочий стол\рабочий стол 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764704"/>
            <a:ext cx="3240360" cy="2304256"/>
          </a:xfrm>
          <a:prstGeom prst="rect">
            <a:avLst/>
          </a:prstGeom>
          <a:noFill/>
        </p:spPr>
      </p:pic>
      <p:pic>
        <p:nvPicPr>
          <p:cNvPr id="6" name="Picture 2" descr="C:\Users\Кира\Pictures\2014-02-13 рабочий стол\рабочий стол 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764704"/>
            <a:ext cx="3096345" cy="2295636"/>
          </a:xfrm>
          <a:prstGeom prst="rect">
            <a:avLst/>
          </a:prstGeom>
          <a:noFill/>
        </p:spPr>
      </p:pic>
      <p:pic>
        <p:nvPicPr>
          <p:cNvPr id="7" name="Picture 4" descr="C:\Users\Кира\Pictures\2014-02-13 рабочий стол\рабочий стол 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068960"/>
            <a:ext cx="3600400" cy="248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381</TotalTime>
  <Words>1012</Words>
  <Application>Microsoft Office PowerPoint</Application>
  <PresentationFormat>Экран (4:3)</PresentationFormat>
  <Paragraphs>125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Открытый   урок  2014 ГБОУ   СПО   СТ  № 30 ГЕОРГИЙ    ВАСИЛЬЕВИЧ ТРОПЫНИН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  урок  2012 ГБОУ   СПО   СК  № 30 ГЕОРГИЙ    ВАСИЛЬЕВИЧ  </dc:title>
  <dc:creator>Георгий</dc:creator>
  <cp:lastModifiedBy>Тропынина</cp:lastModifiedBy>
  <cp:revision>42</cp:revision>
  <dcterms:created xsi:type="dcterms:W3CDTF">2012-10-20T06:53:40Z</dcterms:created>
  <dcterms:modified xsi:type="dcterms:W3CDTF">2014-02-25T12:40:59Z</dcterms:modified>
</cp:coreProperties>
</file>