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9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Факторы, загрязняющие оуружающую среду в ЮАО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FFC000"/>
              </a:solidFill>
            </c:spPr>
          </c:dPt>
          <c:cat>
            <c:strRef>
              <c:f>Лист1!$A$2:$A$4</c:f>
              <c:strCache>
                <c:ptCount val="3"/>
                <c:pt idx="0">
                  <c:v>Транспорт </c:v>
                </c:pt>
                <c:pt idx="1">
                  <c:v>Промышленность</c:v>
                </c:pt>
                <c:pt idx="2">
                  <c:v>Бытовые загрязнения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0.8</c:v>
                </c:pt>
                <c:pt idx="1">
                  <c:v>0.16000000000000006</c:v>
                </c:pt>
                <c:pt idx="2">
                  <c:v>4.0000000000000015E-2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76FE386-D922-4F64-94A4-75B593E48D7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A394D60-36D0-4044-A3FA-AAEAC815563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548680"/>
            <a:ext cx="8640960" cy="1944216"/>
          </a:xfrm>
        </p:spPr>
        <p:txBody>
          <a:bodyPr/>
          <a:lstStyle/>
          <a:p>
            <a:r>
              <a:rPr lang="ru-RU" dirty="0" smtClean="0"/>
              <a:t>Экологическая обстановка </a:t>
            </a:r>
            <a:br>
              <a:rPr lang="ru-RU" dirty="0" smtClean="0"/>
            </a:br>
            <a:r>
              <a:rPr lang="ru-RU" sz="4000" dirty="0" smtClean="0"/>
              <a:t>в южном административном округе</a:t>
            </a:r>
            <a:endParaRPr lang="ru-RU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3789040"/>
            <a:ext cx="3001516" cy="220111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74544586"/>
      </p:ext>
    </p:extLst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663623065"/>
              </p:ext>
            </p:extLst>
          </p:nvPr>
        </p:nvGraphicFramePr>
        <p:xfrm>
          <a:off x="698500" y="2924944"/>
          <a:ext cx="7747000" cy="3201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8490" y="116632"/>
            <a:ext cx="7756263" cy="2664296"/>
          </a:xfrm>
        </p:spPr>
        <p:txBody>
          <a:bodyPr/>
          <a:lstStyle/>
          <a:p>
            <a:r>
              <a:rPr lang="ru-RU" sz="4000" dirty="0">
                <a:solidFill>
                  <a:schemeClr val="tx1"/>
                </a:solidFill>
              </a:rPr>
              <a:t>Факторы, загрязняющие </a:t>
            </a:r>
            <a:r>
              <a:rPr lang="ru-RU" sz="4000" dirty="0" smtClean="0">
                <a:solidFill>
                  <a:schemeClr val="tx1"/>
                </a:solidFill>
              </a:rPr>
              <a:t>окружающую </a:t>
            </a:r>
            <a:r>
              <a:rPr lang="ru-RU" sz="4000" dirty="0">
                <a:solidFill>
                  <a:schemeClr val="tx1"/>
                </a:solidFill>
              </a:rPr>
              <a:t>среду </a:t>
            </a:r>
            <a:r>
              <a:rPr lang="ru-RU" sz="4000" dirty="0" smtClean="0">
                <a:solidFill>
                  <a:schemeClr val="tx1"/>
                </a:solidFill>
              </a:rPr>
              <a:t/>
            </a:r>
            <a:br>
              <a:rPr lang="ru-RU" sz="4000" dirty="0" smtClean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schemeClr val="tx1"/>
                </a:solidFill>
              </a:rPr>
              <a:t/>
            </a:r>
            <a:br>
              <a:rPr lang="ru-RU" sz="4000" dirty="0" smtClean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schemeClr val="tx1"/>
                </a:solidFill>
              </a:rPr>
              <a:t>в ЮАО</a:t>
            </a: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59649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3168352"/>
          </a:xfrm>
        </p:spPr>
        <p:txBody>
          <a:bodyPr anchor="t">
            <a:normAutofit/>
          </a:bodyPr>
          <a:lstStyle/>
          <a:p>
            <a:r>
              <a:rPr lang="ru-RU" sz="2800" dirty="0" smtClean="0"/>
              <a:t>ОСНОВНЫМ ИСТОЧНИКОМ </a:t>
            </a:r>
            <a:br>
              <a:rPr lang="ru-RU" sz="2800" dirty="0" smtClean="0"/>
            </a:br>
            <a:r>
              <a:rPr lang="ru-RU" sz="2800" dirty="0" smtClean="0"/>
              <a:t>ЗАГРЯЗНЕНИЯ ОКРУЖАЮЩЕЙ </a:t>
            </a:r>
            <a:br>
              <a:rPr lang="ru-RU" sz="2800" dirty="0" smtClean="0"/>
            </a:br>
            <a:r>
              <a:rPr lang="ru-RU" sz="2800" dirty="0" smtClean="0"/>
              <a:t>СРЕДЫ  В ОРЕХОВО-БОРИСОВО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ЯВЛЯЕТСЯ  </a:t>
            </a:r>
            <a:r>
              <a:rPr lang="ru-RU" sz="2800" b="1" dirty="0" smtClean="0">
                <a:solidFill>
                  <a:srgbClr val="FF0000"/>
                </a:solidFill>
              </a:rPr>
              <a:t>АВТОТРАНСПОРТ</a:t>
            </a:r>
            <a:br>
              <a:rPr lang="ru-RU" sz="2800" b="1" dirty="0" smtClean="0">
                <a:solidFill>
                  <a:srgbClr val="FF0000"/>
                </a:solidFill>
              </a:rPr>
            </a:br>
            <a:r>
              <a:rPr lang="ru-RU" sz="2800" b="1" dirty="0" smtClean="0">
                <a:solidFill>
                  <a:schemeClr val="tx1"/>
                </a:solidFill>
              </a:rPr>
              <a:t>(Каширское шоссе и МКАД)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645024"/>
            <a:ext cx="8229600" cy="248113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http://www.livecars.ru/l/news/2011/05/24/kashirskoe/picture.jpg"/>
          <p:cNvPicPr>
            <a:picLocks noChangeAspect="1" noChangeArrowheads="1"/>
          </p:cNvPicPr>
          <p:nvPr/>
        </p:nvPicPr>
        <p:blipFill>
          <a:blip r:embed="rId2" cstate="print"/>
          <a:srcRect t="47039" r="35741"/>
          <a:stretch>
            <a:fillRect/>
          </a:stretch>
        </p:blipFill>
        <p:spPr bwMode="auto">
          <a:xfrm>
            <a:off x="539552" y="3645024"/>
            <a:ext cx="8136904" cy="28083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64841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06290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ИСТОЧНИКАМИ ЗАГРЯЗНЕНИЯ ОКРУЖАЮЩЕЙ СРЕДЫ  </a:t>
            </a:r>
            <a:br>
              <a:rPr lang="ru-RU" sz="3200" dirty="0" smtClean="0"/>
            </a:br>
            <a:r>
              <a:rPr lang="ru-RU" sz="3200" dirty="0" smtClean="0"/>
              <a:t>В ОРЕХОВО-БОРИСОВО ЯВЛЯЮТСЯ:  </a:t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>
                <a:solidFill>
                  <a:srgbClr val="FF0000"/>
                </a:solidFill>
              </a:rPr>
              <a:t>ПРОМЫШЛЕННЫЕ ПРЕДПРИЯТИЯ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996952"/>
            <a:ext cx="8229600" cy="3129211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5362" name="Picture 2" descr="http://im8-tub-ru.yandex.net/i?id=218224335-70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9292" y="3392996"/>
            <a:ext cx="2520280" cy="1944216"/>
          </a:xfrm>
          <a:prstGeom prst="rect">
            <a:avLst/>
          </a:prstGeom>
          <a:noFill/>
        </p:spPr>
      </p:pic>
      <p:pic>
        <p:nvPicPr>
          <p:cNvPr id="15364" name="Picture 4" descr="http://im2-tub-ru.yandex.net/i?id=191407476-01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1" y="4725144"/>
            <a:ext cx="2577075" cy="1932806"/>
          </a:xfrm>
          <a:prstGeom prst="rect">
            <a:avLst/>
          </a:prstGeom>
          <a:noFill/>
        </p:spPr>
      </p:pic>
      <p:pic>
        <p:nvPicPr>
          <p:cNvPr id="15366" name="Picture 6" descr="http://expodigital.ru/_Uploads/Enterprises/_u3o/528/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3326910"/>
            <a:ext cx="2497460" cy="185737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01899" y="5656178"/>
            <a:ext cx="2664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КОКСОГАЗОВЫЙ   ЗАВОД </a:t>
            </a:r>
          </a:p>
          <a:p>
            <a:pPr algn="ctr"/>
            <a:r>
              <a:rPr lang="ru-RU" dirty="0" smtClean="0"/>
              <a:t> г. ВИДНОЕ   (3 км.) 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843808" y="3650693"/>
            <a:ext cx="36339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НЕФТЕПЕРЕРАБАТЫВАЮЩИЙ ЗАВОД </a:t>
            </a:r>
          </a:p>
          <a:p>
            <a:pPr algn="ctr"/>
            <a:r>
              <a:rPr lang="ru-RU" dirty="0" smtClean="0"/>
              <a:t>КАПОТНЯ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6372200" y="5659111"/>
            <a:ext cx="23762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ЗАВОД  </a:t>
            </a:r>
          </a:p>
          <a:p>
            <a:pPr algn="ctr"/>
            <a:r>
              <a:rPr lang="ru-RU" dirty="0" smtClean="0"/>
              <a:t>ПОЛИМЕТАЛЛОВ</a:t>
            </a:r>
          </a:p>
          <a:p>
            <a:pPr algn="ctr"/>
            <a:r>
              <a:rPr lang="ru-RU" dirty="0" smtClean="0"/>
              <a:t> на Каширском шоссе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53634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Autofit/>
          </a:bodyPr>
          <a:lstStyle/>
          <a:p>
            <a:r>
              <a:rPr lang="ru-RU" sz="2800" dirty="0" smtClean="0"/>
              <a:t>ИСТОЧНИКАМИ   ЗАГРЯЗНЕНИЯ ОКРУЖАЮЩЕЙ   СРЕДЫ  </a:t>
            </a:r>
            <a:br>
              <a:rPr lang="ru-RU" sz="2800" dirty="0" smtClean="0"/>
            </a:br>
            <a:r>
              <a:rPr lang="ru-RU" sz="2800" dirty="0" smtClean="0"/>
              <a:t>В ОРЕХОВО-БОРИСОВО ЯВЛЯЮТСЯ: 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rgbClr val="FF0000"/>
                </a:solidFill>
              </a:rPr>
              <a:t>МУСОРОСЖИГАТЕЛЬНЫЕ   ЗАВОДЫ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5908744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КОЖУХОВО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5724128" y="2636912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БИРЮЛЕВО</a:t>
            </a:r>
            <a:endParaRPr lang="ru-RU" sz="3600" dirty="0"/>
          </a:p>
        </p:txBody>
      </p:sp>
      <p:pic>
        <p:nvPicPr>
          <p:cNvPr id="16386" name="Picture 2" descr="http://im6-tub-ru.yandex.net/i?id=184650883-0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059757"/>
            <a:ext cx="4248472" cy="2808312"/>
          </a:xfrm>
          <a:prstGeom prst="rect">
            <a:avLst/>
          </a:prstGeom>
          <a:noFill/>
        </p:spPr>
      </p:pic>
      <p:pic>
        <p:nvPicPr>
          <p:cNvPr id="16388" name="Picture 4" descr="http://photos.wikimapia.org/p/00/02/53/42/99_bi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3429000"/>
            <a:ext cx="3960440" cy="308348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3329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088232"/>
          </a:xfrm>
        </p:spPr>
        <p:txBody>
          <a:bodyPr anchor="t">
            <a:normAutofit/>
          </a:bodyPr>
          <a:lstStyle/>
          <a:p>
            <a:r>
              <a:rPr lang="ru-RU" sz="2800" dirty="0" smtClean="0"/>
              <a:t>ПРЕВЫШАЮТ ДОПУСТИМЫЕ НОРМЫ </a:t>
            </a:r>
            <a:br>
              <a:rPr lang="ru-RU" sz="2800" dirty="0" smtClean="0"/>
            </a:br>
            <a:r>
              <a:rPr lang="ru-RU" sz="2800" dirty="0" smtClean="0"/>
              <a:t>В СОСТАВЕ ВОЗДУХА </a:t>
            </a:r>
            <a:br>
              <a:rPr lang="ru-RU" sz="2800" dirty="0" smtClean="0"/>
            </a:br>
            <a:r>
              <a:rPr lang="ru-RU" sz="2800" dirty="0" smtClean="0"/>
              <a:t>СЛЕДУЮЩИЕ ВЕЩЕСТВА:  </a:t>
            </a:r>
            <a:endParaRPr lang="ru-RU" sz="2800" b="1" dirty="0" smtClean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Данные вещества оказывают влияние на дыхательные пути человека. Результатом является развитие </a:t>
            </a:r>
            <a:r>
              <a:rPr lang="ru-RU" dirty="0" smtClean="0"/>
              <a:t>аллергии, бронхита</a:t>
            </a:r>
            <a:r>
              <a:rPr lang="ru-RU" dirty="0" smtClean="0"/>
              <a:t>, астмы.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2420888"/>
            <a:ext cx="266429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ФЕНОЛ</a:t>
            </a:r>
          </a:p>
          <a:p>
            <a:pPr algn="ctr"/>
            <a:r>
              <a:rPr lang="ru-RU" sz="4000" dirty="0" smtClean="0">
                <a:solidFill>
                  <a:srgbClr val="FF0000"/>
                </a:solidFill>
              </a:rPr>
              <a:t>С</a:t>
            </a:r>
            <a:r>
              <a:rPr lang="ru-RU" sz="4000" baseline="-25000" dirty="0" smtClean="0">
                <a:solidFill>
                  <a:srgbClr val="FF0000"/>
                </a:solidFill>
              </a:rPr>
              <a:t>6</a:t>
            </a:r>
            <a:r>
              <a:rPr lang="ru-RU" sz="4000" dirty="0" smtClean="0">
                <a:solidFill>
                  <a:srgbClr val="FF0000"/>
                </a:solidFill>
              </a:rPr>
              <a:t>Н</a:t>
            </a:r>
            <a:r>
              <a:rPr lang="ru-RU" sz="4000" baseline="-25000" dirty="0" smtClean="0">
                <a:solidFill>
                  <a:srgbClr val="FF0000"/>
                </a:solidFill>
              </a:rPr>
              <a:t>5</a:t>
            </a:r>
            <a:r>
              <a:rPr lang="ru-RU" sz="4000" dirty="0" smtClean="0">
                <a:solidFill>
                  <a:srgbClr val="FF0000"/>
                </a:solidFill>
              </a:rPr>
              <a:t>-</a:t>
            </a:r>
            <a:r>
              <a:rPr lang="en-US" sz="4000" dirty="0" smtClean="0">
                <a:solidFill>
                  <a:srgbClr val="FF0000"/>
                </a:solidFill>
              </a:rPr>
              <a:t>NH</a:t>
            </a:r>
            <a:r>
              <a:rPr lang="en-US" sz="4000" baseline="-25000" dirty="0" smtClean="0">
                <a:solidFill>
                  <a:srgbClr val="FF0000"/>
                </a:solidFill>
              </a:rPr>
              <a:t>2</a:t>
            </a:r>
            <a:endParaRPr lang="ru-RU" sz="4000" baseline="-25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31840" y="2420888"/>
            <a:ext cx="309634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АММИАК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NH</a:t>
            </a:r>
            <a:r>
              <a:rPr lang="en-US" sz="4000" baseline="-25000" dirty="0" smtClean="0">
                <a:solidFill>
                  <a:srgbClr val="FF0000"/>
                </a:solidFill>
              </a:rPr>
              <a:t>3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72200" y="2420888"/>
            <a:ext cx="2376264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ФОРМАЛЬДЕГИД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H</a:t>
            </a:r>
            <a:r>
              <a:rPr lang="ru-RU" sz="4000" dirty="0" smtClean="0">
                <a:solidFill>
                  <a:srgbClr val="FF0000"/>
                </a:solidFill>
              </a:rPr>
              <a:t>С</a:t>
            </a:r>
            <a:r>
              <a:rPr lang="en-US" sz="4000" dirty="0" smtClean="0">
                <a:solidFill>
                  <a:srgbClr val="FF0000"/>
                </a:solidFill>
              </a:rPr>
              <a:t>HO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8904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 anchor="t">
            <a:normAutofit/>
          </a:bodyPr>
          <a:lstStyle/>
          <a:p>
            <a:r>
              <a:rPr lang="ru-RU" sz="2800" smtClean="0"/>
              <a:t>В СОСТАВ ВОЗДУХА МОГУТ ПОПАДАТЬ</a:t>
            </a:r>
            <a:br>
              <a:rPr lang="ru-RU" sz="2800" smtClean="0"/>
            </a:br>
            <a:r>
              <a:rPr lang="ru-RU" sz="2800" smtClean="0"/>
              <a:t>В СЕРНОКИСЛОМ ПРОИЗВОДСТВЕ 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СЛЕДУЮЩИЕ ВЕЩЕСТВА:  </a:t>
            </a:r>
            <a:endParaRPr lang="ru-RU" sz="2800" b="1" dirty="0" smtClean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Данные газы с водой образуют растворы кислот, которые образуют кислотные дожди и негативно влияют на процессы жизнедеятельности человека.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971600" y="2420888"/>
            <a:ext cx="266429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СЕРНИСТЫЙ   АНГИДРИД</a:t>
            </a:r>
          </a:p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SO</a:t>
            </a:r>
            <a:r>
              <a:rPr lang="en-US" sz="4000" baseline="-25000" dirty="0" smtClean="0">
                <a:solidFill>
                  <a:srgbClr val="FF0000"/>
                </a:solidFill>
              </a:rPr>
              <a:t>2</a:t>
            </a:r>
            <a:endParaRPr lang="ru-RU" sz="4000" baseline="-25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92080" y="2420888"/>
            <a:ext cx="309634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СЕРНЫЙ </a:t>
            </a:r>
          </a:p>
          <a:p>
            <a:pPr algn="ctr"/>
            <a:r>
              <a:rPr lang="ru-RU" dirty="0" smtClean="0">
                <a:solidFill>
                  <a:srgbClr val="FF0000"/>
                </a:solidFill>
              </a:rPr>
              <a:t>АНГИДРИД </a:t>
            </a:r>
            <a:endParaRPr lang="en-US" dirty="0" smtClean="0">
              <a:solidFill>
                <a:srgbClr val="FF0000"/>
              </a:solidFill>
            </a:endParaRPr>
          </a:p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SO</a:t>
            </a:r>
            <a:r>
              <a:rPr lang="en-US" sz="4000" baseline="-25000" dirty="0" smtClean="0">
                <a:solidFill>
                  <a:srgbClr val="FF0000"/>
                </a:solidFill>
              </a:rPr>
              <a:t>3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6088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191</TotalTime>
  <Words>101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Твердый переплет</vt:lpstr>
      <vt:lpstr>Экологическая обстановка  в южном административном округе</vt:lpstr>
      <vt:lpstr>Факторы, загрязняющие окружающую среду   в ЮАО</vt:lpstr>
      <vt:lpstr>ОСНОВНЫМ ИСТОЧНИКОМ  ЗАГРЯЗНЕНИЯ ОКРУЖАЮЩЕЙ  СРЕДЫ  В ОРЕХОВО-БОРИСОВО   ЯВЛЯЕТСЯ  АВТОТРАНСПОРТ (Каширское шоссе и МКАД)</vt:lpstr>
      <vt:lpstr>ИСТОЧНИКАМИ ЗАГРЯЗНЕНИЯ ОКРУЖАЮЩЕЙ СРЕДЫ   В ОРЕХОВО-БОРИСОВО ЯВЛЯЮТСЯ:    ПРОМЫШЛЕННЫЕ ПРЕДПРИЯТИЯ</vt:lpstr>
      <vt:lpstr>ИСТОЧНИКАМИ   ЗАГРЯЗНЕНИЯ ОКРУЖАЮЩЕЙ   СРЕДЫ   В ОРЕХОВО-БОРИСОВО ЯВЛЯЮТСЯ:    МУСОРОСЖИГАТЕЛЬНЫЕ   ЗАВОДЫ</vt:lpstr>
      <vt:lpstr>ПРЕВЫШАЮТ ДОПУСТИМЫЕ НОРМЫ  В СОСТАВЕ ВОЗДУХА  СЛЕДУЮЩИЕ ВЕЩЕСТВА:  </vt:lpstr>
      <vt:lpstr>В СОСТАВ ВОЗДУХА МОГУТ ПОПАДАТЬ В СЕРНОКИСЛОМ ПРОИЗВОДСТВЕ   СЛЕДУЮЩИЕ ВЕЩЕСТВА: 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Экологическая обстановка в южном административном округе</dc:title>
  <dc:creator>Dasha</dc:creator>
  <cp:lastModifiedBy>Вова</cp:lastModifiedBy>
  <cp:revision>17</cp:revision>
  <dcterms:created xsi:type="dcterms:W3CDTF">2014-01-14T17:51:24Z</dcterms:created>
  <dcterms:modified xsi:type="dcterms:W3CDTF">2014-01-20T18:03:34Z</dcterms:modified>
</cp:coreProperties>
</file>