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8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1556792"/>
            <a:ext cx="6400800" cy="4082008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152127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ХИМИК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5" name="Picture 2" descr="C:\Users\Вова\Pictures\картинки химия\раз2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2482435"/>
            <a:ext cx="3672407" cy="377911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ОБЖИГ   ПИРИТА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1 СТАДИЯ</a:t>
            </a:r>
          </a:p>
          <a:p>
            <a:endParaRPr lang="ru-RU" sz="1400" dirty="0" smtClean="0"/>
          </a:p>
          <a:p>
            <a:pPr>
              <a:buNone/>
            </a:pPr>
            <a:r>
              <a:rPr lang="en-US" sz="4300" dirty="0" smtClean="0">
                <a:solidFill>
                  <a:schemeClr val="tx2"/>
                </a:solidFill>
              </a:rPr>
              <a:t>4 Fe</a:t>
            </a:r>
            <a:r>
              <a:rPr lang="en-US" sz="4300" dirty="0" smtClean="0">
                <a:solidFill>
                  <a:srgbClr val="FF0000"/>
                </a:solidFill>
              </a:rPr>
              <a:t>S</a:t>
            </a:r>
            <a:r>
              <a:rPr lang="en-US" sz="4300" baseline="-25000" dirty="0" smtClean="0">
                <a:solidFill>
                  <a:schemeClr val="tx2"/>
                </a:solidFill>
              </a:rPr>
              <a:t>2</a:t>
            </a:r>
            <a:r>
              <a:rPr lang="en-US" sz="4300" dirty="0" smtClean="0">
                <a:solidFill>
                  <a:schemeClr val="tx2"/>
                </a:solidFill>
              </a:rPr>
              <a:t> + 11 O</a:t>
            </a:r>
            <a:r>
              <a:rPr lang="en-US" sz="4300" baseline="-25000" dirty="0" smtClean="0">
                <a:solidFill>
                  <a:schemeClr val="tx2"/>
                </a:solidFill>
              </a:rPr>
              <a:t>2</a:t>
            </a:r>
            <a:r>
              <a:rPr lang="en-US" sz="4300" dirty="0" smtClean="0">
                <a:solidFill>
                  <a:schemeClr val="tx2"/>
                </a:solidFill>
              </a:rPr>
              <a:t> = 2 Fe</a:t>
            </a:r>
            <a:r>
              <a:rPr lang="en-US" sz="4300" baseline="-25000" dirty="0" smtClean="0">
                <a:solidFill>
                  <a:schemeClr val="tx2"/>
                </a:solidFill>
              </a:rPr>
              <a:t>2</a:t>
            </a:r>
            <a:r>
              <a:rPr lang="en-US" sz="4300" dirty="0" smtClean="0">
                <a:solidFill>
                  <a:schemeClr val="tx2"/>
                </a:solidFill>
              </a:rPr>
              <a:t>O</a:t>
            </a:r>
            <a:r>
              <a:rPr lang="en-US" sz="4300" baseline="-25000" dirty="0" smtClean="0">
                <a:solidFill>
                  <a:schemeClr val="tx2"/>
                </a:solidFill>
              </a:rPr>
              <a:t>3</a:t>
            </a:r>
            <a:r>
              <a:rPr lang="en-US" sz="4300" dirty="0" smtClean="0">
                <a:solidFill>
                  <a:schemeClr val="tx2"/>
                </a:solidFill>
              </a:rPr>
              <a:t> + </a:t>
            </a:r>
            <a:r>
              <a:rPr lang="en-US" sz="4300" dirty="0" smtClean="0">
                <a:solidFill>
                  <a:srgbClr val="FF0000"/>
                </a:solidFill>
              </a:rPr>
              <a:t>8 SO</a:t>
            </a:r>
            <a:r>
              <a:rPr lang="en-US" sz="4300" baseline="-25000" dirty="0" smtClean="0">
                <a:solidFill>
                  <a:srgbClr val="FF0000"/>
                </a:solidFill>
              </a:rPr>
              <a:t>2</a:t>
            </a:r>
            <a:r>
              <a:rPr lang="en-US" sz="4300" dirty="0" smtClean="0">
                <a:solidFill>
                  <a:srgbClr val="FF0000"/>
                </a:solidFill>
              </a:rPr>
              <a:t> </a:t>
            </a:r>
            <a:r>
              <a:rPr lang="en-US" sz="4300" dirty="0" smtClean="0">
                <a:solidFill>
                  <a:schemeClr val="tx2"/>
                </a:solidFill>
              </a:rPr>
              <a:t>+ Q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Реакция: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</a:rPr>
              <a:t>необратимая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</a:rPr>
              <a:t>экзотермическая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</a:rPr>
              <a:t>некаталитическая</a:t>
            </a:r>
            <a:br>
              <a:rPr lang="ru-RU" dirty="0" smtClean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4" name="Picture 2" descr="http://im6-tub-ru.yandex.net/i?id=508583833-20-72&amp;n=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941168"/>
            <a:ext cx="2209800" cy="14287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3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896144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ОКИСЛЕНИЕ   ОКСИДА  СЕРЫ(</a:t>
            </a:r>
            <a:r>
              <a:rPr lang="en-US" dirty="0" smtClean="0">
                <a:solidFill>
                  <a:schemeClr val="tx2"/>
                </a:solidFill>
              </a:rPr>
              <a:t>IV</a:t>
            </a:r>
            <a:r>
              <a:rPr lang="ru-RU" dirty="0" smtClean="0">
                <a:solidFill>
                  <a:schemeClr val="tx2"/>
                </a:solidFill>
              </a:rPr>
              <a:t>)</a:t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В   ОКСИД   СЕРЫ(</a:t>
            </a:r>
            <a:r>
              <a:rPr lang="en-US" dirty="0" smtClean="0">
                <a:solidFill>
                  <a:schemeClr val="tx2"/>
                </a:solidFill>
              </a:rPr>
              <a:t>VI)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2 СТАДИЯ</a:t>
            </a:r>
          </a:p>
          <a:p>
            <a:endParaRPr lang="ru-RU" sz="1400" dirty="0" smtClean="0"/>
          </a:p>
          <a:p>
            <a:pPr>
              <a:buNone/>
            </a:pPr>
            <a:r>
              <a:rPr lang="ru-RU" sz="4300" dirty="0" smtClean="0">
                <a:solidFill>
                  <a:schemeClr val="tx2"/>
                </a:solidFill>
              </a:rPr>
              <a:t>2</a:t>
            </a:r>
            <a:r>
              <a:rPr lang="en-US" sz="4300" dirty="0" smtClean="0"/>
              <a:t> </a:t>
            </a:r>
            <a:r>
              <a:rPr lang="en-US" sz="4300" dirty="0" smtClean="0">
                <a:solidFill>
                  <a:srgbClr val="FF0000"/>
                </a:solidFill>
              </a:rPr>
              <a:t>SO</a:t>
            </a:r>
            <a:r>
              <a:rPr lang="en-US" sz="4300" baseline="-25000" dirty="0" smtClean="0">
                <a:solidFill>
                  <a:srgbClr val="FF0000"/>
                </a:solidFill>
              </a:rPr>
              <a:t>2</a:t>
            </a:r>
            <a:r>
              <a:rPr lang="en-US" sz="4300" dirty="0" smtClean="0"/>
              <a:t>  </a:t>
            </a:r>
            <a:r>
              <a:rPr lang="en-US" sz="4300" dirty="0" smtClean="0">
                <a:solidFill>
                  <a:schemeClr val="tx2"/>
                </a:solidFill>
              </a:rPr>
              <a:t>+   O</a:t>
            </a:r>
            <a:r>
              <a:rPr lang="en-US" sz="4300" baseline="-25000" dirty="0" smtClean="0">
                <a:solidFill>
                  <a:schemeClr val="tx2"/>
                </a:solidFill>
              </a:rPr>
              <a:t>2</a:t>
            </a:r>
            <a:r>
              <a:rPr lang="en-US" sz="4300" dirty="0" smtClean="0">
                <a:solidFill>
                  <a:schemeClr val="tx2"/>
                </a:solidFill>
              </a:rPr>
              <a:t>       </a:t>
            </a:r>
            <a:r>
              <a:rPr lang="ru-RU" sz="4300" dirty="0" smtClean="0">
                <a:solidFill>
                  <a:srgbClr val="FF0000"/>
                </a:solidFill>
              </a:rPr>
              <a:t>2</a:t>
            </a:r>
            <a:r>
              <a:rPr lang="en-US" sz="4300" dirty="0" smtClean="0">
                <a:solidFill>
                  <a:srgbClr val="FF0000"/>
                </a:solidFill>
              </a:rPr>
              <a:t> SO</a:t>
            </a:r>
            <a:r>
              <a:rPr lang="ru-RU" sz="4300" baseline="-25000" dirty="0" smtClean="0">
                <a:solidFill>
                  <a:srgbClr val="FF0000"/>
                </a:solidFill>
              </a:rPr>
              <a:t>3</a:t>
            </a:r>
            <a:r>
              <a:rPr lang="en-US" sz="4300" dirty="0" smtClean="0">
                <a:solidFill>
                  <a:srgbClr val="FF0000"/>
                </a:solidFill>
              </a:rPr>
              <a:t> </a:t>
            </a:r>
            <a:r>
              <a:rPr lang="ru-RU" sz="4300" dirty="0" smtClean="0">
                <a:solidFill>
                  <a:srgbClr val="FF0000"/>
                </a:solidFill>
              </a:rPr>
              <a:t> </a:t>
            </a:r>
            <a:r>
              <a:rPr lang="en-US" sz="4300" dirty="0" smtClean="0">
                <a:solidFill>
                  <a:schemeClr val="tx2"/>
                </a:solidFill>
              </a:rPr>
              <a:t>+ </a:t>
            </a:r>
            <a:r>
              <a:rPr lang="ru-RU" sz="4300" dirty="0" smtClean="0">
                <a:solidFill>
                  <a:schemeClr val="tx2"/>
                </a:solidFill>
              </a:rPr>
              <a:t> </a:t>
            </a:r>
            <a:r>
              <a:rPr lang="en-US" sz="4300" dirty="0" smtClean="0">
                <a:solidFill>
                  <a:schemeClr val="tx2"/>
                </a:solidFill>
              </a:rPr>
              <a:t>Q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Реакция: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</a:rPr>
              <a:t>обратимая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</a:rPr>
              <a:t>экзотермическая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</a:rPr>
              <a:t>каталитическая (катализатор </a:t>
            </a:r>
            <a:r>
              <a:rPr lang="en-US" dirty="0" smtClean="0">
                <a:solidFill>
                  <a:schemeClr val="tx2"/>
                </a:solidFill>
              </a:rPr>
              <a:t>V</a:t>
            </a:r>
            <a:r>
              <a:rPr lang="en-US" baseline="-25000" dirty="0" smtClean="0">
                <a:solidFill>
                  <a:schemeClr val="tx2"/>
                </a:solidFill>
              </a:rPr>
              <a:t>2</a:t>
            </a:r>
            <a:r>
              <a:rPr lang="en-US" dirty="0" smtClean="0">
                <a:solidFill>
                  <a:schemeClr val="tx2"/>
                </a:solidFill>
              </a:rPr>
              <a:t>O</a:t>
            </a:r>
            <a:r>
              <a:rPr lang="en-US" baseline="-25000" dirty="0" smtClean="0">
                <a:solidFill>
                  <a:schemeClr val="tx2"/>
                </a:solidFill>
              </a:rPr>
              <a:t>5</a:t>
            </a:r>
            <a:r>
              <a:rPr lang="en-US" dirty="0" smtClean="0">
                <a:solidFill>
                  <a:schemeClr val="tx2"/>
                </a:solidFill>
              </a:rPr>
              <a:t>)</a:t>
            </a:r>
            <a:r>
              <a:rPr lang="ru-RU" dirty="0" smtClean="0">
                <a:solidFill>
                  <a:schemeClr val="tx2"/>
                </a:solidFill>
              </a:rPr>
              <a:t/>
            </a:r>
            <a:br>
              <a:rPr lang="ru-RU" dirty="0" smtClean="0">
                <a:solidFill>
                  <a:schemeClr val="tx2"/>
                </a:solidFill>
              </a:rPr>
            </a:br>
            <a:endParaRPr lang="ru-RU" dirty="0">
              <a:solidFill>
                <a:schemeClr val="tx2"/>
              </a:solidFill>
            </a:endParaRPr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563888" y="2708920"/>
            <a:ext cx="43204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3563888" y="2780928"/>
            <a:ext cx="43204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http://im6-tub-ru.yandex.net/i?id=508583833-20-72&amp;n=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941168"/>
            <a:ext cx="2209800" cy="14287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1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28600"/>
            <a:ext cx="8784976" cy="7589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ПОГЛОЩЕНИЕ  ОКСИДА  СЕРЫ(</a:t>
            </a:r>
            <a:r>
              <a:rPr lang="en-US" dirty="0" smtClean="0">
                <a:solidFill>
                  <a:schemeClr val="tx2"/>
                </a:solidFill>
              </a:rPr>
              <a:t>VI)</a:t>
            </a:r>
            <a:r>
              <a:rPr lang="ru-RU" dirty="0" smtClean="0">
                <a:solidFill>
                  <a:schemeClr val="tx2"/>
                </a:solidFill>
              </a:rPr>
              <a:t>  ВОДОЙ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3 СТАДИЯ</a:t>
            </a:r>
          </a:p>
          <a:p>
            <a:endParaRPr lang="ru-RU" sz="1400" dirty="0" smtClean="0"/>
          </a:p>
          <a:p>
            <a:pPr>
              <a:buNone/>
            </a:pPr>
            <a:r>
              <a:rPr lang="en-US" sz="4300" dirty="0" smtClean="0">
                <a:solidFill>
                  <a:srgbClr val="FF0000"/>
                </a:solidFill>
              </a:rPr>
              <a:t>SO</a:t>
            </a:r>
            <a:r>
              <a:rPr lang="ru-RU" sz="4300" baseline="-25000" dirty="0" smtClean="0">
                <a:solidFill>
                  <a:srgbClr val="FF0000"/>
                </a:solidFill>
              </a:rPr>
              <a:t>3</a:t>
            </a:r>
            <a:r>
              <a:rPr lang="en-US" sz="4300" dirty="0" smtClean="0"/>
              <a:t>  </a:t>
            </a:r>
            <a:r>
              <a:rPr lang="en-US" sz="4300" dirty="0" smtClean="0">
                <a:solidFill>
                  <a:schemeClr val="tx2"/>
                </a:solidFill>
              </a:rPr>
              <a:t>+   </a:t>
            </a:r>
            <a:r>
              <a:rPr lang="ru-RU" sz="4300" dirty="0" smtClean="0">
                <a:solidFill>
                  <a:schemeClr val="tx2"/>
                </a:solidFill>
              </a:rPr>
              <a:t>Н</a:t>
            </a:r>
            <a:r>
              <a:rPr lang="en-US" sz="4300" baseline="-25000" dirty="0" smtClean="0">
                <a:solidFill>
                  <a:schemeClr val="tx2"/>
                </a:solidFill>
              </a:rPr>
              <a:t>2</a:t>
            </a:r>
            <a:r>
              <a:rPr lang="en-US" sz="4300" dirty="0" smtClean="0">
                <a:solidFill>
                  <a:schemeClr val="tx2"/>
                </a:solidFill>
              </a:rPr>
              <a:t>O</a:t>
            </a:r>
            <a:r>
              <a:rPr lang="en-US" sz="4300" dirty="0" smtClean="0"/>
              <a:t>       </a:t>
            </a:r>
            <a:r>
              <a:rPr lang="ru-RU" sz="4300" dirty="0" smtClean="0"/>
              <a:t> </a:t>
            </a:r>
            <a:r>
              <a:rPr lang="ru-RU" sz="4300" dirty="0" smtClean="0">
                <a:solidFill>
                  <a:srgbClr val="FF0000"/>
                </a:solidFill>
              </a:rPr>
              <a:t>Н</a:t>
            </a:r>
            <a:r>
              <a:rPr lang="ru-RU" sz="4300" baseline="-25000" dirty="0" smtClean="0">
                <a:solidFill>
                  <a:srgbClr val="FF0000"/>
                </a:solidFill>
              </a:rPr>
              <a:t>2</a:t>
            </a:r>
            <a:r>
              <a:rPr lang="en-US" sz="4300" dirty="0" smtClean="0">
                <a:solidFill>
                  <a:srgbClr val="FF0000"/>
                </a:solidFill>
              </a:rPr>
              <a:t>SO</a:t>
            </a:r>
            <a:r>
              <a:rPr lang="ru-RU" sz="4300" baseline="-25000" dirty="0" smtClean="0">
                <a:solidFill>
                  <a:srgbClr val="FF0000"/>
                </a:solidFill>
              </a:rPr>
              <a:t>4</a:t>
            </a:r>
            <a:r>
              <a:rPr lang="en-US" sz="4300" dirty="0" smtClean="0">
                <a:solidFill>
                  <a:srgbClr val="FF0000"/>
                </a:solidFill>
              </a:rPr>
              <a:t> </a:t>
            </a:r>
            <a:r>
              <a:rPr lang="ru-RU" sz="4300" dirty="0" smtClean="0">
                <a:solidFill>
                  <a:srgbClr val="FF0000"/>
                </a:solidFill>
              </a:rPr>
              <a:t> </a:t>
            </a:r>
            <a:r>
              <a:rPr lang="en-US" sz="4300" dirty="0" smtClean="0">
                <a:solidFill>
                  <a:schemeClr val="tx2"/>
                </a:solidFill>
              </a:rPr>
              <a:t>+ </a:t>
            </a:r>
            <a:r>
              <a:rPr lang="ru-RU" sz="4300" dirty="0" smtClean="0">
                <a:solidFill>
                  <a:schemeClr val="tx2"/>
                </a:solidFill>
              </a:rPr>
              <a:t> </a:t>
            </a:r>
            <a:r>
              <a:rPr lang="en-US" sz="4300" dirty="0" smtClean="0">
                <a:solidFill>
                  <a:schemeClr val="tx2"/>
                </a:solidFill>
              </a:rPr>
              <a:t>Q</a:t>
            </a:r>
            <a:endParaRPr lang="ru-RU" sz="43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sz="4300" dirty="0" smtClean="0">
                <a:solidFill>
                  <a:srgbClr val="FF0000"/>
                </a:solidFill>
              </a:rPr>
              <a:t>(</a:t>
            </a:r>
            <a:r>
              <a:rPr lang="en-US" sz="4300" dirty="0" smtClean="0">
                <a:solidFill>
                  <a:srgbClr val="FF0000"/>
                </a:solidFill>
              </a:rPr>
              <a:t>SO</a:t>
            </a:r>
            <a:r>
              <a:rPr lang="ru-RU" sz="4300" baseline="-25000" dirty="0" smtClean="0">
                <a:solidFill>
                  <a:srgbClr val="FF0000"/>
                </a:solidFill>
              </a:rPr>
              <a:t>3</a:t>
            </a:r>
            <a:r>
              <a:rPr lang="en-US" sz="4300" dirty="0" smtClean="0"/>
              <a:t>  </a:t>
            </a:r>
            <a:r>
              <a:rPr lang="en-US" sz="4300" dirty="0" smtClean="0">
                <a:solidFill>
                  <a:schemeClr val="tx2"/>
                </a:solidFill>
              </a:rPr>
              <a:t>+</a:t>
            </a:r>
            <a:r>
              <a:rPr lang="en-US" sz="4300" dirty="0" smtClean="0"/>
              <a:t> </a:t>
            </a:r>
            <a:r>
              <a:rPr lang="ru-RU" sz="4300" dirty="0" smtClean="0">
                <a:solidFill>
                  <a:srgbClr val="FF0000"/>
                </a:solidFill>
              </a:rPr>
              <a:t>Н</a:t>
            </a:r>
            <a:r>
              <a:rPr lang="ru-RU" sz="4300" baseline="-25000" dirty="0" smtClean="0">
                <a:solidFill>
                  <a:srgbClr val="FF0000"/>
                </a:solidFill>
              </a:rPr>
              <a:t>2</a:t>
            </a:r>
            <a:r>
              <a:rPr lang="en-US" sz="4300" dirty="0" smtClean="0">
                <a:solidFill>
                  <a:srgbClr val="FF0000"/>
                </a:solidFill>
              </a:rPr>
              <a:t>SO</a:t>
            </a:r>
            <a:r>
              <a:rPr lang="ru-RU" sz="4300" baseline="-25000" dirty="0" smtClean="0">
                <a:solidFill>
                  <a:srgbClr val="FF0000"/>
                </a:solidFill>
              </a:rPr>
              <a:t>4</a:t>
            </a:r>
            <a:r>
              <a:rPr lang="en-US" sz="4300" dirty="0" smtClean="0"/>
              <a:t>  </a:t>
            </a:r>
            <a:r>
              <a:rPr lang="ru-RU" sz="4300" dirty="0" smtClean="0">
                <a:solidFill>
                  <a:schemeClr val="tx2"/>
                </a:solidFill>
              </a:rPr>
              <a:t>=</a:t>
            </a:r>
            <a:r>
              <a:rPr lang="en-US" sz="4300" dirty="0" smtClean="0"/>
              <a:t> </a:t>
            </a:r>
            <a:r>
              <a:rPr lang="ru-RU" sz="4300" dirty="0" smtClean="0"/>
              <a:t> </a:t>
            </a:r>
            <a:r>
              <a:rPr lang="ru-RU" sz="4300" dirty="0" smtClean="0">
                <a:solidFill>
                  <a:srgbClr val="FF0000"/>
                </a:solidFill>
              </a:rPr>
              <a:t>Н</a:t>
            </a:r>
            <a:r>
              <a:rPr lang="ru-RU" sz="4300" baseline="-25000" dirty="0" smtClean="0">
                <a:solidFill>
                  <a:srgbClr val="FF0000"/>
                </a:solidFill>
              </a:rPr>
              <a:t>2</a:t>
            </a:r>
            <a:r>
              <a:rPr lang="en-US" sz="4300" dirty="0" smtClean="0">
                <a:solidFill>
                  <a:srgbClr val="FF0000"/>
                </a:solidFill>
              </a:rPr>
              <a:t>SO</a:t>
            </a:r>
            <a:r>
              <a:rPr lang="ru-RU" sz="4300" baseline="-25000" dirty="0" smtClean="0">
                <a:solidFill>
                  <a:srgbClr val="FF0000"/>
                </a:solidFill>
              </a:rPr>
              <a:t>4</a:t>
            </a:r>
            <a:r>
              <a:rPr lang="en-US" sz="4300" dirty="0" smtClean="0">
                <a:solidFill>
                  <a:srgbClr val="FF0000"/>
                </a:solidFill>
              </a:rPr>
              <a:t> </a:t>
            </a:r>
            <a:r>
              <a:rPr lang="en-US" sz="4300" dirty="0" smtClean="0">
                <a:solidFill>
                  <a:srgbClr val="FF0000"/>
                </a:solidFill>
                <a:latin typeface="Arial"/>
                <a:cs typeface="Arial"/>
              </a:rPr>
              <a:t>•</a:t>
            </a:r>
            <a:r>
              <a:rPr lang="ru-RU" sz="4300" dirty="0" smtClean="0">
                <a:solidFill>
                  <a:srgbClr val="FF0000"/>
                </a:solidFill>
              </a:rPr>
              <a:t> </a:t>
            </a:r>
            <a:r>
              <a:rPr lang="en-US" sz="4300" dirty="0" smtClean="0">
                <a:solidFill>
                  <a:srgbClr val="FF0000"/>
                </a:solidFill>
              </a:rPr>
              <a:t>SO</a:t>
            </a:r>
            <a:r>
              <a:rPr lang="ru-RU" sz="4300" baseline="-25000" dirty="0" smtClean="0">
                <a:solidFill>
                  <a:srgbClr val="FF0000"/>
                </a:solidFill>
              </a:rPr>
              <a:t>3</a:t>
            </a:r>
            <a:r>
              <a:rPr lang="ru-RU" sz="4300" dirty="0" smtClean="0">
                <a:solidFill>
                  <a:srgbClr val="FF0000"/>
                </a:solidFill>
              </a:rPr>
              <a:t>)</a:t>
            </a:r>
            <a:endParaRPr lang="en-US" sz="4300" dirty="0" smtClean="0"/>
          </a:p>
          <a:p>
            <a:pPr>
              <a:buNone/>
            </a:pPr>
            <a:r>
              <a:rPr lang="ru-RU" dirty="0" smtClean="0"/>
              <a:t>                                                </a:t>
            </a:r>
            <a:r>
              <a:rPr lang="ru-RU" dirty="0" smtClean="0">
                <a:solidFill>
                  <a:srgbClr val="FF0000"/>
                </a:solidFill>
              </a:rPr>
              <a:t>олеум</a:t>
            </a:r>
            <a:endParaRPr lang="en-US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Реакция: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</a:rPr>
              <a:t>обратимая</a:t>
            </a:r>
          </a:p>
          <a:p>
            <a:pPr>
              <a:buFontTx/>
              <a:buChar char="-"/>
            </a:pPr>
            <a:r>
              <a:rPr lang="ru-RU" dirty="0" smtClean="0">
                <a:solidFill>
                  <a:schemeClr val="tx2"/>
                </a:solidFill>
              </a:rPr>
              <a:t>экзотермическая</a:t>
            </a:r>
          </a:p>
          <a:p>
            <a:pPr>
              <a:buFontTx/>
              <a:buChar char="-"/>
            </a:pP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3779912" y="2636912"/>
            <a:ext cx="43204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3779912" y="2708920"/>
            <a:ext cx="43204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2" descr="http://im6-tub-ru.yandex.net/i?id=508583833-20-72&amp;n=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732240" y="4941168"/>
            <a:ext cx="2209800" cy="14287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5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96815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ХИМИЗМ   ПРОИЗВОДСТВА   </a:t>
            </a:r>
            <a:br>
              <a:rPr lang="ru-RU" dirty="0" smtClean="0">
                <a:solidFill>
                  <a:schemeClr val="tx2"/>
                </a:solidFill>
              </a:rPr>
            </a:br>
            <a:r>
              <a:rPr lang="ru-RU" dirty="0" smtClean="0">
                <a:solidFill>
                  <a:schemeClr val="tx2"/>
                </a:solidFill>
              </a:rPr>
              <a:t>СЕРНОЙ    КИСЛОТЫ</a:t>
            </a:r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tx2"/>
                </a:solidFill>
              </a:rPr>
              <a:t>1 СТАДИЯ</a:t>
            </a:r>
          </a:p>
          <a:p>
            <a:pPr>
              <a:buNone/>
            </a:pPr>
            <a:r>
              <a:rPr lang="en-US" dirty="0" smtClean="0">
                <a:solidFill>
                  <a:schemeClr val="tx2"/>
                </a:solidFill>
              </a:rPr>
              <a:t>4 Fe</a:t>
            </a:r>
            <a:r>
              <a:rPr lang="en-US" dirty="0" smtClean="0">
                <a:solidFill>
                  <a:srgbClr val="FF0000"/>
                </a:solidFill>
              </a:rPr>
              <a:t>S</a:t>
            </a:r>
            <a:r>
              <a:rPr lang="en-US" baseline="-25000" dirty="0" smtClean="0">
                <a:solidFill>
                  <a:schemeClr val="tx2"/>
                </a:solidFill>
              </a:rPr>
              <a:t>2</a:t>
            </a:r>
            <a:r>
              <a:rPr lang="en-US" dirty="0" smtClean="0">
                <a:solidFill>
                  <a:schemeClr val="tx2"/>
                </a:solidFill>
              </a:rPr>
              <a:t>  +  11 O</a:t>
            </a:r>
            <a:r>
              <a:rPr lang="en-US" baseline="-25000" dirty="0" smtClean="0">
                <a:solidFill>
                  <a:schemeClr val="tx2"/>
                </a:solidFill>
              </a:rPr>
              <a:t>2</a:t>
            </a:r>
            <a:r>
              <a:rPr lang="en-US" dirty="0" smtClean="0">
                <a:solidFill>
                  <a:schemeClr val="tx2"/>
                </a:solidFill>
              </a:rPr>
              <a:t>  =  2 Fe</a:t>
            </a:r>
            <a:r>
              <a:rPr lang="en-US" baseline="-25000" dirty="0" smtClean="0">
                <a:solidFill>
                  <a:schemeClr val="tx2"/>
                </a:solidFill>
              </a:rPr>
              <a:t>2</a:t>
            </a:r>
            <a:r>
              <a:rPr lang="en-US" dirty="0" smtClean="0">
                <a:solidFill>
                  <a:schemeClr val="tx2"/>
                </a:solidFill>
              </a:rPr>
              <a:t>O</a:t>
            </a:r>
            <a:r>
              <a:rPr lang="en-US" baseline="-25000" dirty="0" smtClean="0">
                <a:solidFill>
                  <a:schemeClr val="tx2"/>
                </a:solidFill>
              </a:rPr>
              <a:t>3</a:t>
            </a:r>
            <a:r>
              <a:rPr lang="en-US" dirty="0" smtClean="0">
                <a:solidFill>
                  <a:schemeClr val="tx2"/>
                </a:solidFill>
              </a:rPr>
              <a:t>  +  </a:t>
            </a:r>
            <a:r>
              <a:rPr lang="en-US" dirty="0" smtClean="0">
                <a:solidFill>
                  <a:srgbClr val="FF0000"/>
                </a:solidFill>
              </a:rPr>
              <a:t>8 SO</a:t>
            </a:r>
            <a:r>
              <a:rPr lang="en-US" baseline="-25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+ Q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>
                <a:solidFill>
                  <a:schemeClr val="tx2"/>
                </a:solidFill>
              </a:rPr>
              <a:t>2 СТАДИЯ</a:t>
            </a:r>
            <a:endParaRPr lang="en-US" sz="2000" dirty="0" smtClean="0">
              <a:solidFill>
                <a:schemeClr val="tx2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2"/>
                </a:solidFill>
              </a:rPr>
              <a:t>2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SO</a:t>
            </a:r>
            <a:r>
              <a:rPr lang="en-US" baseline="-25000" dirty="0" smtClean="0">
                <a:solidFill>
                  <a:srgbClr val="FF0000"/>
                </a:solidFill>
              </a:rPr>
              <a:t>2</a:t>
            </a:r>
            <a:r>
              <a:rPr lang="en-US" dirty="0" smtClean="0"/>
              <a:t>  </a:t>
            </a:r>
            <a:r>
              <a:rPr lang="en-US" dirty="0" smtClean="0">
                <a:solidFill>
                  <a:schemeClr val="tx2"/>
                </a:solidFill>
              </a:rPr>
              <a:t>+   O</a:t>
            </a:r>
            <a:r>
              <a:rPr lang="en-US" baseline="-25000" dirty="0" smtClean="0">
                <a:solidFill>
                  <a:schemeClr val="tx2"/>
                </a:solidFill>
              </a:rPr>
              <a:t>2</a:t>
            </a:r>
            <a:r>
              <a:rPr lang="en-US" dirty="0" smtClean="0">
                <a:solidFill>
                  <a:schemeClr val="tx2"/>
                </a:solidFill>
              </a:rPr>
              <a:t>      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 SO</a:t>
            </a:r>
            <a:r>
              <a:rPr lang="ru-RU" baseline="-25000" dirty="0" smtClean="0">
                <a:solidFill>
                  <a:srgbClr val="FF0000"/>
                </a:solidFill>
              </a:rPr>
              <a:t>3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+ 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Q</a:t>
            </a:r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>
                <a:solidFill>
                  <a:schemeClr val="tx2"/>
                </a:solidFill>
              </a:rPr>
              <a:t>3 СТАДИЯ</a:t>
            </a:r>
          </a:p>
          <a:p>
            <a:pPr>
              <a:buNone/>
            </a:pPr>
            <a:r>
              <a:rPr lang="en-US" dirty="0" smtClean="0">
                <a:solidFill>
                  <a:srgbClr val="FF0000"/>
                </a:solidFill>
              </a:rPr>
              <a:t>SO</a:t>
            </a:r>
            <a:r>
              <a:rPr lang="ru-RU" baseline="-25000" dirty="0" smtClean="0">
                <a:solidFill>
                  <a:srgbClr val="FF0000"/>
                </a:solidFill>
              </a:rPr>
              <a:t>3</a:t>
            </a:r>
            <a:r>
              <a:rPr lang="en-US" dirty="0" smtClean="0"/>
              <a:t>  </a:t>
            </a:r>
            <a:r>
              <a:rPr lang="en-US" dirty="0" smtClean="0">
                <a:solidFill>
                  <a:schemeClr val="tx2"/>
                </a:solidFill>
              </a:rPr>
              <a:t>+   </a:t>
            </a:r>
            <a:r>
              <a:rPr lang="ru-RU" dirty="0" smtClean="0">
                <a:solidFill>
                  <a:schemeClr val="tx2"/>
                </a:solidFill>
              </a:rPr>
              <a:t>Н</a:t>
            </a:r>
            <a:r>
              <a:rPr lang="en-US" baseline="-25000" dirty="0" smtClean="0">
                <a:solidFill>
                  <a:schemeClr val="tx2"/>
                </a:solidFill>
              </a:rPr>
              <a:t>2</a:t>
            </a:r>
            <a:r>
              <a:rPr lang="en-US" dirty="0" smtClean="0">
                <a:solidFill>
                  <a:schemeClr val="tx2"/>
                </a:solidFill>
              </a:rPr>
              <a:t>O</a:t>
            </a:r>
            <a:r>
              <a:rPr lang="en-US" dirty="0" smtClean="0"/>
              <a:t>       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Н</a:t>
            </a:r>
            <a:r>
              <a:rPr lang="ru-RU" baseline="-25000" dirty="0" smtClean="0">
                <a:solidFill>
                  <a:srgbClr val="FF0000"/>
                </a:solidFill>
              </a:rPr>
              <a:t>2</a:t>
            </a:r>
            <a:r>
              <a:rPr lang="en-US" dirty="0" smtClean="0">
                <a:solidFill>
                  <a:srgbClr val="FF0000"/>
                </a:solidFill>
              </a:rPr>
              <a:t>SO</a:t>
            </a:r>
            <a:r>
              <a:rPr lang="ru-RU" baseline="-25000" dirty="0" smtClean="0">
                <a:solidFill>
                  <a:srgbClr val="FF0000"/>
                </a:solidFill>
              </a:rPr>
              <a:t>4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+ </a:t>
            </a:r>
            <a:r>
              <a:rPr lang="ru-RU" dirty="0" smtClean="0">
                <a:solidFill>
                  <a:schemeClr val="tx2"/>
                </a:solidFill>
              </a:rPr>
              <a:t> </a:t>
            </a:r>
            <a:r>
              <a:rPr lang="en-US" dirty="0" smtClean="0">
                <a:solidFill>
                  <a:schemeClr val="tx2"/>
                </a:solidFill>
              </a:rPr>
              <a:t>Q</a:t>
            </a:r>
          </a:p>
          <a:p>
            <a:pPr>
              <a:buFontTx/>
              <a:buChar char="-"/>
            </a:pPr>
            <a:endParaRPr lang="ru-RU" dirty="0" smtClean="0"/>
          </a:p>
        </p:txBody>
      </p:sp>
      <p:cxnSp>
        <p:nvCxnSpPr>
          <p:cNvPr id="5" name="Прямая со стрелкой 4"/>
          <p:cNvCxnSpPr/>
          <p:nvPr/>
        </p:nvCxnSpPr>
        <p:spPr>
          <a:xfrm>
            <a:off x="2483768" y="4005064"/>
            <a:ext cx="43204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2483768" y="4077072"/>
            <a:ext cx="43204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2555776" y="5229200"/>
            <a:ext cx="43204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 flipH="1">
            <a:off x="2483768" y="5301208"/>
            <a:ext cx="432048" cy="0"/>
          </a:xfrm>
          <a:prstGeom prst="straightConnector1">
            <a:avLst/>
          </a:prstGeom>
          <a:ln>
            <a:solidFill>
              <a:schemeClr val="tx2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http://im6-tub-ru.yandex.net/i?id=508583833-20-72&amp;n=2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lc="http://schemas.openxmlformats.org/drawingml/2006/lockedCanvas"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941168"/>
            <a:ext cx="2209800" cy="1428750"/>
          </a:xfrm>
          <a:prstGeom prst="rect">
            <a:avLst/>
          </a:prstGeom>
          <a:noFill/>
          <a:extLst>
            <a:ext uri="{909E8E84-426E-40DD-AFC4-6F175D3DCCD1}">
              <a14:hiddenFill xmlns:lc="http://schemas.openxmlformats.org/drawingml/2006/lockedCanvas"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7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2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3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9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0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8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4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5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8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3217912"/>
          </a:xfrm>
        </p:spPr>
        <p:txBody>
          <a:bodyPr/>
          <a:lstStyle/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2657"/>
            <a:ext cx="7772400" cy="1368151"/>
          </a:xfrm>
        </p:spPr>
        <p:txBody>
          <a:bodyPr/>
          <a:lstStyle/>
          <a:p>
            <a:r>
              <a:rPr lang="ru-RU" dirty="0" smtClean="0">
                <a:solidFill>
                  <a:schemeClr val="tx2"/>
                </a:solidFill>
              </a:rPr>
              <a:t>Спасибо за внимание</a:t>
            </a:r>
            <a:endParaRPr lang="ru-RU" dirty="0">
              <a:solidFill>
                <a:schemeClr val="tx2"/>
              </a:solidFill>
            </a:endParaRPr>
          </a:p>
        </p:txBody>
      </p:sp>
      <p:pic>
        <p:nvPicPr>
          <p:cNvPr id="5" name="Picture 2" descr="C:\Users\Вова\Pictures\картинки химия\раз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420888"/>
            <a:ext cx="3779643" cy="3889464"/>
          </a:xfrm>
          <a:prstGeom prst="rect">
            <a:avLst/>
          </a:prstGeom>
          <a:noFill/>
        </p:spPr>
      </p:pic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Другая 5">
      <a:dk1>
        <a:srgbClr val="7070FF"/>
      </a:dk1>
      <a:lt1>
        <a:srgbClr val="D6DAE4"/>
      </a:lt1>
      <a:dk2>
        <a:srgbClr val="000099"/>
      </a:dk2>
      <a:lt2>
        <a:srgbClr val="FFFFFF"/>
      </a:lt2>
      <a:accent1>
        <a:srgbClr val="BFDEE3"/>
      </a:accent1>
      <a:accent2>
        <a:srgbClr val="C0C0C0"/>
      </a:accent2>
      <a:accent3>
        <a:srgbClr val="E8EAEF"/>
      </a:accent3>
      <a:accent4>
        <a:srgbClr val="000000"/>
      </a:accent4>
      <a:accent5>
        <a:srgbClr val="DCECEF"/>
      </a:accent5>
      <a:accent6>
        <a:srgbClr val="AEAEAE"/>
      </a:accent6>
      <a:hlink>
        <a:srgbClr val="3333CC"/>
      </a:hlink>
      <a:folHlink>
        <a:srgbClr val="5E93C9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95</TotalTime>
  <Words>130</Words>
  <Application>Microsoft Office PowerPoint</Application>
  <PresentationFormat>Экран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Официальная</vt:lpstr>
      <vt:lpstr>ХИМИК</vt:lpstr>
      <vt:lpstr>ОБЖИГ   ПИРИТА</vt:lpstr>
      <vt:lpstr>ОКИСЛЕНИЕ   ОКСИДА  СЕРЫ(IV) В   ОКСИД   СЕРЫ(VI)</vt:lpstr>
      <vt:lpstr>ПОГЛОЩЕНИЕ  ОКСИДА  СЕРЫ(VI)  ВОДОЙ</vt:lpstr>
      <vt:lpstr>ХИМИЗМ   ПРОИЗВОДСТВА    СЕРНОЙ    КИСЛОТЫ</vt:lpstr>
      <vt:lpstr>Спасибо за внимание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ХИМИК</dc:title>
  <dc:creator>Вова</dc:creator>
  <cp:lastModifiedBy>Вова</cp:lastModifiedBy>
  <cp:revision>14</cp:revision>
  <dcterms:created xsi:type="dcterms:W3CDTF">2013-10-15T17:51:15Z</dcterms:created>
  <dcterms:modified xsi:type="dcterms:W3CDTF">2014-01-20T19:35:52Z</dcterms:modified>
</cp:coreProperties>
</file>