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СЕРНОКИСЛЫЙ   ЗАВОД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www.bayertechnology.com/uploads/pics/sulphuric_acid_service_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547" r="11935"/>
          <a:stretch>
            <a:fillRect/>
          </a:stretch>
        </p:blipFill>
        <p:spPr bwMode="auto">
          <a:xfrm>
            <a:off x="428596" y="1571612"/>
            <a:ext cx="8286808" cy="4994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9471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ПЕЧЬ    ДЛЯ    ОБЖИГА</a:t>
            </a:r>
            <a:br>
              <a:rPr lang="ru-RU" dirty="0" smtClean="0"/>
            </a:br>
            <a:r>
              <a:rPr lang="ru-RU" dirty="0" smtClean="0"/>
              <a:t>В    </a:t>
            </a:r>
            <a:r>
              <a:rPr lang="ru-RU" dirty="0" smtClean="0"/>
              <a:t>«КИПЯЩЕМ    СЛОЕ»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86766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dirty="0">
                <a:solidFill>
                  <a:srgbClr val="FF0000"/>
                </a:solidFill>
              </a:rPr>
              <a:t>4</a:t>
            </a:r>
            <a:r>
              <a:rPr lang="en-US" sz="3600" b="1" dirty="0">
                <a:solidFill>
                  <a:srgbClr val="FF0000"/>
                </a:solidFill>
              </a:rPr>
              <a:t>FeS</a:t>
            </a:r>
            <a:r>
              <a:rPr lang="en-US" sz="3600" b="1" baseline="-25000" dirty="0">
                <a:solidFill>
                  <a:srgbClr val="FF0000"/>
                </a:solidFill>
              </a:rPr>
              <a:t>2</a:t>
            </a:r>
            <a:r>
              <a:rPr lang="en-US" sz="3600" b="1" dirty="0">
                <a:solidFill>
                  <a:srgbClr val="FF0000"/>
                </a:solidFill>
              </a:rPr>
              <a:t>  + 11O</a:t>
            </a:r>
            <a:r>
              <a:rPr lang="en-US" sz="3600" b="1" baseline="-25000" dirty="0">
                <a:solidFill>
                  <a:srgbClr val="FF0000"/>
                </a:solidFill>
              </a:rPr>
              <a:t>2  </a:t>
            </a:r>
            <a:r>
              <a:rPr lang="ru-RU" sz="3600" b="1" dirty="0">
                <a:solidFill>
                  <a:srgbClr val="FF0000"/>
                </a:solidFill>
              </a:rPr>
              <a:t>→</a:t>
            </a:r>
            <a:r>
              <a:rPr lang="en-US" sz="3600" b="1" dirty="0">
                <a:solidFill>
                  <a:srgbClr val="FF0000"/>
                </a:solidFill>
              </a:rPr>
              <a:t> 2Fe</a:t>
            </a:r>
            <a:r>
              <a:rPr lang="en-US" sz="3600" b="1" baseline="-25000" dirty="0">
                <a:solidFill>
                  <a:srgbClr val="FF0000"/>
                </a:solidFill>
              </a:rPr>
              <a:t>2</a:t>
            </a:r>
            <a:r>
              <a:rPr lang="en-US" sz="3600" b="1" dirty="0">
                <a:solidFill>
                  <a:srgbClr val="FF0000"/>
                </a:solidFill>
              </a:rPr>
              <a:t>O</a:t>
            </a:r>
            <a:r>
              <a:rPr lang="en-US" sz="3600" b="1" baseline="-25000" dirty="0">
                <a:solidFill>
                  <a:srgbClr val="FF0000"/>
                </a:solidFill>
              </a:rPr>
              <a:t>3</a:t>
            </a:r>
            <a:r>
              <a:rPr lang="en-US" sz="3600" b="1" dirty="0">
                <a:solidFill>
                  <a:srgbClr val="FF0000"/>
                </a:solidFill>
              </a:rPr>
              <a:t> + 8SO</a:t>
            </a:r>
            <a:r>
              <a:rPr lang="en-US" sz="3600" b="1" baseline="-25000" dirty="0">
                <a:solidFill>
                  <a:srgbClr val="FF0000"/>
                </a:solidFill>
              </a:rPr>
              <a:t>3</a:t>
            </a:r>
            <a:endParaRPr lang="ru-RU" sz="3600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2428868"/>
            <a:ext cx="4038600" cy="3697295"/>
          </a:xfrm>
        </p:spPr>
        <p:txBody>
          <a:bodyPr>
            <a:norm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Руду отделяют от пустой породы.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Крупные частицы дробят, мелкие спекают.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Воздух обогащают кислородом.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Печь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хлаждают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до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=800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http://900igr.net/datas/khimija/Proizvodstvo-sernoj-kisloty/0005-005-Pech-dlja-obzhiga-v-kipjaschem-sloe.jpg"/>
          <p:cNvPicPr/>
          <p:nvPr/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2130" t="18704" r="49956" b="3992"/>
          <a:stretch>
            <a:fillRect/>
          </a:stretch>
        </p:blipFill>
        <p:spPr bwMode="auto">
          <a:xfrm>
            <a:off x="428596" y="2428868"/>
            <a:ext cx="3500462" cy="39472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58846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ru-RU" sz="4000" dirty="0" smtClean="0"/>
              <a:t>ОЧИСТНЫЕ    АППАРАТЫ</a:t>
            </a:r>
            <a:endParaRPr lang="ru-RU" sz="4000" dirty="0"/>
          </a:p>
        </p:txBody>
      </p:sp>
      <p:pic>
        <p:nvPicPr>
          <p:cNvPr id="6" name="Рисунок 5" descr="http://900igr.net/datas/khimija/Proizvodstvo-sernoj-kisloty/0010-010-Ochistka-pechnogo-gaza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595" t="20154" r="9812" b="4011"/>
          <a:stretch/>
        </p:blipFill>
        <p:spPr bwMode="auto">
          <a:xfrm>
            <a:off x="467544" y="1484784"/>
            <a:ext cx="8280920" cy="463892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467544" y="1484784"/>
            <a:ext cx="5400600" cy="288032"/>
          </a:xfrm>
          <a:prstGeom prst="rect">
            <a:avLst/>
          </a:prstGeom>
          <a:solidFill>
            <a:srgbClr val="FFFFCC"/>
          </a:solidFill>
          <a:ln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271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ТЕПЛООБМЕННИК    И</a:t>
            </a:r>
            <a:br>
              <a:rPr lang="ru-RU" dirty="0" smtClean="0"/>
            </a:br>
            <a:r>
              <a:rPr lang="ru-RU" dirty="0" smtClean="0"/>
              <a:t>КОНТАКТНЫЙ    АППАРАТ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86766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>
                <a:solidFill>
                  <a:srgbClr val="FF0000"/>
                </a:solidFill>
              </a:rPr>
              <a:t>2</a:t>
            </a:r>
            <a:r>
              <a:rPr lang="en-US" sz="3600" dirty="0">
                <a:solidFill>
                  <a:srgbClr val="FF0000"/>
                </a:solidFill>
              </a:rPr>
              <a:t>SO</a:t>
            </a:r>
            <a:r>
              <a:rPr lang="en-US" sz="3600" baseline="-25000" dirty="0">
                <a:solidFill>
                  <a:srgbClr val="FF0000"/>
                </a:solidFill>
              </a:rPr>
              <a:t>2</a:t>
            </a:r>
            <a:r>
              <a:rPr lang="en-US" sz="3600" dirty="0">
                <a:solidFill>
                  <a:srgbClr val="FF0000"/>
                </a:solidFill>
              </a:rPr>
              <a:t>  + O</a:t>
            </a:r>
            <a:r>
              <a:rPr lang="en-US" sz="3600" baseline="-25000" dirty="0">
                <a:solidFill>
                  <a:srgbClr val="FF0000"/>
                </a:solidFill>
              </a:rPr>
              <a:t>2</a:t>
            </a:r>
            <a:r>
              <a:rPr lang="en-US" sz="3600" dirty="0">
                <a:solidFill>
                  <a:srgbClr val="FF0000"/>
                </a:solidFill>
              </a:rPr>
              <a:t>           </a:t>
            </a:r>
            <a:r>
              <a:rPr lang="ru-RU" sz="3600" dirty="0" smtClean="0">
                <a:solidFill>
                  <a:srgbClr val="FF0000"/>
                </a:solidFill>
              </a:rPr>
              <a:t>     </a:t>
            </a:r>
            <a:r>
              <a:rPr lang="en-US" sz="3600" dirty="0" smtClean="0">
                <a:solidFill>
                  <a:srgbClr val="FF0000"/>
                </a:solidFill>
              </a:rPr>
              <a:t>2SO</a:t>
            </a:r>
            <a:r>
              <a:rPr lang="en-US" sz="3600" baseline="-25000" dirty="0" smtClean="0">
                <a:solidFill>
                  <a:srgbClr val="FF0000"/>
                </a:solidFill>
              </a:rPr>
              <a:t>3 </a:t>
            </a:r>
            <a:r>
              <a:rPr lang="en-US" sz="3600" dirty="0">
                <a:solidFill>
                  <a:srgbClr val="FF0000"/>
                </a:solidFill>
              </a:rPr>
              <a:t>+ Q</a:t>
            </a:r>
            <a:endParaRPr lang="ru-RU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4286248" y="2571744"/>
            <a:ext cx="4572032" cy="3554419"/>
          </a:xfrm>
        </p:spPr>
        <p:txBody>
          <a:bodyPr>
            <a:norm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Используют теплообмен:  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 +Q      SO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-Q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Полки с катализатором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24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4294876" y="1988840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4042848" y="1916832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6" descr="http://900igr.net/datas/khimija/Proizvodstvo-sernoj-kisloty/0011-011-Teploobmennik-i-kontaktnyj-apparat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857" t="17274" r="50000" b="4094"/>
          <a:stretch/>
        </p:blipFill>
        <p:spPr bwMode="auto">
          <a:xfrm>
            <a:off x="357158" y="2571744"/>
            <a:ext cx="3887632" cy="396044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2503027" y="6093296"/>
            <a:ext cx="340781" cy="429344"/>
          </a:xfrm>
          <a:prstGeom prst="rect">
            <a:avLst/>
          </a:prstGeom>
          <a:solidFill>
            <a:srgbClr val="FFFFCC"/>
          </a:solidFill>
          <a:ln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1680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ПОГЛОТИТЕЛЬНАЯ   БАШНЯ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15328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rgbClr val="FF0000"/>
                </a:solidFill>
              </a:rPr>
              <a:t>SO</a:t>
            </a:r>
            <a:r>
              <a:rPr lang="en-US" sz="3600" baseline="-25000" dirty="0">
                <a:solidFill>
                  <a:srgbClr val="FF0000"/>
                </a:solidFill>
              </a:rPr>
              <a:t>3 </a:t>
            </a:r>
            <a:r>
              <a:rPr lang="en-US" sz="3600" dirty="0">
                <a:solidFill>
                  <a:srgbClr val="FF0000"/>
                </a:solidFill>
              </a:rPr>
              <a:t> + </a:t>
            </a:r>
            <a:r>
              <a:rPr lang="ru-RU" sz="3600" dirty="0">
                <a:solidFill>
                  <a:srgbClr val="FF0000"/>
                </a:solidFill>
              </a:rPr>
              <a:t>Н</a:t>
            </a:r>
            <a:r>
              <a:rPr lang="ru-RU" sz="3600" baseline="-25000" dirty="0">
                <a:solidFill>
                  <a:srgbClr val="FF0000"/>
                </a:solidFill>
              </a:rPr>
              <a:t>2</a:t>
            </a:r>
            <a:r>
              <a:rPr lang="en-US" sz="3600" dirty="0">
                <a:solidFill>
                  <a:srgbClr val="FF0000"/>
                </a:solidFill>
              </a:rPr>
              <a:t>O = </a:t>
            </a:r>
            <a:r>
              <a:rPr lang="ru-RU" sz="3600" dirty="0">
                <a:solidFill>
                  <a:srgbClr val="FF0000"/>
                </a:solidFill>
              </a:rPr>
              <a:t>Н</a:t>
            </a:r>
            <a:r>
              <a:rPr lang="ru-RU" sz="3600" baseline="-25000" dirty="0">
                <a:solidFill>
                  <a:srgbClr val="FF0000"/>
                </a:solidFill>
              </a:rPr>
              <a:t>2</a:t>
            </a:r>
            <a:r>
              <a:rPr lang="en-US" sz="3600" dirty="0">
                <a:solidFill>
                  <a:srgbClr val="FF0000"/>
                </a:solidFill>
              </a:rPr>
              <a:t> SO</a:t>
            </a:r>
            <a:r>
              <a:rPr lang="en-US" sz="3600" baseline="-25000" dirty="0">
                <a:solidFill>
                  <a:srgbClr val="FF0000"/>
                </a:solidFill>
              </a:rPr>
              <a:t>4  </a:t>
            </a:r>
            <a:r>
              <a:rPr lang="en-US" sz="3600" dirty="0">
                <a:solidFill>
                  <a:srgbClr val="FF0000"/>
                </a:solidFill>
              </a:rPr>
              <a:t> + Q</a:t>
            </a:r>
            <a:endParaRPr lang="ru-RU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2571744"/>
            <a:ext cx="4038600" cy="3857652"/>
          </a:xfrm>
        </p:spPr>
        <p:txBody>
          <a:bodyPr>
            <a:norm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Метод противотока: серная кислота сверху, а оксид серы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VI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снизу.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Увеличение площади поверхности соприкосновения.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Замена воды на серную кислоту из-за образования тумана сернокислого.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http://900igr.net/datas/khimija/Proizvodstvo-sernoj-kisloty/0013-013-Poglotitelnaja-bashnja.jpg"/>
          <p:cNvPicPr/>
          <p:nvPr/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9257" t="5263" r="52133" b="3267"/>
          <a:stretch>
            <a:fillRect/>
          </a:stretch>
        </p:blipFill>
        <p:spPr bwMode="auto">
          <a:xfrm>
            <a:off x="714348" y="2500306"/>
            <a:ext cx="3143272" cy="40005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7372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101</Words>
  <Application>Microsoft Office PowerPoint</Application>
  <PresentationFormat>Экран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СЕРНОКИСЛЫЙ   ЗАВОД</vt:lpstr>
      <vt:lpstr>ПЕЧЬ    ДЛЯ    ОБЖИГА В    «КИПЯЩЕМ    СЛОЕ»</vt:lpstr>
      <vt:lpstr>ОЧИСТНЫЕ    АППАРАТЫ</vt:lpstr>
      <vt:lpstr>ТЕПЛООБМЕННИК    И КОНТАКТНЫЙ    АППАРАТ</vt:lpstr>
      <vt:lpstr>ПОГЛОТИТЕЛЬНАЯ   БАШНЯ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ЗАВОД</dc:title>
  <dc:creator>Химия</dc:creator>
  <cp:lastModifiedBy>Samsung</cp:lastModifiedBy>
  <cp:revision>8</cp:revision>
  <dcterms:created xsi:type="dcterms:W3CDTF">2014-01-22T04:17:04Z</dcterms:created>
  <dcterms:modified xsi:type="dcterms:W3CDTF">2014-01-22T12:22:31Z</dcterms:modified>
</cp:coreProperties>
</file>