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60" r:id="rId5"/>
    <p:sldId id="262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77257-C9C3-4CAA-9959-CECFCA207060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AF53A-527A-4209-ADF5-66572AE63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77257-C9C3-4CAA-9959-CECFCA207060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AF53A-527A-4209-ADF5-66572AE63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77257-C9C3-4CAA-9959-CECFCA207060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AF53A-527A-4209-ADF5-66572AE63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77257-C9C3-4CAA-9959-CECFCA207060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AF53A-527A-4209-ADF5-66572AE63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77257-C9C3-4CAA-9959-CECFCA207060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AF53A-527A-4209-ADF5-66572AE63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77257-C9C3-4CAA-9959-CECFCA207060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AF53A-527A-4209-ADF5-66572AE63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77257-C9C3-4CAA-9959-CECFCA207060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AF53A-527A-4209-ADF5-66572AE63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77257-C9C3-4CAA-9959-CECFCA207060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AF53A-527A-4209-ADF5-66572AE63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77257-C9C3-4CAA-9959-CECFCA207060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AF53A-527A-4209-ADF5-66572AE63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77257-C9C3-4CAA-9959-CECFCA207060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AF53A-527A-4209-ADF5-66572AE63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77257-C9C3-4CAA-9959-CECFCA207060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AF53A-527A-4209-ADF5-66572AE63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77257-C9C3-4CAA-9959-CECFCA207060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AF53A-527A-4209-ADF5-66572AE63D0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152128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Г10.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На  рисунке</a:t>
            </a:r>
            <a:r>
              <a:rPr lang="en-US" sz="2800" dirty="0" smtClean="0"/>
              <a:t> </a:t>
            </a:r>
            <a:r>
              <a:rPr lang="en-US" sz="2800" i="1" dirty="0" smtClean="0"/>
              <a:t>m</a:t>
            </a:r>
            <a:r>
              <a:rPr lang="en-US" sz="2800" dirty="0" smtClean="0"/>
              <a:t> – </a:t>
            </a:r>
            <a:r>
              <a:rPr lang="ru-RU" sz="2800" dirty="0" smtClean="0"/>
              <a:t>средняя линия трапеции </a:t>
            </a:r>
            <a:r>
              <a:rPr lang="en-US" sz="2800" dirty="0" smtClean="0"/>
              <a:t>ABCD, </a:t>
            </a:r>
            <a:r>
              <a:rPr lang="en-US" sz="2800" i="1" dirty="0" smtClean="0"/>
              <a:t>n –</a:t>
            </a:r>
            <a:r>
              <a:rPr lang="en-US" sz="2800" dirty="0" smtClean="0"/>
              <a:t> </a:t>
            </a:r>
            <a:r>
              <a:rPr lang="ru-RU" sz="2800" dirty="0" smtClean="0"/>
              <a:t>средняя линия треугольника </a:t>
            </a:r>
            <a:r>
              <a:rPr lang="en-US" sz="2800" dirty="0" smtClean="0"/>
              <a:t>A</a:t>
            </a:r>
            <a:r>
              <a:rPr lang="en-US" sz="2800" dirty="0"/>
              <a:t>D</a:t>
            </a:r>
            <a:r>
              <a:rPr lang="en-US" sz="2800" dirty="0" smtClean="0"/>
              <a:t>E</a:t>
            </a:r>
            <a:r>
              <a:rPr lang="ru-RU" sz="2800" dirty="0" smtClean="0"/>
              <a:t>. Как</a:t>
            </a:r>
            <a:r>
              <a:rPr lang="ru-RU" sz="2800" dirty="0"/>
              <a:t>о</a:t>
            </a:r>
            <a:r>
              <a:rPr lang="ru-RU" sz="2800" dirty="0" smtClean="0"/>
              <a:t>во взаимное расположение  </a:t>
            </a:r>
            <a:br>
              <a:rPr lang="ru-RU" sz="2800" dirty="0" smtClean="0"/>
            </a:br>
            <a:r>
              <a:rPr lang="en-US" sz="2800" i="1" dirty="0" smtClean="0"/>
              <a:t>m</a:t>
            </a:r>
            <a:r>
              <a:rPr lang="en-US" sz="2800" dirty="0" smtClean="0"/>
              <a:t> </a:t>
            </a:r>
            <a:r>
              <a:rPr lang="ru-RU" sz="2800" dirty="0" smtClean="0"/>
              <a:t>и </a:t>
            </a:r>
            <a:r>
              <a:rPr lang="en-US" sz="2800" i="1" dirty="0" smtClean="0"/>
              <a:t>n</a:t>
            </a:r>
            <a:r>
              <a:rPr lang="ru-RU" sz="2800" dirty="0" smtClean="0"/>
              <a:t>? Каково взаимное расположение </a:t>
            </a:r>
            <a:r>
              <a:rPr lang="en-US" sz="2800" i="1" dirty="0" smtClean="0"/>
              <a:t>m</a:t>
            </a:r>
            <a:r>
              <a:rPr lang="ru-RU" sz="2800" i="1" dirty="0" smtClean="0"/>
              <a:t> </a:t>
            </a:r>
            <a:r>
              <a:rPr lang="ru-RU" sz="2800" dirty="0" smtClean="0"/>
              <a:t>и</a:t>
            </a:r>
            <a:r>
              <a:rPr lang="ru-RU" sz="2800" i="1" dirty="0" smtClean="0"/>
              <a:t> </a:t>
            </a:r>
            <a:r>
              <a:rPr lang="ru-RU" sz="2800" dirty="0" smtClean="0"/>
              <a:t>плоскости </a:t>
            </a:r>
            <a:r>
              <a:rPr lang="en-US" sz="2800" dirty="0" smtClean="0"/>
              <a:t>ADE</a:t>
            </a:r>
            <a:r>
              <a:rPr lang="ru-RU" sz="2800" dirty="0" smtClean="0"/>
              <a:t>?</a:t>
            </a:r>
            <a:endParaRPr lang="ru-RU" sz="2800" i="1" dirty="0"/>
          </a:p>
        </p:txBody>
      </p:sp>
      <p:sp>
        <p:nvSpPr>
          <p:cNvPr id="6" name="Трапеция 5"/>
          <p:cNvSpPr/>
          <p:nvPr/>
        </p:nvSpPr>
        <p:spPr>
          <a:xfrm>
            <a:off x="1403648" y="3573016"/>
            <a:ext cx="3960440" cy="2160240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115616" y="5661248"/>
            <a:ext cx="5337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</a:t>
            </a:r>
            <a:endParaRPr lang="ru-RU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763688" y="3212976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B</a:t>
            </a:r>
            <a:endParaRPr lang="ru-RU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860032" y="3429000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C</a:t>
            </a:r>
            <a:endParaRPr lang="ru-RU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292080" y="5661248"/>
            <a:ext cx="490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</a:t>
            </a:r>
            <a:endParaRPr lang="ru-RU" sz="2000" b="1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5364088" y="4293096"/>
            <a:ext cx="1944216" cy="144016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1331640" y="4869160"/>
            <a:ext cx="3765578" cy="864096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5076056" y="4293096"/>
            <a:ext cx="2232248" cy="576064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308304" y="4077072"/>
            <a:ext cx="381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E</a:t>
            </a:r>
            <a:endParaRPr lang="ru-RU" sz="2000" b="1" dirty="0"/>
          </a:p>
        </p:txBody>
      </p:sp>
      <p:cxnSp>
        <p:nvCxnSpPr>
          <p:cNvPr id="21" name="Прямая соединительная линия 20"/>
          <p:cNvCxnSpPr>
            <a:stCxn id="6" idx="1"/>
            <a:endCxn id="6" idx="3"/>
          </p:cNvCxnSpPr>
          <p:nvPr/>
        </p:nvCxnSpPr>
        <p:spPr>
          <a:xfrm>
            <a:off x="1673678" y="4653136"/>
            <a:ext cx="34203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771800" y="4293096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m</a:t>
            </a:r>
            <a:endParaRPr lang="ru-RU" sz="2000" b="1" dirty="0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4427984" y="5013176"/>
            <a:ext cx="18722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724128" y="4653136"/>
            <a:ext cx="432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n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56207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Через точку О провести сечение, параллельное прямым </a:t>
            </a:r>
            <a:r>
              <a:rPr lang="en-US" sz="2400" dirty="0" smtClean="0"/>
              <a:t>CD</a:t>
            </a:r>
            <a:r>
              <a:rPr lang="ru-RU" sz="2400" dirty="0" smtClean="0"/>
              <a:t> и </a:t>
            </a:r>
            <a:r>
              <a:rPr lang="en-US" sz="2400" dirty="0" smtClean="0"/>
              <a:t>AB.</a:t>
            </a:r>
            <a:endParaRPr lang="ru-RU" sz="2400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4211960" y="1556792"/>
            <a:ext cx="1872208" cy="316835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2123728" y="1556792"/>
            <a:ext cx="2088232" cy="33123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211960" y="1556792"/>
            <a:ext cx="432048" cy="432048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123728" y="4869160"/>
            <a:ext cx="2520280" cy="1008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4644008" y="4725144"/>
            <a:ext cx="1440160" cy="11521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2123728" y="4725144"/>
            <a:ext cx="3888432" cy="144016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211960" y="1628800"/>
            <a:ext cx="144016" cy="3600400"/>
          </a:xfrm>
          <a:prstGeom prst="line">
            <a:avLst/>
          </a:prstGeom>
          <a:ln w="15875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355976" y="141277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D</a:t>
            </a:r>
            <a:endParaRPr lang="ru-RU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1835696" y="4725144"/>
            <a:ext cx="3287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</a:t>
            </a:r>
            <a:endParaRPr lang="ru-RU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923928" y="5229200"/>
            <a:ext cx="552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6012160" y="4509120"/>
            <a:ext cx="4007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B</a:t>
            </a:r>
            <a:endParaRPr lang="ru-RU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4499992" y="5805264"/>
            <a:ext cx="5447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C</a:t>
            </a:r>
            <a:endParaRPr lang="ru-RU" sz="2000" b="1"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H="1" flipV="1">
            <a:off x="4139952" y="4797152"/>
            <a:ext cx="504056" cy="1080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4139952" y="1556792"/>
            <a:ext cx="72008" cy="3240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 flipV="1">
            <a:off x="4211960" y="3429000"/>
            <a:ext cx="175310" cy="190356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3059832" y="3429000"/>
            <a:ext cx="223224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2987824" y="5229200"/>
            <a:ext cx="252028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>
            <a:off x="2987824" y="3356992"/>
            <a:ext cx="72008" cy="187220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5292080" y="3356992"/>
            <a:ext cx="216024" cy="187220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779912" y="299695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</a:t>
            </a:r>
            <a:endParaRPr lang="ru-RU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2699792" y="3212976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</a:t>
            </a:r>
            <a:endParaRPr lang="ru-RU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5364088" y="3284984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</a:t>
            </a:r>
            <a:endParaRPr lang="ru-RU" b="1" dirty="0"/>
          </a:p>
        </p:txBody>
      </p:sp>
      <p:sp>
        <p:nvSpPr>
          <p:cNvPr id="70" name="TextBox 69"/>
          <p:cNvSpPr txBox="1"/>
          <p:nvPr/>
        </p:nvSpPr>
        <p:spPr>
          <a:xfrm>
            <a:off x="2771800" y="5229200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H</a:t>
            </a:r>
            <a:endParaRPr lang="ru-RU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5436096" y="5229200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</a:t>
            </a:r>
            <a:endParaRPr lang="ru-RU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3851920" y="450912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K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68" grpId="0"/>
      <p:bldP spid="69" grpId="0"/>
      <p:bldP spid="70" grpId="0"/>
      <p:bldP spid="7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490066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Постройте сечение куба плоскостью, проходящей через ребро АА</a:t>
            </a:r>
            <a:r>
              <a:rPr lang="ru-RU" sz="1200" dirty="0" smtClean="0"/>
              <a:t>1  </a:t>
            </a:r>
            <a:r>
              <a:rPr lang="ru-RU" sz="2400" dirty="0" smtClean="0"/>
              <a:t> и</a:t>
            </a:r>
            <a:r>
              <a:rPr lang="en-US" sz="2400" dirty="0" smtClean="0"/>
              <a:t> </a:t>
            </a:r>
            <a:r>
              <a:rPr lang="ru-RU" sz="2400" dirty="0" smtClean="0"/>
              <a:t>центр грани </a:t>
            </a:r>
            <a:r>
              <a:rPr lang="en-US" sz="2400" dirty="0" smtClean="0"/>
              <a:t>DD</a:t>
            </a:r>
            <a:r>
              <a:rPr lang="en-US" sz="1200" b="1" dirty="0" smtClean="0"/>
              <a:t>1</a:t>
            </a:r>
            <a:r>
              <a:rPr lang="en-US" sz="2400" dirty="0" smtClean="0"/>
              <a:t>CC</a:t>
            </a:r>
            <a:r>
              <a:rPr lang="en-US" sz="1200" b="1" dirty="0" smtClean="0"/>
              <a:t>1.</a:t>
            </a:r>
            <a:endParaRPr lang="ru-RU" sz="1200" b="1" dirty="0"/>
          </a:p>
        </p:txBody>
      </p:sp>
      <p:sp>
        <p:nvSpPr>
          <p:cNvPr id="5" name="Куб 4"/>
          <p:cNvSpPr/>
          <p:nvPr/>
        </p:nvSpPr>
        <p:spPr>
          <a:xfrm>
            <a:off x="2555776" y="2348880"/>
            <a:ext cx="3312368" cy="3304384"/>
          </a:xfrm>
          <a:prstGeom prst="cub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339752" y="566124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419872" y="2348880"/>
            <a:ext cx="0" cy="2448272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419872" y="4797152"/>
            <a:ext cx="2448272" cy="0"/>
          </a:xfrm>
          <a:prstGeom prst="line">
            <a:avLst/>
          </a:prstGeom>
          <a:ln w="15875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2555776" y="4797152"/>
            <a:ext cx="864096" cy="792088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347864" y="4509120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5868144" y="4581128"/>
            <a:ext cx="380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4932040" y="5589240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2051720" y="2996952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sz="1100" b="1" dirty="0" smtClean="0"/>
              <a:t>1</a:t>
            </a:r>
            <a:endParaRPr lang="ru-RU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2987824" y="2060848"/>
            <a:ext cx="616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r>
              <a:rPr lang="en-US" sz="1100" b="1" dirty="0" smtClean="0"/>
              <a:t>1</a:t>
            </a:r>
            <a:endParaRPr lang="ru-RU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5940152" y="220486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sz="1100" b="1" dirty="0" smtClean="0"/>
              <a:t>1</a:t>
            </a:r>
            <a:endParaRPr lang="ru-RU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5076056" y="299695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r>
              <a:rPr lang="en-US" sz="1100" b="1" dirty="0" smtClean="0"/>
              <a:t>1</a:t>
            </a:r>
            <a:endParaRPr lang="ru-RU" b="1" dirty="0"/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5076056" y="3212976"/>
            <a:ext cx="792088" cy="1624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H="1">
            <a:off x="5004048" y="2348880"/>
            <a:ext cx="864096" cy="3312368"/>
          </a:xfrm>
          <a:prstGeom prst="line">
            <a:avLst/>
          </a:prstGeom>
          <a:ln w="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2555776" y="3140968"/>
            <a:ext cx="0" cy="244827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5436096" y="2780928"/>
            <a:ext cx="72008" cy="244827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220072" y="2492896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5508104" y="5157192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ru-RU" dirty="0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 flipV="1">
            <a:off x="2555776" y="2780928"/>
            <a:ext cx="2884742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>
            <a:stCxn id="6" idx="0"/>
          </p:cNvCxnSpPr>
          <p:nvPr/>
        </p:nvCxnSpPr>
        <p:spPr>
          <a:xfrm flipV="1">
            <a:off x="2498610" y="5229200"/>
            <a:ext cx="3009494" cy="43204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Дан тетраэдр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MABC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Построить сечение этого тетраэдра плоскостью, проходящей через его вершину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точку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ребре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параллельной ребру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2483768" y="1988840"/>
            <a:ext cx="1584176" cy="2664296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067944" y="1988840"/>
            <a:ext cx="144016" cy="1728192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067944" y="2060848"/>
            <a:ext cx="2016224" cy="23762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2483768" y="4437112"/>
            <a:ext cx="360040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211960" y="3645024"/>
            <a:ext cx="1872208" cy="7920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2483768" y="3645024"/>
            <a:ext cx="1728192" cy="1008112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995936" y="1700808"/>
            <a:ext cx="40267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84168" y="4221088"/>
            <a:ext cx="35137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51920" y="3356992"/>
            <a:ext cx="33855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195736" y="4509120"/>
            <a:ext cx="35137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Блок-схема: узел 26"/>
          <p:cNvSpPr/>
          <p:nvPr/>
        </p:nvSpPr>
        <p:spPr>
          <a:xfrm flipV="1">
            <a:off x="3347864" y="4077072"/>
            <a:ext cx="45719" cy="7200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123728" y="1628800"/>
            <a:ext cx="4392488" cy="36724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3419872" y="4005064"/>
            <a:ext cx="28803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634082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Постройте сечение тетраэдра плоскостью, </a:t>
            </a:r>
            <a:r>
              <a:rPr lang="ru-RU" sz="2400" dirty="0"/>
              <a:t>п</a:t>
            </a:r>
            <a:r>
              <a:rPr lang="ru-RU" sz="2400" dirty="0" smtClean="0"/>
              <a:t>роходящей через точку О параллельно плоскости </a:t>
            </a:r>
            <a:r>
              <a:rPr lang="en-US" sz="2400" dirty="0" smtClean="0"/>
              <a:t>DBC.</a:t>
            </a:r>
            <a:endParaRPr lang="ru-RU" sz="2400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4283968" y="1484784"/>
            <a:ext cx="1872208" cy="345638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3851920" y="1484784"/>
            <a:ext cx="432048" cy="44644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2339752" y="1484784"/>
            <a:ext cx="1944216" cy="345638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339752" y="4941168"/>
            <a:ext cx="1512168" cy="1008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3851920" y="4941168"/>
            <a:ext cx="2304256" cy="1008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283968" y="1484784"/>
            <a:ext cx="72008" cy="3744416"/>
          </a:xfrm>
          <a:prstGeom prst="line">
            <a:avLst/>
          </a:prstGeom>
          <a:ln w="63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2339752" y="4941168"/>
            <a:ext cx="3816424" cy="0"/>
          </a:xfrm>
          <a:prstGeom prst="line">
            <a:avLst/>
          </a:prstGeom>
          <a:ln w="254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283968" y="1196752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2051720" y="4725144"/>
            <a:ext cx="4617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6156176" y="4725144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3563888" y="5877272"/>
            <a:ext cx="380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4067944" y="4941168"/>
            <a:ext cx="6809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O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Autofit/>
          </a:bodyPr>
          <a:lstStyle/>
          <a:p>
            <a:pPr algn="l"/>
            <a:r>
              <a:rPr lang="en-US" sz="2000" b="1" i="1" dirty="0" smtClean="0"/>
              <a:t>     </a:t>
            </a:r>
            <a:r>
              <a:rPr lang="ru-RU" sz="2000" b="1" i="1" dirty="0" smtClean="0"/>
              <a:t>Построение. </a:t>
            </a:r>
            <a:r>
              <a:rPr lang="en-US" sz="2000" b="1" i="1" dirty="0" smtClean="0"/>
              <a:t>       </a:t>
            </a:r>
            <a:br>
              <a:rPr lang="en-US" sz="2000" b="1" i="1" dirty="0" smtClean="0"/>
            </a:br>
            <a:r>
              <a:rPr lang="en-US" sz="2000" b="1" i="1" dirty="0" smtClean="0"/>
              <a:t>              </a:t>
            </a:r>
            <a:r>
              <a:rPr lang="ru-RU" sz="2000" dirty="0" smtClean="0"/>
              <a:t>1. Провести прямую </a:t>
            </a:r>
            <a:r>
              <a:rPr lang="en-US" sz="2000" dirty="0" smtClean="0"/>
              <a:t>EC.</a:t>
            </a:r>
            <a:br>
              <a:rPr lang="en-US" sz="2000" dirty="0" smtClean="0"/>
            </a:br>
            <a:r>
              <a:rPr lang="en-US" sz="2000" dirty="0" smtClean="0"/>
              <a:t>              </a:t>
            </a:r>
            <a:r>
              <a:rPr lang="ru-RU" sz="2000" dirty="0" smtClean="0"/>
              <a:t>2. Через точку </a:t>
            </a:r>
            <a:r>
              <a:rPr lang="en-US" sz="2000" dirty="0" smtClean="0"/>
              <a:t>E</a:t>
            </a:r>
            <a:r>
              <a:rPr lang="ru-RU" sz="2000" dirty="0" smtClean="0"/>
              <a:t> провести прямую </a:t>
            </a:r>
            <a:r>
              <a:rPr lang="en-US" sz="2000" dirty="0" smtClean="0"/>
              <a:t>EF</a:t>
            </a:r>
            <a:r>
              <a:rPr lang="ru-RU" sz="2000" dirty="0" smtClean="0"/>
              <a:t> параллельную прямой </a:t>
            </a:r>
            <a:r>
              <a:rPr lang="en-US" sz="2000" dirty="0" smtClean="0"/>
              <a:t>AM</a:t>
            </a:r>
            <a:r>
              <a:rPr lang="ru-RU" sz="2000" dirty="0" smtClean="0"/>
              <a:t>.                                                                                 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               3</a:t>
            </a:r>
            <a:r>
              <a:rPr lang="ru-RU" sz="2000" dirty="0" smtClean="0"/>
              <a:t>.   Провести прямую </a:t>
            </a:r>
            <a:r>
              <a:rPr lang="en-US" sz="2000" dirty="0" smtClean="0"/>
              <a:t>FC</a:t>
            </a:r>
            <a:r>
              <a:rPr lang="ru-RU" sz="2000" dirty="0" smtClean="0"/>
              <a:t>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2483768" y="1988840"/>
            <a:ext cx="1584176" cy="2664296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067944" y="1988840"/>
            <a:ext cx="144016" cy="1728192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067944" y="2060848"/>
            <a:ext cx="2016224" cy="23762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2483768" y="4437112"/>
            <a:ext cx="360040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211960" y="3645024"/>
            <a:ext cx="1872208" cy="7920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2483768" y="3645024"/>
            <a:ext cx="1728192" cy="1008112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995936" y="1700808"/>
            <a:ext cx="40267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84168" y="4221088"/>
            <a:ext cx="35137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51920" y="3356992"/>
            <a:ext cx="33855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195736" y="4509120"/>
            <a:ext cx="35137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Блок-схема: узел 26"/>
          <p:cNvSpPr/>
          <p:nvPr/>
        </p:nvSpPr>
        <p:spPr>
          <a:xfrm flipV="1">
            <a:off x="3347864" y="4077072"/>
            <a:ext cx="45719" cy="7200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123728" y="1628800"/>
            <a:ext cx="4392488" cy="36724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3131840" y="3717032"/>
            <a:ext cx="28803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единительная линия 16"/>
          <p:cNvCxnSpPr>
            <a:stCxn id="27" idx="7"/>
          </p:cNvCxnSpPr>
          <p:nvPr/>
        </p:nvCxnSpPr>
        <p:spPr>
          <a:xfrm flipV="1">
            <a:off x="3386888" y="2924944"/>
            <a:ext cx="753064" cy="1213591"/>
          </a:xfrm>
          <a:prstGeom prst="line">
            <a:avLst/>
          </a:prstGeom>
          <a:ln w="22225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 flipV="1">
            <a:off x="4139952" y="2924944"/>
            <a:ext cx="1872208" cy="1512168"/>
          </a:xfrm>
          <a:prstGeom prst="line">
            <a:avLst/>
          </a:prstGeom>
          <a:ln w="22225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 flipV="1">
            <a:off x="3347864" y="4149080"/>
            <a:ext cx="2713444" cy="256674"/>
          </a:xfrm>
          <a:prstGeom prst="line">
            <a:avLst/>
          </a:prstGeom>
          <a:ln w="22225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067944" y="2564904"/>
            <a:ext cx="35976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79512" y="4826674"/>
            <a:ext cx="871296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Доказательство. </a:t>
            </a:r>
            <a:r>
              <a:rPr lang="ru-RU" sz="1600" dirty="0" smtClean="0"/>
              <a:t>Стороны</a:t>
            </a:r>
            <a:r>
              <a:rPr lang="ru-RU" sz="1600" b="1" i="1" dirty="0" smtClean="0"/>
              <a:t> </a:t>
            </a:r>
            <a:r>
              <a:rPr lang="ru-RU" sz="1600" dirty="0" smtClean="0"/>
              <a:t>треугольника </a:t>
            </a:r>
            <a:r>
              <a:rPr lang="en-US" sz="1600" dirty="0" smtClean="0"/>
              <a:t>EFC </a:t>
            </a:r>
            <a:r>
              <a:rPr lang="ru-RU" sz="1600" dirty="0" smtClean="0"/>
              <a:t>являются отрезками, по которым секущая плоскость пересекает грани тетраэдра. Следовательно, данный треугольник вместе со своей внутренней областью является сечением тетраэдра. Это сечение проходит через вершину </a:t>
            </a:r>
            <a:r>
              <a:rPr lang="en-US" sz="1600" dirty="0" smtClean="0"/>
              <a:t>C</a:t>
            </a:r>
            <a:r>
              <a:rPr lang="ru-RU" sz="1600" dirty="0" smtClean="0"/>
              <a:t> и точку </a:t>
            </a:r>
            <a:r>
              <a:rPr lang="en-US" sz="1600" dirty="0" smtClean="0"/>
              <a:t>E</a:t>
            </a:r>
            <a:r>
              <a:rPr lang="ru-RU" sz="1600" dirty="0" smtClean="0"/>
              <a:t> на ребре </a:t>
            </a:r>
            <a:r>
              <a:rPr lang="en-US" sz="1600" dirty="0" smtClean="0"/>
              <a:t>AB</a:t>
            </a:r>
            <a:r>
              <a:rPr lang="ru-RU" sz="1600" dirty="0" smtClean="0"/>
              <a:t> и по свойству параллельности прямой и плоскости параллельно ребру </a:t>
            </a:r>
            <a:r>
              <a:rPr lang="en-US" sz="1600" dirty="0" smtClean="0"/>
              <a:t>MA</a:t>
            </a:r>
            <a:r>
              <a:rPr lang="ru-RU" sz="1600" dirty="0" smtClean="0"/>
              <a:t>, т.к. в его плоскости существует прямая </a:t>
            </a:r>
            <a:r>
              <a:rPr lang="en-US" sz="1600" dirty="0" smtClean="0"/>
              <a:t>EF</a:t>
            </a:r>
            <a:r>
              <a:rPr lang="ru-RU" sz="1600" dirty="0" smtClean="0"/>
              <a:t>, параллельная прямой </a:t>
            </a:r>
            <a:r>
              <a:rPr lang="en-US" sz="1600" dirty="0" smtClean="0"/>
              <a:t>AM</a:t>
            </a:r>
            <a:r>
              <a:rPr lang="ru-RU" sz="1600" dirty="0" smtClean="0"/>
              <a:t>, не лежащей в этой плоскости. Значит, данное сечение удовлетворяет условию задачи и является искомым.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7" grpId="0" animBg="1"/>
      <p:bldP spid="29" grpId="0"/>
      <p:bldP spid="3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196</Words>
  <Application>Microsoft Office PowerPoint</Application>
  <PresentationFormat>Экран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Г10.  На  рисунке m – средняя линия трапеции ABCD, n – средняя линия треугольника ADE. Каково взаимное расположение   m и n? Каково взаимное расположение m и плоскости ADE?</vt:lpstr>
      <vt:lpstr>Через точку О провести сечение, параллельное прямым CD и AB.</vt:lpstr>
      <vt:lpstr>Постройте сечение куба плоскостью, проходящей через ребро АА1   и центр грани DD1CC1.</vt:lpstr>
      <vt:lpstr>Дан тетраэдр MABC. Построить сечение этого тетраэдра плоскостью, проходящей через его вершину C, точку E на ребре AB и параллельной ребру MA.</vt:lpstr>
      <vt:lpstr>Постройте сечение тетраэдра плоскостью, проходящей через точку О параллельно плоскости DBC.</vt:lpstr>
      <vt:lpstr>     Построение.                       1. Провести прямую EC.               2. Через точку E провести прямую EF параллельную прямой AM.                                                                                                  3.   Провести прямую FC.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ион</dc:creator>
  <cp:lastModifiedBy>Каб13</cp:lastModifiedBy>
  <cp:revision>67</cp:revision>
  <dcterms:created xsi:type="dcterms:W3CDTF">2012-04-14T08:48:29Z</dcterms:created>
  <dcterms:modified xsi:type="dcterms:W3CDTF">2014-01-28T06:37:29Z</dcterms:modified>
</cp:coreProperties>
</file>