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47"/>
  </p:notesMasterIdLst>
  <p:sldIdLst>
    <p:sldId id="262" r:id="rId3"/>
    <p:sldId id="310" r:id="rId4"/>
    <p:sldId id="289" r:id="rId5"/>
    <p:sldId id="290" r:id="rId6"/>
    <p:sldId id="311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31" r:id="rId15"/>
    <p:sldId id="313" r:id="rId16"/>
    <p:sldId id="274" r:id="rId17"/>
    <p:sldId id="294" r:id="rId18"/>
    <p:sldId id="295" r:id="rId19"/>
    <p:sldId id="259" r:id="rId20"/>
    <p:sldId id="312" r:id="rId21"/>
    <p:sldId id="317" r:id="rId22"/>
    <p:sldId id="319" r:id="rId23"/>
    <p:sldId id="320" r:id="rId24"/>
    <p:sldId id="314" r:id="rId25"/>
    <p:sldId id="315" r:id="rId26"/>
    <p:sldId id="316" r:id="rId27"/>
    <p:sldId id="282" r:id="rId28"/>
    <p:sldId id="281" r:id="rId29"/>
    <p:sldId id="283" r:id="rId30"/>
    <p:sldId id="284" r:id="rId31"/>
    <p:sldId id="305" r:id="rId32"/>
    <p:sldId id="306" r:id="rId33"/>
    <p:sldId id="321" r:id="rId34"/>
    <p:sldId id="322" r:id="rId35"/>
    <p:sldId id="307" r:id="rId36"/>
    <p:sldId id="308" r:id="rId37"/>
    <p:sldId id="309" r:id="rId38"/>
    <p:sldId id="332" r:id="rId39"/>
    <p:sldId id="324" r:id="rId40"/>
    <p:sldId id="326" r:id="rId41"/>
    <p:sldId id="327" r:id="rId42"/>
    <p:sldId id="330" r:id="rId43"/>
    <p:sldId id="329" r:id="rId44"/>
    <p:sldId id="328" r:id="rId45"/>
    <p:sldId id="333" r:id="rId4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0000"/>
    <a:srgbClr val="228622"/>
    <a:srgbClr val="CEFCE0"/>
    <a:srgbClr val="00CC00"/>
    <a:srgbClr val="0000FF"/>
    <a:srgbClr val="00FFFF"/>
    <a:srgbClr val="CC0099"/>
    <a:srgbClr val="51D3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29" autoAdjust="0"/>
    <p:restoredTop sz="92540" autoAdjust="0"/>
  </p:normalViewPr>
  <p:slideViewPr>
    <p:cSldViewPr>
      <p:cViewPr>
        <p:scale>
          <a:sx n="75" d="100"/>
          <a:sy n="75" d="100"/>
        </p:scale>
        <p:origin x="-1212" y="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tableStyles" Target="tableStyle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altLang="ru-RU"/>
          </a:p>
        </p:txBody>
      </p:sp>
      <p:sp>
        <p:nvSpPr>
          <p:cNvPr id="64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9F51BC8-8B10-4464-9116-45EED3E15F5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867043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E93338-0960-48D7-9362-813115FE3AA7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Примечание к используемой в презентации символике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F51BC8-8B10-4464-9116-45EED3E15F5F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5097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3D15C7-E853-47F7-9C55-AE7FA6905C40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73F9AB-6ECA-4DA6-8E8D-057C32E8BAB3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E4F5E9-D652-4C62-85D4-6CA010964BB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005436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DC36C2-70BC-457A-94BA-8AEF1F88B8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2326240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8905AC-495D-4A4C-AB25-33DB5417D6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6231568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3481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 sz="2400">
                <a:latin typeface="Times New Roman" pitchFamily="18" charset="0"/>
              </a:endParaRPr>
            </a:p>
          </p:txBody>
        </p:sp>
        <p:sp>
          <p:nvSpPr>
            <p:cNvPr id="34820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ru-RU" altLang="ru-RU" sz="2400">
                <a:latin typeface="Times New Roman" pitchFamily="18" charset="0"/>
              </a:endParaRPr>
            </a:p>
          </p:txBody>
        </p:sp>
      </p:grpSp>
      <p:grpSp>
        <p:nvGrpSpPr>
          <p:cNvPr id="34821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34822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4823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482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34825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34826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 altLang="ru-RU"/>
          </a:p>
        </p:txBody>
      </p:sp>
      <p:sp>
        <p:nvSpPr>
          <p:cNvPr id="34827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92A0A89A-D955-47C0-AEC7-2F956BF00169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3482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4085C8-21C4-4B1C-B762-0A270105453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10864331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079E0C-749A-46B0-B0DE-26864E22C2A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52843792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C7EE7B-1451-4E3C-9BEC-CD6CF54872B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02810124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E3032-BB08-4DEE-81A2-3262221FF7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87446382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D2C27E-FDD4-4285-B090-AF14789A6B8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02056562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35F4AC-C1C6-4539-B70C-B82DC9DD1D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498571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260BC7-E269-4B83-A7EE-FD22CBC0F24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0483750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B8F4A9-5671-40C9-BC91-2D9A38FAC87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77184064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F5DB0-B8F9-4037-8990-CCE1827883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6551693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832727-F4FF-4564-AB36-97CD1AC3867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8517053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51557-5638-4A06-AB4E-D087B109830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8446667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98994-8857-4818-8748-B01953C03B3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359712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CFB98A-F9B4-44FF-B98C-AE59822437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3080659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75CA00-DBDB-44EC-BE46-54D4FA3D4BB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9609635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6AE4EE-08F8-4E87-AC6F-B9C6DC338C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9334566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9B071B-305B-453B-A559-A039E170755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922075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D2479E-13F8-4A6B-8208-782CDAD8922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1524792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7183A6-801A-49C6-8123-F8832BE80D0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837905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CC"/>
            </a:gs>
            <a:gs pos="50000">
              <a:schemeClr val="bg1"/>
            </a:gs>
            <a:gs pos="100000">
              <a:srgbClr val="CCFFCC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291E547-77AF-4D33-B205-3D5373EFE17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33795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3379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79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</p:grpSp>
        <p:grpSp>
          <p:nvGrpSpPr>
            <p:cNvPr id="33798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33799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00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33801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338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380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ru-RU" altLang="ru-RU"/>
          </a:p>
        </p:txBody>
      </p:sp>
      <p:sp>
        <p:nvSpPr>
          <p:cNvPr id="3380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 altLang="ru-RU"/>
          </a:p>
        </p:txBody>
      </p:sp>
      <p:sp>
        <p:nvSpPr>
          <p:cNvPr id="3380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D7165702-B341-453B-96AC-07FD6DC1D7C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9.jpe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operativnik.ru/instrumenty/kak-buklet/" TargetMode="External"/><Relationship Id="rId2" Type="http://schemas.openxmlformats.org/officeDocument/2006/relationships/hyperlink" Target="http://nsportal.ru/shkola/algebra/library/urok-lineynaya-funkciya-7-klass" TargetMode="Externa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://blog.operativnik.ru/wp-content/uploads/" TargetMode="External"/><Relationship Id="rId4" Type="http://schemas.openxmlformats.org/officeDocument/2006/relationships/hyperlink" Target="http://mrybakov.ru/library/ca/ca_186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539440" y="2996940"/>
            <a:ext cx="8785222" cy="1723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6600" b="1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Эта хитрая прямая</a:t>
            </a:r>
          </a:p>
          <a:p>
            <a:pPr algn="ctr"/>
            <a:r>
              <a:rPr lang="ru-RU" altLang="ru-RU" sz="4000" b="1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(график линейной функции)</a:t>
            </a:r>
            <a:endParaRPr lang="ru-RU" altLang="ru-RU" sz="4000" b="1" dirty="0">
              <a:solidFill>
                <a:srgbClr val="51D35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3419475" y="260350"/>
            <a:ext cx="55451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ru-RU" sz="2400" b="1" dirty="0">
                <a:solidFill>
                  <a:srgbClr val="006699"/>
                </a:solidFill>
              </a:rPr>
              <a:t>7 </a:t>
            </a:r>
            <a:r>
              <a:rPr lang="ru-RU" altLang="ru-RU" sz="2400" b="1" dirty="0">
                <a:solidFill>
                  <a:srgbClr val="006699"/>
                </a:solidFill>
              </a:rPr>
              <a:t>КЛАСС.   АЛГЕБРА.</a:t>
            </a:r>
          </a:p>
          <a:p>
            <a:r>
              <a:rPr lang="ru-RU" altLang="ru-RU" sz="2400" b="1" dirty="0">
                <a:solidFill>
                  <a:srgbClr val="006699"/>
                </a:solidFill>
              </a:rPr>
              <a:t>                               </a:t>
            </a:r>
            <a:r>
              <a:rPr lang="ru-RU" altLang="ru-RU" sz="2400" b="1" dirty="0" smtClean="0">
                <a:solidFill>
                  <a:srgbClr val="006699"/>
                </a:solidFill>
              </a:rPr>
              <a:t> Макарычев Ю.Н.</a:t>
            </a:r>
            <a:endParaRPr lang="ru-RU" altLang="ru-RU" b="1" dirty="0">
              <a:solidFill>
                <a:srgbClr val="006699"/>
              </a:solidFill>
            </a:endParaRP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-36513" y="4941888"/>
            <a:ext cx="914400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3200" b="1" dirty="0" err="1" smtClean="0">
                <a:latin typeface="Monotype Corsiva" pitchFamily="66" charset="0"/>
              </a:rPr>
              <a:t>Барыльникова</a:t>
            </a:r>
            <a:r>
              <a:rPr lang="ru-RU" altLang="ru-RU" sz="3200" b="1" dirty="0" smtClean="0">
                <a:latin typeface="Monotype Corsiva" pitchFamily="66" charset="0"/>
              </a:rPr>
              <a:t> Ж.П., </a:t>
            </a:r>
            <a:r>
              <a:rPr lang="ru-RU" altLang="ru-RU" sz="3200" b="1" dirty="0">
                <a:latin typeface="Monotype Corsiva" pitchFamily="66" charset="0"/>
              </a:rPr>
              <a:t>учитель математики</a:t>
            </a:r>
          </a:p>
          <a:p>
            <a:pPr algn="ctr"/>
            <a:r>
              <a:rPr lang="ru-RU" altLang="ru-RU" sz="3200" b="1" dirty="0" smtClean="0">
                <a:latin typeface="Monotype Corsiva" pitchFamily="66" charset="0"/>
              </a:rPr>
              <a:t>ГБОУ ЦО № 497 г. Москвы</a:t>
            </a:r>
            <a:endParaRPr lang="ru-RU" altLang="ru-RU" sz="3200" b="1" dirty="0">
              <a:latin typeface="Monotype Corsiva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kern="12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+mn-cs"/>
              </a:rPr>
              <a:t>Как построить график линейной функции?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400" y="1600200"/>
            <a:ext cx="8785220" cy="4525963"/>
          </a:xfrm>
        </p:spPr>
        <p:txBody>
          <a:bodyPr/>
          <a:lstStyle/>
          <a:p>
            <a:pPr marL="0" lv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Для 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построения графика линейной функции достаточно найти координаты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а) двух точек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графика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>
              <a:buNone/>
            </a:pP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б) трех точек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графика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 algn="ctr">
              <a:buNone/>
            </a:pP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в) десяти точек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графика</a:t>
            </a:r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 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провести через них прямую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47684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440" y="548600"/>
            <a:ext cx="8229600" cy="2002202"/>
          </a:xfrm>
        </p:spPr>
        <p:txBody>
          <a:bodyPr/>
          <a:lstStyle/>
          <a:p>
            <a:pPr lvl="0"/>
            <a:r>
              <a:rPr lang="ru-RU" b="1" kern="12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Какую функцию называют прямой пропорциональностью?</a:t>
            </a:r>
            <a:br>
              <a:rPr lang="ru-RU" b="1" kern="12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Функцию вида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kx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где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независимая переменная,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любое число, кроме 0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б) Функцию вида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kx</a:t>
            </a:r>
            <a:r>
              <a:rPr lang="ru-RU" baseline="30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в) Функцию вида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kx</a:t>
            </a:r>
            <a:r>
              <a:rPr lang="ru-RU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</a:t>
            </a:r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22672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430" y="476590"/>
            <a:ext cx="8229600" cy="1930192"/>
          </a:xfrm>
        </p:spPr>
        <p:txBody>
          <a:bodyPr/>
          <a:lstStyle/>
          <a:p>
            <a:pPr lvl="0"/>
            <a:r>
              <a:rPr lang="ru-RU" b="1" kern="12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Как построить график прямой пропорциональности?</a:t>
            </a:r>
            <a:br>
              <a:rPr lang="ru-RU" b="1" kern="12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</a:br>
            <a:endParaRPr lang="ru-RU" b="1" kern="1200" dirty="0">
              <a:solidFill>
                <a:srgbClr val="22862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Достаточно найти координаты двух точек и провести через них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прямую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б) Одну точку графика и провести через нее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прямую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в) Одну точку графика и провести через эту точку и начало координат прямую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10966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kern="12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Ответы на мини-тест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252950"/>
              </p:ext>
            </p:extLst>
          </p:nvPr>
        </p:nvGraphicFramePr>
        <p:xfrm>
          <a:off x="1835620" y="1412720"/>
          <a:ext cx="5338970" cy="4781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0580"/>
                <a:gridCol w="280839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2"/>
                          </a:solidFill>
                        </a:rPr>
                        <a:t>№ вопроса</a:t>
                      </a:r>
                      <a:endParaRPr lang="ru-RU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2"/>
                          </a:solidFill>
                        </a:rPr>
                        <a:t>Верный ответ</a:t>
                      </a:r>
                      <a:endParaRPr lang="ru-RU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  <a:tr h="593840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ru-RU" sz="3200" b="1" dirty="0"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</a:t>
                      </a:r>
                      <a:endParaRPr lang="ru-RU" sz="3200" b="1" dirty="0"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576080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ru-RU" sz="3200" b="1" dirty="0"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</a:t>
                      </a:r>
                      <a:endParaRPr lang="ru-RU" sz="3200" b="1" dirty="0"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645050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ru-RU" sz="3200" b="1" dirty="0"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sz="3200" b="1" dirty="0"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648090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ru-RU" sz="3200" b="1" dirty="0"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</a:t>
                      </a:r>
                      <a:endParaRPr lang="ru-RU" sz="3200" b="1" dirty="0"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648090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ru-RU" sz="3200" b="1" dirty="0"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sz="3200" b="1" dirty="0"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</a:t>
                      </a:r>
                      <a:endParaRPr lang="ru-RU" sz="3200" b="1" dirty="0"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</a:t>
                      </a:r>
                      <a:endParaRPr lang="ru-RU" sz="3200" b="1" dirty="0"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717060"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endParaRPr lang="ru-RU" sz="3200" b="1" dirty="0"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b="1" dirty="0" smtClean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</a:t>
                      </a:r>
                      <a:endParaRPr lang="ru-RU" sz="3200" b="1" dirty="0"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6283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0" y="2708275"/>
            <a:ext cx="48609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6000" b="1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400425" y="33401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2411413" y="4149725"/>
            <a:ext cx="4860925" cy="251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460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2344099"/>
              </p:ext>
            </p:extLst>
          </p:nvPr>
        </p:nvGraphicFramePr>
        <p:xfrm>
          <a:off x="2430462" y="768350"/>
          <a:ext cx="4564063" cy="2439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80" name="Формула" r:id="rId3" imgW="863280" imgH="393480" progId="Equation.3">
                  <p:embed/>
                </p:oleObj>
              </mc:Choice>
              <mc:Fallback>
                <p:oleObj name="Формула" r:id="rId3" imgW="8632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0462" y="768350"/>
                        <a:ext cx="4564063" cy="2439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6089" name="Group 9"/>
          <p:cNvGrpSpPr>
            <a:grpSpLocks/>
          </p:cNvGrpSpPr>
          <p:nvPr/>
        </p:nvGrpSpPr>
        <p:grpSpPr bwMode="auto">
          <a:xfrm>
            <a:off x="792163" y="3068638"/>
            <a:ext cx="3427412" cy="2536825"/>
            <a:chOff x="499" y="1593"/>
            <a:chExt cx="2159" cy="1598"/>
          </a:xfrm>
        </p:grpSpPr>
        <p:sp>
          <p:nvSpPr>
            <p:cNvPr id="46090" name="Text Box 10"/>
            <p:cNvSpPr txBox="1">
              <a:spLocks noChangeArrowheads="1"/>
            </p:cNvSpPr>
            <p:nvPr/>
          </p:nvSpPr>
          <p:spPr bwMode="auto">
            <a:xfrm>
              <a:off x="499" y="1933"/>
              <a:ext cx="1474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8000" dirty="0" smtClean="0"/>
                <a:t>К=</a:t>
              </a:r>
              <a:endParaRPr lang="ru-RU" altLang="ru-RU" sz="8000" dirty="0"/>
            </a:p>
          </p:txBody>
        </p:sp>
        <p:graphicFrame>
          <p:nvGraphicFramePr>
            <p:cNvPr id="46091" name="Object 11"/>
            <p:cNvGraphicFramePr>
              <a:graphicFrameLocks noChangeAspect="1"/>
            </p:cNvGraphicFramePr>
            <p:nvPr/>
          </p:nvGraphicFramePr>
          <p:xfrm>
            <a:off x="1215" y="1593"/>
            <a:ext cx="1443" cy="15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581" name="Формула" r:id="rId5" imgW="355320" imgH="393480" progId="Equation.3">
                    <p:embed/>
                  </p:oleObj>
                </mc:Choice>
                <mc:Fallback>
                  <p:oleObj name="Формула" r:id="rId5" imgW="35532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15" y="1593"/>
                          <a:ext cx="1443" cy="15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6092" name="Text Box 12"/>
          <p:cNvSpPr txBox="1">
            <a:spLocks noChangeArrowheads="1"/>
          </p:cNvSpPr>
          <p:nvPr/>
        </p:nvSpPr>
        <p:spPr bwMode="auto">
          <a:xfrm>
            <a:off x="6011863" y="3968750"/>
            <a:ext cx="23399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5472113" y="3608388"/>
            <a:ext cx="3240087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8000" dirty="0" smtClean="0"/>
              <a:t>b=8</a:t>
            </a:r>
            <a:endParaRPr lang="ru-RU" altLang="ru-RU" sz="8000" dirty="0"/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3851275" y="908050"/>
            <a:ext cx="1439863" cy="2160588"/>
          </a:xfrm>
          <a:prstGeom prst="rect">
            <a:avLst/>
          </a:prstGeom>
          <a:solidFill>
            <a:srgbClr val="FF0000">
              <a:alpha val="39999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6095" name="Rectangle 15"/>
          <p:cNvSpPr>
            <a:spLocks noChangeArrowheads="1"/>
          </p:cNvSpPr>
          <p:nvPr/>
        </p:nvSpPr>
        <p:spPr bwMode="auto">
          <a:xfrm>
            <a:off x="6372225" y="1268413"/>
            <a:ext cx="720725" cy="1800225"/>
          </a:xfrm>
          <a:prstGeom prst="rect">
            <a:avLst/>
          </a:prstGeom>
          <a:solidFill>
            <a:srgbClr val="00FF00">
              <a:alpha val="39999"/>
            </a:srgbClr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726930" y="5288340"/>
            <a:ext cx="525673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 </a:t>
            </a:r>
            <a:r>
              <a:rPr lang="ru-RU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= к</a:t>
            </a:r>
            <a:r>
              <a:rPr lang="en-US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х + </a:t>
            </a:r>
            <a:r>
              <a:rPr lang="en-US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endParaRPr lang="ru-RU" sz="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869613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6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3" grpId="0"/>
      <p:bldP spid="46094" grpId="0" animBg="1"/>
      <p:bldP spid="4609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58" name="Freeform 54"/>
          <p:cNvSpPr>
            <a:spLocks/>
          </p:cNvSpPr>
          <p:nvPr/>
        </p:nvSpPr>
        <p:spPr bwMode="auto">
          <a:xfrm>
            <a:off x="5473700" y="519113"/>
            <a:ext cx="3287713" cy="2198687"/>
          </a:xfrm>
          <a:custGeom>
            <a:avLst/>
            <a:gdLst>
              <a:gd name="T0" fmla="*/ 561 w 2071"/>
              <a:gd name="T1" fmla="*/ 1370 h 1385"/>
              <a:gd name="T2" fmla="*/ 1386 w 2071"/>
              <a:gd name="T3" fmla="*/ 1370 h 1385"/>
              <a:gd name="T4" fmla="*/ 1899 w 2071"/>
              <a:gd name="T5" fmla="*/ 1370 h 1385"/>
              <a:gd name="T6" fmla="*/ 1899 w 2071"/>
              <a:gd name="T7" fmla="*/ 1261 h 1385"/>
              <a:gd name="T8" fmla="*/ 2071 w 2071"/>
              <a:gd name="T9" fmla="*/ 950 h 1385"/>
              <a:gd name="T10" fmla="*/ 1790 w 2071"/>
              <a:gd name="T11" fmla="*/ 405 h 1385"/>
              <a:gd name="T12" fmla="*/ 1090 w 2071"/>
              <a:gd name="T13" fmla="*/ 62 h 1385"/>
              <a:gd name="T14" fmla="*/ 296 w 2071"/>
              <a:gd name="T15" fmla="*/ 0 h 1385"/>
              <a:gd name="T16" fmla="*/ 94 w 2071"/>
              <a:gd name="T17" fmla="*/ 233 h 1385"/>
              <a:gd name="T18" fmla="*/ 0 w 2071"/>
              <a:gd name="T19" fmla="*/ 342 h 1385"/>
              <a:gd name="T20" fmla="*/ 156 w 2071"/>
              <a:gd name="T21" fmla="*/ 747 h 1385"/>
              <a:gd name="T22" fmla="*/ 530 w 2071"/>
              <a:gd name="T23" fmla="*/ 1385 h 1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1" h="1385">
                <a:moveTo>
                  <a:pt x="561" y="1370"/>
                </a:moveTo>
                <a:lnTo>
                  <a:pt x="1386" y="1370"/>
                </a:lnTo>
                <a:lnTo>
                  <a:pt x="1899" y="1370"/>
                </a:lnTo>
                <a:lnTo>
                  <a:pt x="1899" y="1261"/>
                </a:lnTo>
                <a:lnTo>
                  <a:pt x="2071" y="950"/>
                </a:lnTo>
                <a:lnTo>
                  <a:pt x="1790" y="405"/>
                </a:lnTo>
                <a:lnTo>
                  <a:pt x="1090" y="62"/>
                </a:lnTo>
                <a:lnTo>
                  <a:pt x="296" y="0"/>
                </a:lnTo>
                <a:lnTo>
                  <a:pt x="94" y="233"/>
                </a:lnTo>
                <a:lnTo>
                  <a:pt x="0" y="342"/>
                </a:lnTo>
                <a:lnTo>
                  <a:pt x="156" y="747"/>
                </a:lnTo>
                <a:lnTo>
                  <a:pt x="530" y="1385"/>
                </a:lnTo>
              </a:path>
            </a:pathLst>
          </a:custGeom>
          <a:gradFill rotWithShape="1">
            <a:gsLst>
              <a:gs pos="0">
                <a:srgbClr val="FF0000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757" name="Freeform 53"/>
          <p:cNvSpPr>
            <a:spLocks/>
          </p:cNvSpPr>
          <p:nvPr/>
        </p:nvSpPr>
        <p:spPr bwMode="auto">
          <a:xfrm>
            <a:off x="6300788" y="1136650"/>
            <a:ext cx="2663825" cy="1571625"/>
          </a:xfrm>
          <a:custGeom>
            <a:avLst/>
            <a:gdLst>
              <a:gd name="T0" fmla="*/ 0 w 1678"/>
              <a:gd name="T1" fmla="*/ 990 h 990"/>
              <a:gd name="T2" fmla="*/ 1678 w 1678"/>
              <a:gd name="T3" fmla="*/ 990 h 990"/>
              <a:gd name="T4" fmla="*/ 1674 w 1678"/>
              <a:gd name="T5" fmla="*/ 685 h 990"/>
              <a:gd name="T6" fmla="*/ 1643 w 1678"/>
              <a:gd name="T7" fmla="*/ 436 h 990"/>
              <a:gd name="T8" fmla="*/ 1628 w 1678"/>
              <a:gd name="T9" fmla="*/ 218 h 990"/>
              <a:gd name="T10" fmla="*/ 1378 w 1678"/>
              <a:gd name="T11" fmla="*/ 0 h 990"/>
              <a:gd name="T12" fmla="*/ 56 w 1678"/>
              <a:gd name="T13" fmla="*/ 945 h 9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78" h="990">
                <a:moveTo>
                  <a:pt x="0" y="990"/>
                </a:moveTo>
                <a:lnTo>
                  <a:pt x="1678" y="990"/>
                </a:lnTo>
                <a:lnTo>
                  <a:pt x="1674" y="685"/>
                </a:lnTo>
                <a:lnTo>
                  <a:pt x="1643" y="436"/>
                </a:lnTo>
                <a:lnTo>
                  <a:pt x="1628" y="218"/>
                </a:lnTo>
                <a:lnTo>
                  <a:pt x="1378" y="0"/>
                </a:lnTo>
                <a:lnTo>
                  <a:pt x="56" y="945"/>
                </a:lnTo>
              </a:path>
            </a:pathLst>
          </a:custGeom>
          <a:gradFill rotWithShape="1">
            <a:gsLst>
              <a:gs pos="0">
                <a:srgbClr val="33CC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2706" name="Group 2"/>
          <p:cNvGrpSpPr>
            <a:grpSpLocks/>
          </p:cNvGrpSpPr>
          <p:nvPr/>
        </p:nvGrpSpPr>
        <p:grpSpPr bwMode="auto">
          <a:xfrm>
            <a:off x="3924300" y="333375"/>
            <a:ext cx="4895850" cy="4679950"/>
            <a:chOff x="2472" y="210"/>
            <a:chExt cx="3084" cy="2948"/>
          </a:xfrm>
        </p:grpSpPr>
        <p:sp>
          <p:nvSpPr>
            <p:cNvPr id="72707" name="Line 3"/>
            <p:cNvSpPr>
              <a:spLocks noChangeShapeType="1"/>
            </p:cNvSpPr>
            <p:nvPr/>
          </p:nvSpPr>
          <p:spPr bwMode="auto">
            <a:xfrm>
              <a:off x="2472" y="1706"/>
              <a:ext cx="30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708" name="Line 4"/>
            <p:cNvSpPr>
              <a:spLocks noChangeShapeType="1"/>
            </p:cNvSpPr>
            <p:nvPr/>
          </p:nvSpPr>
          <p:spPr bwMode="auto">
            <a:xfrm flipH="1" flipV="1">
              <a:off x="3969" y="210"/>
              <a:ext cx="0" cy="29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709" name="Group 5"/>
          <p:cNvGrpSpPr>
            <a:grpSpLocks/>
          </p:cNvGrpSpPr>
          <p:nvPr/>
        </p:nvGrpSpPr>
        <p:grpSpPr bwMode="auto">
          <a:xfrm>
            <a:off x="3824288" y="260350"/>
            <a:ext cx="5116512" cy="4865688"/>
            <a:chOff x="2409" y="164"/>
            <a:chExt cx="3223" cy="3065"/>
          </a:xfrm>
        </p:grpSpPr>
        <p:grpSp>
          <p:nvGrpSpPr>
            <p:cNvPr id="72710" name="Group 6"/>
            <p:cNvGrpSpPr>
              <a:grpSpLocks/>
            </p:cNvGrpSpPr>
            <p:nvPr/>
          </p:nvGrpSpPr>
          <p:grpSpPr bwMode="auto">
            <a:xfrm>
              <a:off x="2409" y="164"/>
              <a:ext cx="3223" cy="3065"/>
              <a:chOff x="2409" y="164"/>
              <a:chExt cx="3223" cy="3065"/>
            </a:xfrm>
          </p:grpSpPr>
          <p:grpSp>
            <p:nvGrpSpPr>
              <p:cNvPr id="72711" name="Group 7"/>
              <p:cNvGrpSpPr>
                <a:grpSpLocks/>
              </p:cNvGrpSpPr>
              <p:nvPr/>
            </p:nvGrpSpPr>
            <p:grpSpPr bwMode="auto">
              <a:xfrm>
                <a:off x="2409" y="203"/>
                <a:ext cx="3148" cy="3026"/>
                <a:chOff x="2409" y="203"/>
                <a:chExt cx="3148" cy="3026"/>
              </a:xfrm>
            </p:grpSpPr>
            <p:sp>
              <p:nvSpPr>
                <p:cNvPr id="72712" name="Freeform 8"/>
                <p:cNvSpPr>
                  <a:spLocks/>
                </p:cNvSpPr>
                <p:nvPr/>
              </p:nvSpPr>
              <p:spPr bwMode="auto">
                <a:xfrm>
                  <a:off x="2426" y="211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13" name="Freeform 9"/>
                <p:cNvSpPr>
                  <a:spLocks/>
                </p:cNvSpPr>
                <p:nvPr/>
              </p:nvSpPr>
              <p:spPr bwMode="auto">
                <a:xfrm>
                  <a:off x="2409" y="2945"/>
                  <a:ext cx="3124" cy="8"/>
                </a:xfrm>
                <a:custGeom>
                  <a:avLst/>
                  <a:gdLst>
                    <a:gd name="T0" fmla="*/ 0 w 3124"/>
                    <a:gd name="T1" fmla="*/ 0 h 8"/>
                    <a:gd name="T2" fmla="*/ 3124 w 3124"/>
                    <a:gd name="T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14" name="Freeform 10"/>
                <p:cNvSpPr>
                  <a:spLocks/>
                </p:cNvSpPr>
                <p:nvPr/>
              </p:nvSpPr>
              <p:spPr bwMode="auto">
                <a:xfrm>
                  <a:off x="2677" y="211"/>
                  <a:ext cx="8" cy="2994"/>
                </a:xfrm>
                <a:custGeom>
                  <a:avLst/>
                  <a:gdLst>
                    <a:gd name="T0" fmla="*/ 0 w 8"/>
                    <a:gd name="T1" fmla="*/ 0 h 2994"/>
                    <a:gd name="T2" fmla="*/ 8 w 8"/>
                    <a:gd name="T3" fmla="*/ 2994 h 29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8" h="2994">
                      <a:moveTo>
                        <a:pt x="0" y="0"/>
                      </a:moveTo>
                      <a:lnTo>
                        <a:pt x="8" y="2994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15" name="Line 11"/>
                <p:cNvSpPr>
                  <a:spLocks noChangeShapeType="1"/>
                </p:cNvSpPr>
                <p:nvPr/>
              </p:nvSpPr>
              <p:spPr bwMode="auto">
                <a:xfrm>
                  <a:off x="2426" y="2704"/>
                  <a:ext cx="313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16" name="Freeform 12"/>
                <p:cNvSpPr>
                  <a:spLocks/>
                </p:cNvSpPr>
                <p:nvPr/>
              </p:nvSpPr>
              <p:spPr bwMode="auto">
                <a:xfrm>
                  <a:off x="2426" y="3203"/>
                  <a:ext cx="3124" cy="8"/>
                </a:xfrm>
                <a:custGeom>
                  <a:avLst/>
                  <a:gdLst>
                    <a:gd name="T0" fmla="*/ 0 w 3124"/>
                    <a:gd name="T1" fmla="*/ 0 h 8"/>
                    <a:gd name="T2" fmla="*/ 3124 w 3124"/>
                    <a:gd name="T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17" name="Freeform 13"/>
                <p:cNvSpPr>
                  <a:spLocks/>
                </p:cNvSpPr>
                <p:nvPr/>
              </p:nvSpPr>
              <p:spPr bwMode="auto">
                <a:xfrm>
                  <a:off x="2418" y="2450"/>
                  <a:ext cx="3131" cy="8"/>
                </a:xfrm>
                <a:custGeom>
                  <a:avLst/>
                  <a:gdLst>
                    <a:gd name="T0" fmla="*/ 0 w 3131"/>
                    <a:gd name="T1" fmla="*/ 8 h 8"/>
                    <a:gd name="T2" fmla="*/ 3131 w 3131"/>
                    <a:gd name="T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18" name="Freeform 14"/>
                <p:cNvSpPr>
                  <a:spLocks/>
                </p:cNvSpPr>
                <p:nvPr/>
              </p:nvSpPr>
              <p:spPr bwMode="auto">
                <a:xfrm>
                  <a:off x="2426" y="2205"/>
                  <a:ext cx="3131" cy="8"/>
                </a:xfrm>
                <a:custGeom>
                  <a:avLst/>
                  <a:gdLst>
                    <a:gd name="T0" fmla="*/ 0 w 3131"/>
                    <a:gd name="T1" fmla="*/ 8 h 8"/>
                    <a:gd name="T2" fmla="*/ 3131 w 3131"/>
                    <a:gd name="T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19" name="Freeform 15"/>
                <p:cNvSpPr>
                  <a:spLocks/>
                </p:cNvSpPr>
                <p:nvPr/>
              </p:nvSpPr>
              <p:spPr bwMode="auto">
                <a:xfrm>
                  <a:off x="2409" y="1955"/>
                  <a:ext cx="3132" cy="8"/>
                </a:xfrm>
                <a:custGeom>
                  <a:avLst/>
                  <a:gdLst>
                    <a:gd name="T0" fmla="*/ 0 w 3132"/>
                    <a:gd name="T1" fmla="*/ 0 h 8"/>
                    <a:gd name="T2" fmla="*/ 3132 w 3132"/>
                    <a:gd name="T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32" h="8">
                      <a:moveTo>
                        <a:pt x="0" y="0"/>
                      </a:moveTo>
                      <a:lnTo>
                        <a:pt x="3132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20" name="Freeform 16"/>
                <p:cNvSpPr>
                  <a:spLocks/>
                </p:cNvSpPr>
                <p:nvPr/>
              </p:nvSpPr>
              <p:spPr bwMode="auto">
                <a:xfrm>
                  <a:off x="2434" y="1444"/>
                  <a:ext cx="3107" cy="8"/>
                </a:xfrm>
                <a:custGeom>
                  <a:avLst/>
                  <a:gdLst>
                    <a:gd name="T0" fmla="*/ 0 w 3107"/>
                    <a:gd name="T1" fmla="*/ 8 h 8"/>
                    <a:gd name="T2" fmla="*/ 3107 w 3107"/>
                    <a:gd name="T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21" name="Freeform 17"/>
                <p:cNvSpPr>
                  <a:spLocks/>
                </p:cNvSpPr>
                <p:nvPr/>
              </p:nvSpPr>
              <p:spPr bwMode="auto">
                <a:xfrm>
                  <a:off x="2426" y="1207"/>
                  <a:ext cx="3107" cy="8"/>
                </a:xfrm>
                <a:custGeom>
                  <a:avLst/>
                  <a:gdLst>
                    <a:gd name="T0" fmla="*/ 0 w 3107"/>
                    <a:gd name="T1" fmla="*/ 8 h 8"/>
                    <a:gd name="T2" fmla="*/ 3107 w 3107"/>
                    <a:gd name="T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22" name="Freeform 18"/>
                <p:cNvSpPr>
                  <a:spLocks/>
                </p:cNvSpPr>
                <p:nvPr/>
              </p:nvSpPr>
              <p:spPr bwMode="auto">
                <a:xfrm>
                  <a:off x="2426" y="949"/>
                  <a:ext cx="3123" cy="8"/>
                </a:xfrm>
                <a:custGeom>
                  <a:avLst/>
                  <a:gdLst>
                    <a:gd name="T0" fmla="*/ 0 w 3123"/>
                    <a:gd name="T1" fmla="*/ 0 h 8"/>
                    <a:gd name="T2" fmla="*/ 3123 w 3123"/>
                    <a:gd name="T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23" h="8">
                      <a:moveTo>
                        <a:pt x="0" y="0"/>
                      </a:moveTo>
                      <a:lnTo>
                        <a:pt x="3123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23" name="Freeform 19"/>
                <p:cNvSpPr>
                  <a:spLocks/>
                </p:cNvSpPr>
                <p:nvPr/>
              </p:nvSpPr>
              <p:spPr bwMode="auto">
                <a:xfrm>
                  <a:off x="2426" y="708"/>
                  <a:ext cx="3107" cy="8"/>
                </a:xfrm>
                <a:custGeom>
                  <a:avLst/>
                  <a:gdLst>
                    <a:gd name="T0" fmla="*/ 0 w 3107"/>
                    <a:gd name="T1" fmla="*/ 8 h 8"/>
                    <a:gd name="T2" fmla="*/ 3107 w 3107"/>
                    <a:gd name="T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24" name="Freeform 20"/>
                <p:cNvSpPr>
                  <a:spLocks/>
                </p:cNvSpPr>
                <p:nvPr/>
              </p:nvSpPr>
              <p:spPr bwMode="auto">
                <a:xfrm>
                  <a:off x="2434" y="446"/>
                  <a:ext cx="3115" cy="8"/>
                </a:xfrm>
                <a:custGeom>
                  <a:avLst/>
                  <a:gdLst>
                    <a:gd name="T0" fmla="*/ 0 w 3115"/>
                    <a:gd name="T1" fmla="*/ 0 h 8"/>
                    <a:gd name="T2" fmla="*/ 3115 w 3115"/>
                    <a:gd name="T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25" name="Freeform 21"/>
                <p:cNvSpPr>
                  <a:spLocks/>
                </p:cNvSpPr>
                <p:nvPr/>
              </p:nvSpPr>
              <p:spPr bwMode="auto">
                <a:xfrm>
                  <a:off x="2426" y="210"/>
                  <a:ext cx="3115" cy="8"/>
                </a:xfrm>
                <a:custGeom>
                  <a:avLst/>
                  <a:gdLst>
                    <a:gd name="T0" fmla="*/ 0 w 3115"/>
                    <a:gd name="T1" fmla="*/ 0 h 8"/>
                    <a:gd name="T2" fmla="*/ 3115 w 3115"/>
                    <a:gd name="T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26" name="Freeform 22"/>
                <p:cNvSpPr>
                  <a:spLocks/>
                </p:cNvSpPr>
                <p:nvPr/>
              </p:nvSpPr>
              <p:spPr bwMode="auto">
                <a:xfrm>
                  <a:off x="2937" y="203"/>
                  <a:ext cx="8" cy="3026"/>
                </a:xfrm>
                <a:custGeom>
                  <a:avLst/>
                  <a:gdLst>
                    <a:gd name="T0" fmla="*/ 8 w 8"/>
                    <a:gd name="T1" fmla="*/ 0 h 3026"/>
                    <a:gd name="T2" fmla="*/ 0 w 8"/>
                    <a:gd name="T3" fmla="*/ 3026 h 30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8" h="3026">
                      <a:moveTo>
                        <a:pt x="8" y="0"/>
                      </a:moveTo>
                      <a:lnTo>
                        <a:pt x="0" y="3026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27" name="Freeform 23"/>
                <p:cNvSpPr>
                  <a:spLocks/>
                </p:cNvSpPr>
                <p:nvPr/>
              </p:nvSpPr>
              <p:spPr bwMode="auto">
                <a:xfrm>
                  <a:off x="3198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28" name="Freeform 24"/>
                <p:cNvSpPr>
                  <a:spLocks/>
                </p:cNvSpPr>
                <p:nvPr/>
              </p:nvSpPr>
              <p:spPr bwMode="auto">
                <a:xfrm>
                  <a:off x="3470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29" name="Freeform 25"/>
                <p:cNvSpPr>
                  <a:spLocks/>
                </p:cNvSpPr>
                <p:nvPr/>
              </p:nvSpPr>
              <p:spPr bwMode="auto">
                <a:xfrm>
                  <a:off x="3707" y="219"/>
                  <a:ext cx="9" cy="3010"/>
                </a:xfrm>
                <a:custGeom>
                  <a:avLst/>
                  <a:gdLst>
                    <a:gd name="T0" fmla="*/ 9 w 9"/>
                    <a:gd name="T1" fmla="*/ 0 h 3010"/>
                    <a:gd name="T2" fmla="*/ 0 w 9"/>
                    <a:gd name="T3" fmla="*/ 3010 h 30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" h="3010">
                      <a:moveTo>
                        <a:pt x="9" y="0"/>
                      </a:moveTo>
                      <a:lnTo>
                        <a:pt x="0" y="301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30" name="Freeform 26"/>
                <p:cNvSpPr>
                  <a:spLocks/>
                </p:cNvSpPr>
                <p:nvPr/>
              </p:nvSpPr>
              <p:spPr bwMode="auto">
                <a:xfrm>
                  <a:off x="4241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31" name="Freeform 27"/>
                <p:cNvSpPr>
                  <a:spLocks/>
                </p:cNvSpPr>
                <p:nvPr/>
              </p:nvSpPr>
              <p:spPr bwMode="auto">
                <a:xfrm>
                  <a:off x="4494" y="203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32" name="Freeform 28"/>
                <p:cNvSpPr>
                  <a:spLocks/>
                </p:cNvSpPr>
                <p:nvPr/>
              </p:nvSpPr>
              <p:spPr bwMode="auto">
                <a:xfrm>
                  <a:off x="4762" y="219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33" name="Freeform 29"/>
                <p:cNvSpPr>
                  <a:spLocks/>
                </p:cNvSpPr>
                <p:nvPr/>
              </p:nvSpPr>
              <p:spPr bwMode="auto">
                <a:xfrm>
                  <a:off x="5012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734" name="Freeform 30"/>
                <p:cNvSpPr>
                  <a:spLocks/>
                </p:cNvSpPr>
                <p:nvPr/>
              </p:nvSpPr>
              <p:spPr bwMode="auto">
                <a:xfrm>
                  <a:off x="5284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72735" name="Text Box 31"/>
              <p:cNvSpPr txBox="1">
                <a:spLocks noChangeArrowheads="1"/>
              </p:cNvSpPr>
              <p:nvPr/>
            </p:nvSpPr>
            <p:spPr bwMode="auto">
              <a:xfrm>
                <a:off x="5420" y="1661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 sz="2400"/>
                  <a:t>х</a:t>
                </a:r>
              </a:p>
            </p:txBody>
          </p:sp>
          <p:sp>
            <p:nvSpPr>
              <p:cNvPr id="72736" name="Text Box 32"/>
              <p:cNvSpPr txBox="1">
                <a:spLocks noChangeArrowheads="1"/>
              </p:cNvSpPr>
              <p:nvPr/>
            </p:nvSpPr>
            <p:spPr bwMode="auto">
              <a:xfrm>
                <a:off x="3742" y="164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 sz="2400"/>
                  <a:t>у</a:t>
                </a:r>
              </a:p>
            </p:txBody>
          </p:sp>
        </p:grpSp>
        <p:sp>
          <p:nvSpPr>
            <p:cNvPr id="72737" name="Line 33"/>
            <p:cNvSpPr>
              <a:spLocks noChangeShapeType="1"/>
            </p:cNvSpPr>
            <p:nvPr/>
          </p:nvSpPr>
          <p:spPr bwMode="auto">
            <a:xfrm>
              <a:off x="2472" y="1706"/>
              <a:ext cx="30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738" name="Line 34"/>
            <p:cNvSpPr>
              <a:spLocks noChangeShapeType="1"/>
            </p:cNvSpPr>
            <p:nvPr/>
          </p:nvSpPr>
          <p:spPr bwMode="auto">
            <a:xfrm flipH="1" flipV="1">
              <a:off x="3969" y="210"/>
              <a:ext cx="0" cy="29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2739" name="Freeform 35"/>
          <p:cNvSpPr>
            <a:spLocks/>
          </p:cNvSpPr>
          <p:nvPr/>
        </p:nvSpPr>
        <p:spPr bwMode="auto">
          <a:xfrm rot="-646036">
            <a:off x="3621088" y="1508125"/>
            <a:ext cx="5238750" cy="2495550"/>
          </a:xfrm>
          <a:custGeom>
            <a:avLst/>
            <a:gdLst>
              <a:gd name="T0" fmla="*/ 0 w 3300"/>
              <a:gd name="T1" fmla="*/ 1572 h 1572"/>
              <a:gd name="T2" fmla="*/ 3300 w 3300"/>
              <a:gd name="T3" fmla="*/ 0 h 157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300" h="1572">
                <a:moveTo>
                  <a:pt x="0" y="1572"/>
                </a:moveTo>
                <a:lnTo>
                  <a:pt x="3300" y="0"/>
                </a:lnTo>
              </a:path>
            </a:pathLst>
          </a:custGeom>
          <a:noFill/>
          <a:ln w="2857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740" name="Text Box 36"/>
          <p:cNvSpPr txBox="1">
            <a:spLocks noChangeArrowheads="1"/>
          </p:cNvSpPr>
          <p:nvPr/>
        </p:nvSpPr>
        <p:spPr bwMode="auto">
          <a:xfrm>
            <a:off x="323850" y="27813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72742" name="Freeform 38"/>
          <p:cNvSpPr>
            <a:spLocks/>
          </p:cNvSpPr>
          <p:nvPr/>
        </p:nvSpPr>
        <p:spPr bwMode="auto">
          <a:xfrm>
            <a:off x="8783638" y="347663"/>
            <a:ext cx="12700" cy="4752975"/>
          </a:xfrm>
          <a:custGeom>
            <a:avLst/>
            <a:gdLst>
              <a:gd name="T0" fmla="*/ 8 w 8"/>
              <a:gd name="T1" fmla="*/ 0 h 2994"/>
              <a:gd name="T2" fmla="*/ 0 w 8"/>
              <a:gd name="T3" fmla="*/ 2994 h 299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2994">
                <a:moveTo>
                  <a:pt x="8" y="0"/>
                </a:moveTo>
                <a:lnTo>
                  <a:pt x="0" y="2994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744" name="Text Box 40"/>
          <p:cNvSpPr txBox="1">
            <a:spLocks noChangeArrowheads="1"/>
          </p:cNvSpPr>
          <p:nvPr/>
        </p:nvSpPr>
        <p:spPr bwMode="auto">
          <a:xfrm>
            <a:off x="103214" y="842677"/>
            <a:ext cx="4583086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40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По графику функции </a:t>
            </a:r>
          </a:p>
          <a:p>
            <a:r>
              <a:rPr lang="en-US" altLang="ru-RU" sz="40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y</a:t>
            </a:r>
            <a:r>
              <a:rPr lang="ru-RU" altLang="ru-RU" sz="40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 = </a:t>
            </a:r>
            <a:r>
              <a:rPr lang="en-US" altLang="ru-RU" sz="40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k</a:t>
            </a:r>
            <a:r>
              <a:rPr lang="ru-RU" altLang="ru-RU" sz="40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 </a:t>
            </a:r>
            <a:r>
              <a:rPr lang="en-US" altLang="ru-RU" sz="40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x </a:t>
            </a:r>
            <a:endParaRPr lang="ru-RU" altLang="ru-RU" sz="4000" dirty="0" smtClean="0">
              <a:solidFill>
                <a:srgbClr val="228622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j-ea"/>
              <a:cs typeface="+mj-cs"/>
            </a:endParaRPr>
          </a:p>
          <a:p>
            <a:r>
              <a:rPr lang="ru-RU" altLang="ru-RU" sz="40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определить </a:t>
            </a:r>
            <a:r>
              <a:rPr lang="ru-RU" altLang="ru-RU" sz="40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знак коэффициента </a:t>
            </a:r>
            <a:r>
              <a:rPr lang="en-US" altLang="ru-RU" sz="40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k.</a:t>
            </a:r>
            <a:endParaRPr lang="ru-RU" altLang="ru-RU" sz="4000" dirty="0">
              <a:solidFill>
                <a:srgbClr val="228622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j-ea"/>
              <a:cs typeface="+mj-cs"/>
            </a:endParaRPr>
          </a:p>
        </p:txBody>
      </p:sp>
      <p:sp>
        <p:nvSpPr>
          <p:cNvPr id="72751" name="Text Box 47"/>
          <p:cNvSpPr txBox="1">
            <a:spLocks noChangeArrowheads="1"/>
          </p:cNvSpPr>
          <p:nvPr/>
        </p:nvSpPr>
        <p:spPr bwMode="auto">
          <a:xfrm>
            <a:off x="6516688" y="2682875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</p:txBody>
      </p:sp>
      <p:sp>
        <p:nvSpPr>
          <p:cNvPr id="72754" name="Freeform 50"/>
          <p:cNvSpPr>
            <a:spLocks/>
          </p:cNvSpPr>
          <p:nvPr/>
        </p:nvSpPr>
        <p:spPr bwMode="auto">
          <a:xfrm rot="5161923">
            <a:off x="3705225" y="1506538"/>
            <a:ext cx="5238750" cy="2495550"/>
          </a:xfrm>
          <a:custGeom>
            <a:avLst/>
            <a:gdLst>
              <a:gd name="T0" fmla="*/ 0 w 3300"/>
              <a:gd name="T1" fmla="*/ 1572 h 1572"/>
              <a:gd name="T2" fmla="*/ 3300 w 3300"/>
              <a:gd name="T3" fmla="*/ 0 h 157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300" h="1572">
                <a:moveTo>
                  <a:pt x="0" y="1572"/>
                </a:moveTo>
                <a:lnTo>
                  <a:pt x="3300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741" name="AutoShape 37"/>
          <p:cNvSpPr>
            <a:spLocks noChangeArrowheads="1"/>
          </p:cNvSpPr>
          <p:nvPr/>
        </p:nvSpPr>
        <p:spPr bwMode="auto">
          <a:xfrm>
            <a:off x="6227763" y="2636838"/>
            <a:ext cx="144462" cy="142875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2750" name="Text Box 46"/>
          <p:cNvSpPr txBox="1">
            <a:spLocks noChangeArrowheads="1"/>
          </p:cNvSpPr>
          <p:nvPr/>
        </p:nvSpPr>
        <p:spPr bwMode="auto">
          <a:xfrm>
            <a:off x="6011863" y="2708275"/>
            <a:ext cx="361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/>
              <a:t>О</a:t>
            </a:r>
          </a:p>
        </p:txBody>
      </p:sp>
      <p:sp>
        <p:nvSpPr>
          <p:cNvPr id="72755" name="Rectangle 51"/>
          <p:cNvSpPr>
            <a:spLocks noChangeArrowheads="1"/>
          </p:cNvSpPr>
          <p:nvPr/>
        </p:nvSpPr>
        <p:spPr bwMode="auto">
          <a:xfrm rot="-1924993">
            <a:off x="7740650" y="765175"/>
            <a:ext cx="1039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</a:t>
            </a:r>
            <a:r>
              <a:rPr lang="ru-RU" alt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= </a:t>
            </a:r>
            <a:r>
              <a:rPr lang="en-US" alt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kx</a:t>
            </a:r>
            <a:endParaRPr lang="ru-RU" altLang="ru-RU" sz="2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2756" name="Rectangle 52"/>
          <p:cNvSpPr>
            <a:spLocks noChangeArrowheads="1"/>
          </p:cNvSpPr>
          <p:nvPr/>
        </p:nvSpPr>
        <p:spPr bwMode="auto">
          <a:xfrm>
            <a:off x="7740650" y="4797425"/>
            <a:ext cx="1039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y</a:t>
            </a:r>
            <a:r>
              <a:rPr lang="ru-RU" alt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= </a:t>
            </a:r>
            <a:r>
              <a:rPr lang="en-US" alt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kx</a:t>
            </a:r>
            <a:endParaRPr lang="ru-RU" altLang="ru-RU" sz="2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2759" name="Text Box 55"/>
          <p:cNvSpPr txBox="1">
            <a:spLocks noChangeArrowheads="1"/>
          </p:cNvSpPr>
          <p:nvPr/>
        </p:nvSpPr>
        <p:spPr bwMode="auto">
          <a:xfrm>
            <a:off x="8101013" y="44450"/>
            <a:ext cx="18415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 sz="44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20806" y="4292599"/>
            <a:ext cx="169419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4000" b="1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ru-RU" sz="4000" b="1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 &gt; 0</a:t>
            </a:r>
          </a:p>
          <a:p>
            <a:r>
              <a:rPr lang="en-US" altLang="ru-RU" b="1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</a:t>
            </a:r>
          </a:p>
          <a:p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611450" y="5026025"/>
            <a:ext cx="2034738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u-RU" b="1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</a:t>
            </a:r>
            <a:r>
              <a:rPr lang="ru-RU" altLang="ru-RU" b="1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ru-RU" sz="4000" b="1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 &lt; 0</a:t>
            </a:r>
            <a:endParaRPr lang="ru-RU" sz="4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2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27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2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58" grpId="0" animBg="1"/>
      <p:bldP spid="72757" grpId="0" animBg="1"/>
      <p:bldP spid="72757" grpId="1" animBg="1"/>
      <p:bldP spid="2" grpId="0"/>
      <p:bldP spid="4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450" name="Group 2"/>
          <p:cNvGrpSpPr>
            <a:grpSpLocks/>
          </p:cNvGrpSpPr>
          <p:nvPr/>
        </p:nvGrpSpPr>
        <p:grpSpPr bwMode="auto">
          <a:xfrm>
            <a:off x="2271713" y="1076325"/>
            <a:ext cx="4895850" cy="4679950"/>
            <a:chOff x="2472" y="210"/>
            <a:chExt cx="3084" cy="2948"/>
          </a:xfrm>
        </p:grpSpPr>
        <p:sp>
          <p:nvSpPr>
            <p:cNvPr id="104451" name="Line 3"/>
            <p:cNvSpPr>
              <a:spLocks noChangeShapeType="1"/>
            </p:cNvSpPr>
            <p:nvPr/>
          </p:nvSpPr>
          <p:spPr bwMode="auto">
            <a:xfrm>
              <a:off x="2472" y="1706"/>
              <a:ext cx="30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452" name="Line 4"/>
            <p:cNvSpPr>
              <a:spLocks noChangeShapeType="1"/>
            </p:cNvSpPr>
            <p:nvPr/>
          </p:nvSpPr>
          <p:spPr bwMode="auto">
            <a:xfrm flipH="1" flipV="1">
              <a:off x="3969" y="210"/>
              <a:ext cx="0" cy="29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4453" name="Group 5"/>
          <p:cNvGrpSpPr>
            <a:grpSpLocks/>
          </p:cNvGrpSpPr>
          <p:nvPr/>
        </p:nvGrpSpPr>
        <p:grpSpPr bwMode="auto">
          <a:xfrm>
            <a:off x="2171700" y="1003300"/>
            <a:ext cx="5116513" cy="4865688"/>
            <a:chOff x="2409" y="164"/>
            <a:chExt cx="3223" cy="3065"/>
          </a:xfrm>
        </p:grpSpPr>
        <p:grpSp>
          <p:nvGrpSpPr>
            <p:cNvPr id="104454" name="Group 6"/>
            <p:cNvGrpSpPr>
              <a:grpSpLocks/>
            </p:cNvGrpSpPr>
            <p:nvPr/>
          </p:nvGrpSpPr>
          <p:grpSpPr bwMode="auto">
            <a:xfrm>
              <a:off x="2409" y="203"/>
              <a:ext cx="3148" cy="3026"/>
              <a:chOff x="2409" y="203"/>
              <a:chExt cx="3148" cy="3026"/>
            </a:xfrm>
          </p:grpSpPr>
          <p:sp>
            <p:nvSpPr>
              <p:cNvPr id="104455" name="Freeform 7"/>
              <p:cNvSpPr>
                <a:spLocks/>
              </p:cNvSpPr>
              <p:nvPr/>
            </p:nvSpPr>
            <p:spPr bwMode="auto">
              <a:xfrm>
                <a:off x="2426" y="211"/>
                <a:ext cx="1" cy="3002"/>
              </a:xfrm>
              <a:custGeom>
                <a:avLst/>
                <a:gdLst>
                  <a:gd name="T0" fmla="*/ 0 w 1"/>
                  <a:gd name="T1" fmla="*/ 0 h 3002"/>
                  <a:gd name="T2" fmla="*/ 0 w 1"/>
                  <a:gd name="T3" fmla="*/ 3002 h 30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56" name="Freeform 8"/>
              <p:cNvSpPr>
                <a:spLocks/>
              </p:cNvSpPr>
              <p:nvPr/>
            </p:nvSpPr>
            <p:spPr bwMode="auto">
              <a:xfrm>
                <a:off x="2409" y="2945"/>
                <a:ext cx="3124" cy="8"/>
              </a:xfrm>
              <a:custGeom>
                <a:avLst/>
                <a:gdLst>
                  <a:gd name="T0" fmla="*/ 0 w 3124"/>
                  <a:gd name="T1" fmla="*/ 0 h 8"/>
                  <a:gd name="T2" fmla="*/ 3124 w 3124"/>
                  <a:gd name="T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124" h="8">
                    <a:moveTo>
                      <a:pt x="0" y="0"/>
                    </a:moveTo>
                    <a:lnTo>
                      <a:pt x="3124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57" name="Freeform 9"/>
              <p:cNvSpPr>
                <a:spLocks/>
              </p:cNvSpPr>
              <p:nvPr/>
            </p:nvSpPr>
            <p:spPr bwMode="auto">
              <a:xfrm>
                <a:off x="2677" y="211"/>
                <a:ext cx="8" cy="2994"/>
              </a:xfrm>
              <a:custGeom>
                <a:avLst/>
                <a:gdLst>
                  <a:gd name="T0" fmla="*/ 0 w 8"/>
                  <a:gd name="T1" fmla="*/ 0 h 2994"/>
                  <a:gd name="T2" fmla="*/ 8 w 8"/>
                  <a:gd name="T3" fmla="*/ 2994 h 29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" h="2994">
                    <a:moveTo>
                      <a:pt x="0" y="0"/>
                    </a:moveTo>
                    <a:lnTo>
                      <a:pt x="8" y="2994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58" name="Line 10"/>
              <p:cNvSpPr>
                <a:spLocks noChangeShapeType="1"/>
              </p:cNvSpPr>
              <p:nvPr/>
            </p:nvSpPr>
            <p:spPr bwMode="auto">
              <a:xfrm>
                <a:off x="2426" y="2704"/>
                <a:ext cx="31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59" name="Freeform 11"/>
              <p:cNvSpPr>
                <a:spLocks/>
              </p:cNvSpPr>
              <p:nvPr/>
            </p:nvSpPr>
            <p:spPr bwMode="auto">
              <a:xfrm>
                <a:off x="2426" y="3203"/>
                <a:ext cx="3124" cy="8"/>
              </a:xfrm>
              <a:custGeom>
                <a:avLst/>
                <a:gdLst>
                  <a:gd name="T0" fmla="*/ 0 w 3124"/>
                  <a:gd name="T1" fmla="*/ 0 h 8"/>
                  <a:gd name="T2" fmla="*/ 3124 w 3124"/>
                  <a:gd name="T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124" h="8">
                    <a:moveTo>
                      <a:pt x="0" y="0"/>
                    </a:moveTo>
                    <a:lnTo>
                      <a:pt x="3124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60" name="Freeform 12"/>
              <p:cNvSpPr>
                <a:spLocks/>
              </p:cNvSpPr>
              <p:nvPr/>
            </p:nvSpPr>
            <p:spPr bwMode="auto">
              <a:xfrm>
                <a:off x="2418" y="2450"/>
                <a:ext cx="3131" cy="8"/>
              </a:xfrm>
              <a:custGeom>
                <a:avLst/>
                <a:gdLst>
                  <a:gd name="T0" fmla="*/ 0 w 3131"/>
                  <a:gd name="T1" fmla="*/ 8 h 8"/>
                  <a:gd name="T2" fmla="*/ 3131 w 3131"/>
                  <a:gd name="T3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131" h="8">
                    <a:moveTo>
                      <a:pt x="0" y="8"/>
                    </a:moveTo>
                    <a:lnTo>
                      <a:pt x="3131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61" name="Freeform 13"/>
              <p:cNvSpPr>
                <a:spLocks/>
              </p:cNvSpPr>
              <p:nvPr/>
            </p:nvSpPr>
            <p:spPr bwMode="auto">
              <a:xfrm>
                <a:off x="2426" y="2205"/>
                <a:ext cx="3131" cy="8"/>
              </a:xfrm>
              <a:custGeom>
                <a:avLst/>
                <a:gdLst>
                  <a:gd name="T0" fmla="*/ 0 w 3131"/>
                  <a:gd name="T1" fmla="*/ 8 h 8"/>
                  <a:gd name="T2" fmla="*/ 3131 w 3131"/>
                  <a:gd name="T3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131" h="8">
                    <a:moveTo>
                      <a:pt x="0" y="8"/>
                    </a:moveTo>
                    <a:lnTo>
                      <a:pt x="3131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62" name="Freeform 14"/>
              <p:cNvSpPr>
                <a:spLocks/>
              </p:cNvSpPr>
              <p:nvPr/>
            </p:nvSpPr>
            <p:spPr bwMode="auto">
              <a:xfrm>
                <a:off x="2409" y="1955"/>
                <a:ext cx="3132" cy="8"/>
              </a:xfrm>
              <a:custGeom>
                <a:avLst/>
                <a:gdLst>
                  <a:gd name="T0" fmla="*/ 0 w 3132"/>
                  <a:gd name="T1" fmla="*/ 0 h 8"/>
                  <a:gd name="T2" fmla="*/ 3132 w 3132"/>
                  <a:gd name="T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132" h="8">
                    <a:moveTo>
                      <a:pt x="0" y="0"/>
                    </a:moveTo>
                    <a:lnTo>
                      <a:pt x="3132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63" name="Freeform 15"/>
              <p:cNvSpPr>
                <a:spLocks/>
              </p:cNvSpPr>
              <p:nvPr/>
            </p:nvSpPr>
            <p:spPr bwMode="auto">
              <a:xfrm>
                <a:off x="2434" y="1444"/>
                <a:ext cx="3107" cy="8"/>
              </a:xfrm>
              <a:custGeom>
                <a:avLst/>
                <a:gdLst>
                  <a:gd name="T0" fmla="*/ 0 w 3107"/>
                  <a:gd name="T1" fmla="*/ 8 h 8"/>
                  <a:gd name="T2" fmla="*/ 3107 w 3107"/>
                  <a:gd name="T3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107" h="8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64" name="Freeform 16"/>
              <p:cNvSpPr>
                <a:spLocks/>
              </p:cNvSpPr>
              <p:nvPr/>
            </p:nvSpPr>
            <p:spPr bwMode="auto">
              <a:xfrm>
                <a:off x="2426" y="1207"/>
                <a:ext cx="3107" cy="8"/>
              </a:xfrm>
              <a:custGeom>
                <a:avLst/>
                <a:gdLst>
                  <a:gd name="T0" fmla="*/ 0 w 3107"/>
                  <a:gd name="T1" fmla="*/ 8 h 8"/>
                  <a:gd name="T2" fmla="*/ 3107 w 3107"/>
                  <a:gd name="T3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107" h="8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65" name="Freeform 17"/>
              <p:cNvSpPr>
                <a:spLocks/>
              </p:cNvSpPr>
              <p:nvPr/>
            </p:nvSpPr>
            <p:spPr bwMode="auto">
              <a:xfrm>
                <a:off x="2426" y="949"/>
                <a:ext cx="3123" cy="8"/>
              </a:xfrm>
              <a:custGeom>
                <a:avLst/>
                <a:gdLst>
                  <a:gd name="T0" fmla="*/ 0 w 3123"/>
                  <a:gd name="T1" fmla="*/ 0 h 8"/>
                  <a:gd name="T2" fmla="*/ 3123 w 3123"/>
                  <a:gd name="T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123" h="8">
                    <a:moveTo>
                      <a:pt x="0" y="0"/>
                    </a:moveTo>
                    <a:lnTo>
                      <a:pt x="3123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66" name="Freeform 18"/>
              <p:cNvSpPr>
                <a:spLocks/>
              </p:cNvSpPr>
              <p:nvPr/>
            </p:nvSpPr>
            <p:spPr bwMode="auto">
              <a:xfrm>
                <a:off x="2426" y="708"/>
                <a:ext cx="3107" cy="8"/>
              </a:xfrm>
              <a:custGeom>
                <a:avLst/>
                <a:gdLst>
                  <a:gd name="T0" fmla="*/ 0 w 3107"/>
                  <a:gd name="T1" fmla="*/ 8 h 8"/>
                  <a:gd name="T2" fmla="*/ 3107 w 3107"/>
                  <a:gd name="T3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107" h="8">
                    <a:moveTo>
                      <a:pt x="0" y="8"/>
                    </a:moveTo>
                    <a:lnTo>
                      <a:pt x="3107" y="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67" name="Freeform 19"/>
              <p:cNvSpPr>
                <a:spLocks/>
              </p:cNvSpPr>
              <p:nvPr/>
            </p:nvSpPr>
            <p:spPr bwMode="auto">
              <a:xfrm>
                <a:off x="2434" y="446"/>
                <a:ext cx="3115" cy="8"/>
              </a:xfrm>
              <a:custGeom>
                <a:avLst/>
                <a:gdLst>
                  <a:gd name="T0" fmla="*/ 0 w 3115"/>
                  <a:gd name="T1" fmla="*/ 0 h 8"/>
                  <a:gd name="T2" fmla="*/ 3115 w 3115"/>
                  <a:gd name="T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115" h="8">
                    <a:moveTo>
                      <a:pt x="0" y="0"/>
                    </a:moveTo>
                    <a:lnTo>
                      <a:pt x="3115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68" name="Freeform 20"/>
              <p:cNvSpPr>
                <a:spLocks/>
              </p:cNvSpPr>
              <p:nvPr/>
            </p:nvSpPr>
            <p:spPr bwMode="auto">
              <a:xfrm>
                <a:off x="2426" y="210"/>
                <a:ext cx="3115" cy="8"/>
              </a:xfrm>
              <a:custGeom>
                <a:avLst/>
                <a:gdLst>
                  <a:gd name="T0" fmla="*/ 0 w 3115"/>
                  <a:gd name="T1" fmla="*/ 0 h 8"/>
                  <a:gd name="T2" fmla="*/ 3115 w 3115"/>
                  <a:gd name="T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3115" h="8">
                    <a:moveTo>
                      <a:pt x="0" y="0"/>
                    </a:moveTo>
                    <a:lnTo>
                      <a:pt x="3115" y="8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69" name="Freeform 21"/>
              <p:cNvSpPr>
                <a:spLocks/>
              </p:cNvSpPr>
              <p:nvPr/>
            </p:nvSpPr>
            <p:spPr bwMode="auto">
              <a:xfrm>
                <a:off x="2937" y="203"/>
                <a:ext cx="8" cy="3026"/>
              </a:xfrm>
              <a:custGeom>
                <a:avLst/>
                <a:gdLst>
                  <a:gd name="T0" fmla="*/ 8 w 8"/>
                  <a:gd name="T1" fmla="*/ 0 h 3026"/>
                  <a:gd name="T2" fmla="*/ 0 w 8"/>
                  <a:gd name="T3" fmla="*/ 3026 h 30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8" h="3026">
                    <a:moveTo>
                      <a:pt x="8" y="0"/>
                    </a:moveTo>
                    <a:lnTo>
                      <a:pt x="0" y="3026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70" name="Freeform 22"/>
              <p:cNvSpPr>
                <a:spLocks/>
              </p:cNvSpPr>
              <p:nvPr/>
            </p:nvSpPr>
            <p:spPr bwMode="auto">
              <a:xfrm>
                <a:off x="3198" y="210"/>
                <a:ext cx="1" cy="3002"/>
              </a:xfrm>
              <a:custGeom>
                <a:avLst/>
                <a:gdLst>
                  <a:gd name="T0" fmla="*/ 0 w 1"/>
                  <a:gd name="T1" fmla="*/ 0 h 3002"/>
                  <a:gd name="T2" fmla="*/ 0 w 1"/>
                  <a:gd name="T3" fmla="*/ 3002 h 30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71" name="Freeform 23"/>
              <p:cNvSpPr>
                <a:spLocks/>
              </p:cNvSpPr>
              <p:nvPr/>
            </p:nvSpPr>
            <p:spPr bwMode="auto">
              <a:xfrm>
                <a:off x="3470" y="210"/>
                <a:ext cx="1" cy="3002"/>
              </a:xfrm>
              <a:custGeom>
                <a:avLst/>
                <a:gdLst>
                  <a:gd name="T0" fmla="*/ 0 w 1"/>
                  <a:gd name="T1" fmla="*/ 0 h 3002"/>
                  <a:gd name="T2" fmla="*/ 0 w 1"/>
                  <a:gd name="T3" fmla="*/ 3002 h 30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72" name="Freeform 24"/>
              <p:cNvSpPr>
                <a:spLocks/>
              </p:cNvSpPr>
              <p:nvPr/>
            </p:nvSpPr>
            <p:spPr bwMode="auto">
              <a:xfrm>
                <a:off x="3707" y="219"/>
                <a:ext cx="9" cy="3010"/>
              </a:xfrm>
              <a:custGeom>
                <a:avLst/>
                <a:gdLst>
                  <a:gd name="T0" fmla="*/ 9 w 9"/>
                  <a:gd name="T1" fmla="*/ 0 h 3010"/>
                  <a:gd name="T2" fmla="*/ 0 w 9"/>
                  <a:gd name="T3" fmla="*/ 3010 h 30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" h="3010">
                    <a:moveTo>
                      <a:pt x="9" y="0"/>
                    </a:moveTo>
                    <a:lnTo>
                      <a:pt x="0" y="3010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73" name="Freeform 25"/>
              <p:cNvSpPr>
                <a:spLocks/>
              </p:cNvSpPr>
              <p:nvPr/>
            </p:nvSpPr>
            <p:spPr bwMode="auto">
              <a:xfrm>
                <a:off x="4241" y="210"/>
                <a:ext cx="1" cy="3002"/>
              </a:xfrm>
              <a:custGeom>
                <a:avLst/>
                <a:gdLst>
                  <a:gd name="T0" fmla="*/ 0 w 1"/>
                  <a:gd name="T1" fmla="*/ 0 h 3002"/>
                  <a:gd name="T2" fmla="*/ 0 w 1"/>
                  <a:gd name="T3" fmla="*/ 3002 h 30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74" name="Freeform 26"/>
              <p:cNvSpPr>
                <a:spLocks/>
              </p:cNvSpPr>
              <p:nvPr/>
            </p:nvSpPr>
            <p:spPr bwMode="auto">
              <a:xfrm>
                <a:off x="4494" y="203"/>
                <a:ext cx="1" cy="3002"/>
              </a:xfrm>
              <a:custGeom>
                <a:avLst/>
                <a:gdLst>
                  <a:gd name="T0" fmla="*/ 0 w 1"/>
                  <a:gd name="T1" fmla="*/ 0 h 3002"/>
                  <a:gd name="T2" fmla="*/ 0 w 1"/>
                  <a:gd name="T3" fmla="*/ 3002 h 30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75" name="Freeform 27"/>
              <p:cNvSpPr>
                <a:spLocks/>
              </p:cNvSpPr>
              <p:nvPr/>
            </p:nvSpPr>
            <p:spPr bwMode="auto">
              <a:xfrm>
                <a:off x="4762" y="219"/>
                <a:ext cx="1" cy="3002"/>
              </a:xfrm>
              <a:custGeom>
                <a:avLst/>
                <a:gdLst>
                  <a:gd name="T0" fmla="*/ 0 w 1"/>
                  <a:gd name="T1" fmla="*/ 0 h 3002"/>
                  <a:gd name="T2" fmla="*/ 0 w 1"/>
                  <a:gd name="T3" fmla="*/ 3002 h 30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76" name="Freeform 28"/>
              <p:cNvSpPr>
                <a:spLocks/>
              </p:cNvSpPr>
              <p:nvPr/>
            </p:nvSpPr>
            <p:spPr bwMode="auto">
              <a:xfrm>
                <a:off x="5012" y="210"/>
                <a:ext cx="1" cy="3002"/>
              </a:xfrm>
              <a:custGeom>
                <a:avLst/>
                <a:gdLst>
                  <a:gd name="T0" fmla="*/ 0 w 1"/>
                  <a:gd name="T1" fmla="*/ 0 h 3002"/>
                  <a:gd name="T2" fmla="*/ 0 w 1"/>
                  <a:gd name="T3" fmla="*/ 3002 h 30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477" name="Freeform 29"/>
              <p:cNvSpPr>
                <a:spLocks/>
              </p:cNvSpPr>
              <p:nvPr/>
            </p:nvSpPr>
            <p:spPr bwMode="auto">
              <a:xfrm>
                <a:off x="5284" y="210"/>
                <a:ext cx="1" cy="3002"/>
              </a:xfrm>
              <a:custGeom>
                <a:avLst/>
                <a:gdLst>
                  <a:gd name="T0" fmla="*/ 0 w 1"/>
                  <a:gd name="T1" fmla="*/ 0 h 3002"/>
                  <a:gd name="T2" fmla="*/ 0 w 1"/>
                  <a:gd name="T3" fmla="*/ 3002 h 30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" h="3002">
                    <a:moveTo>
                      <a:pt x="0" y="0"/>
                    </a:moveTo>
                    <a:lnTo>
                      <a:pt x="0" y="3002"/>
                    </a:lnTo>
                  </a:path>
                </a:pathLst>
              </a:custGeom>
              <a:noFill/>
              <a:ln w="9525" cap="flat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4478" name="Text Box 30"/>
            <p:cNvSpPr txBox="1">
              <a:spLocks noChangeArrowheads="1"/>
            </p:cNvSpPr>
            <p:nvPr/>
          </p:nvSpPr>
          <p:spPr bwMode="auto">
            <a:xfrm>
              <a:off x="5420" y="1661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2400"/>
                <a:t>х</a:t>
              </a:r>
            </a:p>
          </p:txBody>
        </p:sp>
        <p:sp>
          <p:nvSpPr>
            <p:cNvPr id="104479" name="Text Box 31"/>
            <p:cNvSpPr txBox="1">
              <a:spLocks noChangeArrowheads="1"/>
            </p:cNvSpPr>
            <p:nvPr/>
          </p:nvSpPr>
          <p:spPr bwMode="auto">
            <a:xfrm>
              <a:off x="3742" y="164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2400"/>
                <a:t>у</a:t>
              </a:r>
            </a:p>
          </p:txBody>
        </p:sp>
      </p:grpSp>
      <p:sp>
        <p:nvSpPr>
          <p:cNvPr id="104482" name="Line 34"/>
          <p:cNvSpPr>
            <a:spLocks noChangeShapeType="1"/>
          </p:cNvSpPr>
          <p:nvPr/>
        </p:nvSpPr>
        <p:spPr bwMode="auto">
          <a:xfrm flipV="1">
            <a:off x="2198688" y="931863"/>
            <a:ext cx="5041900" cy="489585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4483" name="Text Box 35"/>
          <p:cNvSpPr txBox="1">
            <a:spLocks noChangeArrowheads="1"/>
          </p:cNvSpPr>
          <p:nvPr/>
        </p:nvSpPr>
        <p:spPr bwMode="auto">
          <a:xfrm>
            <a:off x="323850" y="27082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 sz="2400"/>
          </a:p>
        </p:txBody>
      </p:sp>
      <p:sp>
        <p:nvSpPr>
          <p:cNvPr id="104485" name="Text Box 37"/>
          <p:cNvSpPr txBox="1">
            <a:spLocks noChangeArrowheads="1"/>
          </p:cNvSpPr>
          <p:nvPr/>
        </p:nvSpPr>
        <p:spPr bwMode="auto">
          <a:xfrm>
            <a:off x="6519863" y="1508125"/>
            <a:ext cx="698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b="1">
                <a:solidFill>
                  <a:srgbClr val="0000FF"/>
                </a:solidFill>
              </a:rPr>
              <a:t>y = x</a:t>
            </a:r>
            <a:endParaRPr lang="ru-RU" altLang="ru-RU" b="1">
              <a:solidFill>
                <a:srgbClr val="0000FF"/>
              </a:solidFill>
            </a:endParaRPr>
          </a:p>
        </p:txBody>
      </p:sp>
      <p:sp>
        <p:nvSpPr>
          <p:cNvPr id="104493" name="Freeform 45"/>
          <p:cNvSpPr>
            <a:spLocks/>
          </p:cNvSpPr>
          <p:nvPr/>
        </p:nvSpPr>
        <p:spPr bwMode="auto">
          <a:xfrm>
            <a:off x="7131050" y="1090613"/>
            <a:ext cx="12700" cy="4752975"/>
          </a:xfrm>
          <a:custGeom>
            <a:avLst/>
            <a:gdLst>
              <a:gd name="T0" fmla="*/ 8 w 8"/>
              <a:gd name="T1" fmla="*/ 0 h 2994"/>
              <a:gd name="T2" fmla="*/ 0 w 8"/>
              <a:gd name="T3" fmla="*/ 2994 h 299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2994">
                <a:moveTo>
                  <a:pt x="8" y="0"/>
                </a:moveTo>
                <a:lnTo>
                  <a:pt x="0" y="2994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04502" name="Group 54"/>
          <p:cNvGrpSpPr>
            <a:grpSpLocks/>
          </p:cNvGrpSpPr>
          <p:nvPr/>
        </p:nvGrpSpPr>
        <p:grpSpPr bwMode="auto">
          <a:xfrm>
            <a:off x="2127250" y="1003300"/>
            <a:ext cx="5041900" cy="4895850"/>
            <a:chOff x="2381" y="164"/>
            <a:chExt cx="3176" cy="3084"/>
          </a:xfrm>
        </p:grpSpPr>
        <p:sp>
          <p:nvSpPr>
            <p:cNvPr id="104494" name="Line 46"/>
            <p:cNvSpPr>
              <a:spLocks noChangeShapeType="1"/>
            </p:cNvSpPr>
            <p:nvPr/>
          </p:nvSpPr>
          <p:spPr bwMode="auto">
            <a:xfrm rot="20522314" flipV="1">
              <a:off x="2381" y="164"/>
              <a:ext cx="3176" cy="3084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495" name="Text Box 47"/>
            <p:cNvSpPr txBox="1">
              <a:spLocks noChangeArrowheads="1"/>
            </p:cNvSpPr>
            <p:nvPr/>
          </p:nvSpPr>
          <p:spPr bwMode="auto">
            <a:xfrm>
              <a:off x="4713" y="205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b="1">
                  <a:solidFill>
                    <a:srgbClr val="0000FF"/>
                  </a:solidFill>
                </a:rPr>
                <a:t>y =</a:t>
              </a:r>
              <a:r>
                <a:rPr lang="ru-RU" altLang="ru-RU" b="1">
                  <a:solidFill>
                    <a:srgbClr val="0000FF"/>
                  </a:solidFill>
                </a:rPr>
                <a:t>2</a:t>
              </a:r>
              <a:r>
                <a:rPr lang="en-US" altLang="ru-RU" b="1">
                  <a:solidFill>
                    <a:srgbClr val="0000FF"/>
                  </a:solidFill>
                </a:rPr>
                <a:t>x</a:t>
              </a:r>
              <a:endParaRPr lang="ru-RU" altLang="ru-RU" b="1">
                <a:solidFill>
                  <a:srgbClr val="0000FF"/>
                </a:solidFill>
              </a:endParaRPr>
            </a:p>
          </p:txBody>
        </p:sp>
      </p:grpSp>
      <p:grpSp>
        <p:nvGrpSpPr>
          <p:cNvPr id="104503" name="Group 55"/>
          <p:cNvGrpSpPr>
            <a:grpSpLocks/>
          </p:cNvGrpSpPr>
          <p:nvPr/>
        </p:nvGrpSpPr>
        <p:grpSpPr bwMode="auto">
          <a:xfrm>
            <a:off x="3762375" y="44450"/>
            <a:ext cx="1798638" cy="6735763"/>
            <a:chOff x="3411" y="-440"/>
            <a:chExt cx="1133" cy="4243"/>
          </a:xfrm>
        </p:grpSpPr>
        <p:sp>
          <p:nvSpPr>
            <p:cNvPr id="104496" name="Freeform 48"/>
            <p:cNvSpPr>
              <a:spLocks/>
            </p:cNvSpPr>
            <p:nvPr/>
          </p:nvSpPr>
          <p:spPr bwMode="auto">
            <a:xfrm>
              <a:off x="3411" y="-440"/>
              <a:ext cx="1133" cy="4243"/>
            </a:xfrm>
            <a:custGeom>
              <a:avLst/>
              <a:gdLst>
                <a:gd name="T0" fmla="*/ 0 w 1133"/>
                <a:gd name="T1" fmla="*/ 4243 h 4243"/>
                <a:gd name="T2" fmla="*/ 1133 w 1133"/>
                <a:gd name="T3" fmla="*/ 0 h 4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33" h="4243">
                  <a:moveTo>
                    <a:pt x="0" y="4243"/>
                  </a:moveTo>
                  <a:lnTo>
                    <a:pt x="1133" y="0"/>
                  </a:lnTo>
                </a:path>
              </a:pathLst>
            </a:custGeom>
            <a:noFill/>
            <a:ln w="28575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497" name="Text Box 49"/>
            <p:cNvSpPr txBox="1">
              <a:spLocks noChangeArrowheads="1"/>
            </p:cNvSpPr>
            <p:nvPr/>
          </p:nvSpPr>
          <p:spPr bwMode="auto">
            <a:xfrm>
              <a:off x="3878" y="28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b="1">
                  <a:solidFill>
                    <a:srgbClr val="0000FF"/>
                  </a:solidFill>
                </a:rPr>
                <a:t>y =</a:t>
              </a:r>
              <a:r>
                <a:rPr lang="ru-RU" altLang="ru-RU" b="1">
                  <a:solidFill>
                    <a:srgbClr val="0000FF"/>
                  </a:solidFill>
                </a:rPr>
                <a:t>4</a:t>
              </a:r>
              <a:r>
                <a:rPr lang="en-US" altLang="ru-RU" b="1">
                  <a:solidFill>
                    <a:srgbClr val="0000FF"/>
                  </a:solidFill>
                </a:rPr>
                <a:t>x</a:t>
              </a:r>
              <a:endParaRPr lang="ru-RU" altLang="ru-RU" b="1">
                <a:solidFill>
                  <a:srgbClr val="0000FF"/>
                </a:solidFill>
              </a:endParaRPr>
            </a:p>
          </p:txBody>
        </p:sp>
      </p:grpSp>
      <p:grpSp>
        <p:nvGrpSpPr>
          <p:cNvPr id="104504" name="Group 56"/>
          <p:cNvGrpSpPr>
            <a:grpSpLocks/>
          </p:cNvGrpSpPr>
          <p:nvPr/>
        </p:nvGrpSpPr>
        <p:grpSpPr bwMode="auto">
          <a:xfrm>
            <a:off x="2270125" y="931863"/>
            <a:ext cx="5057775" cy="4895850"/>
            <a:chOff x="2471" y="119"/>
            <a:chExt cx="3186" cy="3084"/>
          </a:xfrm>
        </p:grpSpPr>
        <p:sp>
          <p:nvSpPr>
            <p:cNvPr id="104498" name="Line 50"/>
            <p:cNvSpPr>
              <a:spLocks noChangeShapeType="1"/>
            </p:cNvSpPr>
            <p:nvPr/>
          </p:nvSpPr>
          <p:spPr bwMode="auto">
            <a:xfrm rot="987058" flipV="1">
              <a:off x="2471" y="119"/>
              <a:ext cx="3176" cy="30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499" name="Text Box 51"/>
            <p:cNvSpPr txBox="1">
              <a:spLocks noChangeArrowheads="1"/>
            </p:cNvSpPr>
            <p:nvPr/>
          </p:nvSpPr>
          <p:spPr bwMode="auto">
            <a:xfrm>
              <a:off x="5057" y="981"/>
              <a:ext cx="60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b="1">
                  <a:solidFill>
                    <a:srgbClr val="FF0000"/>
                  </a:solidFill>
                </a:rPr>
                <a:t>y =</a:t>
              </a:r>
              <a:r>
                <a:rPr lang="ru-RU" altLang="ru-RU" b="1">
                  <a:solidFill>
                    <a:srgbClr val="FF0000"/>
                  </a:solidFill>
                </a:rPr>
                <a:t>0,5</a:t>
              </a:r>
              <a:r>
                <a:rPr lang="en-US" altLang="ru-RU" b="1">
                  <a:solidFill>
                    <a:srgbClr val="FF0000"/>
                  </a:solidFill>
                </a:rPr>
                <a:t>x</a:t>
              </a:r>
              <a:endParaRPr lang="ru-RU" altLang="ru-RU" b="1">
                <a:solidFill>
                  <a:srgbClr val="FF0000"/>
                </a:solidFill>
              </a:endParaRPr>
            </a:p>
          </p:txBody>
        </p:sp>
      </p:grpSp>
      <p:grpSp>
        <p:nvGrpSpPr>
          <p:cNvPr id="104505" name="Group 57"/>
          <p:cNvGrpSpPr>
            <a:grpSpLocks/>
          </p:cNvGrpSpPr>
          <p:nvPr/>
        </p:nvGrpSpPr>
        <p:grpSpPr bwMode="auto">
          <a:xfrm>
            <a:off x="1763713" y="2698750"/>
            <a:ext cx="5918200" cy="1447800"/>
            <a:chOff x="2152" y="1232"/>
            <a:chExt cx="3728" cy="912"/>
          </a:xfrm>
        </p:grpSpPr>
        <p:sp>
          <p:nvSpPr>
            <p:cNvPr id="104500" name="Freeform 52"/>
            <p:cNvSpPr>
              <a:spLocks/>
            </p:cNvSpPr>
            <p:nvPr/>
          </p:nvSpPr>
          <p:spPr bwMode="auto">
            <a:xfrm>
              <a:off x="2152" y="1232"/>
              <a:ext cx="3728" cy="912"/>
            </a:xfrm>
            <a:custGeom>
              <a:avLst/>
              <a:gdLst>
                <a:gd name="T0" fmla="*/ 0 w 3728"/>
                <a:gd name="T1" fmla="*/ 912 h 912"/>
                <a:gd name="T2" fmla="*/ 3728 w 3728"/>
                <a:gd name="T3" fmla="*/ 0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28" h="912">
                  <a:moveTo>
                    <a:pt x="0" y="912"/>
                  </a:moveTo>
                  <a:lnTo>
                    <a:pt x="3728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4501" name="Text Box 53"/>
            <p:cNvSpPr txBox="1">
              <a:spLocks noChangeArrowheads="1"/>
            </p:cNvSpPr>
            <p:nvPr/>
          </p:nvSpPr>
          <p:spPr bwMode="auto">
            <a:xfrm>
              <a:off x="5057" y="1389"/>
              <a:ext cx="6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b="1">
                  <a:solidFill>
                    <a:srgbClr val="FF0000"/>
                  </a:solidFill>
                </a:rPr>
                <a:t>y =</a:t>
              </a:r>
              <a:r>
                <a:rPr lang="ru-RU" altLang="ru-RU" b="1">
                  <a:solidFill>
                    <a:srgbClr val="FF0000"/>
                  </a:solidFill>
                </a:rPr>
                <a:t>0,25</a:t>
              </a:r>
              <a:r>
                <a:rPr lang="en-US" altLang="ru-RU" b="1">
                  <a:solidFill>
                    <a:srgbClr val="FF0000"/>
                  </a:solidFill>
                </a:rPr>
                <a:t>x</a:t>
              </a:r>
              <a:endParaRPr lang="ru-RU" altLang="ru-RU" b="1">
                <a:solidFill>
                  <a:srgbClr val="FF0000"/>
                </a:solidFill>
              </a:endParaRPr>
            </a:p>
          </p:txBody>
        </p:sp>
      </p:grpSp>
      <p:sp>
        <p:nvSpPr>
          <p:cNvPr id="104486" name="AutoShape 38"/>
          <p:cNvSpPr>
            <a:spLocks noChangeArrowheads="1"/>
          </p:cNvSpPr>
          <p:nvPr/>
        </p:nvSpPr>
        <p:spPr bwMode="auto">
          <a:xfrm>
            <a:off x="4575175" y="3379788"/>
            <a:ext cx="144463" cy="142875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0401" y="5156534"/>
            <a:ext cx="7881347" cy="1399507"/>
          </a:xfrm>
          <a:solidFill>
            <a:srgbClr val="CEFCE0"/>
          </a:solidFill>
        </p:spPr>
        <p:txBody>
          <a:bodyPr/>
          <a:lstStyle/>
          <a:p>
            <a:r>
              <a:rPr lang="ru-RU" sz="4400" b="0" kern="12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Влияние</a:t>
            </a:r>
            <a:r>
              <a:rPr lang="ru-RU" sz="4400" kern="12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</a:t>
            </a:r>
            <a:r>
              <a:rPr lang="ru-RU" sz="4400" b="0" kern="12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коэффициента</a:t>
            </a:r>
            <a:r>
              <a:rPr lang="en-US" sz="4400" b="0" kern="12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K</a:t>
            </a:r>
            <a:r>
              <a:rPr lang="ru-RU" sz="4400" b="0" kern="12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на расположение графика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04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104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4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104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6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104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474" name="Group 2"/>
          <p:cNvGrpSpPr>
            <a:grpSpLocks/>
          </p:cNvGrpSpPr>
          <p:nvPr/>
        </p:nvGrpSpPr>
        <p:grpSpPr bwMode="auto">
          <a:xfrm>
            <a:off x="2268538" y="1076325"/>
            <a:ext cx="4895850" cy="4679950"/>
            <a:chOff x="2472" y="210"/>
            <a:chExt cx="3084" cy="2948"/>
          </a:xfrm>
        </p:grpSpPr>
        <p:sp>
          <p:nvSpPr>
            <p:cNvPr id="105475" name="Line 3"/>
            <p:cNvSpPr>
              <a:spLocks noChangeShapeType="1"/>
            </p:cNvSpPr>
            <p:nvPr/>
          </p:nvSpPr>
          <p:spPr bwMode="auto">
            <a:xfrm>
              <a:off x="2472" y="1706"/>
              <a:ext cx="30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476" name="Line 4"/>
            <p:cNvSpPr>
              <a:spLocks noChangeShapeType="1"/>
            </p:cNvSpPr>
            <p:nvPr/>
          </p:nvSpPr>
          <p:spPr bwMode="auto">
            <a:xfrm flipH="1" flipV="1">
              <a:off x="3969" y="210"/>
              <a:ext cx="0" cy="29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5479" name="Freeform 7"/>
          <p:cNvSpPr>
            <a:spLocks/>
          </p:cNvSpPr>
          <p:nvPr/>
        </p:nvSpPr>
        <p:spPr bwMode="auto">
          <a:xfrm flipH="1">
            <a:off x="7092950" y="1077913"/>
            <a:ext cx="1588" cy="4765675"/>
          </a:xfrm>
          <a:custGeom>
            <a:avLst/>
            <a:gdLst>
              <a:gd name="T0" fmla="*/ 0 w 1"/>
              <a:gd name="T1" fmla="*/ 0 h 3002"/>
              <a:gd name="T2" fmla="*/ 0 w 1"/>
              <a:gd name="T3" fmla="*/ 3002 h 300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3002">
                <a:moveTo>
                  <a:pt x="0" y="0"/>
                </a:moveTo>
                <a:lnTo>
                  <a:pt x="0" y="3002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480" name="Freeform 8"/>
          <p:cNvSpPr>
            <a:spLocks/>
          </p:cNvSpPr>
          <p:nvPr/>
        </p:nvSpPr>
        <p:spPr bwMode="auto">
          <a:xfrm flipH="1">
            <a:off x="2162175" y="5418138"/>
            <a:ext cx="4959350" cy="12700"/>
          </a:xfrm>
          <a:custGeom>
            <a:avLst/>
            <a:gdLst>
              <a:gd name="T0" fmla="*/ 0 w 3124"/>
              <a:gd name="T1" fmla="*/ 0 h 8"/>
              <a:gd name="T2" fmla="*/ 3124 w 3124"/>
              <a:gd name="T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124" h="8">
                <a:moveTo>
                  <a:pt x="0" y="0"/>
                </a:moveTo>
                <a:lnTo>
                  <a:pt x="3124" y="8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481" name="Freeform 9"/>
          <p:cNvSpPr>
            <a:spLocks/>
          </p:cNvSpPr>
          <p:nvPr/>
        </p:nvSpPr>
        <p:spPr bwMode="auto">
          <a:xfrm flipH="1">
            <a:off x="6683375" y="1077913"/>
            <a:ext cx="12700" cy="4752975"/>
          </a:xfrm>
          <a:custGeom>
            <a:avLst/>
            <a:gdLst>
              <a:gd name="T0" fmla="*/ 0 w 8"/>
              <a:gd name="T1" fmla="*/ 0 h 2994"/>
              <a:gd name="T2" fmla="*/ 8 w 8"/>
              <a:gd name="T3" fmla="*/ 2994 h 299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2994">
                <a:moveTo>
                  <a:pt x="0" y="0"/>
                </a:moveTo>
                <a:lnTo>
                  <a:pt x="8" y="2994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482" name="Line 10"/>
          <p:cNvSpPr>
            <a:spLocks noChangeShapeType="1"/>
          </p:cNvSpPr>
          <p:nvPr/>
        </p:nvSpPr>
        <p:spPr bwMode="auto">
          <a:xfrm flipH="1">
            <a:off x="2125663" y="5035550"/>
            <a:ext cx="49688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483" name="Freeform 11"/>
          <p:cNvSpPr>
            <a:spLocks/>
          </p:cNvSpPr>
          <p:nvPr/>
        </p:nvSpPr>
        <p:spPr bwMode="auto">
          <a:xfrm flipH="1">
            <a:off x="2135188" y="5827713"/>
            <a:ext cx="4959350" cy="12700"/>
          </a:xfrm>
          <a:custGeom>
            <a:avLst/>
            <a:gdLst>
              <a:gd name="T0" fmla="*/ 0 w 3124"/>
              <a:gd name="T1" fmla="*/ 0 h 8"/>
              <a:gd name="T2" fmla="*/ 3124 w 3124"/>
              <a:gd name="T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124" h="8">
                <a:moveTo>
                  <a:pt x="0" y="0"/>
                </a:moveTo>
                <a:lnTo>
                  <a:pt x="3124" y="8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484" name="Freeform 12"/>
          <p:cNvSpPr>
            <a:spLocks/>
          </p:cNvSpPr>
          <p:nvPr/>
        </p:nvSpPr>
        <p:spPr bwMode="auto">
          <a:xfrm flipH="1">
            <a:off x="2136775" y="4632325"/>
            <a:ext cx="4970463" cy="12700"/>
          </a:xfrm>
          <a:custGeom>
            <a:avLst/>
            <a:gdLst>
              <a:gd name="T0" fmla="*/ 0 w 3131"/>
              <a:gd name="T1" fmla="*/ 8 h 8"/>
              <a:gd name="T2" fmla="*/ 3131 w 3131"/>
              <a:gd name="T3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131" h="8">
                <a:moveTo>
                  <a:pt x="0" y="8"/>
                </a:moveTo>
                <a:lnTo>
                  <a:pt x="3131" y="0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485" name="Freeform 13"/>
          <p:cNvSpPr>
            <a:spLocks/>
          </p:cNvSpPr>
          <p:nvPr/>
        </p:nvSpPr>
        <p:spPr bwMode="auto">
          <a:xfrm flipH="1">
            <a:off x="2124075" y="4243388"/>
            <a:ext cx="4970463" cy="12700"/>
          </a:xfrm>
          <a:custGeom>
            <a:avLst/>
            <a:gdLst>
              <a:gd name="T0" fmla="*/ 0 w 3131"/>
              <a:gd name="T1" fmla="*/ 8 h 8"/>
              <a:gd name="T2" fmla="*/ 3131 w 3131"/>
              <a:gd name="T3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131" h="8">
                <a:moveTo>
                  <a:pt x="0" y="8"/>
                </a:moveTo>
                <a:lnTo>
                  <a:pt x="3131" y="0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486" name="Freeform 14"/>
          <p:cNvSpPr>
            <a:spLocks/>
          </p:cNvSpPr>
          <p:nvPr/>
        </p:nvSpPr>
        <p:spPr bwMode="auto">
          <a:xfrm flipH="1">
            <a:off x="2149475" y="3846513"/>
            <a:ext cx="4972050" cy="12700"/>
          </a:xfrm>
          <a:custGeom>
            <a:avLst/>
            <a:gdLst>
              <a:gd name="T0" fmla="*/ 0 w 3132"/>
              <a:gd name="T1" fmla="*/ 0 h 8"/>
              <a:gd name="T2" fmla="*/ 3132 w 3132"/>
              <a:gd name="T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132" h="8">
                <a:moveTo>
                  <a:pt x="0" y="0"/>
                </a:moveTo>
                <a:lnTo>
                  <a:pt x="3132" y="8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487" name="Freeform 15"/>
          <p:cNvSpPr>
            <a:spLocks/>
          </p:cNvSpPr>
          <p:nvPr/>
        </p:nvSpPr>
        <p:spPr bwMode="auto">
          <a:xfrm flipH="1">
            <a:off x="2149475" y="3035300"/>
            <a:ext cx="4932363" cy="12700"/>
          </a:xfrm>
          <a:custGeom>
            <a:avLst/>
            <a:gdLst>
              <a:gd name="T0" fmla="*/ 0 w 3107"/>
              <a:gd name="T1" fmla="*/ 8 h 8"/>
              <a:gd name="T2" fmla="*/ 3107 w 3107"/>
              <a:gd name="T3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107" h="8">
                <a:moveTo>
                  <a:pt x="0" y="8"/>
                </a:moveTo>
                <a:lnTo>
                  <a:pt x="3107" y="0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488" name="Freeform 16"/>
          <p:cNvSpPr>
            <a:spLocks/>
          </p:cNvSpPr>
          <p:nvPr/>
        </p:nvSpPr>
        <p:spPr bwMode="auto">
          <a:xfrm flipH="1">
            <a:off x="2162175" y="2659063"/>
            <a:ext cx="4932363" cy="12700"/>
          </a:xfrm>
          <a:custGeom>
            <a:avLst/>
            <a:gdLst>
              <a:gd name="T0" fmla="*/ 0 w 3107"/>
              <a:gd name="T1" fmla="*/ 8 h 8"/>
              <a:gd name="T2" fmla="*/ 3107 w 3107"/>
              <a:gd name="T3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107" h="8">
                <a:moveTo>
                  <a:pt x="0" y="8"/>
                </a:moveTo>
                <a:lnTo>
                  <a:pt x="3107" y="0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489" name="Freeform 17"/>
          <p:cNvSpPr>
            <a:spLocks/>
          </p:cNvSpPr>
          <p:nvPr/>
        </p:nvSpPr>
        <p:spPr bwMode="auto">
          <a:xfrm flipH="1">
            <a:off x="2136775" y="2249488"/>
            <a:ext cx="4957763" cy="12700"/>
          </a:xfrm>
          <a:custGeom>
            <a:avLst/>
            <a:gdLst>
              <a:gd name="T0" fmla="*/ 0 w 3123"/>
              <a:gd name="T1" fmla="*/ 0 h 8"/>
              <a:gd name="T2" fmla="*/ 3123 w 3123"/>
              <a:gd name="T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123" h="8">
                <a:moveTo>
                  <a:pt x="0" y="0"/>
                </a:moveTo>
                <a:lnTo>
                  <a:pt x="3123" y="8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490" name="Freeform 18"/>
          <p:cNvSpPr>
            <a:spLocks/>
          </p:cNvSpPr>
          <p:nvPr/>
        </p:nvSpPr>
        <p:spPr bwMode="auto">
          <a:xfrm flipH="1">
            <a:off x="2162175" y="1866900"/>
            <a:ext cx="4932363" cy="12700"/>
          </a:xfrm>
          <a:custGeom>
            <a:avLst/>
            <a:gdLst>
              <a:gd name="T0" fmla="*/ 0 w 3107"/>
              <a:gd name="T1" fmla="*/ 8 h 8"/>
              <a:gd name="T2" fmla="*/ 3107 w 3107"/>
              <a:gd name="T3" fmla="*/ 0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107" h="8">
                <a:moveTo>
                  <a:pt x="0" y="8"/>
                </a:moveTo>
                <a:lnTo>
                  <a:pt x="3107" y="0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491" name="Freeform 19"/>
          <p:cNvSpPr>
            <a:spLocks/>
          </p:cNvSpPr>
          <p:nvPr/>
        </p:nvSpPr>
        <p:spPr bwMode="auto">
          <a:xfrm flipH="1">
            <a:off x="2136775" y="1450975"/>
            <a:ext cx="4945063" cy="12700"/>
          </a:xfrm>
          <a:custGeom>
            <a:avLst/>
            <a:gdLst>
              <a:gd name="T0" fmla="*/ 0 w 3115"/>
              <a:gd name="T1" fmla="*/ 0 h 8"/>
              <a:gd name="T2" fmla="*/ 3115 w 3115"/>
              <a:gd name="T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115" h="8">
                <a:moveTo>
                  <a:pt x="0" y="0"/>
                </a:moveTo>
                <a:lnTo>
                  <a:pt x="3115" y="8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492" name="Freeform 20"/>
          <p:cNvSpPr>
            <a:spLocks/>
          </p:cNvSpPr>
          <p:nvPr/>
        </p:nvSpPr>
        <p:spPr bwMode="auto">
          <a:xfrm flipH="1">
            <a:off x="2149475" y="1076325"/>
            <a:ext cx="4945063" cy="12700"/>
          </a:xfrm>
          <a:custGeom>
            <a:avLst/>
            <a:gdLst>
              <a:gd name="T0" fmla="*/ 0 w 3115"/>
              <a:gd name="T1" fmla="*/ 0 h 8"/>
              <a:gd name="T2" fmla="*/ 3115 w 3115"/>
              <a:gd name="T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115" h="8">
                <a:moveTo>
                  <a:pt x="0" y="0"/>
                </a:moveTo>
                <a:lnTo>
                  <a:pt x="3115" y="8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493" name="Freeform 21"/>
          <p:cNvSpPr>
            <a:spLocks/>
          </p:cNvSpPr>
          <p:nvPr/>
        </p:nvSpPr>
        <p:spPr bwMode="auto">
          <a:xfrm flipH="1">
            <a:off x="6270625" y="1065213"/>
            <a:ext cx="12700" cy="4803775"/>
          </a:xfrm>
          <a:custGeom>
            <a:avLst/>
            <a:gdLst>
              <a:gd name="T0" fmla="*/ 8 w 8"/>
              <a:gd name="T1" fmla="*/ 0 h 3026"/>
              <a:gd name="T2" fmla="*/ 0 w 8"/>
              <a:gd name="T3" fmla="*/ 3026 h 302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3026">
                <a:moveTo>
                  <a:pt x="8" y="0"/>
                </a:moveTo>
                <a:lnTo>
                  <a:pt x="0" y="3026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494" name="Freeform 22"/>
          <p:cNvSpPr>
            <a:spLocks/>
          </p:cNvSpPr>
          <p:nvPr/>
        </p:nvSpPr>
        <p:spPr bwMode="auto">
          <a:xfrm flipH="1">
            <a:off x="5867400" y="1076325"/>
            <a:ext cx="1588" cy="4765675"/>
          </a:xfrm>
          <a:custGeom>
            <a:avLst/>
            <a:gdLst>
              <a:gd name="T0" fmla="*/ 0 w 1"/>
              <a:gd name="T1" fmla="*/ 0 h 3002"/>
              <a:gd name="T2" fmla="*/ 0 w 1"/>
              <a:gd name="T3" fmla="*/ 3002 h 300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3002">
                <a:moveTo>
                  <a:pt x="0" y="0"/>
                </a:moveTo>
                <a:lnTo>
                  <a:pt x="0" y="3002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495" name="Freeform 23"/>
          <p:cNvSpPr>
            <a:spLocks/>
          </p:cNvSpPr>
          <p:nvPr/>
        </p:nvSpPr>
        <p:spPr bwMode="auto">
          <a:xfrm flipH="1">
            <a:off x="5435600" y="1076325"/>
            <a:ext cx="1588" cy="4765675"/>
          </a:xfrm>
          <a:custGeom>
            <a:avLst/>
            <a:gdLst>
              <a:gd name="T0" fmla="*/ 0 w 1"/>
              <a:gd name="T1" fmla="*/ 0 h 3002"/>
              <a:gd name="T2" fmla="*/ 0 w 1"/>
              <a:gd name="T3" fmla="*/ 3002 h 300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3002">
                <a:moveTo>
                  <a:pt x="0" y="0"/>
                </a:moveTo>
                <a:lnTo>
                  <a:pt x="0" y="3002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496" name="Freeform 24"/>
          <p:cNvSpPr>
            <a:spLocks/>
          </p:cNvSpPr>
          <p:nvPr/>
        </p:nvSpPr>
        <p:spPr bwMode="auto">
          <a:xfrm flipH="1">
            <a:off x="5046663" y="1090613"/>
            <a:ext cx="14287" cy="4778375"/>
          </a:xfrm>
          <a:custGeom>
            <a:avLst/>
            <a:gdLst>
              <a:gd name="T0" fmla="*/ 9 w 9"/>
              <a:gd name="T1" fmla="*/ 0 h 3010"/>
              <a:gd name="T2" fmla="*/ 0 w 9"/>
              <a:gd name="T3" fmla="*/ 3010 h 3010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9" h="3010">
                <a:moveTo>
                  <a:pt x="9" y="0"/>
                </a:moveTo>
                <a:lnTo>
                  <a:pt x="0" y="3010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497" name="Freeform 25"/>
          <p:cNvSpPr>
            <a:spLocks/>
          </p:cNvSpPr>
          <p:nvPr/>
        </p:nvSpPr>
        <p:spPr bwMode="auto">
          <a:xfrm>
            <a:off x="4241800" y="1079500"/>
            <a:ext cx="1588" cy="4749800"/>
          </a:xfrm>
          <a:custGeom>
            <a:avLst/>
            <a:gdLst>
              <a:gd name="T0" fmla="*/ 0 w 1"/>
              <a:gd name="T1" fmla="*/ 0 h 2992"/>
              <a:gd name="T2" fmla="*/ 0 w 1"/>
              <a:gd name="T3" fmla="*/ 2992 h 299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2992">
                <a:moveTo>
                  <a:pt x="0" y="0"/>
                </a:moveTo>
                <a:lnTo>
                  <a:pt x="0" y="2992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498" name="Freeform 26"/>
          <p:cNvSpPr>
            <a:spLocks/>
          </p:cNvSpPr>
          <p:nvPr/>
        </p:nvSpPr>
        <p:spPr bwMode="auto">
          <a:xfrm flipH="1">
            <a:off x="3810000" y="1065213"/>
            <a:ext cx="1588" cy="4765675"/>
          </a:xfrm>
          <a:custGeom>
            <a:avLst/>
            <a:gdLst>
              <a:gd name="T0" fmla="*/ 0 w 1"/>
              <a:gd name="T1" fmla="*/ 0 h 3002"/>
              <a:gd name="T2" fmla="*/ 0 w 1"/>
              <a:gd name="T3" fmla="*/ 3002 h 300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3002">
                <a:moveTo>
                  <a:pt x="0" y="0"/>
                </a:moveTo>
                <a:lnTo>
                  <a:pt x="0" y="3002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499" name="Freeform 27"/>
          <p:cNvSpPr>
            <a:spLocks/>
          </p:cNvSpPr>
          <p:nvPr/>
        </p:nvSpPr>
        <p:spPr bwMode="auto">
          <a:xfrm flipH="1">
            <a:off x="3384550" y="1090613"/>
            <a:ext cx="1588" cy="4765675"/>
          </a:xfrm>
          <a:custGeom>
            <a:avLst/>
            <a:gdLst>
              <a:gd name="T0" fmla="*/ 0 w 1"/>
              <a:gd name="T1" fmla="*/ 0 h 3002"/>
              <a:gd name="T2" fmla="*/ 0 w 1"/>
              <a:gd name="T3" fmla="*/ 3002 h 300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3002">
                <a:moveTo>
                  <a:pt x="0" y="0"/>
                </a:moveTo>
                <a:lnTo>
                  <a:pt x="0" y="3002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500" name="Freeform 28"/>
          <p:cNvSpPr>
            <a:spLocks/>
          </p:cNvSpPr>
          <p:nvPr/>
        </p:nvSpPr>
        <p:spPr bwMode="auto">
          <a:xfrm flipH="1">
            <a:off x="2987675" y="1076325"/>
            <a:ext cx="1588" cy="4765675"/>
          </a:xfrm>
          <a:custGeom>
            <a:avLst/>
            <a:gdLst>
              <a:gd name="T0" fmla="*/ 0 w 1"/>
              <a:gd name="T1" fmla="*/ 0 h 3002"/>
              <a:gd name="T2" fmla="*/ 0 w 1"/>
              <a:gd name="T3" fmla="*/ 3002 h 300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3002">
                <a:moveTo>
                  <a:pt x="0" y="0"/>
                </a:moveTo>
                <a:lnTo>
                  <a:pt x="0" y="3002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501" name="Freeform 29"/>
          <p:cNvSpPr>
            <a:spLocks/>
          </p:cNvSpPr>
          <p:nvPr/>
        </p:nvSpPr>
        <p:spPr bwMode="auto">
          <a:xfrm flipH="1">
            <a:off x="2555875" y="1076325"/>
            <a:ext cx="1588" cy="4765675"/>
          </a:xfrm>
          <a:custGeom>
            <a:avLst/>
            <a:gdLst>
              <a:gd name="T0" fmla="*/ 0 w 1"/>
              <a:gd name="T1" fmla="*/ 0 h 3002"/>
              <a:gd name="T2" fmla="*/ 0 w 1"/>
              <a:gd name="T3" fmla="*/ 3002 h 300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3002">
                <a:moveTo>
                  <a:pt x="0" y="0"/>
                </a:moveTo>
                <a:lnTo>
                  <a:pt x="0" y="3002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502" name="Text Box 30"/>
          <p:cNvSpPr txBox="1">
            <a:spLocks noChangeArrowheads="1"/>
          </p:cNvSpPr>
          <p:nvPr/>
        </p:nvSpPr>
        <p:spPr bwMode="auto">
          <a:xfrm flipH="1">
            <a:off x="6804025" y="306863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/>
              <a:t>х</a:t>
            </a:r>
          </a:p>
        </p:txBody>
      </p:sp>
      <p:sp>
        <p:nvSpPr>
          <p:cNvPr id="105503" name="Text Box 31"/>
          <p:cNvSpPr txBox="1">
            <a:spLocks noChangeArrowheads="1"/>
          </p:cNvSpPr>
          <p:nvPr/>
        </p:nvSpPr>
        <p:spPr bwMode="auto">
          <a:xfrm flipH="1">
            <a:off x="4572000" y="105251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/>
              <a:t>у</a:t>
            </a:r>
          </a:p>
        </p:txBody>
      </p:sp>
      <p:sp>
        <p:nvSpPr>
          <p:cNvPr id="105504" name="Line 32"/>
          <p:cNvSpPr>
            <a:spLocks noChangeShapeType="1"/>
          </p:cNvSpPr>
          <p:nvPr/>
        </p:nvSpPr>
        <p:spPr bwMode="auto">
          <a:xfrm flipH="1" flipV="1">
            <a:off x="2198688" y="1054100"/>
            <a:ext cx="5041900" cy="4895850"/>
          </a:xfrm>
          <a:prstGeom prst="line">
            <a:avLst/>
          </a:prstGeom>
          <a:noFill/>
          <a:ln w="2857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5505" name="Text Box 33"/>
          <p:cNvSpPr txBox="1">
            <a:spLocks noChangeArrowheads="1"/>
          </p:cNvSpPr>
          <p:nvPr/>
        </p:nvSpPr>
        <p:spPr bwMode="auto">
          <a:xfrm flipH="1">
            <a:off x="323850" y="270827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 sz="2400"/>
          </a:p>
        </p:txBody>
      </p:sp>
      <p:sp>
        <p:nvSpPr>
          <p:cNvPr id="105506" name="Text Box 34"/>
          <p:cNvSpPr txBox="1">
            <a:spLocks noChangeArrowheads="1"/>
          </p:cNvSpPr>
          <p:nvPr/>
        </p:nvSpPr>
        <p:spPr bwMode="auto">
          <a:xfrm flipH="1">
            <a:off x="1547813" y="69215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b="1">
                <a:solidFill>
                  <a:srgbClr val="0000FF"/>
                </a:solidFill>
              </a:rPr>
              <a:t>y = </a:t>
            </a:r>
            <a:r>
              <a:rPr lang="ru-RU" altLang="ru-RU" b="1">
                <a:solidFill>
                  <a:srgbClr val="0000FF"/>
                </a:solidFill>
              </a:rPr>
              <a:t>- </a:t>
            </a:r>
            <a:r>
              <a:rPr lang="en-US" altLang="ru-RU" b="1">
                <a:solidFill>
                  <a:srgbClr val="0000FF"/>
                </a:solidFill>
              </a:rPr>
              <a:t>x</a:t>
            </a:r>
            <a:endParaRPr lang="ru-RU" altLang="ru-RU" b="1">
              <a:solidFill>
                <a:srgbClr val="0000FF"/>
              </a:solidFill>
            </a:endParaRPr>
          </a:p>
        </p:txBody>
      </p:sp>
      <p:sp>
        <p:nvSpPr>
          <p:cNvPr id="105507" name="Freeform 35"/>
          <p:cNvSpPr>
            <a:spLocks/>
          </p:cNvSpPr>
          <p:nvPr/>
        </p:nvSpPr>
        <p:spPr bwMode="auto">
          <a:xfrm flipH="1">
            <a:off x="2195513" y="1123950"/>
            <a:ext cx="12700" cy="4752975"/>
          </a:xfrm>
          <a:custGeom>
            <a:avLst/>
            <a:gdLst>
              <a:gd name="T0" fmla="*/ 8 w 8"/>
              <a:gd name="T1" fmla="*/ 0 h 2994"/>
              <a:gd name="T2" fmla="*/ 0 w 8"/>
              <a:gd name="T3" fmla="*/ 2994 h 299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2994">
                <a:moveTo>
                  <a:pt x="8" y="0"/>
                </a:moveTo>
                <a:lnTo>
                  <a:pt x="0" y="2994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105508" name="Group 36"/>
          <p:cNvGrpSpPr>
            <a:grpSpLocks/>
          </p:cNvGrpSpPr>
          <p:nvPr/>
        </p:nvGrpSpPr>
        <p:grpSpPr bwMode="auto">
          <a:xfrm flipH="1">
            <a:off x="2317750" y="319088"/>
            <a:ext cx="5041900" cy="5880100"/>
            <a:chOff x="2261" y="-267"/>
            <a:chExt cx="3176" cy="3704"/>
          </a:xfrm>
        </p:grpSpPr>
        <p:sp>
          <p:nvSpPr>
            <p:cNvPr id="105509" name="Line 37"/>
            <p:cNvSpPr>
              <a:spLocks noChangeShapeType="1"/>
            </p:cNvSpPr>
            <p:nvPr/>
          </p:nvSpPr>
          <p:spPr bwMode="auto">
            <a:xfrm rot="20522314" flipV="1">
              <a:off x="2261" y="353"/>
              <a:ext cx="3176" cy="3084"/>
            </a:xfrm>
            <a:prstGeom prst="line">
              <a:avLst/>
            </a:prstGeom>
            <a:noFill/>
            <a:ln w="28575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510" name="Text Box 38"/>
            <p:cNvSpPr txBox="1">
              <a:spLocks noChangeArrowheads="1"/>
            </p:cNvSpPr>
            <p:nvPr/>
          </p:nvSpPr>
          <p:spPr bwMode="auto">
            <a:xfrm>
              <a:off x="4750" y="-267"/>
              <a:ext cx="5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b="1" dirty="0">
                  <a:solidFill>
                    <a:srgbClr val="0000FF"/>
                  </a:solidFill>
                </a:rPr>
                <a:t>y =</a:t>
              </a:r>
              <a:r>
                <a:rPr lang="ru-RU" altLang="ru-RU" b="1" dirty="0">
                  <a:solidFill>
                    <a:srgbClr val="0000FF"/>
                  </a:solidFill>
                </a:rPr>
                <a:t>-2</a:t>
              </a:r>
              <a:r>
                <a:rPr lang="en-US" altLang="ru-RU" b="1" dirty="0">
                  <a:solidFill>
                    <a:srgbClr val="0000FF"/>
                  </a:solidFill>
                </a:rPr>
                <a:t>x</a:t>
              </a:r>
              <a:endParaRPr lang="ru-RU" altLang="ru-RU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105511" name="Group 39"/>
          <p:cNvGrpSpPr>
            <a:grpSpLocks/>
          </p:cNvGrpSpPr>
          <p:nvPr/>
        </p:nvGrpSpPr>
        <p:grpSpPr bwMode="auto">
          <a:xfrm flipH="1">
            <a:off x="3822701" y="284817"/>
            <a:ext cx="1798638" cy="6735763"/>
            <a:chOff x="3411" y="-440"/>
            <a:chExt cx="1133" cy="4243"/>
          </a:xfrm>
        </p:grpSpPr>
        <p:sp>
          <p:nvSpPr>
            <p:cNvPr id="105512" name="Freeform 40"/>
            <p:cNvSpPr>
              <a:spLocks/>
            </p:cNvSpPr>
            <p:nvPr/>
          </p:nvSpPr>
          <p:spPr bwMode="auto">
            <a:xfrm>
              <a:off x="3411" y="-440"/>
              <a:ext cx="1133" cy="4243"/>
            </a:xfrm>
            <a:custGeom>
              <a:avLst/>
              <a:gdLst>
                <a:gd name="T0" fmla="*/ 0 w 1133"/>
                <a:gd name="T1" fmla="*/ 4243 h 4243"/>
                <a:gd name="T2" fmla="*/ 1133 w 1133"/>
                <a:gd name="T3" fmla="*/ 0 h 4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133" h="4243">
                  <a:moveTo>
                    <a:pt x="0" y="4243"/>
                  </a:moveTo>
                  <a:lnTo>
                    <a:pt x="1133" y="0"/>
                  </a:lnTo>
                </a:path>
              </a:pathLst>
            </a:custGeom>
            <a:noFill/>
            <a:ln w="28575">
              <a:solidFill>
                <a:srgbClr val="00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513" name="Text Box 41"/>
            <p:cNvSpPr txBox="1">
              <a:spLocks noChangeArrowheads="1"/>
            </p:cNvSpPr>
            <p:nvPr/>
          </p:nvSpPr>
          <p:spPr bwMode="auto">
            <a:xfrm>
              <a:off x="3860" y="-427"/>
              <a:ext cx="5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b="1" dirty="0">
                  <a:solidFill>
                    <a:srgbClr val="0000FF"/>
                  </a:solidFill>
                </a:rPr>
                <a:t>y =</a:t>
              </a:r>
              <a:r>
                <a:rPr lang="ru-RU" altLang="ru-RU" b="1" dirty="0">
                  <a:solidFill>
                    <a:srgbClr val="0000FF"/>
                  </a:solidFill>
                </a:rPr>
                <a:t>- 4</a:t>
              </a:r>
              <a:r>
                <a:rPr lang="en-US" altLang="ru-RU" b="1" dirty="0">
                  <a:solidFill>
                    <a:srgbClr val="0000FF"/>
                  </a:solidFill>
                </a:rPr>
                <a:t>x</a:t>
              </a:r>
              <a:endParaRPr lang="ru-RU" altLang="ru-RU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105522" name="Group 50"/>
          <p:cNvGrpSpPr>
            <a:grpSpLocks/>
          </p:cNvGrpSpPr>
          <p:nvPr/>
        </p:nvGrpSpPr>
        <p:grpSpPr bwMode="auto">
          <a:xfrm>
            <a:off x="395288" y="908050"/>
            <a:ext cx="6537325" cy="4895850"/>
            <a:chOff x="249" y="572"/>
            <a:chExt cx="4118" cy="3084"/>
          </a:xfrm>
        </p:grpSpPr>
        <p:sp>
          <p:nvSpPr>
            <p:cNvPr id="105515" name="Line 43"/>
            <p:cNvSpPr>
              <a:spLocks noChangeShapeType="1"/>
            </p:cNvSpPr>
            <p:nvPr/>
          </p:nvSpPr>
          <p:spPr bwMode="auto">
            <a:xfrm rot="-987058" flipH="1" flipV="1">
              <a:off x="1191" y="572"/>
              <a:ext cx="3176" cy="30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516" name="Text Box 44"/>
            <p:cNvSpPr txBox="1">
              <a:spLocks noChangeArrowheads="1"/>
            </p:cNvSpPr>
            <p:nvPr/>
          </p:nvSpPr>
          <p:spPr bwMode="auto">
            <a:xfrm flipH="1">
              <a:off x="249" y="1117"/>
              <a:ext cx="7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b="1">
                  <a:solidFill>
                    <a:srgbClr val="FF0000"/>
                  </a:solidFill>
                </a:rPr>
                <a:t>y =</a:t>
              </a:r>
              <a:r>
                <a:rPr lang="ru-RU" altLang="ru-RU" b="1">
                  <a:solidFill>
                    <a:srgbClr val="FF0000"/>
                  </a:solidFill>
                </a:rPr>
                <a:t> - 0,5</a:t>
              </a:r>
              <a:r>
                <a:rPr lang="en-US" altLang="ru-RU" b="1">
                  <a:solidFill>
                    <a:srgbClr val="FF0000"/>
                  </a:solidFill>
                </a:rPr>
                <a:t>x</a:t>
              </a:r>
              <a:endParaRPr lang="ru-RU" altLang="ru-RU" b="1">
                <a:solidFill>
                  <a:srgbClr val="FF0000"/>
                </a:solidFill>
              </a:endParaRPr>
            </a:p>
          </p:txBody>
        </p:sp>
      </p:grpSp>
      <p:grpSp>
        <p:nvGrpSpPr>
          <p:cNvPr id="105523" name="Group 51"/>
          <p:cNvGrpSpPr>
            <a:grpSpLocks/>
          </p:cNvGrpSpPr>
          <p:nvPr/>
        </p:nvGrpSpPr>
        <p:grpSpPr bwMode="auto">
          <a:xfrm>
            <a:off x="466725" y="2636838"/>
            <a:ext cx="7356475" cy="1592262"/>
            <a:chOff x="294" y="1661"/>
            <a:chExt cx="4634" cy="1003"/>
          </a:xfrm>
        </p:grpSpPr>
        <p:sp>
          <p:nvSpPr>
            <p:cNvPr id="105518" name="Freeform 46"/>
            <p:cNvSpPr>
              <a:spLocks/>
            </p:cNvSpPr>
            <p:nvPr/>
          </p:nvSpPr>
          <p:spPr bwMode="auto">
            <a:xfrm>
              <a:off x="992" y="1688"/>
              <a:ext cx="3936" cy="976"/>
            </a:xfrm>
            <a:custGeom>
              <a:avLst/>
              <a:gdLst>
                <a:gd name="T0" fmla="*/ 3936 w 3936"/>
                <a:gd name="T1" fmla="*/ 976 h 976"/>
                <a:gd name="T2" fmla="*/ 0 w 3936"/>
                <a:gd name="T3" fmla="*/ 0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936" h="976">
                  <a:moveTo>
                    <a:pt x="3936" y="976"/>
                  </a:moveTo>
                  <a:lnTo>
                    <a:pt x="0" y="0"/>
                  </a:ln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5519" name="Text Box 47"/>
            <p:cNvSpPr txBox="1">
              <a:spLocks noChangeArrowheads="1"/>
            </p:cNvSpPr>
            <p:nvPr/>
          </p:nvSpPr>
          <p:spPr bwMode="auto">
            <a:xfrm flipH="1">
              <a:off x="294" y="1661"/>
              <a:ext cx="7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b="1">
                  <a:solidFill>
                    <a:srgbClr val="FF0000"/>
                  </a:solidFill>
                </a:rPr>
                <a:t>y =</a:t>
              </a:r>
              <a:r>
                <a:rPr lang="ru-RU" altLang="ru-RU" b="1">
                  <a:solidFill>
                    <a:srgbClr val="FF0000"/>
                  </a:solidFill>
                </a:rPr>
                <a:t>- 0,25</a:t>
              </a:r>
              <a:r>
                <a:rPr lang="en-US" altLang="ru-RU" b="1">
                  <a:solidFill>
                    <a:srgbClr val="FF0000"/>
                  </a:solidFill>
                </a:rPr>
                <a:t>x</a:t>
              </a:r>
              <a:endParaRPr lang="ru-RU" altLang="ru-RU" b="1">
                <a:solidFill>
                  <a:srgbClr val="FF0000"/>
                </a:solidFill>
              </a:endParaRPr>
            </a:p>
          </p:txBody>
        </p:sp>
      </p:grpSp>
      <p:sp>
        <p:nvSpPr>
          <p:cNvPr id="105520" name="AutoShape 48"/>
          <p:cNvSpPr>
            <a:spLocks noChangeArrowheads="1"/>
          </p:cNvSpPr>
          <p:nvPr/>
        </p:nvSpPr>
        <p:spPr bwMode="auto">
          <a:xfrm flipH="1">
            <a:off x="4575175" y="3379788"/>
            <a:ext cx="144463" cy="142875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5521" name="Text Box 49"/>
          <p:cNvSpPr txBox="1">
            <a:spLocks noChangeArrowheads="1"/>
          </p:cNvSpPr>
          <p:nvPr/>
        </p:nvSpPr>
        <p:spPr bwMode="auto">
          <a:xfrm flipH="1">
            <a:off x="4284663" y="3429000"/>
            <a:ext cx="420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/>
              <a:t>О</a:t>
            </a:r>
          </a:p>
        </p:txBody>
      </p:sp>
      <p:sp>
        <p:nvSpPr>
          <p:cNvPr id="50" name="Заголовок 1"/>
          <p:cNvSpPr txBox="1">
            <a:spLocks/>
          </p:cNvSpPr>
          <p:nvPr/>
        </p:nvSpPr>
        <p:spPr>
          <a:xfrm>
            <a:off x="850401" y="5156534"/>
            <a:ext cx="7881347" cy="1399507"/>
          </a:xfrm>
          <a:prstGeom prst="rect">
            <a:avLst/>
          </a:prstGeom>
          <a:solidFill>
            <a:srgbClr val="CEFCE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4400" b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defRPr>
            </a:lvl1pPr>
            <a:lvl2pPr algn="ctr">
              <a:defRPr sz="4400">
                <a:solidFill>
                  <a:schemeClr val="tx2"/>
                </a:solidFill>
              </a:defRPr>
            </a:lvl2pPr>
            <a:lvl3pPr algn="ctr">
              <a:defRPr sz="4400">
                <a:solidFill>
                  <a:schemeClr val="tx2"/>
                </a:solidFill>
              </a:defRPr>
            </a:lvl3pPr>
            <a:lvl4pPr algn="ctr">
              <a:defRPr sz="4400">
                <a:solidFill>
                  <a:schemeClr val="tx2"/>
                </a:solidFill>
              </a:defRPr>
            </a:lvl4pPr>
            <a:lvl5pPr algn="ctr">
              <a:defRPr sz="4400">
                <a:solidFill>
                  <a:schemeClr val="tx2"/>
                </a:solidFill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</a:defRPr>
            </a:lvl9pPr>
          </a:lstStyle>
          <a:p>
            <a:r>
              <a:rPr lang="ru-RU" dirty="0"/>
              <a:t>Влияние коэффициента</a:t>
            </a:r>
            <a:r>
              <a:rPr lang="en-US" dirty="0"/>
              <a:t> K</a:t>
            </a:r>
            <a:r>
              <a:rPr lang="ru-RU" dirty="0"/>
              <a:t> на расположение графика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05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105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4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105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6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105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79" name="Group 475"/>
          <p:cNvGrpSpPr>
            <a:grpSpLocks/>
          </p:cNvGrpSpPr>
          <p:nvPr/>
        </p:nvGrpSpPr>
        <p:grpSpPr bwMode="auto">
          <a:xfrm>
            <a:off x="3824288" y="260350"/>
            <a:ext cx="5116512" cy="4865688"/>
            <a:chOff x="2409" y="164"/>
            <a:chExt cx="3223" cy="3065"/>
          </a:xfrm>
        </p:grpSpPr>
        <p:grpSp>
          <p:nvGrpSpPr>
            <p:cNvPr id="21950" name="Group 446"/>
            <p:cNvGrpSpPr>
              <a:grpSpLocks/>
            </p:cNvGrpSpPr>
            <p:nvPr/>
          </p:nvGrpSpPr>
          <p:grpSpPr bwMode="auto">
            <a:xfrm>
              <a:off x="2409" y="164"/>
              <a:ext cx="3223" cy="3065"/>
              <a:chOff x="2409" y="164"/>
              <a:chExt cx="3223" cy="3065"/>
            </a:xfrm>
          </p:grpSpPr>
          <p:grpSp>
            <p:nvGrpSpPr>
              <p:cNvPr id="21951" name="Group 447"/>
              <p:cNvGrpSpPr>
                <a:grpSpLocks/>
              </p:cNvGrpSpPr>
              <p:nvPr/>
            </p:nvGrpSpPr>
            <p:grpSpPr bwMode="auto">
              <a:xfrm>
                <a:off x="2409" y="203"/>
                <a:ext cx="3148" cy="3026"/>
                <a:chOff x="2409" y="203"/>
                <a:chExt cx="3148" cy="3026"/>
              </a:xfrm>
            </p:grpSpPr>
            <p:sp>
              <p:nvSpPr>
                <p:cNvPr id="21952" name="Freeform 448"/>
                <p:cNvSpPr>
                  <a:spLocks/>
                </p:cNvSpPr>
                <p:nvPr/>
              </p:nvSpPr>
              <p:spPr bwMode="auto">
                <a:xfrm>
                  <a:off x="2426" y="211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53" name="Freeform 449"/>
                <p:cNvSpPr>
                  <a:spLocks/>
                </p:cNvSpPr>
                <p:nvPr/>
              </p:nvSpPr>
              <p:spPr bwMode="auto">
                <a:xfrm>
                  <a:off x="2409" y="2945"/>
                  <a:ext cx="3124" cy="8"/>
                </a:xfrm>
                <a:custGeom>
                  <a:avLst/>
                  <a:gdLst>
                    <a:gd name="T0" fmla="*/ 0 w 3124"/>
                    <a:gd name="T1" fmla="*/ 0 h 8"/>
                    <a:gd name="T2" fmla="*/ 3124 w 3124"/>
                    <a:gd name="T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54" name="Freeform 450"/>
                <p:cNvSpPr>
                  <a:spLocks/>
                </p:cNvSpPr>
                <p:nvPr/>
              </p:nvSpPr>
              <p:spPr bwMode="auto">
                <a:xfrm>
                  <a:off x="2677" y="211"/>
                  <a:ext cx="8" cy="2994"/>
                </a:xfrm>
                <a:custGeom>
                  <a:avLst/>
                  <a:gdLst>
                    <a:gd name="T0" fmla="*/ 0 w 8"/>
                    <a:gd name="T1" fmla="*/ 0 h 2994"/>
                    <a:gd name="T2" fmla="*/ 8 w 8"/>
                    <a:gd name="T3" fmla="*/ 2994 h 29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8" h="2994">
                      <a:moveTo>
                        <a:pt x="0" y="0"/>
                      </a:moveTo>
                      <a:lnTo>
                        <a:pt x="8" y="2994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55" name="Line 451"/>
                <p:cNvSpPr>
                  <a:spLocks noChangeShapeType="1"/>
                </p:cNvSpPr>
                <p:nvPr/>
              </p:nvSpPr>
              <p:spPr bwMode="auto">
                <a:xfrm>
                  <a:off x="2426" y="2704"/>
                  <a:ext cx="313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56" name="Freeform 452"/>
                <p:cNvSpPr>
                  <a:spLocks/>
                </p:cNvSpPr>
                <p:nvPr/>
              </p:nvSpPr>
              <p:spPr bwMode="auto">
                <a:xfrm>
                  <a:off x="2426" y="3203"/>
                  <a:ext cx="3124" cy="8"/>
                </a:xfrm>
                <a:custGeom>
                  <a:avLst/>
                  <a:gdLst>
                    <a:gd name="T0" fmla="*/ 0 w 3124"/>
                    <a:gd name="T1" fmla="*/ 0 h 8"/>
                    <a:gd name="T2" fmla="*/ 3124 w 3124"/>
                    <a:gd name="T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57" name="Freeform 453"/>
                <p:cNvSpPr>
                  <a:spLocks/>
                </p:cNvSpPr>
                <p:nvPr/>
              </p:nvSpPr>
              <p:spPr bwMode="auto">
                <a:xfrm>
                  <a:off x="2418" y="2450"/>
                  <a:ext cx="3131" cy="8"/>
                </a:xfrm>
                <a:custGeom>
                  <a:avLst/>
                  <a:gdLst>
                    <a:gd name="T0" fmla="*/ 0 w 3131"/>
                    <a:gd name="T1" fmla="*/ 8 h 8"/>
                    <a:gd name="T2" fmla="*/ 3131 w 3131"/>
                    <a:gd name="T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58" name="Freeform 454"/>
                <p:cNvSpPr>
                  <a:spLocks/>
                </p:cNvSpPr>
                <p:nvPr/>
              </p:nvSpPr>
              <p:spPr bwMode="auto">
                <a:xfrm>
                  <a:off x="2426" y="2205"/>
                  <a:ext cx="3131" cy="8"/>
                </a:xfrm>
                <a:custGeom>
                  <a:avLst/>
                  <a:gdLst>
                    <a:gd name="T0" fmla="*/ 0 w 3131"/>
                    <a:gd name="T1" fmla="*/ 8 h 8"/>
                    <a:gd name="T2" fmla="*/ 3131 w 3131"/>
                    <a:gd name="T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59" name="Freeform 455"/>
                <p:cNvSpPr>
                  <a:spLocks/>
                </p:cNvSpPr>
                <p:nvPr/>
              </p:nvSpPr>
              <p:spPr bwMode="auto">
                <a:xfrm>
                  <a:off x="2409" y="1955"/>
                  <a:ext cx="3132" cy="8"/>
                </a:xfrm>
                <a:custGeom>
                  <a:avLst/>
                  <a:gdLst>
                    <a:gd name="T0" fmla="*/ 0 w 3132"/>
                    <a:gd name="T1" fmla="*/ 0 h 8"/>
                    <a:gd name="T2" fmla="*/ 3132 w 3132"/>
                    <a:gd name="T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32" h="8">
                      <a:moveTo>
                        <a:pt x="0" y="0"/>
                      </a:moveTo>
                      <a:lnTo>
                        <a:pt x="3132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60" name="Freeform 456"/>
                <p:cNvSpPr>
                  <a:spLocks/>
                </p:cNvSpPr>
                <p:nvPr/>
              </p:nvSpPr>
              <p:spPr bwMode="auto">
                <a:xfrm>
                  <a:off x="2434" y="1444"/>
                  <a:ext cx="3107" cy="8"/>
                </a:xfrm>
                <a:custGeom>
                  <a:avLst/>
                  <a:gdLst>
                    <a:gd name="T0" fmla="*/ 0 w 3107"/>
                    <a:gd name="T1" fmla="*/ 8 h 8"/>
                    <a:gd name="T2" fmla="*/ 3107 w 3107"/>
                    <a:gd name="T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61" name="Freeform 457"/>
                <p:cNvSpPr>
                  <a:spLocks/>
                </p:cNvSpPr>
                <p:nvPr/>
              </p:nvSpPr>
              <p:spPr bwMode="auto">
                <a:xfrm>
                  <a:off x="2426" y="1207"/>
                  <a:ext cx="3107" cy="8"/>
                </a:xfrm>
                <a:custGeom>
                  <a:avLst/>
                  <a:gdLst>
                    <a:gd name="T0" fmla="*/ 0 w 3107"/>
                    <a:gd name="T1" fmla="*/ 8 h 8"/>
                    <a:gd name="T2" fmla="*/ 3107 w 3107"/>
                    <a:gd name="T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62" name="Freeform 458"/>
                <p:cNvSpPr>
                  <a:spLocks/>
                </p:cNvSpPr>
                <p:nvPr/>
              </p:nvSpPr>
              <p:spPr bwMode="auto">
                <a:xfrm>
                  <a:off x="2426" y="949"/>
                  <a:ext cx="3123" cy="8"/>
                </a:xfrm>
                <a:custGeom>
                  <a:avLst/>
                  <a:gdLst>
                    <a:gd name="T0" fmla="*/ 0 w 3123"/>
                    <a:gd name="T1" fmla="*/ 0 h 8"/>
                    <a:gd name="T2" fmla="*/ 3123 w 3123"/>
                    <a:gd name="T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23" h="8">
                      <a:moveTo>
                        <a:pt x="0" y="0"/>
                      </a:moveTo>
                      <a:lnTo>
                        <a:pt x="3123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63" name="Freeform 459"/>
                <p:cNvSpPr>
                  <a:spLocks/>
                </p:cNvSpPr>
                <p:nvPr/>
              </p:nvSpPr>
              <p:spPr bwMode="auto">
                <a:xfrm>
                  <a:off x="2426" y="708"/>
                  <a:ext cx="3107" cy="8"/>
                </a:xfrm>
                <a:custGeom>
                  <a:avLst/>
                  <a:gdLst>
                    <a:gd name="T0" fmla="*/ 0 w 3107"/>
                    <a:gd name="T1" fmla="*/ 8 h 8"/>
                    <a:gd name="T2" fmla="*/ 3107 w 3107"/>
                    <a:gd name="T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64" name="Freeform 460"/>
                <p:cNvSpPr>
                  <a:spLocks/>
                </p:cNvSpPr>
                <p:nvPr/>
              </p:nvSpPr>
              <p:spPr bwMode="auto">
                <a:xfrm>
                  <a:off x="2434" y="446"/>
                  <a:ext cx="3115" cy="8"/>
                </a:xfrm>
                <a:custGeom>
                  <a:avLst/>
                  <a:gdLst>
                    <a:gd name="T0" fmla="*/ 0 w 3115"/>
                    <a:gd name="T1" fmla="*/ 0 h 8"/>
                    <a:gd name="T2" fmla="*/ 3115 w 3115"/>
                    <a:gd name="T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65" name="Freeform 461"/>
                <p:cNvSpPr>
                  <a:spLocks/>
                </p:cNvSpPr>
                <p:nvPr/>
              </p:nvSpPr>
              <p:spPr bwMode="auto">
                <a:xfrm>
                  <a:off x="2426" y="210"/>
                  <a:ext cx="3115" cy="8"/>
                </a:xfrm>
                <a:custGeom>
                  <a:avLst/>
                  <a:gdLst>
                    <a:gd name="T0" fmla="*/ 0 w 3115"/>
                    <a:gd name="T1" fmla="*/ 0 h 8"/>
                    <a:gd name="T2" fmla="*/ 3115 w 3115"/>
                    <a:gd name="T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66" name="Freeform 462"/>
                <p:cNvSpPr>
                  <a:spLocks/>
                </p:cNvSpPr>
                <p:nvPr/>
              </p:nvSpPr>
              <p:spPr bwMode="auto">
                <a:xfrm>
                  <a:off x="2937" y="203"/>
                  <a:ext cx="8" cy="3026"/>
                </a:xfrm>
                <a:custGeom>
                  <a:avLst/>
                  <a:gdLst>
                    <a:gd name="T0" fmla="*/ 8 w 8"/>
                    <a:gd name="T1" fmla="*/ 0 h 3026"/>
                    <a:gd name="T2" fmla="*/ 0 w 8"/>
                    <a:gd name="T3" fmla="*/ 3026 h 30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8" h="3026">
                      <a:moveTo>
                        <a:pt x="8" y="0"/>
                      </a:moveTo>
                      <a:lnTo>
                        <a:pt x="0" y="3026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67" name="Freeform 463"/>
                <p:cNvSpPr>
                  <a:spLocks/>
                </p:cNvSpPr>
                <p:nvPr/>
              </p:nvSpPr>
              <p:spPr bwMode="auto">
                <a:xfrm>
                  <a:off x="3198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68" name="Freeform 464"/>
                <p:cNvSpPr>
                  <a:spLocks/>
                </p:cNvSpPr>
                <p:nvPr/>
              </p:nvSpPr>
              <p:spPr bwMode="auto">
                <a:xfrm>
                  <a:off x="3470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69" name="Freeform 465"/>
                <p:cNvSpPr>
                  <a:spLocks/>
                </p:cNvSpPr>
                <p:nvPr/>
              </p:nvSpPr>
              <p:spPr bwMode="auto">
                <a:xfrm>
                  <a:off x="3707" y="219"/>
                  <a:ext cx="9" cy="3010"/>
                </a:xfrm>
                <a:custGeom>
                  <a:avLst/>
                  <a:gdLst>
                    <a:gd name="T0" fmla="*/ 9 w 9"/>
                    <a:gd name="T1" fmla="*/ 0 h 3010"/>
                    <a:gd name="T2" fmla="*/ 0 w 9"/>
                    <a:gd name="T3" fmla="*/ 3010 h 30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" h="3010">
                      <a:moveTo>
                        <a:pt x="9" y="0"/>
                      </a:moveTo>
                      <a:lnTo>
                        <a:pt x="0" y="301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70" name="Freeform 466"/>
                <p:cNvSpPr>
                  <a:spLocks/>
                </p:cNvSpPr>
                <p:nvPr/>
              </p:nvSpPr>
              <p:spPr bwMode="auto">
                <a:xfrm>
                  <a:off x="4241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71" name="Freeform 467"/>
                <p:cNvSpPr>
                  <a:spLocks/>
                </p:cNvSpPr>
                <p:nvPr/>
              </p:nvSpPr>
              <p:spPr bwMode="auto">
                <a:xfrm>
                  <a:off x="4494" y="203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72" name="Freeform 468"/>
                <p:cNvSpPr>
                  <a:spLocks/>
                </p:cNvSpPr>
                <p:nvPr/>
              </p:nvSpPr>
              <p:spPr bwMode="auto">
                <a:xfrm>
                  <a:off x="4762" y="219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73" name="Freeform 469"/>
                <p:cNvSpPr>
                  <a:spLocks/>
                </p:cNvSpPr>
                <p:nvPr/>
              </p:nvSpPr>
              <p:spPr bwMode="auto">
                <a:xfrm>
                  <a:off x="5012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74" name="Freeform 470"/>
                <p:cNvSpPr>
                  <a:spLocks/>
                </p:cNvSpPr>
                <p:nvPr/>
              </p:nvSpPr>
              <p:spPr bwMode="auto">
                <a:xfrm>
                  <a:off x="5284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1975" name="Text Box 471"/>
              <p:cNvSpPr txBox="1">
                <a:spLocks noChangeArrowheads="1"/>
              </p:cNvSpPr>
              <p:nvPr/>
            </p:nvSpPr>
            <p:spPr bwMode="auto">
              <a:xfrm>
                <a:off x="5420" y="1661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 sz="2400"/>
                  <a:t>х</a:t>
                </a:r>
              </a:p>
            </p:txBody>
          </p:sp>
          <p:sp>
            <p:nvSpPr>
              <p:cNvPr id="21976" name="Text Box 472"/>
              <p:cNvSpPr txBox="1">
                <a:spLocks noChangeArrowheads="1"/>
              </p:cNvSpPr>
              <p:nvPr/>
            </p:nvSpPr>
            <p:spPr bwMode="auto">
              <a:xfrm>
                <a:off x="3742" y="164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 sz="2400"/>
                  <a:t>у</a:t>
                </a:r>
              </a:p>
            </p:txBody>
          </p:sp>
        </p:grpSp>
        <p:sp>
          <p:nvSpPr>
            <p:cNvPr id="21977" name="Line 473"/>
            <p:cNvSpPr>
              <a:spLocks noChangeShapeType="1"/>
            </p:cNvSpPr>
            <p:nvPr/>
          </p:nvSpPr>
          <p:spPr bwMode="auto">
            <a:xfrm>
              <a:off x="2472" y="1706"/>
              <a:ext cx="30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978" name="Line 474"/>
            <p:cNvSpPr>
              <a:spLocks noChangeShapeType="1"/>
            </p:cNvSpPr>
            <p:nvPr/>
          </p:nvSpPr>
          <p:spPr bwMode="auto">
            <a:xfrm flipH="1" flipV="1">
              <a:off x="3969" y="210"/>
              <a:ext cx="0" cy="29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1980" name="Group 476"/>
          <p:cNvGrpSpPr>
            <a:grpSpLocks/>
          </p:cNvGrpSpPr>
          <p:nvPr/>
        </p:nvGrpSpPr>
        <p:grpSpPr bwMode="auto">
          <a:xfrm>
            <a:off x="3924300" y="333375"/>
            <a:ext cx="4895850" cy="4679950"/>
            <a:chOff x="2472" y="210"/>
            <a:chExt cx="3084" cy="2948"/>
          </a:xfrm>
        </p:grpSpPr>
        <p:sp>
          <p:nvSpPr>
            <p:cNvPr id="21981" name="Line 477"/>
            <p:cNvSpPr>
              <a:spLocks noChangeShapeType="1"/>
            </p:cNvSpPr>
            <p:nvPr/>
          </p:nvSpPr>
          <p:spPr bwMode="auto">
            <a:xfrm>
              <a:off x="2472" y="1706"/>
              <a:ext cx="30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982" name="Line 478"/>
            <p:cNvSpPr>
              <a:spLocks noChangeShapeType="1"/>
            </p:cNvSpPr>
            <p:nvPr/>
          </p:nvSpPr>
          <p:spPr bwMode="auto">
            <a:xfrm flipH="1" flipV="1">
              <a:off x="3969" y="210"/>
              <a:ext cx="0" cy="29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677" name="Line 173"/>
          <p:cNvSpPr>
            <a:spLocks noChangeShapeType="1"/>
          </p:cNvSpPr>
          <p:nvPr/>
        </p:nvSpPr>
        <p:spPr bwMode="auto">
          <a:xfrm rot="2220503" flipV="1">
            <a:off x="5076825" y="42863"/>
            <a:ext cx="2663825" cy="5257800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983" name="Freeform 479"/>
          <p:cNvSpPr>
            <a:spLocks/>
          </p:cNvSpPr>
          <p:nvPr/>
        </p:nvSpPr>
        <p:spPr bwMode="auto">
          <a:xfrm>
            <a:off x="8783638" y="347663"/>
            <a:ext cx="12700" cy="4752975"/>
          </a:xfrm>
          <a:custGeom>
            <a:avLst/>
            <a:gdLst>
              <a:gd name="T0" fmla="*/ 8 w 8"/>
              <a:gd name="T1" fmla="*/ 0 h 2994"/>
              <a:gd name="T2" fmla="*/ 0 w 8"/>
              <a:gd name="T3" fmla="*/ 2994 h 299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2994">
                <a:moveTo>
                  <a:pt x="8" y="0"/>
                </a:moveTo>
                <a:lnTo>
                  <a:pt x="0" y="2994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986" name="Line 482"/>
          <p:cNvSpPr>
            <a:spLocks noChangeShapeType="1"/>
          </p:cNvSpPr>
          <p:nvPr/>
        </p:nvSpPr>
        <p:spPr bwMode="auto">
          <a:xfrm rot="2220503" flipV="1">
            <a:off x="5435600" y="836613"/>
            <a:ext cx="2663825" cy="5257800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987" name="Line 483"/>
          <p:cNvSpPr>
            <a:spLocks noChangeShapeType="1"/>
          </p:cNvSpPr>
          <p:nvPr/>
        </p:nvSpPr>
        <p:spPr bwMode="auto">
          <a:xfrm rot="2220503" flipH="1" flipV="1">
            <a:off x="5980113" y="1020763"/>
            <a:ext cx="3589337" cy="3052762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988" name="Line 484"/>
          <p:cNvSpPr>
            <a:spLocks noChangeShapeType="1"/>
          </p:cNvSpPr>
          <p:nvPr/>
        </p:nvSpPr>
        <p:spPr bwMode="auto">
          <a:xfrm rot="2220503" flipH="1" flipV="1">
            <a:off x="4662318" y="1175544"/>
            <a:ext cx="4100512" cy="2743200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989" name="Line 485"/>
          <p:cNvSpPr>
            <a:spLocks noChangeShapeType="1"/>
          </p:cNvSpPr>
          <p:nvPr/>
        </p:nvSpPr>
        <p:spPr bwMode="auto">
          <a:xfrm rot="2220503" flipV="1">
            <a:off x="5619091" y="-620757"/>
            <a:ext cx="647700" cy="6048376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990" name="Line 486"/>
          <p:cNvSpPr>
            <a:spLocks noChangeShapeType="1"/>
          </p:cNvSpPr>
          <p:nvPr/>
        </p:nvSpPr>
        <p:spPr bwMode="auto">
          <a:xfrm rot="20555911" flipH="1" flipV="1">
            <a:off x="4523925" y="1190943"/>
            <a:ext cx="4100512" cy="2743200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684" name="AutoShape 180"/>
          <p:cNvSpPr>
            <a:spLocks noChangeArrowheads="1"/>
          </p:cNvSpPr>
          <p:nvPr/>
        </p:nvSpPr>
        <p:spPr bwMode="auto">
          <a:xfrm>
            <a:off x="6227763" y="2636838"/>
            <a:ext cx="144462" cy="142875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984" name="Text Box 480"/>
          <p:cNvSpPr txBox="1">
            <a:spLocks noChangeArrowheads="1"/>
          </p:cNvSpPr>
          <p:nvPr/>
        </p:nvSpPr>
        <p:spPr bwMode="auto">
          <a:xfrm>
            <a:off x="6011863" y="2708275"/>
            <a:ext cx="361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/>
              <a:t>О</a:t>
            </a:r>
          </a:p>
        </p:txBody>
      </p:sp>
      <p:sp>
        <p:nvSpPr>
          <p:cNvPr id="21985" name="Text Box 481"/>
          <p:cNvSpPr txBox="1">
            <a:spLocks noChangeArrowheads="1"/>
          </p:cNvSpPr>
          <p:nvPr/>
        </p:nvSpPr>
        <p:spPr bwMode="auto">
          <a:xfrm>
            <a:off x="6516688" y="2682875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</p:txBody>
      </p:sp>
      <p:sp>
        <p:nvSpPr>
          <p:cNvPr id="21991" name="Text Box 487"/>
          <p:cNvSpPr txBox="1">
            <a:spLocks noChangeArrowheads="1"/>
          </p:cNvSpPr>
          <p:nvPr/>
        </p:nvSpPr>
        <p:spPr bwMode="auto">
          <a:xfrm>
            <a:off x="250825" y="566079"/>
            <a:ext cx="3169015" cy="550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4400" b="1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Назовите прямые , для </a:t>
            </a:r>
            <a:r>
              <a:rPr lang="ru-RU" altLang="ru-RU" sz="4400" b="1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которых:</a:t>
            </a:r>
            <a:endParaRPr lang="en-US" altLang="ru-RU" sz="4400" b="1" dirty="0">
              <a:solidFill>
                <a:srgbClr val="228622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j-ea"/>
              <a:cs typeface="+mj-cs"/>
            </a:endParaRPr>
          </a:p>
          <a:p>
            <a:endParaRPr lang="en-US" altLang="ru-RU" sz="4400" b="1" dirty="0">
              <a:solidFill>
                <a:srgbClr val="228622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j-ea"/>
              <a:cs typeface="+mj-cs"/>
            </a:endParaRPr>
          </a:p>
          <a:p>
            <a:r>
              <a:rPr lang="ru-RU" altLang="ru-RU" sz="4400" b="1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1) </a:t>
            </a:r>
            <a:r>
              <a:rPr lang="en-US" altLang="ru-RU" sz="4400" b="1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k </a:t>
            </a:r>
            <a:r>
              <a:rPr lang="en-US" altLang="ru-RU" sz="4400" b="1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&gt; 0</a:t>
            </a:r>
          </a:p>
          <a:p>
            <a:r>
              <a:rPr lang="en-US" altLang="ru-RU" sz="4400" b="1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                              </a:t>
            </a:r>
          </a:p>
          <a:p>
            <a:r>
              <a:rPr lang="ru-RU" altLang="ru-RU" sz="4400" b="1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2)  </a:t>
            </a:r>
            <a:r>
              <a:rPr lang="en-US" altLang="ru-RU" sz="4400" b="1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k </a:t>
            </a:r>
            <a:r>
              <a:rPr lang="en-US" altLang="ru-RU" sz="4400" b="1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&lt; 0</a:t>
            </a:r>
            <a:endParaRPr lang="ru-RU" altLang="ru-RU" sz="4400" b="1" dirty="0">
              <a:solidFill>
                <a:srgbClr val="228622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j-ea"/>
              <a:cs typeface="+mj-cs"/>
            </a:endParaRPr>
          </a:p>
        </p:txBody>
      </p:sp>
      <p:sp>
        <p:nvSpPr>
          <p:cNvPr id="21992" name="Text Box 488"/>
          <p:cNvSpPr txBox="1">
            <a:spLocks noChangeArrowheads="1"/>
          </p:cNvSpPr>
          <p:nvPr/>
        </p:nvSpPr>
        <p:spPr bwMode="auto">
          <a:xfrm>
            <a:off x="6995317" y="4370050"/>
            <a:ext cx="303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</a:t>
            </a:r>
            <a:endParaRPr lang="ru-RU" alt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1994" name="Text Box 490"/>
          <p:cNvSpPr txBox="1">
            <a:spLocks noChangeArrowheads="1"/>
          </p:cNvSpPr>
          <p:nvPr/>
        </p:nvSpPr>
        <p:spPr bwMode="auto">
          <a:xfrm>
            <a:off x="7707313" y="566079"/>
            <a:ext cx="541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III</a:t>
            </a:r>
            <a:endParaRPr lang="ru-RU" alt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1995" name="Text Box 491"/>
          <p:cNvSpPr txBox="1">
            <a:spLocks noChangeArrowheads="1"/>
          </p:cNvSpPr>
          <p:nvPr/>
        </p:nvSpPr>
        <p:spPr bwMode="auto">
          <a:xfrm>
            <a:off x="8316913" y="1557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IV</a:t>
            </a:r>
            <a:endParaRPr lang="ru-RU" alt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1993" name="Text Box 489"/>
          <p:cNvSpPr txBox="1">
            <a:spLocks noChangeArrowheads="1"/>
          </p:cNvSpPr>
          <p:nvPr/>
        </p:nvSpPr>
        <p:spPr bwMode="auto">
          <a:xfrm>
            <a:off x="7707310" y="4252912"/>
            <a:ext cx="422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II</a:t>
            </a:r>
            <a:endParaRPr lang="ru-RU" alt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1996" name="Text Box 492"/>
          <p:cNvSpPr txBox="1">
            <a:spLocks noChangeArrowheads="1"/>
          </p:cNvSpPr>
          <p:nvPr/>
        </p:nvSpPr>
        <p:spPr bwMode="auto">
          <a:xfrm>
            <a:off x="8172448" y="2276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</a:t>
            </a:r>
            <a:endParaRPr lang="ru-RU" alt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1997" name="Text Box 493"/>
          <p:cNvSpPr txBox="1">
            <a:spLocks noChangeArrowheads="1"/>
          </p:cNvSpPr>
          <p:nvPr/>
        </p:nvSpPr>
        <p:spPr bwMode="auto">
          <a:xfrm>
            <a:off x="8307390" y="3236913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VI</a:t>
            </a:r>
            <a:endParaRPr lang="ru-RU" alt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2853" y="6148316"/>
            <a:ext cx="901369" cy="299676"/>
          </a:xfrm>
          <a:prstGeom prst="rect">
            <a:avLst/>
          </a:prstGeom>
        </p:spPr>
      </p:pic>
      <p:sp>
        <p:nvSpPr>
          <p:cNvPr id="53" name="Прямоугольник 52"/>
          <p:cNvSpPr/>
          <p:nvPr/>
        </p:nvSpPr>
        <p:spPr>
          <a:xfrm>
            <a:off x="2721251" y="5572785"/>
            <a:ext cx="525673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 </a:t>
            </a:r>
            <a:r>
              <a:rPr lang="ru-RU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= к</a:t>
            </a:r>
            <a:r>
              <a:rPr lang="en-US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х + </a:t>
            </a:r>
            <a:r>
              <a:rPr lang="en-US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endParaRPr lang="ru-RU" sz="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300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19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19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19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19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mph" presetSubtype="0" repeatCount="3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219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219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219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219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mph" presetSubtype="0" repeatCount="3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50" autoRev="1" fill="remove"/>
                                        <p:tgtEl>
                                          <p:spTgt spid="219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" dur="250" autoRev="1" fill="remove"/>
                                        <p:tgtEl>
                                          <p:spTgt spid="219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" dur="250" autoRev="1" fill="remove"/>
                                        <p:tgtEl>
                                          <p:spTgt spid="219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autoRev="1" fill="remove"/>
                                        <p:tgtEl>
                                          <p:spTgt spid="219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mph" presetSubtype="0" repeatCount="300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250" autoRev="1" fill="remove"/>
                                        <p:tgtEl>
                                          <p:spTgt spid="219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4" dur="250" autoRev="1" fill="remove"/>
                                        <p:tgtEl>
                                          <p:spTgt spid="219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5" dur="250" autoRev="1" fill="remove"/>
                                        <p:tgtEl>
                                          <p:spTgt spid="219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50" autoRev="1" fill="remove"/>
                                        <p:tgtEl>
                                          <p:spTgt spid="219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7" presetClass="emph" presetSubtype="0" repeatCount="3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50" autoRev="1" fill="remove"/>
                                        <p:tgtEl>
                                          <p:spTgt spid="219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9" dur="250" autoRev="1" fill="remove"/>
                                        <p:tgtEl>
                                          <p:spTgt spid="219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0" dur="250" autoRev="1" fill="remove"/>
                                        <p:tgtEl>
                                          <p:spTgt spid="219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250" autoRev="1" fill="remove"/>
                                        <p:tgtEl>
                                          <p:spTgt spid="219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7" presetClass="emph" presetSubtype="0" repeatCount="3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250" autoRev="1" fill="remove"/>
                                        <p:tgtEl>
                                          <p:spTgt spid="219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4" dur="250" autoRev="1" fill="remove"/>
                                        <p:tgtEl>
                                          <p:spTgt spid="219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5" dur="250" autoRev="1" fill="remove"/>
                                        <p:tgtEl>
                                          <p:spTgt spid="219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50" autoRev="1" fill="remove"/>
                                        <p:tgtEl>
                                          <p:spTgt spid="219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92" grpId="0"/>
      <p:bldP spid="21994" grpId="0"/>
      <p:bldP spid="21995" grpId="0"/>
      <p:bldP spid="21993" grpId="0"/>
      <p:bldP spid="21996" grpId="0"/>
      <p:bldP spid="2199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79" name="Group 475"/>
          <p:cNvGrpSpPr>
            <a:grpSpLocks/>
          </p:cNvGrpSpPr>
          <p:nvPr/>
        </p:nvGrpSpPr>
        <p:grpSpPr bwMode="auto">
          <a:xfrm>
            <a:off x="3824288" y="260350"/>
            <a:ext cx="5116512" cy="4865688"/>
            <a:chOff x="2409" y="164"/>
            <a:chExt cx="3223" cy="3065"/>
          </a:xfrm>
        </p:grpSpPr>
        <p:grpSp>
          <p:nvGrpSpPr>
            <p:cNvPr id="21950" name="Group 446"/>
            <p:cNvGrpSpPr>
              <a:grpSpLocks/>
            </p:cNvGrpSpPr>
            <p:nvPr/>
          </p:nvGrpSpPr>
          <p:grpSpPr bwMode="auto">
            <a:xfrm>
              <a:off x="2409" y="164"/>
              <a:ext cx="3223" cy="3065"/>
              <a:chOff x="2409" y="164"/>
              <a:chExt cx="3223" cy="3065"/>
            </a:xfrm>
          </p:grpSpPr>
          <p:grpSp>
            <p:nvGrpSpPr>
              <p:cNvPr id="21951" name="Group 447"/>
              <p:cNvGrpSpPr>
                <a:grpSpLocks/>
              </p:cNvGrpSpPr>
              <p:nvPr/>
            </p:nvGrpSpPr>
            <p:grpSpPr bwMode="auto">
              <a:xfrm>
                <a:off x="2409" y="203"/>
                <a:ext cx="3148" cy="3026"/>
                <a:chOff x="2409" y="203"/>
                <a:chExt cx="3148" cy="3026"/>
              </a:xfrm>
            </p:grpSpPr>
            <p:sp>
              <p:nvSpPr>
                <p:cNvPr id="21952" name="Freeform 448"/>
                <p:cNvSpPr>
                  <a:spLocks/>
                </p:cNvSpPr>
                <p:nvPr/>
              </p:nvSpPr>
              <p:spPr bwMode="auto">
                <a:xfrm>
                  <a:off x="2426" y="211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53" name="Freeform 449"/>
                <p:cNvSpPr>
                  <a:spLocks/>
                </p:cNvSpPr>
                <p:nvPr/>
              </p:nvSpPr>
              <p:spPr bwMode="auto">
                <a:xfrm>
                  <a:off x="2409" y="2945"/>
                  <a:ext cx="3124" cy="8"/>
                </a:xfrm>
                <a:custGeom>
                  <a:avLst/>
                  <a:gdLst>
                    <a:gd name="T0" fmla="*/ 0 w 3124"/>
                    <a:gd name="T1" fmla="*/ 0 h 8"/>
                    <a:gd name="T2" fmla="*/ 3124 w 3124"/>
                    <a:gd name="T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54" name="Freeform 450"/>
                <p:cNvSpPr>
                  <a:spLocks/>
                </p:cNvSpPr>
                <p:nvPr/>
              </p:nvSpPr>
              <p:spPr bwMode="auto">
                <a:xfrm>
                  <a:off x="2677" y="211"/>
                  <a:ext cx="8" cy="2994"/>
                </a:xfrm>
                <a:custGeom>
                  <a:avLst/>
                  <a:gdLst>
                    <a:gd name="T0" fmla="*/ 0 w 8"/>
                    <a:gd name="T1" fmla="*/ 0 h 2994"/>
                    <a:gd name="T2" fmla="*/ 8 w 8"/>
                    <a:gd name="T3" fmla="*/ 2994 h 29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8" h="2994">
                      <a:moveTo>
                        <a:pt x="0" y="0"/>
                      </a:moveTo>
                      <a:lnTo>
                        <a:pt x="8" y="2994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55" name="Line 451"/>
                <p:cNvSpPr>
                  <a:spLocks noChangeShapeType="1"/>
                </p:cNvSpPr>
                <p:nvPr/>
              </p:nvSpPr>
              <p:spPr bwMode="auto">
                <a:xfrm>
                  <a:off x="2426" y="2704"/>
                  <a:ext cx="313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56" name="Freeform 452"/>
                <p:cNvSpPr>
                  <a:spLocks/>
                </p:cNvSpPr>
                <p:nvPr/>
              </p:nvSpPr>
              <p:spPr bwMode="auto">
                <a:xfrm>
                  <a:off x="2426" y="3203"/>
                  <a:ext cx="3124" cy="8"/>
                </a:xfrm>
                <a:custGeom>
                  <a:avLst/>
                  <a:gdLst>
                    <a:gd name="T0" fmla="*/ 0 w 3124"/>
                    <a:gd name="T1" fmla="*/ 0 h 8"/>
                    <a:gd name="T2" fmla="*/ 3124 w 3124"/>
                    <a:gd name="T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24" h="8">
                      <a:moveTo>
                        <a:pt x="0" y="0"/>
                      </a:moveTo>
                      <a:lnTo>
                        <a:pt x="3124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57" name="Freeform 453"/>
                <p:cNvSpPr>
                  <a:spLocks/>
                </p:cNvSpPr>
                <p:nvPr/>
              </p:nvSpPr>
              <p:spPr bwMode="auto">
                <a:xfrm>
                  <a:off x="2418" y="2450"/>
                  <a:ext cx="3131" cy="8"/>
                </a:xfrm>
                <a:custGeom>
                  <a:avLst/>
                  <a:gdLst>
                    <a:gd name="T0" fmla="*/ 0 w 3131"/>
                    <a:gd name="T1" fmla="*/ 8 h 8"/>
                    <a:gd name="T2" fmla="*/ 3131 w 3131"/>
                    <a:gd name="T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58" name="Freeform 454"/>
                <p:cNvSpPr>
                  <a:spLocks/>
                </p:cNvSpPr>
                <p:nvPr/>
              </p:nvSpPr>
              <p:spPr bwMode="auto">
                <a:xfrm>
                  <a:off x="2426" y="2205"/>
                  <a:ext cx="3131" cy="8"/>
                </a:xfrm>
                <a:custGeom>
                  <a:avLst/>
                  <a:gdLst>
                    <a:gd name="T0" fmla="*/ 0 w 3131"/>
                    <a:gd name="T1" fmla="*/ 8 h 8"/>
                    <a:gd name="T2" fmla="*/ 3131 w 3131"/>
                    <a:gd name="T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31" h="8">
                      <a:moveTo>
                        <a:pt x="0" y="8"/>
                      </a:moveTo>
                      <a:lnTo>
                        <a:pt x="3131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59" name="Freeform 455"/>
                <p:cNvSpPr>
                  <a:spLocks/>
                </p:cNvSpPr>
                <p:nvPr/>
              </p:nvSpPr>
              <p:spPr bwMode="auto">
                <a:xfrm>
                  <a:off x="2409" y="1955"/>
                  <a:ext cx="3132" cy="8"/>
                </a:xfrm>
                <a:custGeom>
                  <a:avLst/>
                  <a:gdLst>
                    <a:gd name="T0" fmla="*/ 0 w 3132"/>
                    <a:gd name="T1" fmla="*/ 0 h 8"/>
                    <a:gd name="T2" fmla="*/ 3132 w 3132"/>
                    <a:gd name="T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32" h="8">
                      <a:moveTo>
                        <a:pt x="0" y="0"/>
                      </a:moveTo>
                      <a:lnTo>
                        <a:pt x="3132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60" name="Freeform 456"/>
                <p:cNvSpPr>
                  <a:spLocks/>
                </p:cNvSpPr>
                <p:nvPr/>
              </p:nvSpPr>
              <p:spPr bwMode="auto">
                <a:xfrm>
                  <a:off x="2434" y="1444"/>
                  <a:ext cx="3107" cy="8"/>
                </a:xfrm>
                <a:custGeom>
                  <a:avLst/>
                  <a:gdLst>
                    <a:gd name="T0" fmla="*/ 0 w 3107"/>
                    <a:gd name="T1" fmla="*/ 8 h 8"/>
                    <a:gd name="T2" fmla="*/ 3107 w 3107"/>
                    <a:gd name="T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61" name="Freeform 457"/>
                <p:cNvSpPr>
                  <a:spLocks/>
                </p:cNvSpPr>
                <p:nvPr/>
              </p:nvSpPr>
              <p:spPr bwMode="auto">
                <a:xfrm>
                  <a:off x="2426" y="1207"/>
                  <a:ext cx="3107" cy="8"/>
                </a:xfrm>
                <a:custGeom>
                  <a:avLst/>
                  <a:gdLst>
                    <a:gd name="T0" fmla="*/ 0 w 3107"/>
                    <a:gd name="T1" fmla="*/ 8 h 8"/>
                    <a:gd name="T2" fmla="*/ 3107 w 3107"/>
                    <a:gd name="T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62" name="Freeform 458"/>
                <p:cNvSpPr>
                  <a:spLocks/>
                </p:cNvSpPr>
                <p:nvPr/>
              </p:nvSpPr>
              <p:spPr bwMode="auto">
                <a:xfrm>
                  <a:off x="2426" y="949"/>
                  <a:ext cx="3123" cy="8"/>
                </a:xfrm>
                <a:custGeom>
                  <a:avLst/>
                  <a:gdLst>
                    <a:gd name="T0" fmla="*/ 0 w 3123"/>
                    <a:gd name="T1" fmla="*/ 0 h 8"/>
                    <a:gd name="T2" fmla="*/ 3123 w 3123"/>
                    <a:gd name="T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23" h="8">
                      <a:moveTo>
                        <a:pt x="0" y="0"/>
                      </a:moveTo>
                      <a:lnTo>
                        <a:pt x="3123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63" name="Freeform 459"/>
                <p:cNvSpPr>
                  <a:spLocks/>
                </p:cNvSpPr>
                <p:nvPr/>
              </p:nvSpPr>
              <p:spPr bwMode="auto">
                <a:xfrm>
                  <a:off x="2426" y="708"/>
                  <a:ext cx="3107" cy="8"/>
                </a:xfrm>
                <a:custGeom>
                  <a:avLst/>
                  <a:gdLst>
                    <a:gd name="T0" fmla="*/ 0 w 3107"/>
                    <a:gd name="T1" fmla="*/ 8 h 8"/>
                    <a:gd name="T2" fmla="*/ 3107 w 3107"/>
                    <a:gd name="T3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07" h="8">
                      <a:moveTo>
                        <a:pt x="0" y="8"/>
                      </a:moveTo>
                      <a:lnTo>
                        <a:pt x="3107" y="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64" name="Freeform 460"/>
                <p:cNvSpPr>
                  <a:spLocks/>
                </p:cNvSpPr>
                <p:nvPr/>
              </p:nvSpPr>
              <p:spPr bwMode="auto">
                <a:xfrm>
                  <a:off x="2434" y="446"/>
                  <a:ext cx="3115" cy="8"/>
                </a:xfrm>
                <a:custGeom>
                  <a:avLst/>
                  <a:gdLst>
                    <a:gd name="T0" fmla="*/ 0 w 3115"/>
                    <a:gd name="T1" fmla="*/ 0 h 8"/>
                    <a:gd name="T2" fmla="*/ 3115 w 3115"/>
                    <a:gd name="T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65" name="Freeform 461"/>
                <p:cNvSpPr>
                  <a:spLocks/>
                </p:cNvSpPr>
                <p:nvPr/>
              </p:nvSpPr>
              <p:spPr bwMode="auto">
                <a:xfrm>
                  <a:off x="2426" y="210"/>
                  <a:ext cx="3115" cy="8"/>
                </a:xfrm>
                <a:custGeom>
                  <a:avLst/>
                  <a:gdLst>
                    <a:gd name="T0" fmla="*/ 0 w 3115"/>
                    <a:gd name="T1" fmla="*/ 0 h 8"/>
                    <a:gd name="T2" fmla="*/ 3115 w 3115"/>
                    <a:gd name="T3" fmla="*/ 8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3115" h="8">
                      <a:moveTo>
                        <a:pt x="0" y="0"/>
                      </a:moveTo>
                      <a:lnTo>
                        <a:pt x="3115" y="8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66" name="Freeform 462"/>
                <p:cNvSpPr>
                  <a:spLocks/>
                </p:cNvSpPr>
                <p:nvPr/>
              </p:nvSpPr>
              <p:spPr bwMode="auto">
                <a:xfrm>
                  <a:off x="2937" y="203"/>
                  <a:ext cx="8" cy="3026"/>
                </a:xfrm>
                <a:custGeom>
                  <a:avLst/>
                  <a:gdLst>
                    <a:gd name="T0" fmla="*/ 8 w 8"/>
                    <a:gd name="T1" fmla="*/ 0 h 3026"/>
                    <a:gd name="T2" fmla="*/ 0 w 8"/>
                    <a:gd name="T3" fmla="*/ 3026 h 30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8" h="3026">
                      <a:moveTo>
                        <a:pt x="8" y="0"/>
                      </a:moveTo>
                      <a:lnTo>
                        <a:pt x="0" y="3026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67" name="Freeform 463"/>
                <p:cNvSpPr>
                  <a:spLocks/>
                </p:cNvSpPr>
                <p:nvPr/>
              </p:nvSpPr>
              <p:spPr bwMode="auto">
                <a:xfrm>
                  <a:off x="3198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68" name="Freeform 464"/>
                <p:cNvSpPr>
                  <a:spLocks/>
                </p:cNvSpPr>
                <p:nvPr/>
              </p:nvSpPr>
              <p:spPr bwMode="auto">
                <a:xfrm>
                  <a:off x="3470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69" name="Freeform 465"/>
                <p:cNvSpPr>
                  <a:spLocks/>
                </p:cNvSpPr>
                <p:nvPr/>
              </p:nvSpPr>
              <p:spPr bwMode="auto">
                <a:xfrm>
                  <a:off x="3707" y="219"/>
                  <a:ext cx="9" cy="3010"/>
                </a:xfrm>
                <a:custGeom>
                  <a:avLst/>
                  <a:gdLst>
                    <a:gd name="T0" fmla="*/ 9 w 9"/>
                    <a:gd name="T1" fmla="*/ 0 h 3010"/>
                    <a:gd name="T2" fmla="*/ 0 w 9"/>
                    <a:gd name="T3" fmla="*/ 3010 h 30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9" h="3010">
                      <a:moveTo>
                        <a:pt x="9" y="0"/>
                      </a:moveTo>
                      <a:lnTo>
                        <a:pt x="0" y="3010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70" name="Freeform 466"/>
                <p:cNvSpPr>
                  <a:spLocks/>
                </p:cNvSpPr>
                <p:nvPr/>
              </p:nvSpPr>
              <p:spPr bwMode="auto">
                <a:xfrm>
                  <a:off x="4241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71" name="Freeform 467"/>
                <p:cNvSpPr>
                  <a:spLocks/>
                </p:cNvSpPr>
                <p:nvPr/>
              </p:nvSpPr>
              <p:spPr bwMode="auto">
                <a:xfrm>
                  <a:off x="4494" y="203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72" name="Freeform 468"/>
                <p:cNvSpPr>
                  <a:spLocks/>
                </p:cNvSpPr>
                <p:nvPr/>
              </p:nvSpPr>
              <p:spPr bwMode="auto">
                <a:xfrm>
                  <a:off x="4762" y="219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73" name="Freeform 469"/>
                <p:cNvSpPr>
                  <a:spLocks/>
                </p:cNvSpPr>
                <p:nvPr/>
              </p:nvSpPr>
              <p:spPr bwMode="auto">
                <a:xfrm>
                  <a:off x="5012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1974" name="Freeform 470"/>
                <p:cNvSpPr>
                  <a:spLocks/>
                </p:cNvSpPr>
                <p:nvPr/>
              </p:nvSpPr>
              <p:spPr bwMode="auto">
                <a:xfrm>
                  <a:off x="5284" y="210"/>
                  <a:ext cx="1" cy="3002"/>
                </a:xfrm>
                <a:custGeom>
                  <a:avLst/>
                  <a:gdLst>
                    <a:gd name="T0" fmla="*/ 0 w 1"/>
                    <a:gd name="T1" fmla="*/ 0 h 3002"/>
                    <a:gd name="T2" fmla="*/ 0 w 1"/>
                    <a:gd name="T3" fmla="*/ 3002 h 30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" h="3002">
                      <a:moveTo>
                        <a:pt x="0" y="0"/>
                      </a:moveTo>
                      <a:lnTo>
                        <a:pt x="0" y="3002"/>
                      </a:lnTo>
                    </a:path>
                  </a:pathLst>
                </a:custGeom>
                <a:noFill/>
                <a:ln w="9525" cap="flat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21975" name="Text Box 471"/>
              <p:cNvSpPr txBox="1">
                <a:spLocks noChangeArrowheads="1"/>
              </p:cNvSpPr>
              <p:nvPr/>
            </p:nvSpPr>
            <p:spPr bwMode="auto">
              <a:xfrm>
                <a:off x="5420" y="1661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 sz="2400"/>
                  <a:t>х</a:t>
                </a:r>
              </a:p>
            </p:txBody>
          </p:sp>
          <p:sp>
            <p:nvSpPr>
              <p:cNvPr id="21976" name="Text Box 472"/>
              <p:cNvSpPr txBox="1">
                <a:spLocks noChangeArrowheads="1"/>
              </p:cNvSpPr>
              <p:nvPr/>
            </p:nvSpPr>
            <p:spPr bwMode="auto">
              <a:xfrm>
                <a:off x="3742" y="164"/>
                <a:ext cx="212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altLang="ru-RU" sz="2400"/>
                  <a:t>у</a:t>
                </a:r>
              </a:p>
            </p:txBody>
          </p:sp>
        </p:grpSp>
        <p:sp>
          <p:nvSpPr>
            <p:cNvPr id="21977" name="Line 473"/>
            <p:cNvSpPr>
              <a:spLocks noChangeShapeType="1"/>
            </p:cNvSpPr>
            <p:nvPr/>
          </p:nvSpPr>
          <p:spPr bwMode="auto">
            <a:xfrm>
              <a:off x="2472" y="1706"/>
              <a:ext cx="30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978" name="Line 474"/>
            <p:cNvSpPr>
              <a:spLocks noChangeShapeType="1"/>
            </p:cNvSpPr>
            <p:nvPr/>
          </p:nvSpPr>
          <p:spPr bwMode="auto">
            <a:xfrm flipH="1" flipV="1">
              <a:off x="3969" y="210"/>
              <a:ext cx="0" cy="29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1980" name="Group 476"/>
          <p:cNvGrpSpPr>
            <a:grpSpLocks/>
          </p:cNvGrpSpPr>
          <p:nvPr/>
        </p:nvGrpSpPr>
        <p:grpSpPr bwMode="auto">
          <a:xfrm>
            <a:off x="3924300" y="333375"/>
            <a:ext cx="4895850" cy="4679950"/>
            <a:chOff x="2472" y="210"/>
            <a:chExt cx="3084" cy="2948"/>
          </a:xfrm>
        </p:grpSpPr>
        <p:sp>
          <p:nvSpPr>
            <p:cNvPr id="21981" name="Line 477"/>
            <p:cNvSpPr>
              <a:spLocks noChangeShapeType="1"/>
            </p:cNvSpPr>
            <p:nvPr/>
          </p:nvSpPr>
          <p:spPr bwMode="auto">
            <a:xfrm>
              <a:off x="2472" y="1706"/>
              <a:ext cx="308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982" name="Line 478"/>
            <p:cNvSpPr>
              <a:spLocks noChangeShapeType="1"/>
            </p:cNvSpPr>
            <p:nvPr/>
          </p:nvSpPr>
          <p:spPr bwMode="auto">
            <a:xfrm flipH="1" flipV="1">
              <a:off x="3969" y="210"/>
              <a:ext cx="0" cy="29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1677" name="Line 173"/>
          <p:cNvSpPr>
            <a:spLocks noChangeShapeType="1"/>
          </p:cNvSpPr>
          <p:nvPr/>
        </p:nvSpPr>
        <p:spPr bwMode="auto">
          <a:xfrm rot="2220503" flipV="1">
            <a:off x="5076825" y="42863"/>
            <a:ext cx="2663825" cy="5257800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983" name="Freeform 479"/>
          <p:cNvSpPr>
            <a:spLocks/>
          </p:cNvSpPr>
          <p:nvPr/>
        </p:nvSpPr>
        <p:spPr bwMode="auto">
          <a:xfrm>
            <a:off x="8783638" y="347663"/>
            <a:ext cx="12700" cy="4752975"/>
          </a:xfrm>
          <a:custGeom>
            <a:avLst/>
            <a:gdLst>
              <a:gd name="T0" fmla="*/ 8 w 8"/>
              <a:gd name="T1" fmla="*/ 0 h 2994"/>
              <a:gd name="T2" fmla="*/ 0 w 8"/>
              <a:gd name="T3" fmla="*/ 2994 h 299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2994">
                <a:moveTo>
                  <a:pt x="8" y="0"/>
                </a:moveTo>
                <a:lnTo>
                  <a:pt x="0" y="2994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986" name="Line 482"/>
          <p:cNvSpPr>
            <a:spLocks noChangeShapeType="1"/>
          </p:cNvSpPr>
          <p:nvPr/>
        </p:nvSpPr>
        <p:spPr bwMode="auto">
          <a:xfrm rot="2220503" flipV="1">
            <a:off x="5238401" y="980147"/>
            <a:ext cx="2663825" cy="5257800"/>
          </a:xfrm>
          <a:prstGeom prst="line">
            <a:avLst/>
          </a:prstGeom>
          <a:noFill/>
          <a:ln w="28575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684" name="AutoShape 180"/>
          <p:cNvSpPr>
            <a:spLocks noChangeArrowheads="1"/>
          </p:cNvSpPr>
          <p:nvPr/>
        </p:nvSpPr>
        <p:spPr bwMode="auto">
          <a:xfrm>
            <a:off x="6227763" y="2636838"/>
            <a:ext cx="144462" cy="142875"/>
          </a:xfrm>
          <a:prstGeom prst="flowChartConnector">
            <a:avLst/>
          </a:prstGeo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1984" name="Text Box 480"/>
          <p:cNvSpPr txBox="1">
            <a:spLocks noChangeArrowheads="1"/>
          </p:cNvSpPr>
          <p:nvPr/>
        </p:nvSpPr>
        <p:spPr bwMode="auto">
          <a:xfrm>
            <a:off x="6011863" y="2708275"/>
            <a:ext cx="361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/>
              <a:t>О</a:t>
            </a:r>
          </a:p>
        </p:txBody>
      </p:sp>
      <p:sp>
        <p:nvSpPr>
          <p:cNvPr id="21985" name="Text Box 481"/>
          <p:cNvSpPr txBox="1">
            <a:spLocks noChangeArrowheads="1"/>
          </p:cNvSpPr>
          <p:nvPr/>
        </p:nvSpPr>
        <p:spPr bwMode="auto">
          <a:xfrm>
            <a:off x="6516688" y="2682875"/>
            <a:ext cx="325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</a:p>
        </p:txBody>
      </p:sp>
      <p:sp>
        <p:nvSpPr>
          <p:cNvPr id="21991" name="Text Box 487"/>
          <p:cNvSpPr txBox="1">
            <a:spLocks noChangeArrowheads="1"/>
          </p:cNvSpPr>
          <p:nvPr/>
        </p:nvSpPr>
        <p:spPr bwMode="auto">
          <a:xfrm>
            <a:off x="257175" y="1310055"/>
            <a:ext cx="4005263" cy="4216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36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Что можно сказать об угловом коэффициенте прямых </a:t>
            </a:r>
            <a:r>
              <a:rPr lang="en-US" altLang="ru-RU" sz="36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IV </a:t>
            </a:r>
            <a:r>
              <a:rPr lang="ru-RU" altLang="ru-RU" sz="36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и </a:t>
            </a:r>
            <a:r>
              <a:rPr lang="en-US" altLang="ru-RU" sz="36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V</a:t>
            </a:r>
            <a:r>
              <a:rPr lang="ru-RU" altLang="ru-RU" sz="36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?</a:t>
            </a:r>
            <a:endParaRPr lang="en-US" altLang="ru-RU" sz="3600" dirty="0">
              <a:solidFill>
                <a:srgbClr val="228622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j-ea"/>
              <a:cs typeface="+mj-cs"/>
            </a:endParaRPr>
          </a:p>
          <a:p>
            <a:endParaRPr lang="en-US" altLang="ru-RU" sz="4400" b="1" dirty="0">
              <a:solidFill>
                <a:srgbClr val="228622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j-ea"/>
              <a:cs typeface="+mj-cs"/>
            </a:endParaRPr>
          </a:p>
          <a:p>
            <a:r>
              <a:rPr lang="en-US" altLang="ru-RU" sz="4400" b="1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                       </a:t>
            </a:r>
            <a:endParaRPr lang="en-US" altLang="ru-RU" sz="4400" b="1" dirty="0">
              <a:solidFill>
                <a:srgbClr val="228622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j-ea"/>
              <a:cs typeface="+mj-cs"/>
            </a:endParaRPr>
          </a:p>
        </p:txBody>
      </p:sp>
      <p:sp>
        <p:nvSpPr>
          <p:cNvPr id="21995" name="Text Box 491"/>
          <p:cNvSpPr txBox="1">
            <a:spLocks noChangeArrowheads="1"/>
          </p:cNvSpPr>
          <p:nvPr/>
        </p:nvSpPr>
        <p:spPr bwMode="auto">
          <a:xfrm>
            <a:off x="8316913" y="1557338"/>
            <a:ext cx="523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IV</a:t>
            </a:r>
            <a:endParaRPr lang="ru-RU" alt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1996" name="Text Box 492"/>
          <p:cNvSpPr txBox="1">
            <a:spLocks noChangeArrowheads="1"/>
          </p:cNvSpPr>
          <p:nvPr/>
        </p:nvSpPr>
        <p:spPr bwMode="auto">
          <a:xfrm>
            <a:off x="8172448" y="2276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V</a:t>
            </a:r>
            <a:endParaRPr lang="ru-RU" alt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4967" y="6093370"/>
            <a:ext cx="1165821" cy="387598"/>
          </a:xfrm>
          <a:prstGeom prst="rect">
            <a:avLst/>
          </a:prstGeom>
        </p:spPr>
      </p:pic>
      <p:sp>
        <p:nvSpPr>
          <p:cNvPr id="45" name="Прямоугольник 44"/>
          <p:cNvSpPr/>
          <p:nvPr/>
        </p:nvSpPr>
        <p:spPr>
          <a:xfrm>
            <a:off x="1060414" y="5334676"/>
            <a:ext cx="525673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 </a:t>
            </a:r>
            <a:r>
              <a:rPr lang="ru-RU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= к</a:t>
            </a:r>
            <a:r>
              <a:rPr lang="en-US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х + </a:t>
            </a:r>
            <a:r>
              <a:rPr lang="en-US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endParaRPr lang="ru-RU" sz="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33749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5029678" y="3212971"/>
            <a:ext cx="3580961" cy="136819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23599" y="548600"/>
            <a:ext cx="3580961" cy="1368190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4999" y="2348850"/>
            <a:ext cx="7924800" cy="1143000"/>
          </a:xfrm>
        </p:spPr>
        <p:txBody>
          <a:bodyPr/>
          <a:lstStyle/>
          <a:p>
            <a:r>
              <a:rPr lang="ru-RU" sz="2400" dirty="0" smtClean="0">
                <a:latin typeface="+mn-lt"/>
              </a:rPr>
              <a:t>Данный значок появляется рядом с заданиями, включенными  в экзамен по математике за 9 класс  -  ГИА-9</a:t>
            </a:r>
            <a:endParaRPr lang="ru-RU" sz="2400" dirty="0">
              <a:latin typeface="+mn-lt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7740" y="692620"/>
            <a:ext cx="3104838" cy="1032259"/>
          </a:xfrm>
          <a:prstGeom prst="rect">
            <a:avLst/>
          </a:prstGeom>
        </p:spPr>
      </p:pic>
      <p:sp>
        <p:nvSpPr>
          <p:cNvPr id="5" name="Text Box 42"/>
          <p:cNvSpPr txBox="1">
            <a:spLocks noChangeArrowheads="1"/>
          </p:cNvSpPr>
          <p:nvPr/>
        </p:nvSpPr>
        <p:spPr bwMode="auto">
          <a:xfrm>
            <a:off x="5267740" y="3549293"/>
            <a:ext cx="431577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ru-RU" altLang="ru-RU" sz="2400" i="1" dirty="0" smtClean="0">
                <a:solidFill>
                  <a:srgbClr val="0000FF"/>
                </a:solidFill>
              </a:rPr>
              <a:t>«Чтение графика»</a:t>
            </a:r>
            <a:endParaRPr lang="ru-RU" altLang="ru-RU" sz="2400" i="1" dirty="0">
              <a:solidFill>
                <a:srgbClr val="0000FF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7380" y="1916790"/>
            <a:ext cx="7705070" cy="4320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Заголовок 1"/>
          <p:cNvSpPr txBox="1">
            <a:spLocks/>
          </p:cNvSpPr>
          <p:nvPr/>
        </p:nvSpPr>
        <p:spPr bwMode="auto">
          <a:xfrm>
            <a:off x="1252200" y="429312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r>
              <a:rPr lang="ru-RU" sz="2400" kern="0" dirty="0" smtClean="0">
                <a:latin typeface="+mn-lt"/>
              </a:rPr>
              <a:t>Термин, который  вводится впервые</a:t>
            </a:r>
            <a:endParaRPr lang="ru-RU" sz="2400" kern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4395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Line 2"/>
          <p:cNvSpPr>
            <a:spLocks noChangeShapeType="1"/>
          </p:cNvSpPr>
          <p:nvPr/>
        </p:nvSpPr>
        <p:spPr bwMode="auto">
          <a:xfrm>
            <a:off x="4573588" y="0"/>
            <a:ext cx="0" cy="685800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 type="stealth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635" name="Line 3"/>
          <p:cNvSpPr>
            <a:spLocks noChangeShapeType="1"/>
          </p:cNvSpPr>
          <p:nvPr/>
        </p:nvSpPr>
        <p:spPr bwMode="auto">
          <a:xfrm>
            <a:off x="358775" y="342741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636" name="Line 4"/>
          <p:cNvSpPr>
            <a:spLocks noChangeShapeType="1"/>
          </p:cNvSpPr>
          <p:nvPr/>
        </p:nvSpPr>
        <p:spPr bwMode="auto">
          <a:xfrm>
            <a:off x="0" y="3429000"/>
            <a:ext cx="9144000" cy="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637" name="Line 5"/>
          <p:cNvSpPr>
            <a:spLocks noChangeShapeType="1"/>
          </p:cNvSpPr>
          <p:nvPr/>
        </p:nvSpPr>
        <p:spPr bwMode="auto">
          <a:xfrm>
            <a:off x="0" y="3429000"/>
            <a:ext cx="9144000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4392613" y="3429000"/>
            <a:ext cx="4859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b="1">
                <a:solidFill>
                  <a:srgbClr val="6600FF"/>
                </a:solidFill>
              </a:rPr>
              <a:t>     </a:t>
            </a:r>
            <a:r>
              <a:rPr lang="ru-RU" altLang="ru-RU" sz="2400" b="1"/>
              <a:t>1  2  3  4   5  6  7</a:t>
            </a:r>
          </a:p>
        </p:txBody>
      </p:sp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71438" y="3429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000" b="1">
                <a:solidFill>
                  <a:srgbClr val="CC0000"/>
                </a:solidFill>
              </a:rPr>
              <a:t>                                  </a:t>
            </a:r>
            <a:r>
              <a:rPr lang="ru-RU" altLang="ru-RU" sz="2000" b="1"/>
              <a:t> </a:t>
            </a:r>
            <a:r>
              <a:rPr lang="ru-RU" altLang="ru-RU" sz="2400" b="1"/>
              <a:t>-5 -4 -3 -2 -1</a:t>
            </a:r>
          </a:p>
        </p:txBody>
      </p:sp>
      <p:sp>
        <p:nvSpPr>
          <p:cNvPr id="69640" name="Text Box 8"/>
          <p:cNvSpPr txBox="1">
            <a:spLocks noChangeArrowheads="1"/>
          </p:cNvSpPr>
          <p:nvPr/>
        </p:nvSpPr>
        <p:spPr bwMode="auto">
          <a:xfrm>
            <a:off x="8604250" y="2889250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400" b="1"/>
              <a:t> </a:t>
            </a:r>
            <a:r>
              <a:rPr lang="en-US" altLang="ru-RU" sz="2800" b="1" i="1"/>
              <a:t>X</a:t>
            </a:r>
            <a:endParaRPr lang="ru-RU" altLang="ru-RU" sz="2800" b="1" i="1"/>
          </a:p>
        </p:txBody>
      </p:sp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4572000" y="0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400" b="1"/>
              <a:t> </a:t>
            </a:r>
            <a:r>
              <a:rPr lang="en-US" altLang="ru-RU" sz="2800" b="1" i="1"/>
              <a:t>Y</a:t>
            </a:r>
            <a:endParaRPr lang="ru-RU" altLang="ru-RU" sz="2800" b="1" i="1"/>
          </a:p>
        </p:txBody>
      </p:sp>
      <p:grpSp>
        <p:nvGrpSpPr>
          <p:cNvPr id="69642" name="Group 10"/>
          <p:cNvGrpSpPr>
            <a:grpSpLocks/>
          </p:cNvGrpSpPr>
          <p:nvPr/>
        </p:nvGrpSpPr>
        <p:grpSpPr bwMode="auto">
          <a:xfrm>
            <a:off x="4032250" y="3608388"/>
            <a:ext cx="615950" cy="2257425"/>
            <a:chOff x="2607" y="2273"/>
            <a:chExt cx="388" cy="1422"/>
          </a:xfrm>
        </p:grpSpPr>
        <p:sp>
          <p:nvSpPr>
            <p:cNvPr id="69643" name="Text Box 11"/>
            <p:cNvSpPr txBox="1">
              <a:spLocks noChangeArrowheads="1"/>
            </p:cNvSpPr>
            <p:nvPr/>
          </p:nvSpPr>
          <p:spPr bwMode="auto">
            <a:xfrm>
              <a:off x="2607" y="2954"/>
              <a:ext cx="3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 -4</a:t>
              </a:r>
            </a:p>
          </p:txBody>
        </p:sp>
        <p:sp>
          <p:nvSpPr>
            <p:cNvPr id="69644" name="Text Box 12"/>
            <p:cNvSpPr txBox="1">
              <a:spLocks noChangeArrowheads="1"/>
            </p:cNvSpPr>
            <p:nvPr/>
          </p:nvSpPr>
          <p:spPr bwMode="auto">
            <a:xfrm>
              <a:off x="2653" y="2273"/>
              <a:ext cx="3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-1</a:t>
              </a:r>
            </a:p>
          </p:txBody>
        </p:sp>
        <p:sp>
          <p:nvSpPr>
            <p:cNvPr id="69645" name="Text Box 13"/>
            <p:cNvSpPr txBox="1">
              <a:spLocks noChangeArrowheads="1"/>
            </p:cNvSpPr>
            <p:nvPr/>
          </p:nvSpPr>
          <p:spPr bwMode="auto">
            <a:xfrm>
              <a:off x="2653" y="3407"/>
              <a:ext cx="3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-6</a:t>
              </a:r>
            </a:p>
          </p:txBody>
        </p:sp>
        <p:sp>
          <p:nvSpPr>
            <p:cNvPr id="69646" name="Text Box 14"/>
            <p:cNvSpPr txBox="1">
              <a:spLocks noChangeArrowheads="1"/>
            </p:cNvSpPr>
            <p:nvPr/>
          </p:nvSpPr>
          <p:spPr bwMode="auto">
            <a:xfrm>
              <a:off x="2653" y="2727"/>
              <a:ext cx="34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-3</a:t>
              </a:r>
            </a:p>
          </p:txBody>
        </p:sp>
        <p:sp>
          <p:nvSpPr>
            <p:cNvPr id="69647" name="Text Box 15"/>
            <p:cNvSpPr txBox="1">
              <a:spLocks noChangeArrowheads="1"/>
            </p:cNvSpPr>
            <p:nvPr/>
          </p:nvSpPr>
          <p:spPr bwMode="auto">
            <a:xfrm>
              <a:off x="2653" y="2500"/>
              <a:ext cx="34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-2</a:t>
              </a:r>
            </a:p>
          </p:txBody>
        </p:sp>
        <p:sp>
          <p:nvSpPr>
            <p:cNvPr id="69648" name="Text Box 16"/>
            <p:cNvSpPr txBox="1">
              <a:spLocks noChangeArrowheads="1"/>
            </p:cNvSpPr>
            <p:nvPr/>
          </p:nvSpPr>
          <p:spPr bwMode="auto">
            <a:xfrm>
              <a:off x="2653" y="3181"/>
              <a:ext cx="3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-5</a:t>
              </a:r>
            </a:p>
          </p:txBody>
        </p:sp>
      </p:grpSp>
      <p:grpSp>
        <p:nvGrpSpPr>
          <p:cNvPr id="69649" name="Group 17"/>
          <p:cNvGrpSpPr>
            <a:grpSpLocks/>
          </p:cNvGrpSpPr>
          <p:nvPr/>
        </p:nvGrpSpPr>
        <p:grpSpPr bwMode="auto">
          <a:xfrm>
            <a:off x="0" y="7938"/>
            <a:ext cx="9144000" cy="6858000"/>
            <a:chOff x="0" y="0"/>
            <a:chExt cx="5760" cy="4320"/>
          </a:xfrm>
        </p:grpSpPr>
        <p:sp>
          <p:nvSpPr>
            <p:cNvPr id="69650" name="Line 18"/>
            <p:cNvSpPr>
              <a:spLocks noChangeShapeType="1"/>
            </p:cNvSpPr>
            <p:nvPr/>
          </p:nvSpPr>
          <p:spPr bwMode="auto">
            <a:xfrm>
              <a:off x="3107" y="0"/>
              <a:ext cx="0" cy="432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51" name="Line 19"/>
            <p:cNvSpPr>
              <a:spLocks noChangeShapeType="1"/>
            </p:cNvSpPr>
            <p:nvPr/>
          </p:nvSpPr>
          <p:spPr bwMode="auto">
            <a:xfrm>
              <a:off x="3334" y="0"/>
              <a:ext cx="0" cy="432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52" name="Line 20"/>
            <p:cNvSpPr>
              <a:spLocks noChangeShapeType="1"/>
            </p:cNvSpPr>
            <p:nvPr/>
          </p:nvSpPr>
          <p:spPr bwMode="auto">
            <a:xfrm>
              <a:off x="3560" y="0"/>
              <a:ext cx="0" cy="432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53" name="Line 21"/>
            <p:cNvSpPr>
              <a:spLocks noChangeShapeType="1"/>
            </p:cNvSpPr>
            <p:nvPr/>
          </p:nvSpPr>
          <p:spPr bwMode="auto">
            <a:xfrm>
              <a:off x="3785" y="0"/>
              <a:ext cx="0" cy="432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54" name="Line 22"/>
            <p:cNvSpPr>
              <a:spLocks noChangeShapeType="1"/>
            </p:cNvSpPr>
            <p:nvPr/>
          </p:nvSpPr>
          <p:spPr bwMode="auto">
            <a:xfrm>
              <a:off x="4014" y="0"/>
              <a:ext cx="0" cy="432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55" name="Line 23"/>
            <p:cNvSpPr>
              <a:spLocks noChangeShapeType="1"/>
            </p:cNvSpPr>
            <p:nvPr/>
          </p:nvSpPr>
          <p:spPr bwMode="auto">
            <a:xfrm>
              <a:off x="4241" y="0"/>
              <a:ext cx="0" cy="432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56" name="Line 24"/>
            <p:cNvSpPr>
              <a:spLocks noChangeShapeType="1"/>
            </p:cNvSpPr>
            <p:nvPr/>
          </p:nvSpPr>
          <p:spPr bwMode="auto">
            <a:xfrm>
              <a:off x="4468" y="0"/>
              <a:ext cx="0" cy="432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57" name="Line 25"/>
            <p:cNvSpPr>
              <a:spLocks noChangeShapeType="1"/>
            </p:cNvSpPr>
            <p:nvPr/>
          </p:nvSpPr>
          <p:spPr bwMode="auto">
            <a:xfrm>
              <a:off x="4694" y="0"/>
              <a:ext cx="0" cy="432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58" name="Line 26"/>
            <p:cNvSpPr>
              <a:spLocks noChangeShapeType="1"/>
            </p:cNvSpPr>
            <p:nvPr/>
          </p:nvSpPr>
          <p:spPr bwMode="auto">
            <a:xfrm>
              <a:off x="4921" y="0"/>
              <a:ext cx="0" cy="432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59" name="Line 27"/>
            <p:cNvSpPr>
              <a:spLocks noChangeShapeType="1"/>
            </p:cNvSpPr>
            <p:nvPr/>
          </p:nvSpPr>
          <p:spPr bwMode="auto">
            <a:xfrm>
              <a:off x="5148" y="0"/>
              <a:ext cx="0" cy="432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60" name="Line 28"/>
            <p:cNvSpPr>
              <a:spLocks noChangeShapeType="1"/>
            </p:cNvSpPr>
            <p:nvPr/>
          </p:nvSpPr>
          <p:spPr bwMode="auto">
            <a:xfrm>
              <a:off x="2653" y="0"/>
              <a:ext cx="0" cy="432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61" name="Line 29"/>
            <p:cNvSpPr>
              <a:spLocks noChangeShapeType="1"/>
            </p:cNvSpPr>
            <p:nvPr/>
          </p:nvSpPr>
          <p:spPr bwMode="auto">
            <a:xfrm>
              <a:off x="2426" y="0"/>
              <a:ext cx="0" cy="432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62" name="Line 30"/>
            <p:cNvSpPr>
              <a:spLocks noChangeShapeType="1"/>
            </p:cNvSpPr>
            <p:nvPr/>
          </p:nvSpPr>
          <p:spPr bwMode="auto">
            <a:xfrm>
              <a:off x="2200" y="0"/>
              <a:ext cx="0" cy="432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63" name="Line 31"/>
            <p:cNvSpPr>
              <a:spLocks noChangeShapeType="1"/>
            </p:cNvSpPr>
            <p:nvPr/>
          </p:nvSpPr>
          <p:spPr bwMode="auto">
            <a:xfrm>
              <a:off x="1973" y="0"/>
              <a:ext cx="0" cy="432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64" name="Line 32"/>
            <p:cNvSpPr>
              <a:spLocks noChangeShapeType="1"/>
            </p:cNvSpPr>
            <p:nvPr/>
          </p:nvSpPr>
          <p:spPr bwMode="auto">
            <a:xfrm>
              <a:off x="1746" y="0"/>
              <a:ext cx="0" cy="432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65" name="Line 33"/>
            <p:cNvSpPr>
              <a:spLocks noChangeShapeType="1"/>
            </p:cNvSpPr>
            <p:nvPr/>
          </p:nvSpPr>
          <p:spPr bwMode="auto">
            <a:xfrm>
              <a:off x="1519" y="0"/>
              <a:ext cx="0" cy="432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66" name="Line 34"/>
            <p:cNvSpPr>
              <a:spLocks noChangeShapeType="1"/>
            </p:cNvSpPr>
            <p:nvPr/>
          </p:nvSpPr>
          <p:spPr bwMode="auto">
            <a:xfrm>
              <a:off x="1292" y="0"/>
              <a:ext cx="0" cy="432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67" name="Line 35"/>
            <p:cNvSpPr>
              <a:spLocks noChangeShapeType="1"/>
            </p:cNvSpPr>
            <p:nvPr/>
          </p:nvSpPr>
          <p:spPr bwMode="auto">
            <a:xfrm>
              <a:off x="1066" y="0"/>
              <a:ext cx="0" cy="432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68" name="Line 36"/>
            <p:cNvSpPr>
              <a:spLocks noChangeShapeType="1"/>
            </p:cNvSpPr>
            <p:nvPr/>
          </p:nvSpPr>
          <p:spPr bwMode="auto">
            <a:xfrm>
              <a:off x="839" y="0"/>
              <a:ext cx="0" cy="432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69" name="Line 37"/>
            <p:cNvSpPr>
              <a:spLocks noChangeShapeType="1"/>
            </p:cNvSpPr>
            <p:nvPr/>
          </p:nvSpPr>
          <p:spPr bwMode="auto">
            <a:xfrm>
              <a:off x="612" y="0"/>
              <a:ext cx="0" cy="432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70" name="Line 38"/>
            <p:cNvSpPr>
              <a:spLocks noChangeShapeType="1"/>
            </p:cNvSpPr>
            <p:nvPr/>
          </p:nvSpPr>
          <p:spPr bwMode="auto">
            <a:xfrm>
              <a:off x="0" y="1933"/>
              <a:ext cx="5760" cy="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71" name="Line 39"/>
            <p:cNvSpPr>
              <a:spLocks noChangeShapeType="1"/>
            </p:cNvSpPr>
            <p:nvPr/>
          </p:nvSpPr>
          <p:spPr bwMode="auto">
            <a:xfrm>
              <a:off x="0" y="1706"/>
              <a:ext cx="5760" cy="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72" name="Line 40"/>
            <p:cNvSpPr>
              <a:spLocks noChangeShapeType="1"/>
            </p:cNvSpPr>
            <p:nvPr/>
          </p:nvSpPr>
          <p:spPr bwMode="auto">
            <a:xfrm>
              <a:off x="0" y="1480"/>
              <a:ext cx="5760" cy="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73" name="Line 41"/>
            <p:cNvSpPr>
              <a:spLocks noChangeShapeType="1"/>
            </p:cNvSpPr>
            <p:nvPr/>
          </p:nvSpPr>
          <p:spPr bwMode="auto">
            <a:xfrm>
              <a:off x="0" y="1253"/>
              <a:ext cx="5760" cy="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74" name="Line 42"/>
            <p:cNvSpPr>
              <a:spLocks noChangeShapeType="1"/>
            </p:cNvSpPr>
            <p:nvPr/>
          </p:nvSpPr>
          <p:spPr bwMode="auto">
            <a:xfrm>
              <a:off x="0" y="1026"/>
              <a:ext cx="5760" cy="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75" name="Line 43"/>
            <p:cNvSpPr>
              <a:spLocks noChangeShapeType="1"/>
            </p:cNvSpPr>
            <p:nvPr/>
          </p:nvSpPr>
          <p:spPr bwMode="auto">
            <a:xfrm>
              <a:off x="0" y="799"/>
              <a:ext cx="5760" cy="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76" name="Line 44"/>
            <p:cNvSpPr>
              <a:spLocks noChangeShapeType="1"/>
            </p:cNvSpPr>
            <p:nvPr/>
          </p:nvSpPr>
          <p:spPr bwMode="auto">
            <a:xfrm>
              <a:off x="0" y="572"/>
              <a:ext cx="5760" cy="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77" name="Line 45"/>
            <p:cNvSpPr>
              <a:spLocks noChangeShapeType="1"/>
            </p:cNvSpPr>
            <p:nvPr/>
          </p:nvSpPr>
          <p:spPr bwMode="auto">
            <a:xfrm>
              <a:off x="0" y="346"/>
              <a:ext cx="5760" cy="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78" name="Line 46"/>
            <p:cNvSpPr>
              <a:spLocks noChangeShapeType="1"/>
            </p:cNvSpPr>
            <p:nvPr/>
          </p:nvSpPr>
          <p:spPr bwMode="auto">
            <a:xfrm>
              <a:off x="0" y="2387"/>
              <a:ext cx="5760" cy="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79" name="Line 47"/>
            <p:cNvSpPr>
              <a:spLocks noChangeShapeType="1"/>
            </p:cNvSpPr>
            <p:nvPr/>
          </p:nvSpPr>
          <p:spPr bwMode="auto">
            <a:xfrm>
              <a:off x="0" y="2840"/>
              <a:ext cx="5760" cy="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80" name="Line 48"/>
            <p:cNvSpPr>
              <a:spLocks noChangeShapeType="1"/>
            </p:cNvSpPr>
            <p:nvPr/>
          </p:nvSpPr>
          <p:spPr bwMode="auto">
            <a:xfrm>
              <a:off x="0" y="3067"/>
              <a:ext cx="5760" cy="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81" name="Line 49"/>
            <p:cNvSpPr>
              <a:spLocks noChangeShapeType="1"/>
            </p:cNvSpPr>
            <p:nvPr/>
          </p:nvSpPr>
          <p:spPr bwMode="auto">
            <a:xfrm>
              <a:off x="0" y="3294"/>
              <a:ext cx="5760" cy="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82" name="Line 50"/>
            <p:cNvSpPr>
              <a:spLocks noChangeShapeType="1"/>
            </p:cNvSpPr>
            <p:nvPr/>
          </p:nvSpPr>
          <p:spPr bwMode="auto">
            <a:xfrm>
              <a:off x="0" y="3521"/>
              <a:ext cx="5760" cy="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83" name="Line 51"/>
            <p:cNvSpPr>
              <a:spLocks noChangeShapeType="1"/>
            </p:cNvSpPr>
            <p:nvPr/>
          </p:nvSpPr>
          <p:spPr bwMode="auto">
            <a:xfrm>
              <a:off x="0" y="3748"/>
              <a:ext cx="5760" cy="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84" name="Line 52"/>
            <p:cNvSpPr>
              <a:spLocks noChangeShapeType="1"/>
            </p:cNvSpPr>
            <p:nvPr/>
          </p:nvSpPr>
          <p:spPr bwMode="auto">
            <a:xfrm>
              <a:off x="0" y="3974"/>
              <a:ext cx="5760" cy="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85" name="Line 53"/>
            <p:cNvSpPr>
              <a:spLocks noChangeShapeType="1"/>
            </p:cNvSpPr>
            <p:nvPr/>
          </p:nvSpPr>
          <p:spPr bwMode="auto">
            <a:xfrm>
              <a:off x="0" y="4201"/>
              <a:ext cx="5760" cy="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86" name="Line 54"/>
            <p:cNvSpPr>
              <a:spLocks noChangeShapeType="1"/>
            </p:cNvSpPr>
            <p:nvPr/>
          </p:nvSpPr>
          <p:spPr bwMode="auto">
            <a:xfrm>
              <a:off x="5375" y="0"/>
              <a:ext cx="0" cy="432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87" name="Line 55"/>
            <p:cNvSpPr>
              <a:spLocks noChangeShapeType="1"/>
            </p:cNvSpPr>
            <p:nvPr/>
          </p:nvSpPr>
          <p:spPr bwMode="auto">
            <a:xfrm>
              <a:off x="5602" y="0"/>
              <a:ext cx="0" cy="432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88" name="Line 56"/>
            <p:cNvSpPr>
              <a:spLocks noChangeShapeType="1"/>
            </p:cNvSpPr>
            <p:nvPr/>
          </p:nvSpPr>
          <p:spPr bwMode="auto">
            <a:xfrm>
              <a:off x="385" y="0"/>
              <a:ext cx="0" cy="432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89" name="Line 57"/>
            <p:cNvSpPr>
              <a:spLocks noChangeShapeType="1"/>
            </p:cNvSpPr>
            <p:nvPr/>
          </p:nvSpPr>
          <p:spPr bwMode="auto">
            <a:xfrm>
              <a:off x="158" y="0"/>
              <a:ext cx="0" cy="432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9690" name="Line 58"/>
            <p:cNvSpPr>
              <a:spLocks noChangeShapeType="1"/>
            </p:cNvSpPr>
            <p:nvPr/>
          </p:nvSpPr>
          <p:spPr bwMode="auto">
            <a:xfrm>
              <a:off x="0" y="2614"/>
              <a:ext cx="5760" cy="0"/>
            </a:xfrm>
            <a:prstGeom prst="line">
              <a:avLst/>
            </a:prstGeom>
            <a:noFill/>
            <a:ln w="12700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9691" name="Group 59"/>
          <p:cNvGrpSpPr>
            <a:grpSpLocks/>
          </p:cNvGrpSpPr>
          <p:nvPr/>
        </p:nvGrpSpPr>
        <p:grpSpPr bwMode="auto">
          <a:xfrm>
            <a:off x="4211638" y="992188"/>
            <a:ext cx="360362" cy="2257425"/>
            <a:chOff x="2653" y="686"/>
            <a:chExt cx="227" cy="1422"/>
          </a:xfrm>
        </p:grpSpPr>
        <p:sp>
          <p:nvSpPr>
            <p:cNvPr id="69692" name="Text Box 60"/>
            <p:cNvSpPr txBox="1">
              <a:spLocks noChangeArrowheads="1"/>
            </p:cNvSpPr>
            <p:nvPr/>
          </p:nvSpPr>
          <p:spPr bwMode="auto">
            <a:xfrm>
              <a:off x="2653" y="1820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1</a:t>
              </a:r>
            </a:p>
          </p:txBody>
        </p:sp>
        <p:sp>
          <p:nvSpPr>
            <p:cNvPr id="69693" name="Text Box 61"/>
            <p:cNvSpPr txBox="1">
              <a:spLocks noChangeArrowheads="1"/>
            </p:cNvSpPr>
            <p:nvPr/>
          </p:nvSpPr>
          <p:spPr bwMode="auto">
            <a:xfrm>
              <a:off x="2653" y="1593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2</a:t>
              </a:r>
            </a:p>
          </p:txBody>
        </p:sp>
        <p:sp>
          <p:nvSpPr>
            <p:cNvPr id="69694" name="Text Box 62"/>
            <p:cNvSpPr txBox="1">
              <a:spLocks noChangeArrowheads="1"/>
            </p:cNvSpPr>
            <p:nvPr/>
          </p:nvSpPr>
          <p:spPr bwMode="auto">
            <a:xfrm>
              <a:off x="2653" y="1366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3</a:t>
              </a:r>
            </a:p>
          </p:txBody>
        </p:sp>
        <p:sp>
          <p:nvSpPr>
            <p:cNvPr id="69695" name="Text Box 63"/>
            <p:cNvSpPr txBox="1">
              <a:spLocks noChangeArrowheads="1"/>
            </p:cNvSpPr>
            <p:nvPr/>
          </p:nvSpPr>
          <p:spPr bwMode="auto">
            <a:xfrm>
              <a:off x="2653" y="1139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4</a:t>
              </a:r>
            </a:p>
          </p:txBody>
        </p:sp>
        <p:sp>
          <p:nvSpPr>
            <p:cNvPr id="69696" name="Text Box 64"/>
            <p:cNvSpPr txBox="1">
              <a:spLocks noChangeArrowheads="1"/>
            </p:cNvSpPr>
            <p:nvPr/>
          </p:nvSpPr>
          <p:spPr bwMode="auto">
            <a:xfrm>
              <a:off x="2653" y="913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5</a:t>
              </a:r>
            </a:p>
          </p:txBody>
        </p:sp>
        <p:sp>
          <p:nvSpPr>
            <p:cNvPr id="69697" name="Text Box 65"/>
            <p:cNvSpPr txBox="1">
              <a:spLocks noChangeArrowheads="1"/>
            </p:cNvSpPr>
            <p:nvPr/>
          </p:nvSpPr>
          <p:spPr bwMode="auto">
            <a:xfrm>
              <a:off x="2653" y="686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6</a:t>
              </a:r>
            </a:p>
          </p:txBody>
        </p:sp>
      </p:grpSp>
      <p:sp>
        <p:nvSpPr>
          <p:cNvPr id="69698" name="Text Box 66"/>
          <p:cNvSpPr txBox="1">
            <a:spLocks noChangeArrowheads="1"/>
          </p:cNvSpPr>
          <p:nvPr/>
        </p:nvSpPr>
        <p:spPr bwMode="auto">
          <a:xfrm>
            <a:off x="4572000" y="3429000"/>
            <a:ext cx="36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</a:p>
        </p:txBody>
      </p:sp>
      <p:sp>
        <p:nvSpPr>
          <p:cNvPr id="69699" name="Oval 67"/>
          <p:cNvSpPr>
            <a:spLocks noChangeArrowheads="1"/>
          </p:cNvSpPr>
          <p:nvPr/>
        </p:nvSpPr>
        <p:spPr bwMode="auto">
          <a:xfrm>
            <a:off x="4462463" y="1878013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9700" name="Oval 68"/>
          <p:cNvSpPr>
            <a:spLocks noChangeArrowheads="1"/>
          </p:cNvSpPr>
          <p:nvPr/>
        </p:nvSpPr>
        <p:spPr bwMode="auto">
          <a:xfrm>
            <a:off x="3741738" y="3321050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9701" name="Line 69"/>
          <p:cNvSpPr>
            <a:spLocks noChangeShapeType="1"/>
          </p:cNvSpPr>
          <p:nvPr/>
        </p:nvSpPr>
        <p:spPr bwMode="auto">
          <a:xfrm>
            <a:off x="2592388" y="57689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702" name="Line 70"/>
          <p:cNvSpPr>
            <a:spLocks noChangeShapeType="1"/>
          </p:cNvSpPr>
          <p:nvPr/>
        </p:nvSpPr>
        <p:spPr bwMode="auto">
          <a:xfrm flipH="1">
            <a:off x="2771775" y="549275"/>
            <a:ext cx="2520950" cy="5040313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703" name="Text Box 71"/>
          <p:cNvSpPr txBox="1">
            <a:spLocks noChangeArrowheads="1"/>
          </p:cNvSpPr>
          <p:nvPr/>
        </p:nvSpPr>
        <p:spPr bwMode="auto">
          <a:xfrm>
            <a:off x="5291138" y="188913"/>
            <a:ext cx="1981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200" b="1">
                <a:solidFill>
                  <a:srgbClr val="FF0000"/>
                </a:solidFill>
              </a:rPr>
              <a:t>У=2Х+4</a:t>
            </a:r>
          </a:p>
        </p:txBody>
      </p:sp>
      <p:sp>
        <p:nvSpPr>
          <p:cNvPr id="69704" name="Oval 72"/>
          <p:cNvSpPr>
            <a:spLocks noChangeArrowheads="1"/>
          </p:cNvSpPr>
          <p:nvPr/>
        </p:nvSpPr>
        <p:spPr bwMode="auto">
          <a:xfrm>
            <a:off x="4465638" y="438150"/>
            <a:ext cx="215900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9705" name="Oval 73"/>
          <p:cNvSpPr>
            <a:spLocks noChangeArrowheads="1"/>
          </p:cNvSpPr>
          <p:nvPr/>
        </p:nvSpPr>
        <p:spPr bwMode="auto">
          <a:xfrm>
            <a:off x="3057525" y="3321050"/>
            <a:ext cx="215900" cy="2159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9706" name="Line 74"/>
          <p:cNvSpPr>
            <a:spLocks noChangeShapeType="1"/>
          </p:cNvSpPr>
          <p:nvPr/>
        </p:nvSpPr>
        <p:spPr bwMode="auto">
          <a:xfrm flipH="1">
            <a:off x="2411413" y="-171450"/>
            <a:ext cx="2520950" cy="5040313"/>
          </a:xfrm>
          <a:prstGeom prst="line">
            <a:avLst/>
          </a:prstGeom>
          <a:noFill/>
          <a:ln w="635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707" name="Text Box 75"/>
          <p:cNvSpPr txBox="1">
            <a:spLocks noChangeArrowheads="1"/>
          </p:cNvSpPr>
          <p:nvPr/>
        </p:nvSpPr>
        <p:spPr bwMode="auto">
          <a:xfrm>
            <a:off x="1798638" y="2168525"/>
            <a:ext cx="198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200" b="1">
                <a:solidFill>
                  <a:srgbClr val="6600FF"/>
                </a:solidFill>
              </a:rPr>
              <a:t>У</a:t>
            </a:r>
            <a:r>
              <a:rPr lang="ru-RU" altLang="ru-RU" sz="2000" b="1">
                <a:solidFill>
                  <a:srgbClr val="6600FF"/>
                </a:solidFill>
              </a:rPr>
              <a:t>1</a:t>
            </a:r>
            <a:r>
              <a:rPr lang="ru-RU" altLang="ru-RU" sz="3200" b="1">
                <a:solidFill>
                  <a:srgbClr val="6600FF"/>
                </a:solidFill>
              </a:rPr>
              <a:t>=2х+8</a:t>
            </a:r>
          </a:p>
        </p:txBody>
      </p:sp>
      <p:sp>
        <p:nvSpPr>
          <p:cNvPr id="69708" name="Oval 76"/>
          <p:cNvSpPr>
            <a:spLocks noChangeArrowheads="1"/>
          </p:cNvSpPr>
          <p:nvPr/>
        </p:nvSpPr>
        <p:spPr bwMode="auto">
          <a:xfrm>
            <a:off x="4465638" y="5480050"/>
            <a:ext cx="215900" cy="2159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9709" name="Oval 77"/>
          <p:cNvSpPr>
            <a:spLocks noChangeArrowheads="1"/>
          </p:cNvSpPr>
          <p:nvPr/>
        </p:nvSpPr>
        <p:spPr bwMode="auto">
          <a:xfrm>
            <a:off x="5508625" y="3321050"/>
            <a:ext cx="215900" cy="215900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9710" name="Line 78"/>
          <p:cNvSpPr>
            <a:spLocks noChangeShapeType="1"/>
          </p:cNvSpPr>
          <p:nvPr/>
        </p:nvSpPr>
        <p:spPr bwMode="auto">
          <a:xfrm flipH="1">
            <a:off x="4281488" y="1089025"/>
            <a:ext cx="2520950" cy="5040313"/>
          </a:xfrm>
          <a:prstGeom prst="line">
            <a:avLst/>
          </a:prstGeom>
          <a:noFill/>
          <a:ln w="635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9711" name="Text Box 79"/>
          <p:cNvSpPr txBox="1">
            <a:spLocks noChangeArrowheads="1"/>
          </p:cNvSpPr>
          <p:nvPr/>
        </p:nvSpPr>
        <p:spPr bwMode="auto">
          <a:xfrm>
            <a:off x="5111750" y="4508500"/>
            <a:ext cx="198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3200" b="1">
                <a:solidFill>
                  <a:srgbClr val="66FF33"/>
                </a:solidFill>
              </a:rPr>
              <a:t>У</a:t>
            </a:r>
            <a:r>
              <a:rPr lang="ru-RU" altLang="ru-RU" sz="2000" b="1">
                <a:solidFill>
                  <a:srgbClr val="66FF33"/>
                </a:solidFill>
              </a:rPr>
              <a:t>2</a:t>
            </a:r>
            <a:r>
              <a:rPr lang="ru-RU" altLang="ru-RU" sz="3200" b="1">
                <a:solidFill>
                  <a:srgbClr val="66FF33"/>
                </a:solidFill>
              </a:rPr>
              <a:t>=2х-6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2446338" y="188913"/>
            <a:ext cx="3746500" cy="4859337"/>
            <a:chOff x="2446338" y="188913"/>
            <a:chExt cx="3746500" cy="4859337"/>
          </a:xfrm>
        </p:grpSpPr>
        <p:sp>
          <p:nvSpPr>
            <p:cNvPr id="69712" name="Oval 80"/>
            <p:cNvSpPr>
              <a:spLocks noChangeArrowheads="1"/>
            </p:cNvSpPr>
            <p:nvPr/>
          </p:nvSpPr>
          <p:spPr bwMode="auto">
            <a:xfrm>
              <a:off x="5834063" y="188913"/>
              <a:ext cx="358775" cy="539750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9713" name="Oval 81"/>
            <p:cNvSpPr>
              <a:spLocks noChangeArrowheads="1"/>
            </p:cNvSpPr>
            <p:nvPr/>
          </p:nvSpPr>
          <p:spPr bwMode="auto">
            <a:xfrm>
              <a:off x="5761038" y="4508500"/>
              <a:ext cx="358775" cy="539750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9714" name="Oval 82"/>
            <p:cNvSpPr>
              <a:spLocks noChangeArrowheads="1"/>
            </p:cNvSpPr>
            <p:nvPr/>
          </p:nvSpPr>
          <p:spPr bwMode="auto">
            <a:xfrm>
              <a:off x="2446338" y="2168525"/>
              <a:ext cx="358775" cy="539750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69715" name="Text Box 83"/>
          <p:cNvSpPr txBox="1">
            <a:spLocks noChangeArrowheads="1"/>
          </p:cNvSpPr>
          <p:nvPr/>
        </p:nvSpPr>
        <p:spPr bwMode="auto">
          <a:xfrm>
            <a:off x="4211638" y="368300"/>
            <a:ext cx="3603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  <p:sp>
        <p:nvSpPr>
          <p:cNvPr id="85" name="Прямоугольник 84"/>
          <p:cNvSpPr/>
          <p:nvPr/>
        </p:nvSpPr>
        <p:spPr>
          <a:xfrm>
            <a:off x="4246045" y="5514976"/>
            <a:ext cx="525673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 </a:t>
            </a:r>
            <a:r>
              <a:rPr lang="ru-RU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= к</a:t>
            </a:r>
            <a:r>
              <a:rPr lang="en-US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х + </a:t>
            </a:r>
            <a:r>
              <a:rPr lang="en-US" sz="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</a:t>
            </a:r>
            <a:endParaRPr lang="ru-RU" sz="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97912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689" y="615494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Как расположен график функции  у = </a:t>
            </a:r>
            <a:r>
              <a:rPr lang="en-US" b="1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 </a:t>
            </a:r>
            <a:r>
              <a:rPr lang="ru-RU" b="1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?</a:t>
            </a:r>
            <a:r>
              <a:rPr lang="en-US" b="1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en-US" b="1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endParaRPr lang="ru-RU" dirty="0"/>
          </a:p>
        </p:txBody>
      </p:sp>
      <p:sp>
        <p:nvSpPr>
          <p:cNvPr id="5" name="Line 173"/>
          <p:cNvSpPr>
            <a:spLocks noChangeShapeType="1"/>
          </p:cNvSpPr>
          <p:nvPr/>
        </p:nvSpPr>
        <p:spPr bwMode="auto">
          <a:xfrm rot="2220503" flipV="1">
            <a:off x="1225306" y="2607536"/>
            <a:ext cx="740763" cy="2606218"/>
          </a:xfrm>
          <a:prstGeom prst="line">
            <a:avLst/>
          </a:prstGeom>
          <a:noFill/>
          <a:ln w="63500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" name="Line 173"/>
          <p:cNvSpPr>
            <a:spLocks noChangeShapeType="1"/>
          </p:cNvSpPr>
          <p:nvPr/>
        </p:nvSpPr>
        <p:spPr bwMode="auto">
          <a:xfrm rot="2220503" flipV="1">
            <a:off x="3997725" y="3392326"/>
            <a:ext cx="1725102" cy="1300354"/>
          </a:xfrm>
          <a:prstGeom prst="line">
            <a:avLst/>
          </a:prstGeom>
          <a:noFill/>
          <a:ln w="63500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" name="Line 173"/>
          <p:cNvSpPr>
            <a:spLocks noChangeShapeType="1"/>
          </p:cNvSpPr>
          <p:nvPr/>
        </p:nvSpPr>
        <p:spPr bwMode="auto">
          <a:xfrm rot="2220503" flipH="1" flipV="1">
            <a:off x="6705481" y="3510306"/>
            <a:ext cx="1979416" cy="951133"/>
          </a:xfrm>
          <a:prstGeom prst="line">
            <a:avLst/>
          </a:prstGeom>
          <a:noFill/>
          <a:ln w="63500">
            <a:solidFill>
              <a:srgbClr val="66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1580524" y="5301260"/>
            <a:ext cx="67197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3600" b="1" dirty="0" smtClean="0">
                <a:solidFill>
                  <a:srgbClr val="228622"/>
                </a:solidFill>
                <a:latin typeface="+mn-lt"/>
              </a:rPr>
              <a:t>А)</a:t>
            </a:r>
            <a:endParaRPr lang="en-US" altLang="ru-RU" sz="3600" b="1" dirty="0">
              <a:solidFill>
                <a:srgbClr val="228622"/>
              </a:solidFill>
              <a:latin typeface="+mn-lt"/>
            </a:endParaRPr>
          </a:p>
        </p:txBody>
      </p:sp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4560824" y="5210389"/>
            <a:ext cx="6703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3600" b="1" dirty="0" smtClean="0">
                <a:solidFill>
                  <a:srgbClr val="228622"/>
                </a:solidFill>
                <a:latin typeface="+mn-lt"/>
              </a:rPr>
              <a:t>Б)</a:t>
            </a:r>
            <a:endParaRPr lang="en-US" altLang="ru-RU" sz="3600" b="1" dirty="0">
              <a:solidFill>
                <a:srgbClr val="228622"/>
              </a:solidFill>
              <a:latin typeface="+mn-lt"/>
            </a:endParaRPr>
          </a:p>
        </p:txBody>
      </p:sp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7396766" y="5113596"/>
            <a:ext cx="67197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3600" b="1" dirty="0" smtClean="0">
                <a:solidFill>
                  <a:srgbClr val="228622"/>
                </a:solidFill>
                <a:latin typeface="+mn-lt"/>
              </a:rPr>
              <a:t>В)</a:t>
            </a:r>
            <a:endParaRPr lang="en-US" altLang="ru-RU" sz="3600" b="1" dirty="0">
              <a:solidFill>
                <a:srgbClr val="228622"/>
              </a:solidFill>
              <a:latin typeface="+mn-lt"/>
            </a:endParaRPr>
          </a:p>
        </p:txBody>
      </p:sp>
      <p:grpSp>
        <p:nvGrpSpPr>
          <p:cNvPr id="15" name="Группа 271"/>
          <p:cNvGrpSpPr>
            <a:grpSpLocks/>
          </p:cNvGrpSpPr>
          <p:nvPr/>
        </p:nvGrpSpPr>
        <p:grpSpPr bwMode="auto">
          <a:xfrm>
            <a:off x="6410979" y="2439141"/>
            <a:ext cx="2362109" cy="2669044"/>
            <a:chOff x="0" y="2643182"/>
            <a:chExt cx="2857494" cy="3500460"/>
          </a:xfrm>
        </p:grpSpPr>
        <p:sp>
          <p:nvSpPr>
            <p:cNvPr id="16" name="Text Box 64"/>
            <p:cNvSpPr txBox="1">
              <a:spLocks noChangeArrowheads="1"/>
            </p:cNvSpPr>
            <p:nvPr/>
          </p:nvSpPr>
          <p:spPr bwMode="auto">
            <a:xfrm>
              <a:off x="357158" y="4892625"/>
              <a:ext cx="37221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b="1">
                  <a:latin typeface="Calibri" pitchFamily="34" charset="0"/>
                </a:rPr>
                <a:t>-</a:t>
              </a:r>
              <a:r>
                <a:rPr lang="en-US" altLang="ru-RU" b="1">
                  <a:latin typeface="Calibri" pitchFamily="34" charset="0"/>
                </a:rPr>
                <a:t>3</a:t>
              </a:r>
              <a:endParaRPr lang="ru-RU" altLang="ru-RU" b="1">
                <a:latin typeface="Calibri" pitchFamily="34" charset="0"/>
              </a:endParaRPr>
            </a:p>
          </p:txBody>
        </p:sp>
        <p:sp>
          <p:nvSpPr>
            <p:cNvPr id="17" name="Text Box 64"/>
            <p:cNvSpPr txBox="1">
              <a:spLocks noChangeArrowheads="1"/>
            </p:cNvSpPr>
            <p:nvPr/>
          </p:nvSpPr>
          <p:spPr bwMode="auto">
            <a:xfrm>
              <a:off x="1276239" y="5607005"/>
              <a:ext cx="37221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b="1">
                  <a:latin typeface="Calibri" pitchFamily="34" charset="0"/>
                </a:rPr>
                <a:t>-</a:t>
              </a:r>
              <a:r>
                <a:rPr lang="en-US" altLang="ru-RU" b="1">
                  <a:latin typeface="Calibri" pitchFamily="34" charset="0"/>
                </a:rPr>
                <a:t>3</a:t>
              </a:r>
              <a:endParaRPr lang="ru-RU" altLang="ru-RU" b="1">
                <a:latin typeface="Calibri" pitchFamily="34" charset="0"/>
              </a:endParaRPr>
            </a:p>
          </p:txBody>
        </p:sp>
        <p:grpSp>
          <p:nvGrpSpPr>
            <p:cNvPr id="18" name="Группа 210"/>
            <p:cNvGrpSpPr>
              <a:grpSpLocks/>
            </p:cNvGrpSpPr>
            <p:nvPr/>
          </p:nvGrpSpPr>
          <p:grpSpPr bwMode="auto">
            <a:xfrm>
              <a:off x="2" y="2643181"/>
              <a:ext cx="2857495" cy="3500459"/>
              <a:chOff x="3786183" y="1000104"/>
              <a:chExt cx="4749816" cy="5153039"/>
            </a:xfrm>
          </p:grpSpPr>
          <p:grpSp>
            <p:nvGrpSpPr>
              <p:cNvPr id="19" name="Группа 4"/>
              <p:cNvGrpSpPr>
                <a:grpSpLocks/>
              </p:cNvGrpSpPr>
              <p:nvPr/>
            </p:nvGrpSpPr>
            <p:grpSpPr bwMode="auto">
              <a:xfrm>
                <a:off x="3786183" y="1000104"/>
                <a:ext cx="4749816" cy="5153039"/>
                <a:chOff x="4952995" y="990600"/>
                <a:chExt cx="3582992" cy="3657600"/>
              </a:xfrm>
            </p:grpSpPr>
            <p:sp>
              <p:nvSpPr>
                <p:cNvPr id="35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6343742" y="3229948"/>
                  <a:ext cx="311150" cy="3667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b="1">
                      <a:latin typeface="Calibri" pitchFamily="34" charset="0"/>
                    </a:rPr>
                    <a:t>0</a:t>
                  </a:r>
                </a:p>
              </p:txBody>
            </p:sp>
            <p:sp>
              <p:nvSpPr>
                <p:cNvPr id="36" name="Freeform 40"/>
                <p:cNvSpPr>
                  <a:spLocks/>
                </p:cNvSpPr>
                <p:nvPr/>
              </p:nvSpPr>
              <p:spPr bwMode="auto">
                <a:xfrm>
                  <a:off x="5056188" y="3114675"/>
                  <a:ext cx="3424238" cy="3175"/>
                </a:xfrm>
                <a:custGeom>
                  <a:avLst/>
                  <a:gdLst>
                    <a:gd name="T0" fmla="*/ 0 w 3060"/>
                    <a:gd name="T1" fmla="*/ 0 h 2"/>
                    <a:gd name="T2" fmla="*/ 2147483647 w 3060"/>
                    <a:gd name="T3" fmla="*/ 2147483647 h 2"/>
                    <a:gd name="T4" fmla="*/ 0 60000 65536"/>
                    <a:gd name="T5" fmla="*/ 0 60000 65536"/>
                    <a:gd name="T6" fmla="*/ 0 w 3060"/>
                    <a:gd name="T7" fmla="*/ 0 h 2"/>
                    <a:gd name="T8" fmla="*/ 3060 w 3060"/>
                    <a:gd name="T9" fmla="*/ 2 h 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060" h="2">
                      <a:moveTo>
                        <a:pt x="0" y="0"/>
                      </a:moveTo>
                      <a:lnTo>
                        <a:pt x="3060" y="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37" name="Freeform 41"/>
                <p:cNvSpPr>
                  <a:spLocks/>
                </p:cNvSpPr>
                <p:nvPr/>
              </p:nvSpPr>
              <p:spPr bwMode="auto">
                <a:xfrm>
                  <a:off x="4997450" y="4565650"/>
                  <a:ext cx="3470275" cy="6350"/>
                </a:xfrm>
                <a:custGeom>
                  <a:avLst/>
                  <a:gdLst>
                    <a:gd name="T0" fmla="*/ 0 w 3100"/>
                    <a:gd name="T1" fmla="*/ 2147483647 h 4"/>
                    <a:gd name="T2" fmla="*/ 2147483647 w 3100"/>
                    <a:gd name="T3" fmla="*/ 0 h 4"/>
                    <a:gd name="T4" fmla="*/ 0 60000 65536"/>
                    <a:gd name="T5" fmla="*/ 0 60000 65536"/>
                    <a:gd name="T6" fmla="*/ 0 w 3100"/>
                    <a:gd name="T7" fmla="*/ 0 h 4"/>
                    <a:gd name="T8" fmla="*/ 3100 w 3100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0" h="4">
                      <a:moveTo>
                        <a:pt x="0" y="4"/>
                      </a:moveTo>
                      <a:lnTo>
                        <a:pt x="3100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38" name="Freeform 42"/>
                <p:cNvSpPr>
                  <a:spLocks/>
                </p:cNvSpPr>
                <p:nvPr/>
              </p:nvSpPr>
              <p:spPr bwMode="auto">
                <a:xfrm>
                  <a:off x="4997450" y="4267200"/>
                  <a:ext cx="3478213" cy="12700"/>
                </a:xfrm>
                <a:custGeom>
                  <a:avLst/>
                  <a:gdLst>
                    <a:gd name="T0" fmla="*/ 0 w 3108"/>
                    <a:gd name="T1" fmla="*/ 2147483647 h 8"/>
                    <a:gd name="T2" fmla="*/ 2147483647 w 3108"/>
                    <a:gd name="T3" fmla="*/ 0 h 8"/>
                    <a:gd name="T4" fmla="*/ 0 60000 65536"/>
                    <a:gd name="T5" fmla="*/ 0 60000 65536"/>
                    <a:gd name="T6" fmla="*/ 0 w 3108"/>
                    <a:gd name="T7" fmla="*/ 0 h 8"/>
                    <a:gd name="T8" fmla="*/ 3108 w 3108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8" h="8">
                      <a:moveTo>
                        <a:pt x="0" y="8"/>
                      </a:moveTo>
                      <a:lnTo>
                        <a:pt x="3108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39" name="Freeform 43"/>
                <p:cNvSpPr>
                  <a:spLocks/>
                </p:cNvSpPr>
                <p:nvPr/>
              </p:nvSpPr>
              <p:spPr bwMode="auto">
                <a:xfrm>
                  <a:off x="4979988" y="4000500"/>
                  <a:ext cx="3527425" cy="1588"/>
                </a:xfrm>
                <a:custGeom>
                  <a:avLst/>
                  <a:gdLst>
                    <a:gd name="T0" fmla="*/ 0 w 3152"/>
                    <a:gd name="T1" fmla="*/ 0 h 1"/>
                    <a:gd name="T2" fmla="*/ 2147483647 w 3152"/>
                    <a:gd name="T3" fmla="*/ 0 h 1"/>
                    <a:gd name="T4" fmla="*/ 0 60000 65536"/>
                    <a:gd name="T5" fmla="*/ 0 60000 65536"/>
                    <a:gd name="T6" fmla="*/ 0 w 3152"/>
                    <a:gd name="T7" fmla="*/ 0 h 1"/>
                    <a:gd name="T8" fmla="*/ 3152 w 3152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52" h="1">
                      <a:moveTo>
                        <a:pt x="0" y="0"/>
                      </a:moveTo>
                      <a:lnTo>
                        <a:pt x="315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40" name="Freeform 44"/>
                <p:cNvSpPr>
                  <a:spLocks/>
                </p:cNvSpPr>
                <p:nvPr/>
              </p:nvSpPr>
              <p:spPr bwMode="auto">
                <a:xfrm>
                  <a:off x="5006975" y="2819400"/>
                  <a:ext cx="3468688" cy="1588"/>
                </a:xfrm>
                <a:custGeom>
                  <a:avLst/>
                  <a:gdLst>
                    <a:gd name="T0" fmla="*/ 0 w 3100"/>
                    <a:gd name="T1" fmla="*/ 0 h 1"/>
                    <a:gd name="T2" fmla="*/ 2147483647 w 3100"/>
                    <a:gd name="T3" fmla="*/ 0 h 1"/>
                    <a:gd name="T4" fmla="*/ 0 60000 65536"/>
                    <a:gd name="T5" fmla="*/ 0 60000 65536"/>
                    <a:gd name="T6" fmla="*/ 0 w 3100"/>
                    <a:gd name="T7" fmla="*/ 0 h 1"/>
                    <a:gd name="T8" fmla="*/ 3100 w 3100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0" h="1">
                      <a:moveTo>
                        <a:pt x="0" y="0"/>
                      </a:moveTo>
                      <a:lnTo>
                        <a:pt x="3100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41" name="Freeform 45"/>
                <p:cNvSpPr>
                  <a:spLocks/>
                </p:cNvSpPr>
                <p:nvPr/>
              </p:nvSpPr>
              <p:spPr bwMode="auto">
                <a:xfrm>
                  <a:off x="4992688" y="2514600"/>
                  <a:ext cx="3482975" cy="6350"/>
                </a:xfrm>
                <a:custGeom>
                  <a:avLst/>
                  <a:gdLst>
                    <a:gd name="T0" fmla="*/ 0 w 3112"/>
                    <a:gd name="T1" fmla="*/ 2147483647 h 4"/>
                    <a:gd name="T2" fmla="*/ 2147483647 w 3112"/>
                    <a:gd name="T3" fmla="*/ 0 h 4"/>
                    <a:gd name="T4" fmla="*/ 0 60000 65536"/>
                    <a:gd name="T5" fmla="*/ 0 60000 65536"/>
                    <a:gd name="T6" fmla="*/ 0 w 3112"/>
                    <a:gd name="T7" fmla="*/ 0 h 4"/>
                    <a:gd name="T8" fmla="*/ 3112 w 3112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12" h="4">
                      <a:moveTo>
                        <a:pt x="0" y="4"/>
                      </a:moveTo>
                      <a:lnTo>
                        <a:pt x="311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42" name="Freeform 46"/>
                <p:cNvSpPr>
                  <a:spLocks/>
                </p:cNvSpPr>
                <p:nvPr/>
              </p:nvSpPr>
              <p:spPr bwMode="auto">
                <a:xfrm>
                  <a:off x="4997450" y="2209800"/>
                  <a:ext cx="3478213" cy="6350"/>
                </a:xfrm>
                <a:custGeom>
                  <a:avLst/>
                  <a:gdLst>
                    <a:gd name="T0" fmla="*/ 0 w 3108"/>
                    <a:gd name="T1" fmla="*/ 0 h 4"/>
                    <a:gd name="T2" fmla="*/ 2147483647 w 3108"/>
                    <a:gd name="T3" fmla="*/ 2147483647 h 4"/>
                    <a:gd name="T4" fmla="*/ 0 60000 65536"/>
                    <a:gd name="T5" fmla="*/ 0 60000 65536"/>
                    <a:gd name="T6" fmla="*/ 0 w 3108"/>
                    <a:gd name="T7" fmla="*/ 0 h 4"/>
                    <a:gd name="T8" fmla="*/ 3108 w 3108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8" h="4">
                      <a:moveTo>
                        <a:pt x="0" y="0"/>
                      </a:moveTo>
                      <a:lnTo>
                        <a:pt x="3108" y="4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43" name="Freeform 47"/>
                <p:cNvSpPr>
                  <a:spLocks/>
                </p:cNvSpPr>
                <p:nvPr/>
              </p:nvSpPr>
              <p:spPr bwMode="auto">
                <a:xfrm>
                  <a:off x="4992688" y="1905000"/>
                  <a:ext cx="3482975" cy="6350"/>
                </a:xfrm>
                <a:custGeom>
                  <a:avLst/>
                  <a:gdLst>
                    <a:gd name="T0" fmla="*/ 0 w 3112"/>
                    <a:gd name="T1" fmla="*/ 2147483647 h 4"/>
                    <a:gd name="T2" fmla="*/ 2147483647 w 3112"/>
                    <a:gd name="T3" fmla="*/ 0 h 4"/>
                    <a:gd name="T4" fmla="*/ 0 60000 65536"/>
                    <a:gd name="T5" fmla="*/ 0 60000 65536"/>
                    <a:gd name="T6" fmla="*/ 0 w 3112"/>
                    <a:gd name="T7" fmla="*/ 0 h 4"/>
                    <a:gd name="T8" fmla="*/ 3112 w 3112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12" h="4">
                      <a:moveTo>
                        <a:pt x="0" y="4"/>
                      </a:moveTo>
                      <a:lnTo>
                        <a:pt x="311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44" name="Freeform 48"/>
                <p:cNvSpPr>
                  <a:spLocks/>
                </p:cNvSpPr>
                <p:nvPr/>
              </p:nvSpPr>
              <p:spPr bwMode="auto">
                <a:xfrm>
                  <a:off x="5002213" y="1600200"/>
                  <a:ext cx="3473450" cy="1588"/>
                </a:xfrm>
                <a:custGeom>
                  <a:avLst/>
                  <a:gdLst>
                    <a:gd name="T0" fmla="*/ 0 w 3104"/>
                    <a:gd name="T1" fmla="*/ 0 h 1"/>
                    <a:gd name="T2" fmla="*/ 2147483647 w 3104"/>
                    <a:gd name="T3" fmla="*/ 0 h 1"/>
                    <a:gd name="T4" fmla="*/ 0 60000 65536"/>
                    <a:gd name="T5" fmla="*/ 0 60000 65536"/>
                    <a:gd name="T6" fmla="*/ 0 w 3104"/>
                    <a:gd name="T7" fmla="*/ 0 h 1"/>
                    <a:gd name="T8" fmla="*/ 3104 w 3104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4" h="1">
                      <a:moveTo>
                        <a:pt x="0" y="0"/>
                      </a:moveTo>
                      <a:lnTo>
                        <a:pt x="3104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45" name="Freeform 49"/>
                <p:cNvSpPr>
                  <a:spLocks/>
                </p:cNvSpPr>
                <p:nvPr/>
              </p:nvSpPr>
              <p:spPr bwMode="auto">
                <a:xfrm>
                  <a:off x="5011738" y="1295400"/>
                  <a:ext cx="3460750" cy="12700"/>
                </a:xfrm>
                <a:custGeom>
                  <a:avLst/>
                  <a:gdLst>
                    <a:gd name="T0" fmla="*/ 0 w 3092"/>
                    <a:gd name="T1" fmla="*/ 2147483647 h 8"/>
                    <a:gd name="T2" fmla="*/ 2147483647 w 3092"/>
                    <a:gd name="T3" fmla="*/ 0 h 8"/>
                    <a:gd name="T4" fmla="*/ 0 60000 65536"/>
                    <a:gd name="T5" fmla="*/ 0 60000 65536"/>
                    <a:gd name="T6" fmla="*/ 0 w 3092"/>
                    <a:gd name="T7" fmla="*/ 0 h 8"/>
                    <a:gd name="T8" fmla="*/ 3092 w 3092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092" h="8">
                      <a:moveTo>
                        <a:pt x="0" y="8"/>
                      </a:moveTo>
                      <a:lnTo>
                        <a:pt x="309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46" name="Freeform 50"/>
                <p:cNvSpPr>
                  <a:spLocks/>
                </p:cNvSpPr>
                <p:nvPr/>
              </p:nvSpPr>
              <p:spPr bwMode="auto">
                <a:xfrm>
                  <a:off x="4952992" y="3379238"/>
                  <a:ext cx="3581001" cy="165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200" y="0"/>
                    </a:cxn>
                  </a:cxnLst>
                  <a:rect l="0" t="0" r="r" b="b"/>
                  <a:pathLst>
                    <a:path w="3200" h="1">
                      <a:moveTo>
                        <a:pt x="0" y="0"/>
                      </a:moveTo>
                      <a:lnTo>
                        <a:pt x="3200" y="0"/>
                      </a:lnTo>
                    </a:path>
                  </a:pathLst>
                </a:custGeom>
                <a:ln>
                  <a:headEnd/>
                  <a:tailEnd type="triangle" w="med" len="med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47" name="Freeform 52"/>
                <p:cNvSpPr>
                  <a:spLocks/>
                </p:cNvSpPr>
                <p:nvPr/>
              </p:nvSpPr>
              <p:spPr bwMode="auto">
                <a:xfrm>
                  <a:off x="8140700" y="1160463"/>
                  <a:ext cx="6350" cy="3475038"/>
                </a:xfrm>
                <a:custGeom>
                  <a:avLst/>
                  <a:gdLst>
                    <a:gd name="T0" fmla="*/ 2147483647 w 4"/>
                    <a:gd name="T1" fmla="*/ 0 h 3172"/>
                    <a:gd name="T2" fmla="*/ 0 w 4"/>
                    <a:gd name="T3" fmla="*/ 2147483647 h 3172"/>
                    <a:gd name="T4" fmla="*/ 0 60000 65536"/>
                    <a:gd name="T5" fmla="*/ 0 60000 65536"/>
                    <a:gd name="T6" fmla="*/ 0 w 4"/>
                    <a:gd name="T7" fmla="*/ 0 h 3172"/>
                    <a:gd name="T8" fmla="*/ 4 w 4"/>
                    <a:gd name="T9" fmla="*/ 3172 h 317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72">
                      <a:moveTo>
                        <a:pt x="4" y="0"/>
                      </a:moveTo>
                      <a:lnTo>
                        <a:pt x="0" y="317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48" name="Freeform 53"/>
                <p:cNvSpPr>
                  <a:spLocks/>
                </p:cNvSpPr>
                <p:nvPr/>
              </p:nvSpPr>
              <p:spPr bwMode="auto">
                <a:xfrm>
                  <a:off x="7829550" y="1160463"/>
                  <a:ext cx="6350" cy="3471863"/>
                </a:xfrm>
                <a:custGeom>
                  <a:avLst/>
                  <a:gdLst>
                    <a:gd name="T0" fmla="*/ 2147483647 w 4"/>
                    <a:gd name="T1" fmla="*/ 0 h 3168"/>
                    <a:gd name="T2" fmla="*/ 0 w 4"/>
                    <a:gd name="T3" fmla="*/ 2147483647 h 3168"/>
                    <a:gd name="T4" fmla="*/ 0 60000 65536"/>
                    <a:gd name="T5" fmla="*/ 0 60000 65536"/>
                    <a:gd name="T6" fmla="*/ 0 w 4"/>
                    <a:gd name="T7" fmla="*/ 0 h 3168"/>
                    <a:gd name="T8" fmla="*/ 4 w 4"/>
                    <a:gd name="T9" fmla="*/ 3168 h 316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68">
                      <a:moveTo>
                        <a:pt x="4" y="0"/>
                      </a:moveTo>
                      <a:lnTo>
                        <a:pt x="0" y="3168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49" name="Freeform 54"/>
                <p:cNvSpPr>
                  <a:spLocks/>
                </p:cNvSpPr>
                <p:nvPr/>
              </p:nvSpPr>
              <p:spPr bwMode="auto">
                <a:xfrm>
                  <a:off x="7524750" y="1160463"/>
                  <a:ext cx="1588" cy="3462338"/>
                </a:xfrm>
                <a:custGeom>
                  <a:avLst/>
                  <a:gdLst>
                    <a:gd name="T0" fmla="*/ 0 w 1"/>
                    <a:gd name="T1" fmla="*/ 0 h 3160"/>
                    <a:gd name="T2" fmla="*/ 0 w 1"/>
                    <a:gd name="T3" fmla="*/ 2147483647 h 3160"/>
                    <a:gd name="T4" fmla="*/ 0 60000 65536"/>
                    <a:gd name="T5" fmla="*/ 0 60000 65536"/>
                    <a:gd name="T6" fmla="*/ 0 w 1"/>
                    <a:gd name="T7" fmla="*/ 0 h 3160"/>
                    <a:gd name="T8" fmla="*/ 1 w 1"/>
                    <a:gd name="T9" fmla="*/ 3160 h 316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160">
                      <a:moveTo>
                        <a:pt x="0" y="0"/>
                      </a:moveTo>
                      <a:lnTo>
                        <a:pt x="0" y="316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50" name="Freeform 55"/>
                <p:cNvSpPr>
                  <a:spLocks/>
                </p:cNvSpPr>
                <p:nvPr/>
              </p:nvSpPr>
              <p:spPr bwMode="auto">
                <a:xfrm>
                  <a:off x="7213600" y="1155700"/>
                  <a:ext cx="6350" cy="3476625"/>
                </a:xfrm>
                <a:custGeom>
                  <a:avLst/>
                  <a:gdLst>
                    <a:gd name="T0" fmla="*/ 2147483647 w 4"/>
                    <a:gd name="T1" fmla="*/ 0 h 3172"/>
                    <a:gd name="T2" fmla="*/ 0 w 4"/>
                    <a:gd name="T3" fmla="*/ 2147483647 h 3172"/>
                    <a:gd name="T4" fmla="*/ 0 60000 65536"/>
                    <a:gd name="T5" fmla="*/ 0 60000 65536"/>
                    <a:gd name="T6" fmla="*/ 0 w 4"/>
                    <a:gd name="T7" fmla="*/ 0 h 3172"/>
                    <a:gd name="T8" fmla="*/ 4 w 4"/>
                    <a:gd name="T9" fmla="*/ 3172 h 317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72">
                      <a:moveTo>
                        <a:pt x="4" y="0"/>
                      </a:moveTo>
                      <a:lnTo>
                        <a:pt x="0" y="317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51" name="Freeform 56"/>
                <p:cNvSpPr>
                  <a:spLocks/>
                </p:cNvSpPr>
                <p:nvPr/>
              </p:nvSpPr>
              <p:spPr bwMode="auto">
                <a:xfrm>
                  <a:off x="6889750" y="1152525"/>
                  <a:ext cx="22225" cy="3495675"/>
                </a:xfrm>
                <a:custGeom>
                  <a:avLst/>
                  <a:gdLst>
                    <a:gd name="T0" fmla="*/ 0 w 14"/>
                    <a:gd name="T1" fmla="*/ 0 h 3191"/>
                    <a:gd name="T2" fmla="*/ 2147483647 w 14"/>
                    <a:gd name="T3" fmla="*/ 2147483647 h 3191"/>
                    <a:gd name="T4" fmla="*/ 0 60000 65536"/>
                    <a:gd name="T5" fmla="*/ 0 60000 65536"/>
                    <a:gd name="T6" fmla="*/ 0 w 14"/>
                    <a:gd name="T7" fmla="*/ 0 h 3191"/>
                    <a:gd name="T8" fmla="*/ 14 w 14"/>
                    <a:gd name="T9" fmla="*/ 3191 h 319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4" h="3191">
                      <a:moveTo>
                        <a:pt x="0" y="0"/>
                      </a:moveTo>
                      <a:lnTo>
                        <a:pt x="14" y="3191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52" name="Freeform 57"/>
                <p:cNvSpPr>
                  <a:spLocks/>
                </p:cNvSpPr>
                <p:nvPr/>
              </p:nvSpPr>
              <p:spPr bwMode="auto">
                <a:xfrm>
                  <a:off x="5938287" y="1139890"/>
                  <a:ext cx="6350" cy="3462338"/>
                </a:xfrm>
                <a:custGeom>
                  <a:avLst/>
                  <a:gdLst>
                    <a:gd name="T0" fmla="*/ 2147483647 w 4"/>
                    <a:gd name="T1" fmla="*/ 0 h 3160"/>
                    <a:gd name="T2" fmla="*/ 0 w 4"/>
                    <a:gd name="T3" fmla="*/ 2147483647 h 3160"/>
                    <a:gd name="T4" fmla="*/ 0 60000 65536"/>
                    <a:gd name="T5" fmla="*/ 0 60000 65536"/>
                    <a:gd name="T6" fmla="*/ 0 w 4"/>
                    <a:gd name="T7" fmla="*/ 0 h 3160"/>
                    <a:gd name="T8" fmla="*/ 4 w 4"/>
                    <a:gd name="T9" fmla="*/ 3160 h 316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60">
                      <a:moveTo>
                        <a:pt x="4" y="0"/>
                      </a:moveTo>
                      <a:lnTo>
                        <a:pt x="0" y="316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53" name="Freeform 58"/>
                <p:cNvSpPr>
                  <a:spLocks/>
                </p:cNvSpPr>
                <p:nvPr/>
              </p:nvSpPr>
              <p:spPr bwMode="auto">
                <a:xfrm>
                  <a:off x="6292850" y="1169988"/>
                  <a:ext cx="1588" cy="3452813"/>
                </a:xfrm>
                <a:custGeom>
                  <a:avLst/>
                  <a:gdLst>
                    <a:gd name="T0" fmla="*/ 0 w 1"/>
                    <a:gd name="T1" fmla="*/ 0 h 3152"/>
                    <a:gd name="T2" fmla="*/ 0 w 1"/>
                    <a:gd name="T3" fmla="*/ 2147483647 h 3152"/>
                    <a:gd name="T4" fmla="*/ 0 60000 65536"/>
                    <a:gd name="T5" fmla="*/ 0 60000 65536"/>
                    <a:gd name="T6" fmla="*/ 0 w 1"/>
                    <a:gd name="T7" fmla="*/ 0 h 3152"/>
                    <a:gd name="T8" fmla="*/ 1 w 1"/>
                    <a:gd name="T9" fmla="*/ 3152 h 315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152">
                      <a:moveTo>
                        <a:pt x="0" y="0"/>
                      </a:moveTo>
                      <a:lnTo>
                        <a:pt x="0" y="315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54" name="Freeform 59"/>
                <p:cNvSpPr>
                  <a:spLocks/>
                </p:cNvSpPr>
                <p:nvPr/>
              </p:nvSpPr>
              <p:spPr bwMode="auto">
                <a:xfrm>
                  <a:off x="5670550" y="1143000"/>
                  <a:ext cx="17463" cy="3505200"/>
                </a:xfrm>
                <a:custGeom>
                  <a:avLst/>
                  <a:gdLst>
                    <a:gd name="T0" fmla="*/ 0 w 11"/>
                    <a:gd name="T1" fmla="*/ 0 h 3199"/>
                    <a:gd name="T2" fmla="*/ 2147483647 w 11"/>
                    <a:gd name="T3" fmla="*/ 2147483647 h 3199"/>
                    <a:gd name="T4" fmla="*/ 0 60000 65536"/>
                    <a:gd name="T5" fmla="*/ 0 60000 65536"/>
                    <a:gd name="T6" fmla="*/ 0 w 11"/>
                    <a:gd name="T7" fmla="*/ 0 h 3199"/>
                    <a:gd name="T8" fmla="*/ 11 w 11"/>
                    <a:gd name="T9" fmla="*/ 3199 h 3199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1" h="3199">
                      <a:moveTo>
                        <a:pt x="0" y="0"/>
                      </a:moveTo>
                      <a:lnTo>
                        <a:pt x="11" y="3199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55" name="Freeform 60"/>
                <p:cNvSpPr>
                  <a:spLocks/>
                </p:cNvSpPr>
                <p:nvPr/>
              </p:nvSpPr>
              <p:spPr bwMode="auto">
                <a:xfrm>
                  <a:off x="5365750" y="1160463"/>
                  <a:ext cx="1588" cy="3475038"/>
                </a:xfrm>
                <a:custGeom>
                  <a:avLst/>
                  <a:gdLst>
                    <a:gd name="T0" fmla="*/ 0 w 1"/>
                    <a:gd name="T1" fmla="*/ 0 h 3172"/>
                    <a:gd name="T2" fmla="*/ 0 w 1"/>
                    <a:gd name="T3" fmla="*/ 2147483647 h 3172"/>
                    <a:gd name="T4" fmla="*/ 0 60000 65536"/>
                    <a:gd name="T5" fmla="*/ 0 60000 65536"/>
                    <a:gd name="T6" fmla="*/ 0 w 1"/>
                    <a:gd name="T7" fmla="*/ 0 h 3172"/>
                    <a:gd name="T8" fmla="*/ 1 w 1"/>
                    <a:gd name="T9" fmla="*/ 3172 h 317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172">
                      <a:moveTo>
                        <a:pt x="0" y="0"/>
                      </a:moveTo>
                      <a:lnTo>
                        <a:pt x="0" y="317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56" name="Freeform 61"/>
                <p:cNvSpPr>
                  <a:spLocks/>
                </p:cNvSpPr>
                <p:nvPr/>
              </p:nvSpPr>
              <p:spPr bwMode="auto">
                <a:xfrm>
                  <a:off x="5060950" y="1165225"/>
                  <a:ext cx="6350" cy="3467100"/>
                </a:xfrm>
                <a:custGeom>
                  <a:avLst/>
                  <a:gdLst>
                    <a:gd name="T0" fmla="*/ 2147483647 w 4"/>
                    <a:gd name="T1" fmla="*/ 0 h 3164"/>
                    <a:gd name="T2" fmla="*/ 0 w 4"/>
                    <a:gd name="T3" fmla="*/ 2147483647 h 3164"/>
                    <a:gd name="T4" fmla="*/ 0 60000 65536"/>
                    <a:gd name="T5" fmla="*/ 0 60000 65536"/>
                    <a:gd name="T6" fmla="*/ 0 w 4"/>
                    <a:gd name="T7" fmla="*/ 0 h 3164"/>
                    <a:gd name="T8" fmla="*/ 4 w 4"/>
                    <a:gd name="T9" fmla="*/ 3164 h 316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64">
                      <a:moveTo>
                        <a:pt x="4" y="0"/>
                      </a:moveTo>
                      <a:lnTo>
                        <a:pt x="0" y="3164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57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6565338" y="1139891"/>
                  <a:ext cx="0" cy="3480112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58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6744467" y="3311105"/>
                  <a:ext cx="311150" cy="3667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b="1">
                      <a:latin typeface="Calibri" pitchFamily="34" charset="0"/>
                    </a:rPr>
                    <a:t>1</a:t>
                  </a:r>
                </a:p>
              </p:txBody>
            </p:sp>
            <p:sp>
              <p:nvSpPr>
                <p:cNvPr id="59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8153399" y="3307994"/>
                  <a:ext cx="382588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sz="2800" b="1">
                      <a:latin typeface="Calibri" pitchFamily="34" charset="0"/>
                    </a:rPr>
                    <a:t>х</a:t>
                  </a:r>
                </a:p>
              </p:txBody>
            </p:sp>
            <p:sp>
              <p:nvSpPr>
                <p:cNvPr id="60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6809757" y="990600"/>
                  <a:ext cx="382588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sz="2800" b="1">
                      <a:latin typeface="Calibri" pitchFamily="34" charset="0"/>
                    </a:rPr>
                    <a:t>у</a:t>
                  </a:r>
                </a:p>
              </p:txBody>
            </p:sp>
            <p:sp>
              <p:nvSpPr>
                <p:cNvPr id="61" name="Freeform 71"/>
                <p:cNvSpPr>
                  <a:spLocks/>
                </p:cNvSpPr>
                <p:nvPr/>
              </p:nvSpPr>
              <p:spPr bwMode="auto">
                <a:xfrm>
                  <a:off x="4952995" y="3671468"/>
                  <a:ext cx="3416299" cy="6350"/>
                </a:xfrm>
                <a:custGeom>
                  <a:avLst/>
                  <a:gdLst>
                    <a:gd name="T0" fmla="*/ 0 w 3052"/>
                    <a:gd name="T1" fmla="*/ 2147483647 h 4"/>
                    <a:gd name="T2" fmla="*/ 2147483647 w 3052"/>
                    <a:gd name="T3" fmla="*/ 0 h 4"/>
                    <a:gd name="T4" fmla="*/ 0 60000 65536"/>
                    <a:gd name="T5" fmla="*/ 0 60000 65536"/>
                    <a:gd name="T6" fmla="*/ 0 w 3052"/>
                    <a:gd name="T7" fmla="*/ 0 h 4"/>
                    <a:gd name="T8" fmla="*/ 3052 w 3052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052" h="4">
                      <a:moveTo>
                        <a:pt x="0" y="4"/>
                      </a:moveTo>
                      <a:lnTo>
                        <a:pt x="305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</p:grpSp>
          <p:sp>
            <p:nvSpPr>
              <p:cNvPr id="20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2853510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21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3282139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22" name="Text Box 64"/>
              <p:cNvSpPr txBox="1">
                <a:spLocks noChangeArrowheads="1"/>
              </p:cNvSpPr>
              <p:nvPr/>
            </p:nvSpPr>
            <p:spPr bwMode="auto">
              <a:xfrm>
                <a:off x="6517298" y="4260197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23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2067693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24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2496321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4</a:t>
                </a:r>
              </a:p>
            </p:txBody>
          </p:sp>
          <p:sp>
            <p:nvSpPr>
              <p:cNvPr id="25" name="Text Box 64"/>
              <p:cNvSpPr txBox="1">
                <a:spLocks noChangeArrowheads="1"/>
              </p:cNvSpPr>
              <p:nvPr/>
            </p:nvSpPr>
            <p:spPr bwMode="auto">
              <a:xfrm>
                <a:off x="7229777" y="4260197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4</a:t>
                </a:r>
              </a:p>
            </p:txBody>
          </p:sp>
          <p:sp>
            <p:nvSpPr>
              <p:cNvPr id="26" name="Text Box 64"/>
              <p:cNvSpPr txBox="1">
                <a:spLocks noChangeArrowheads="1"/>
              </p:cNvSpPr>
              <p:nvPr/>
            </p:nvSpPr>
            <p:spPr bwMode="auto">
              <a:xfrm>
                <a:off x="6873537" y="4260197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27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3710767"/>
                <a:ext cx="412478" cy="5166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28" name="Text Box 64"/>
              <p:cNvSpPr txBox="1">
                <a:spLocks noChangeArrowheads="1"/>
              </p:cNvSpPr>
              <p:nvPr/>
            </p:nvSpPr>
            <p:spPr bwMode="auto">
              <a:xfrm>
                <a:off x="5923566" y="4942507"/>
                <a:ext cx="3722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-2</a:t>
                </a:r>
              </a:p>
            </p:txBody>
          </p:sp>
          <p:sp>
            <p:nvSpPr>
              <p:cNvPr id="29" name="Text Box 64"/>
              <p:cNvSpPr txBox="1">
                <a:spLocks noChangeArrowheads="1"/>
              </p:cNvSpPr>
              <p:nvPr/>
            </p:nvSpPr>
            <p:spPr bwMode="auto">
              <a:xfrm>
                <a:off x="5923566" y="4585317"/>
                <a:ext cx="3722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-1</a:t>
                </a:r>
              </a:p>
            </p:txBody>
          </p:sp>
          <p:sp>
            <p:nvSpPr>
              <p:cNvPr id="30" name="Text Box 64"/>
              <p:cNvSpPr txBox="1">
                <a:spLocks noChangeArrowheads="1"/>
              </p:cNvSpPr>
              <p:nvPr/>
            </p:nvSpPr>
            <p:spPr bwMode="auto">
              <a:xfrm>
                <a:off x="4838869" y="4311522"/>
                <a:ext cx="3722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-2</a:t>
                </a:r>
              </a:p>
            </p:txBody>
          </p:sp>
          <p:sp>
            <p:nvSpPr>
              <p:cNvPr id="31" name="Text Box 64"/>
              <p:cNvSpPr txBox="1">
                <a:spLocks noChangeArrowheads="1"/>
              </p:cNvSpPr>
              <p:nvPr/>
            </p:nvSpPr>
            <p:spPr bwMode="auto">
              <a:xfrm>
                <a:off x="5211088" y="4311522"/>
                <a:ext cx="3722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-1</a:t>
                </a:r>
              </a:p>
            </p:txBody>
          </p:sp>
          <p:sp>
            <p:nvSpPr>
              <p:cNvPr id="32" name="Text Box 64"/>
              <p:cNvSpPr txBox="1">
                <a:spLocks noChangeArrowheads="1"/>
              </p:cNvSpPr>
              <p:nvPr/>
            </p:nvSpPr>
            <p:spPr bwMode="auto">
              <a:xfrm>
                <a:off x="7650210" y="4260197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33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1210436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34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1639064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6</a:t>
                </a:r>
              </a:p>
            </p:txBody>
          </p:sp>
        </p:grpSp>
      </p:grpSp>
      <p:grpSp>
        <p:nvGrpSpPr>
          <p:cNvPr id="62" name="Группа 271"/>
          <p:cNvGrpSpPr>
            <a:grpSpLocks/>
          </p:cNvGrpSpPr>
          <p:nvPr/>
        </p:nvGrpSpPr>
        <p:grpSpPr bwMode="auto">
          <a:xfrm>
            <a:off x="3572486" y="2491848"/>
            <a:ext cx="2362109" cy="2669044"/>
            <a:chOff x="0" y="2643182"/>
            <a:chExt cx="2857494" cy="3500460"/>
          </a:xfrm>
        </p:grpSpPr>
        <p:sp>
          <p:nvSpPr>
            <p:cNvPr id="63" name="Text Box 64"/>
            <p:cNvSpPr txBox="1">
              <a:spLocks noChangeArrowheads="1"/>
            </p:cNvSpPr>
            <p:nvPr/>
          </p:nvSpPr>
          <p:spPr bwMode="auto">
            <a:xfrm>
              <a:off x="357158" y="4892625"/>
              <a:ext cx="37221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b="1">
                  <a:latin typeface="Calibri" pitchFamily="34" charset="0"/>
                </a:rPr>
                <a:t>-</a:t>
              </a:r>
              <a:r>
                <a:rPr lang="en-US" altLang="ru-RU" b="1">
                  <a:latin typeface="Calibri" pitchFamily="34" charset="0"/>
                </a:rPr>
                <a:t>3</a:t>
              </a:r>
              <a:endParaRPr lang="ru-RU" altLang="ru-RU" b="1">
                <a:latin typeface="Calibri" pitchFamily="34" charset="0"/>
              </a:endParaRPr>
            </a:p>
          </p:txBody>
        </p:sp>
        <p:sp>
          <p:nvSpPr>
            <p:cNvPr id="64" name="Text Box 64"/>
            <p:cNvSpPr txBox="1">
              <a:spLocks noChangeArrowheads="1"/>
            </p:cNvSpPr>
            <p:nvPr/>
          </p:nvSpPr>
          <p:spPr bwMode="auto">
            <a:xfrm>
              <a:off x="1276239" y="5607005"/>
              <a:ext cx="37221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b="1">
                  <a:latin typeface="Calibri" pitchFamily="34" charset="0"/>
                </a:rPr>
                <a:t>-</a:t>
              </a:r>
              <a:r>
                <a:rPr lang="en-US" altLang="ru-RU" b="1">
                  <a:latin typeface="Calibri" pitchFamily="34" charset="0"/>
                </a:rPr>
                <a:t>3</a:t>
              </a:r>
              <a:endParaRPr lang="ru-RU" altLang="ru-RU" b="1">
                <a:latin typeface="Calibri" pitchFamily="34" charset="0"/>
              </a:endParaRPr>
            </a:p>
          </p:txBody>
        </p:sp>
        <p:grpSp>
          <p:nvGrpSpPr>
            <p:cNvPr id="65" name="Группа 210"/>
            <p:cNvGrpSpPr>
              <a:grpSpLocks/>
            </p:cNvGrpSpPr>
            <p:nvPr/>
          </p:nvGrpSpPr>
          <p:grpSpPr bwMode="auto">
            <a:xfrm>
              <a:off x="2" y="2643181"/>
              <a:ext cx="2857495" cy="3500459"/>
              <a:chOff x="3786183" y="1000104"/>
              <a:chExt cx="4749816" cy="5153039"/>
            </a:xfrm>
          </p:grpSpPr>
          <p:grpSp>
            <p:nvGrpSpPr>
              <p:cNvPr id="66" name="Группа 4"/>
              <p:cNvGrpSpPr>
                <a:grpSpLocks/>
              </p:cNvGrpSpPr>
              <p:nvPr/>
            </p:nvGrpSpPr>
            <p:grpSpPr bwMode="auto">
              <a:xfrm>
                <a:off x="3786183" y="1000104"/>
                <a:ext cx="4749816" cy="5153039"/>
                <a:chOff x="4952995" y="990600"/>
                <a:chExt cx="3582992" cy="3657600"/>
              </a:xfrm>
            </p:grpSpPr>
            <p:sp>
              <p:nvSpPr>
                <p:cNvPr id="82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6343742" y="3229948"/>
                  <a:ext cx="311150" cy="3667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b="1">
                      <a:latin typeface="Calibri" pitchFamily="34" charset="0"/>
                    </a:rPr>
                    <a:t>0</a:t>
                  </a:r>
                </a:p>
              </p:txBody>
            </p:sp>
            <p:sp>
              <p:nvSpPr>
                <p:cNvPr id="83" name="Freeform 40"/>
                <p:cNvSpPr>
                  <a:spLocks/>
                </p:cNvSpPr>
                <p:nvPr/>
              </p:nvSpPr>
              <p:spPr bwMode="auto">
                <a:xfrm>
                  <a:off x="5056188" y="3114675"/>
                  <a:ext cx="3424238" cy="3175"/>
                </a:xfrm>
                <a:custGeom>
                  <a:avLst/>
                  <a:gdLst>
                    <a:gd name="T0" fmla="*/ 0 w 3060"/>
                    <a:gd name="T1" fmla="*/ 0 h 2"/>
                    <a:gd name="T2" fmla="*/ 2147483647 w 3060"/>
                    <a:gd name="T3" fmla="*/ 2147483647 h 2"/>
                    <a:gd name="T4" fmla="*/ 0 60000 65536"/>
                    <a:gd name="T5" fmla="*/ 0 60000 65536"/>
                    <a:gd name="T6" fmla="*/ 0 w 3060"/>
                    <a:gd name="T7" fmla="*/ 0 h 2"/>
                    <a:gd name="T8" fmla="*/ 3060 w 3060"/>
                    <a:gd name="T9" fmla="*/ 2 h 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060" h="2">
                      <a:moveTo>
                        <a:pt x="0" y="0"/>
                      </a:moveTo>
                      <a:lnTo>
                        <a:pt x="3060" y="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84" name="Freeform 41"/>
                <p:cNvSpPr>
                  <a:spLocks/>
                </p:cNvSpPr>
                <p:nvPr/>
              </p:nvSpPr>
              <p:spPr bwMode="auto">
                <a:xfrm>
                  <a:off x="4997450" y="4565650"/>
                  <a:ext cx="3470275" cy="6350"/>
                </a:xfrm>
                <a:custGeom>
                  <a:avLst/>
                  <a:gdLst>
                    <a:gd name="T0" fmla="*/ 0 w 3100"/>
                    <a:gd name="T1" fmla="*/ 2147483647 h 4"/>
                    <a:gd name="T2" fmla="*/ 2147483647 w 3100"/>
                    <a:gd name="T3" fmla="*/ 0 h 4"/>
                    <a:gd name="T4" fmla="*/ 0 60000 65536"/>
                    <a:gd name="T5" fmla="*/ 0 60000 65536"/>
                    <a:gd name="T6" fmla="*/ 0 w 3100"/>
                    <a:gd name="T7" fmla="*/ 0 h 4"/>
                    <a:gd name="T8" fmla="*/ 3100 w 3100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0" h="4">
                      <a:moveTo>
                        <a:pt x="0" y="4"/>
                      </a:moveTo>
                      <a:lnTo>
                        <a:pt x="3100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85" name="Freeform 42"/>
                <p:cNvSpPr>
                  <a:spLocks/>
                </p:cNvSpPr>
                <p:nvPr/>
              </p:nvSpPr>
              <p:spPr bwMode="auto">
                <a:xfrm>
                  <a:off x="4997450" y="4267200"/>
                  <a:ext cx="3478213" cy="12700"/>
                </a:xfrm>
                <a:custGeom>
                  <a:avLst/>
                  <a:gdLst>
                    <a:gd name="T0" fmla="*/ 0 w 3108"/>
                    <a:gd name="T1" fmla="*/ 2147483647 h 8"/>
                    <a:gd name="T2" fmla="*/ 2147483647 w 3108"/>
                    <a:gd name="T3" fmla="*/ 0 h 8"/>
                    <a:gd name="T4" fmla="*/ 0 60000 65536"/>
                    <a:gd name="T5" fmla="*/ 0 60000 65536"/>
                    <a:gd name="T6" fmla="*/ 0 w 3108"/>
                    <a:gd name="T7" fmla="*/ 0 h 8"/>
                    <a:gd name="T8" fmla="*/ 3108 w 3108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8" h="8">
                      <a:moveTo>
                        <a:pt x="0" y="8"/>
                      </a:moveTo>
                      <a:lnTo>
                        <a:pt x="3108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86" name="Freeform 43"/>
                <p:cNvSpPr>
                  <a:spLocks/>
                </p:cNvSpPr>
                <p:nvPr/>
              </p:nvSpPr>
              <p:spPr bwMode="auto">
                <a:xfrm>
                  <a:off x="4979988" y="4000500"/>
                  <a:ext cx="3527425" cy="1588"/>
                </a:xfrm>
                <a:custGeom>
                  <a:avLst/>
                  <a:gdLst>
                    <a:gd name="T0" fmla="*/ 0 w 3152"/>
                    <a:gd name="T1" fmla="*/ 0 h 1"/>
                    <a:gd name="T2" fmla="*/ 2147483647 w 3152"/>
                    <a:gd name="T3" fmla="*/ 0 h 1"/>
                    <a:gd name="T4" fmla="*/ 0 60000 65536"/>
                    <a:gd name="T5" fmla="*/ 0 60000 65536"/>
                    <a:gd name="T6" fmla="*/ 0 w 3152"/>
                    <a:gd name="T7" fmla="*/ 0 h 1"/>
                    <a:gd name="T8" fmla="*/ 3152 w 3152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52" h="1">
                      <a:moveTo>
                        <a:pt x="0" y="0"/>
                      </a:moveTo>
                      <a:lnTo>
                        <a:pt x="315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87" name="Freeform 44"/>
                <p:cNvSpPr>
                  <a:spLocks/>
                </p:cNvSpPr>
                <p:nvPr/>
              </p:nvSpPr>
              <p:spPr bwMode="auto">
                <a:xfrm>
                  <a:off x="5006975" y="2819400"/>
                  <a:ext cx="3468688" cy="1588"/>
                </a:xfrm>
                <a:custGeom>
                  <a:avLst/>
                  <a:gdLst>
                    <a:gd name="T0" fmla="*/ 0 w 3100"/>
                    <a:gd name="T1" fmla="*/ 0 h 1"/>
                    <a:gd name="T2" fmla="*/ 2147483647 w 3100"/>
                    <a:gd name="T3" fmla="*/ 0 h 1"/>
                    <a:gd name="T4" fmla="*/ 0 60000 65536"/>
                    <a:gd name="T5" fmla="*/ 0 60000 65536"/>
                    <a:gd name="T6" fmla="*/ 0 w 3100"/>
                    <a:gd name="T7" fmla="*/ 0 h 1"/>
                    <a:gd name="T8" fmla="*/ 3100 w 3100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0" h="1">
                      <a:moveTo>
                        <a:pt x="0" y="0"/>
                      </a:moveTo>
                      <a:lnTo>
                        <a:pt x="3100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88" name="Freeform 45"/>
                <p:cNvSpPr>
                  <a:spLocks/>
                </p:cNvSpPr>
                <p:nvPr/>
              </p:nvSpPr>
              <p:spPr bwMode="auto">
                <a:xfrm>
                  <a:off x="4992688" y="2514600"/>
                  <a:ext cx="3482975" cy="6350"/>
                </a:xfrm>
                <a:custGeom>
                  <a:avLst/>
                  <a:gdLst>
                    <a:gd name="T0" fmla="*/ 0 w 3112"/>
                    <a:gd name="T1" fmla="*/ 2147483647 h 4"/>
                    <a:gd name="T2" fmla="*/ 2147483647 w 3112"/>
                    <a:gd name="T3" fmla="*/ 0 h 4"/>
                    <a:gd name="T4" fmla="*/ 0 60000 65536"/>
                    <a:gd name="T5" fmla="*/ 0 60000 65536"/>
                    <a:gd name="T6" fmla="*/ 0 w 3112"/>
                    <a:gd name="T7" fmla="*/ 0 h 4"/>
                    <a:gd name="T8" fmla="*/ 3112 w 3112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12" h="4">
                      <a:moveTo>
                        <a:pt x="0" y="4"/>
                      </a:moveTo>
                      <a:lnTo>
                        <a:pt x="311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89" name="Freeform 46"/>
                <p:cNvSpPr>
                  <a:spLocks/>
                </p:cNvSpPr>
                <p:nvPr/>
              </p:nvSpPr>
              <p:spPr bwMode="auto">
                <a:xfrm>
                  <a:off x="4997450" y="2209800"/>
                  <a:ext cx="3478213" cy="6350"/>
                </a:xfrm>
                <a:custGeom>
                  <a:avLst/>
                  <a:gdLst>
                    <a:gd name="T0" fmla="*/ 0 w 3108"/>
                    <a:gd name="T1" fmla="*/ 0 h 4"/>
                    <a:gd name="T2" fmla="*/ 2147483647 w 3108"/>
                    <a:gd name="T3" fmla="*/ 2147483647 h 4"/>
                    <a:gd name="T4" fmla="*/ 0 60000 65536"/>
                    <a:gd name="T5" fmla="*/ 0 60000 65536"/>
                    <a:gd name="T6" fmla="*/ 0 w 3108"/>
                    <a:gd name="T7" fmla="*/ 0 h 4"/>
                    <a:gd name="T8" fmla="*/ 3108 w 3108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8" h="4">
                      <a:moveTo>
                        <a:pt x="0" y="0"/>
                      </a:moveTo>
                      <a:lnTo>
                        <a:pt x="3108" y="4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90" name="Freeform 47"/>
                <p:cNvSpPr>
                  <a:spLocks/>
                </p:cNvSpPr>
                <p:nvPr/>
              </p:nvSpPr>
              <p:spPr bwMode="auto">
                <a:xfrm>
                  <a:off x="4992688" y="1905000"/>
                  <a:ext cx="3482975" cy="6350"/>
                </a:xfrm>
                <a:custGeom>
                  <a:avLst/>
                  <a:gdLst>
                    <a:gd name="T0" fmla="*/ 0 w 3112"/>
                    <a:gd name="T1" fmla="*/ 2147483647 h 4"/>
                    <a:gd name="T2" fmla="*/ 2147483647 w 3112"/>
                    <a:gd name="T3" fmla="*/ 0 h 4"/>
                    <a:gd name="T4" fmla="*/ 0 60000 65536"/>
                    <a:gd name="T5" fmla="*/ 0 60000 65536"/>
                    <a:gd name="T6" fmla="*/ 0 w 3112"/>
                    <a:gd name="T7" fmla="*/ 0 h 4"/>
                    <a:gd name="T8" fmla="*/ 3112 w 3112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12" h="4">
                      <a:moveTo>
                        <a:pt x="0" y="4"/>
                      </a:moveTo>
                      <a:lnTo>
                        <a:pt x="311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91" name="Freeform 48"/>
                <p:cNvSpPr>
                  <a:spLocks/>
                </p:cNvSpPr>
                <p:nvPr/>
              </p:nvSpPr>
              <p:spPr bwMode="auto">
                <a:xfrm>
                  <a:off x="5002213" y="1600200"/>
                  <a:ext cx="3473450" cy="1588"/>
                </a:xfrm>
                <a:custGeom>
                  <a:avLst/>
                  <a:gdLst>
                    <a:gd name="T0" fmla="*/ 0 w 3104"/>
                    <a:gd name="T1" fmla="*/ 0 h 1"/>
                    <a:gd name="T2" fmla="*/ 2147483647 w 3104"/>
                    <a:gd name="T3" fmla="*/ 0 h 1"/>
                    <a:gd name="T4" fmla="*/ 0 60000 65536"/>
                    <a:gd name="T5" fmla="*/ 0 60000 65536"/>
                    <a:gd name="T6" fmla="*/ 0 w 3104"/>
                    <a:gd name="T7" fmla="*/ 0 h 1"/>
                    <a:gd name="T8" fmla="*/ 3104 w 3104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4" h="1">
                      <a:moveTo>
                        <a:pt x="0" y="0"/>
                      </a:moveTo>
                      <a:lnTo>
                        <a:pt x="3104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92" name="Freeform 49"/>
                <p:cNvSpPr>
                  <a:spLocks/>
                </p:cNvSpPr>
                <p:nvPr/>
              </p:nvSpPr>
              <p:spPr bwMode="auto">
                <a:xfrm>
                  <a:off x="5011738" y="1295400"/>
                  <a:ext cx="3460750" cy="12700"/>
                </a:xfrm>
                <a:custGeom>
                  <a:avLst/>
                  <a:gdLst>
                    <a:gd name="T0" fmla="*/ 0 w 3092"/>
                    <a:gd name="T1" fmla="*/ 2147483647 h 8"/>
                    <a:gd name="T2" fmla="*/ 2147483647 w 3092"/>
                    <a:gd name="T3" fmla="*/ 0 h 8"/>
                    <a:gd name="T4" fmla="*/ 0 60000 65536"/>
                    <a:gd name="T5" fmla="*/ 0 60000 65536"/>
                    <a:gd name="T6" fmla="*/ 0 w 3092"/>
                    <a:gd name="T7" fmla="*/ 0 h 8"/>
                    <a:gd name="T8" fmla="*/ 3092 w 3092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092" h="8">
                      <a:moveTo>
                        <a:pt x="0" y="8"/>
                      </a:moveTo>
                      <a:lnTo>
                        <a:pt x="309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93" name="Freeform 50"/>
                <p:cNvSpPr>
                  <a:spLocks/>
                </p:cNvSpPr>
                <p:nvPr/>
              </p:nvSpPr>
              <p:spPr bwMode="auto">
                <a:xfrm>
                  <a:off x="4952992" y="3379238"/>
                  <a:ext cx="3581001" cy="165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200" y="0"/>
                    </a:cxn>
                  </a:cxnLst>
                  <a:rect l="0" t="0" r="r" b="b"/>
                  <a:pathLst>
                    <a:path w="3200" h="1">
                      <a:moveTo>
                        <a:pt x="0" y="0"/>
                      </a:moveTo>
                      <a:lnTo>
                        <a:pt x="3200" y="0"/>
                      </a:lnTo>
                    </a:path>
                  </a:pathLst>
                </a:custGeom>
                <a:ln>
                  <a:headEnd/>
                  <a:tailEnd type="triangle" w="med" len="med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94" name="Freeform 52"/>
                <p:cNvSpPr>
                  <a:spLocks/>
                </p:cNvSpPr>
                <p:nvPr/>
              </p:nvSpPr>
              <p:spPr bwMode="auto">
                <a:xfrm>
                  <a:off x="8140700" y="1160463"/>
                  <a:ext cx="6350" cy="3475038"/>
                </a:xfrm>
                <a:custGeom>
                  <a:avLst/>
                  <a:gdLst>
                    <a:gd name="T0" fmla="*/ 2147483647 w 4"/>
                    <a:gd name="T1" fmla="*/ 0 h 3172"/>
                    <a:gd name="T2" fmla="*/ 0 w 4"/>
                    <a:gd name="T3" fmla="*/ 2147483647 h 3172"/>
                    <a:gd name="T4" fmla="*/ 0 60000 65536"/>
                    <a:gd name="T5" fmla="*/ 0 60000 65536"/>
                    <a:gd name="T6" fmla="*/ 0 w 4"/>
                    <a:gd name="T7" fmla="*/ 0 h 3172"/>
                    <a:gd name="T8" fmla="*/ 4 w 4"/>
                    <a:gd name="T9" fmla="*/ 3172 h 317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72">
                      <a:moveTo>
                        <a:pt x="4" y="0"/>
                      </a:moveTo>
                      <a:lnTo>
                        <a:pt x="0" y="317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95" name="Freeform 53"/>
                <p:cNvSpPr>
                  <a:spLocks/>
                </p:cNvSpPr>
                <p:nvPr/>
              </p:nvSpPr>
              <p:spPr bwMode="auto">
                <a:xfrm>
                  <a:off x="7829550" y="1160463"/>
                  <a:ext cx="6350" cy="3471863"/>
                </a:xfrm>
                <a:custGeom>
                  <a:avLst/>
                  <a:gdLst>
                    <a:gd name="T0" fmla="*/ 2147483647 w 4"/>
                    <a:gd name="T1" fmla="*/ 0 h 3168"/>
                    <a:gd name="T2" fmla="*/ 0 w 4"/>
                    <a:gd name="T3" fmla="*/ 2147483647 h 3168"/>
                    <a:gd name="T4" fmla="*/ 0 60000 65536"/>
                    <a:gd name="T5" fmla="*/ 0 60000 65536"/>
                    <a:gd name="T6" fmla="*/ 0 w 4"/>
                    <a:gd name="T7" fmla="*/ 0 h 3168"/>
                    <a:gd name="T8" fmla="*/ 4 w 4"/>
                    <a:gd name="T9" fmla="*/ 3168 h 316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68">
                      <a:moveTo>
                        <a:pt x="4" y="0"/>
                      </a:moveTo>
                      <a:lnTo>
                        <a:pt x="0" y="3168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96" name="Freeform 54"/>
                <p:cNvSpPr>
                  <a:spLocks/>
                </p:cNvSpPr>
                <p:nvPr/>
              </p:nvSpPr>
              <p:spPr bwMode="auto">
                <a:xfrm>
                  <a:off x="7524750" y="1160463"/>
                  <a:ext cx="1588" cy="3462338"/>
                </a:xfrm>
                <a:custGeom>
                  <a:avLst/>
                  <a:gdLst>
                    <a:gd name="T0" fmla="*/ 0 w 1"/>
                    <a:gd name="T1" fmla="*/ 0 h 3160"/>
                    <a:gd name="T2" fmla="*/ 0 w 1"/>
                    <a:gd name="T3" fmla="*/ 2147483647 h 3160"/>
                    <a:gd name="T4" fmla="*/ 0 60000 65536"/>
                    <a:gd name="T5" fmla="*/ 0 60000 65536"/>
                    <a:gd name="T6" fmla="*/ 0 w 1"/>
                    <a:gd name="T7" fmla="*/ 0 h 3160"/>
                    <a:gd name="T8" fmla="*/ 1 w 1"/>
                    <a:gd name="T9" fmla="*/ 3160 h 316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160">
                      <a:moveTo>
                        <a:pt x="0" y="0"/>
                      </a:moveTo>
                      <a:lnTo>
                        <a:pt x="0" y="316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97" name="Freeform 55"/>
                <p:cNvSpPr>
                  <a:spLocks/>
                </p:cNvSpPr>
                <p:nvPr/>
              </p:nvSpPr>
              <p:spPr bwMode="auto">
                <a:xfrm>
                  <a:off x="7213600" y="1155700"/>
                  <a:ext cx="6350" cy="3476625"/>
                </a:xfrm>
                <a:custGeom>
                  <a:avLst/>
                  <a:gdLst>
                    <a:gd name="T0" fmla="*/ 2147483647 w 4"/>
                    <a:gd name="T1" fmla="*/ 0 h 3172"/>
                    <a:gd name="T2" fmla="*/ 0 w 4"/>
                    <a:gd name="T3" fmla="*/ 2147483647 h 3172"/>
                    <a:gd name="T4" fmla="*/ 0 60000 65536"/>
                    <a:gd name="T5" fmla="*/ 0 60000 65536"/>
                    <a:gd name="T6" fmla="*/ 0 w 4"/>
                    <a:gd name="T7" fmla="*/ 0 h 3172"/>
                    <a:gd name="T8" fmla="*/ 4 w 4"/>
                    <a:gd name="T9" fmla="*/ 3172 h 317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72">
                      <a:moveTo>
                        <a:pt x="4" y="0"/>
                      </a:moveTo>
                      <a:lnTo>
                        <a:pt x="0" y="317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98" name="Freeform 56"/>
                <p:cNvSpPr>
                  <a:spLocks/>
                </p:cNvSpPr>
                <p:nvPr/>
              </p:nvSpPr>
              <p:spPr bwMode="auto">
                <a:xfrm>
                  <a:off x="6889750" y="1152525"/>
                  <a:ext cx="22225" cy="3495675"/>
                </a:xfrm>
                <a:custGeom>
                  <a:avLst/>
                  <a:gdLst>
                    <a:gd name="T0" fmla="*/ 0 w 14"/>
                    <a:gd name="T1" fmla="*/ 0 h 3191"/>
                    <a:gd name="T2" fmla="*/ 2147483647 w 14"/>
                    <a:gd name="T3" fmla="*/ 2147483647 h 3191"/>
                    <a:gd name="T4" fmla="*/ 0 60000 65536"/>
                    <a:gd name="T5" fmla="*/ 0 60000 65536"/>
                    <a:gd name="T6" fmla="*/ 0 w 14"/>
                    <a:gd name="T7" fmla="*/ 0 h 3191"/>
                    <a:gd name="T8" fmla="*/ 14 w 14"/>
                    <a:gd name="T9" fmla="*/ 3191 h 319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4" h="3191">
                      <a:moveTo>
                        <a:pt x="0" y="0"/>
                      </a:moveTo>
                      <a:lnTo>
                        <a:pt x="14" y="3191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99" name="Freeform 57"/>
                <p:cNvSpPr>
                  <a:spLocks/>
                </p:cNvSpPr>
                <p:nvPr/>
              </p:nvSpPr>
              <p:spPr bwMode="auto">
                <a:xfrm>
                  <a:off x="5938287" y="1139890"/>
                  <a:ext cx="6350" cy="3462338"/>
                </a:xfrm>
                <a:custGeom>
                  <a:avLst/>
                  <a:gdLst>
                    <a:gd name="T0" fmla="*/ 2147483647 w 4"/>
                    <a:gd name="T1" fmla="*/ 0 h 3160"/>
                    <a:gd name="T2" fmla="*/ 0 w 4"/>
                    <a:gd name="T3" fmla="*/ 2147483647 h 3160"/>
                    <a:gd name="T4" fmla="*/ 0 60000 65536"/>
                    <a:gd name="T5" fmla="*/ 0 60000 65536"/>
                    <a:gd name="T6" fmla="*/ 0 w 4"/>
                    <a:gd name="T7" fmla="*/ 0 h 3160"/>
                    <a:gd name="T8" fmla="*/ 4 w 4"/>
                    <a:gd name="T9" fmla="*/ 3160 h 316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60">
                      <a:moveTo>
                        <a:pt x="4" y="0"/>
                      </a:moveTo>
                      <a:lnTo>
                        <a:pt x="0" y="316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00" name="Freeform 58"/>
                <p:cNvSpPr>
                  <a:spLocks/>
                </p:cNvSpPr>
                <p:nvPr/>
              </p:nvSpPr>
              <p:spPr bwMode="auto">
                <a:xfrm>
                  <a:off x="6292850" y="1169988"/>
                  <a:ext cx="1588" cy="3452813"/>
                </a:xfrm>
                <a:custGeom>
                  <a:avLst/>
                  <a:gdLst>
                    <a:gd name="T0" fmla="*/ 0 w 1"/>
                    <a:gd name="T1" fmla="*/ 0 h 3152"/>
                    <a:gd name="T2" fmla="*/ 0 w 1"/>
                    <a:gd name="T3" fmla="*/ 2147483647 h 3152"/>
                    <a:gd name="T4" fmla="*/ 0 60000 65536"/>
                    <a:gd name="T5" fmla="*/ 0 60000 65536"/>
                    <a:gd name="T6" fmla="*/ 0 w 1"/>
                    <a:gd name="T7" fmla="*/ 0 h 3152"/>
                    <a:gd name="T8" fmla="*/ 1 w 1"/>
                    <a:gd name="T9" fmla="*/ 3152 h 315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152">
                      <a:moveTo>
                        <a:pt x="0" y="0"/>
                      </a:moveTo>
                      <a:lnTo>
                        <a:pt x="0" y="315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01" name="Freeform 59"/>
                <p:cNvSpPr>
                  <a:spLocks/>
                </p:cNvSpPr>
                <p:nvPr/>
              </p:nvSpPr>
              <p:spPr bwMode="auto">
                <a:xfrm>
                  <a:off x="5670550" y="1143000"/>
                  <a:ext cx="17463" cy="3505200"/>
                </a:xfrm>
                <a:custGeom>
                  <a:avLst/>
                  <a:gdLst>
                    <a:gd name="T0" fmla="*/ 0 w 11"/>
                    <a:gd name="T1" fmla="*/ 0 h 3199"/>
                    <a:gd name="T2" fmla="*/ 2147483647 w 11"/>
                    <a:gd name="T3" fmla="*/ 2147483647 h 3199"/>
                    <a:gd name="T4" fmla="*/ 0 60000 65536"/>
                    <a:gd name="T5" fmla="*/ 0 60000 65536"/>
                    <a:gd name="T6" fmla="*/ 0 w 11"/>
                    <a:gd name="T7" fmla="*/ 0 h 3199"/>
                    <a:gd name="T8" fmla="*/ 11 w 11"/>
                    <a:gd name="T9" fmla="*/ 3199 h 3199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1" h="3199">
                      <a:moveTo>
                        <a:pt x="0" y="0"/>
                      </a:moveTo>
                      <a:lnTo>
                        <a:pt x="11" y="3199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02" name="Freeform 60"/>
                <p:cNvSpPr>
                  <a:spLocks/>
                </p:cNvSpPr>
                <p:nvPr/>
              </p:nvSpPr>
              <p:spPr bwMode="auto">
                <a:xfrm>
                  <a:off x="5365750" y="1160463"/>
                  <a:ext cx="1588" cy="3475038"/>
                </a:xfrm>
                <a:custGeom>
                  <a:avLst/>
                  <a:gdLst>
                    <a:gd name="T0" fmla="*/ 0 w 1"/>
                    <a:gd name="T1" fmla="*/ 0 h 3172"/>
                    <a:gd name="T2" fmla="*/ 0 w 1"/>
                    <a:gd name="T3" fmla="*/ 2147483647 h 3172"/>
                    <a:gd name="T4" fmla="*/ 0 60000 65536"/>
                    <a:gd name="T5" fmla="*/ 0 60000 65536"/>
                    <a:gd name="T6" fmla="*/ 0 w 1"/>
                    <a:gd name="T7" fmla="*/ 0 h 3172"/>
                    <a:gd name="T8" fmla="*/ 1 w 1"/>
                    <a:gd name="T9" fmla="*/ 3172 h 317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172">
                      <a:moveTo>
                        <a:pt x="0" y="0"/>
                      </a:moveTo>
                      <a:lnTo>
                        <a:pt x="0" y="317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03" name="Freeform 61"/>
                <p:cNvSpPr>
                  <a:spLocks/>
                </p:cNvSpPr>
                <p:nvPr/>
              </p:nvSpPr>
              <p:spPr bwMode="auto">
                <a:xfrm>
                  <a:off x="5060950" y="1165225"/>
                  <a:ext cx="6350" cy="3467100"/>
                </a:xfrm>
                <a:custGeom>
                  <a:avLst/>
                  <a:gdLst>
                    <a:gd name="T0" fmla="*/ 2147483647 w 4"/>
                    <a:gd name="T1" fmla="*/ 0 h 3164"/>
                    <a:gd name="T2" fmla="*/ 0 w 4"/>
                    <a:gd name="T3" fmla="*/ 2147483647 h 3164"/>
                    <a:gd name="T4" fmla="*/ 0 60000 65536"/>
                    <a:gd name="T5" fmla="*/ 0 60000 65536"/>
                    <a:gd name="T6" fmla="*/ 0 w 4"/>
                    <a:gd name="T7" fmla="*/ 0 h 3164"/>
                    <a:gd name="T8" fmla="*/ 4 w 4"/>
                    <a:gd name="T9" fmla="*/ 3164 h 316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64">
                      <a:moveTo>
                        <a:pt x="4" y="0"/>
                      </a:moveTo>
                      <a:lnTo>
                        <a:pt x="0" y="3164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04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6565338" y="1139891"/>
                  <a:ext cx="0" cy="3480112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05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6744467" y="3311105"/>
                  <a:ext cx="311150" cy="3667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b="1">
                      <a:latin typeface="Calibri" pitchFamily="34" charset="0"/>
                    </a:rPr>
                    <a:t>1</a:t>
                  </a:r>
                </a:p>
              </p:txBody>
            </p:sp>
            <p:sp>
              <p:nvSpPr>
                <p:cNvPr id="106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8153399" y="3307994"/>
                  <a:ext cx="382588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sz="2800" b="1">
                      <a:latin typeface="Calibri" pitchFamily="34" charset="0"/>
                    </a:rPr>
                    <a:t>х</a:t>
                  </a:r>
                </a:p>
              </p:txBody>
            </p:sp>
            <p:sp>
              <p:nvSpPr>
                <p:cNvPr id="107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6809757" y="990600"/>
                  <a:ext cx="382588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sz="2800" b="1">
                      <a:latin typeface="Calibri" pitchFamily="34" charset="0"/>
                    </a:rPr>
                    <a:t>у</a:t>
                  </a:r>
                </a:p>
              </p:txBody>
            </p:sp>
            <p:sp>
              <p:nvSpPr>
                <p:cNvPr id="108" name="Freeform 71"/>
                <p:cNvSpPr>
                  <a:spLocks/>
                </p:cNvSpPr>
                <p:nvPr/>
              </p:nvSpPr>
              <p:spPr bwMode="auto">
                <a:xfrm>
                  <a:off x="4952995" y="3671468"/>
                  <a:ext cx="3416299" cy="6350"/>
                </a:xfrm>
                <a:custGeom>
                  <a:avLst/>
                  <a:gdLst>
                    <a:gd name="T0" fmla="*/ 0 w 3052"/>
                    <a:gd name="T1" fmla="*/ 2147483647 h 4"/>
                    <a:gd name="T2" fmla="*/ 2147483647 w 3052"/>
                    <a:gd name="T3" fmla="*/ 0 h 4"/>
                    <a:gd name="T4" fmla="*/ 0 60000 65536"/>
                    <a:gd name="T5" fmla="*/ 0 60000 65536"/>
                    <a:gd name="T6" fmla="*/ 0 w 3052"/>
                    <a:gd name="T7" fmla="*/ 0 h 4"/>
                    <a:gd name="T8" fmla="*/ 3052 w 3052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052" h="4">
                      <a:moveTo>
                        <a:pt x="0" y="4"/>
                      </a:moveTo>
                      <a:lnTo>
                        <a:pt x="305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</p:grpSp>
          <p:sp>
            <p:nvSpPr>
              <p:cNvPr id="67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2853510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68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3282139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69" name="Text Box 64"/>
              <p:cNvSpPr txBox="1">
                <a:spLocks noChangeArrowheads="1"/>
              </p:cNvSpPr>
              <p:nvPr/>
            </p:nvSpPr>
            <p:spPr bwMode="auto">
              <a:xfrm>
                <a:off x="6517298" y="4260197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70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2067693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71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2496321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4</a:t>
                </a:r>
              </a:p>
            </p:txBody>
          </p:sp>
          <p:sp>
            <p:nvSpPr>
              <p:cNvPr id="72" name="Text Box 64"/>
              <p:cNvSpPr txBox="1">
                <a:spLocks noChangeArrowheads="1"/>
              </p:cNvSpPr>
              <p:nvPr/>
            </p:nvSpPr>
            <p:spPr bwMode="auto">
              <a:xfrm>
                <a:off x="7229777" y="4260197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4</a:t>
                </a:r>
              </a:p>
            </p:txBody>
          </p:sp>
          <p:sp>
            <p:nvSpPr>
              <p:cNvPr id="73" name="Text Box 64"/>
              <p:cNvSpPr txBox="1">
                <a:spLocks noChangeArrowheads="1"/>
              </p:cNvSpPr>
              <p:nvPr/>
            </p:nvSpPr>
            <p:spPr bwMode="auto">
              <a:xfrm>
                <a:off x="6873537" y="4260197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74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3710767"/>
                <a:ext cx="412478" cy="5166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75" name="Text Box 64"/>
              <p:cNvSpPr txBox="1">
                <a:spLocks noChangeArrowheads="1"/>
              </p:cNvSpPr>
              <p:nvPr/>
            </p:nvSpPr>
            <p:spPr bwMode="auto">
              <a:xfrm>
                <a:off x="5923566" y="4942507"/>
                <a:ext cx="3722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-2</a:t>
                </a:r>
              </a:p>
            </p:txBody>
          </p:sp>
          <p:sp>
            <p:nvSpPr>
              <p:cNvPr id="76" name="Text Box 64"/>
              <p:cNvSpPr txBox="1">
                <a:spLocks noChangeArrowheads="1"/>
              </p:cNvSpPr>
              <p:nvPr/>
            </p:nvSpPr>
            <p:spPr bwMode="auto">
              <a:xfrm>
                <a:off x="5923566" y="4585317"/>
                <a:ext cx="3722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-1</a:t>
                </a:r>
              </a:p>
            </p:txBody>
          </p:sp>
          <p:sp>
            <p:nvSpPr>
              <p:cNvPr id="77" name="Text Box 64"/>
              <p:cNvSpPr txBox="1">
                <a:spLocks noChangeArrowheads="1"/>
              </p:cNvSpPr>
              <p:nvPr/>
            </p:nvSpPr>
            <p:spPr bwMode="auto">
              <a:xfrm>
                <a:off x="4838869" y="4311522"/>
                <a:ext cx="3722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-2</a:t>
                </a:r>
              </a:p>
            </p:txBody>
          </p:sp>
          <p:sp>
            <p:nvSpPr>
              <p:cNvPr id="78" name="Text Box 64"/>
              <p:cNvSpPr txBox="1">
                <a:spLocks noChangeArrowheads="1"/>
              </p:cNvSpPr>
              <p:nvPr/>
            </p:nvSpPr>
            <p:spPr bwMode="auto">
              <a:xfrm>
                <a:off x="5211088" y="4311522"/>
                <a:ext cx="3722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-1</a:t>
                </a:r>
              </a:p>
            </p:txBody>
          </p:sp>
          <p:sp>
            <p:nvSpPr>
              <p:cNvPr id="79" name="Text Box 64"/>
              <p:cNvSpPr txBox="1">
                <a:spLocks noChangeArrowheads="1"/>
              </p:cNvSpPr>
              <p:nvPr/>
            </p:nvSpPr>
            <p:spPr bwMode="auto">
              <a:xfrm>
                <a:off x="7650210" y="4260197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80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1210436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81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1639064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6</a:t>
                </a:r>
              </a:p>
            </p:txBody>
          </p:sp>
        </p:grpSp>
      </p:grpSp>
      <p:grpSp>
        <p:nvGrpSpPr>
          <p:cNvPr id="109" name="Группа 271"/>
          <p:cNvGrpSpPr>
            <a:grpSpLocks/>
          </p:cNvGrpSpPr>
          <p:nvPr/>
        </p:nvGrpSpPr>
        <p:grpSpPr bwMode="auto">
          <a:xfrm>
            <a:off x="540701" y="2537356"/>
            <a:ext cx="2362109" cy="2669044"/>
            <a:chOff x="0" y="2643182"/>
            <a:chExt cx="2857494" cy="3500460"/>
          </a:xfrm>
        </p:grpSpPr>
        <p:sp>
          <p:nvSpPr>
            <p:cNvPr id="110" name="Text Box 64"/>
            <p:cNvSpPr txBox="1">
              <a:spLocks noChangeArrowheads="1"/>
            </p:cNvSpPr>
            <p:nvPr/>
          </p:nvSpPr>
          <p:spPr bwMode="auto">
            <a:xfrm>
              <a:off x="357158" y="4892625"/>
              <a:ext cx="37221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b="1">
                  <a:latin typeface="Calibri" pitchFamily="34" charset="0"/>
                </a:rPr>
                <a:t>-</a:t>
              </a:r>
              <a:r>
                <a:rPr lang="en-US" altLang="ru-RU" b="1">
                  <a:latin typeface="Calibri" pitchFamily="34" charset="0"/>
                </a:rPr>
                <a:t>3</a:t>
              </a:r>
              <a:endParaRPr lang="ru-RU" altLang="ru-RU" b="1">
                <a:latin typeface="Calibri" pitchFamily="34" charset="0"/>
              </a:endParaRPr>
            </a:p>
          </p:txBody>
        </p:sp>
        <p:sp>
          <p:nvSpPr>
            <p:cNvPr id="111" name="Text Box 64"/>
            <p:cNvSpPr txBox="1">
              <a:spLocks noChangeArrowheads="1"/>
            </p:cNvSpPr>
            <p:nvPr/>
          </p:nvSpPr>
          <p:spPr bwMode="auto">
            <a:xfrm>
              <a:off x="1276239" y="5607005"/>
              <a:ext cx="37221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b="1">
                  <a:latin typeface="Calibri" pitchFamily="34" charset="0"/>
                </a:rPr>
                <a:t>-</a:t>
              </a:r>
              <a:r>
                <a:rPr lang="en-US" altLang="ru-RU" b="1">
                  <a:latin typeface="Calibri" pitchFamily="34" charset="0"/>
                </a:rPr>
                <a:t>3</a:t>
              </a:r>
              <a:endParaRPr lang="ru-RU" altLang="ru-RU" b="1">
                <a:latin typeface="Calibri" pitchFamily="34" charset="0"/>
              </a:endParaRPr>
            </a:p>
          </p:txBody>
        </p:sp>
        <p:grpSp>
          <p:nvGrpSpPr>
            <p:cNvPr id="112" name="Группа 210"/>
            <p:cNvGrpSpPr>
              <a:grpSpLocks/>
            </p:cNvGrpSpPr>
            <p:nvPr/>
          </p:nvGrpSpPr>
          <p:grpSpPr bwMode="auto">
            <a:xfrm>
              <a:off x="2" y="2643181"/>
              <a:ext cx="2857495" cy="3500459"/>
              <a:chOff x="3786183" y="1000104"/>
              <a:chExt cx="4749816" cy="5153039"/>
            </a:xfrm>
          </p:grpSpPr>
          <p:grpSp>
            <p:nvGrpSpPr>
              <p:cNvPr id="113" name="Группа 4"/>
              <p:cNvGrpSpPr>
                <a:grpSpLocks/>
              </p:cNvGrpSpPr>
              <p:nvPr/>
            </p:nvGrpSpPr>
            <p:grpSpPr bwMode="auto">
              <a:xfrm>
                <a:off x="3786183" y="1000104"/>
                <a:ext cx="4749816" cy="5153039"/>
                <a:chOff x="4952995" y="990600"/>
                <a:chExt cx="3582992" cy="3657600"/>
              </a:xfrm>
            </p:grpSpPr>
            <p:sp>
              <p:nvSpPr>
                <p:cNvPr id="129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6343742" y="3229948"/>
                  <a:ext cx="311150" cy="3667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b="1">
                      <a:latin typeface="Calibri" pitchFamily="34" charset="0"/>
                    </a:rPr>
                    <a:t>0</a:t>
                  </a:r>
                </a:p>
              </p:txBody>
            </p:sp>
            <p:sp>
              <p:nvSpPr>
                <p:cNvPr id="130" name="Freeform 40"/>
                <p:cNvSpPr>
                  <a:spLocks/>
                </p:cNvSpPr>
                <p:nvPr/>
              </p:nvSpPr>
              <p:spPr bwMode="auto">
                <a:xfrm>
                  <a:off x="5056188" y="3114675"/>
                  <a:ext cx="3424238" cy="3175"/>
                </a:xfrm>
                <a:custGeom>
                  <a:avLst/>
                  <a:gdLst>
                    <a:gd name="T0" fmla="*/ 0 w 3060"/>
                    <a:gd name="T1" fmla="*/ 0 h 2"/>
                    <a:gd name="T2" fmla="*/ 2147483647 w 3060"/>
                    <a:gd name="T3" fmla="*/ 2147483647 h 2"/>
                    <a:gd name="T4" fmla="*/ 0 60000 65536"/>
                    <a:gd name="T5" fmla="*/ 0 60000 65536"/>
                    <a:gd name="T6" fmla="*/ 0 w 3060"/>
                    <a:gd name="T7" fmla="*/ 0 h 2"/>
                    <a:gd name="T8" fmla="*/ 3060 w 3060"/>
                    <a:gd name="T9" fmla="*/ 2 h 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060" h="2">
                      <a:moveTo>
                        <a:pt x="0" y="0"/>
                      </a:moveTo>
                      <a:lnTo>
                        <a:pt x="3060" y="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31" name="Freeform 41"/>
                <p:cNvSpPr>
                  <a:spLocks/>
                </p:cNvSpPr>
                <p:nvPr/>
              </p:nvSpPr>
              <p:spPr bwMode="auto">
                <a:xfrm>
                  <a:off x="4997450" y="4565650"/>
                  <a:ext cx="3470275" cy="6350"/>
                </a:xfrm>
                <a:custGeom>
                  <a:avLst/>
                  <a:gdLst>
                    <a:gd name="T0" fmla="*/ 0 w 3100"/>
                    <a:gd name="T1" fmla="*/ 2147483647 h 4"/>
                    <a:gd name="T2" fmla="*/ 2147483647 w 3100"/>
                    <a:gd name="T3" fmla="*/ 0 h 4"/>
                    <a:gd name="T4" fmla="*/ 0 60000 65536"/>
                    <a:gd name="T5" fmla="*/ 0 60000 65536"/>
                    <a:gd name="T6" fmla="*/ 0 w 3100"/>
                    <a:gd name="T7" fmla="*/ 0 h 4"/>
                    <a:gd name="T8" fmla="*/ 3100 w 3100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0" h="4">
                      <a:moveTo>
                        <a:pt x="0" y="4"/>
                      </a:moveTo>
                      <a:lnTo>
                        <a:pt x="3100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32" name="Freeform 42"/>
                <p:cNvSpPr>
                  <a:spLocks/>
                </p:cNvSpPr>
                <p:nvPr/>
              </p:nvSpPr>
              <p:spPr bwMode="auto">
                <a:xfrm>
                  <a:off x="4997450" y="4267200"/>
                  <a:ext cx="3478213" cy="12700"/>
                </a:xfrm>
                <a:custGeom>
                  <a:avLst/>
                  <a:gdLst>
                    <a:gd name="T0" fmla="*/ 0 w 3108"/>
                    <a:gd name="T1" fmla="*/ 2147483647 h 8"/>
                    <a:gd name="T2" fmla="*/ 2147483647 w 3108"/>
                    <a:gd name="T3" fmla="*/ 0 h 8"/>
                    <a:gd name="T4" fmla="*/ 0 60000 65536"/>
                    <a:gd name="T5" fmla="*/ 0 60000 65536"/>
                    <a:gd name="T6" fmla="*/ 0 w 3108"/>
                    <a:gd name="T7" fmla="*/ 0 h 8"/>
                    <a:gd name="T8" fmla="*/ 3108 w 3108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8" h="8">
                      <a:moveTo>
                        <a:pt x="0" y="8"/>
                      </a:moveTo>
                      <a:lnTo>
                        <a:pt x="3108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33" name="Freeform 43"/>
                <p:cNvSpPr>
                  <a:spLocks/>
                </p:cNvSpPr>
                <p:nvPr/>
              </p:nvSpPr>
              <p:spPr bwMode="auto">
                <a:xfrm>
                  <a:off x="4979988" y="4000500"/>
                  <a:ext cx="3527425" cy="1588"/>
                </a:xfrm>
                <a:custGeom>
                  <a:avLst/>
                  <a:gdLst>
                    <a:gd name="T0" fmla="*/ 0 w 3152"/>
                    <a:gd name="T1" fmla="*/ 0 h 1"/>
                    <a:gd name="T2" fmla="*/ 2147483647 w 3152"/>
                    <a:gd name="T3" fmla="*/ 0 h 1"/>
                    <a:gd name="T4" fmla="*/ 0 60000 65536"/>
                    <a:gd name="T5" fmla="*/ 0 60000 65536"/>
                    <a:gd name="T6" fmla="*/ 0 w 3152"/>
                    <a:gd name="T7" fmla="*/ 0 h 1"/>
                    <a:gd name="T8" fmla="*/ 3152 w 3152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52" h="1">
                      <a:moveTo>
                        <a:pt x="0" y="0"/>
                      </a:moveTo>
                      <a:lnTo>
                        <a:pt x="315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34" name="Freeform 44"/>
                <p:cNvSpPr>
                  <a:spLocks/>
                </p:cNvSpPr>
                <p:nvPr/>
              </p:nvSpPr>
              <p:spPr bwMode="auto">
                <a:xfrm>
                  <a:off x="5006975" y="2819400"/>
                  <a:ext cx="3468688" cy="1588"/>
                </a:xfrm>
                <a:custGeom>
                  <a:avLst/>
                  <a:gdLst>
                    <a:gd name="T0" fmla="*/ 0 w 3100"/>
                    <a:gd name="T1" fmla="*/ 0 h 1"/>
                    <a:gd name="T2" fmla="*/ 2147483647 w 3100"/>
                    <a:gd name="T3" fmla="*/ 0 h 1"/>
                    <a:gd name="T4" fmla="*/ 0 60000 65536"/>
                    <a:gd name="T5" fmla="*/ 0 60000 65536"/>
                    <a:gd name="T6" fmla="*/ 0 w 3100"/>
                    <a:gd name="T7" fmla="*/ 0 h 1"/>
                    <a:gd name="T8" fmla="*/ 3100 w 3100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0" h="1">
                      <a:moveTo>
                        <a:pt x="0" y="0"/>
                      </a:moveTo>
                      <a:lnTo>
                        <a:pt x="3100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35" name="Freeform 45"/>
                <p:cNvSpPr>
                  <a:spLocks/>
                </p:cNvSpPr>
                <p:nvPr/>
              </p:nvSpPr>
              <p:spPr bwMode="auto">
                <a:xfrm>
                  <a:off x="4992688" y="2514600"/>
                  <a:ext cx="3482975" cy="6350"/>
                </a:xfrm>
                <a:custGeom>
                  <a:avLst/>
                  <a:gdLst>
                    <a:gd name="T0" fmla="*/ 0 w 3112"/>
                    <a:gd name="T1" fmla="*/ 2147483647 h 4"/>
                    <a:gd name="T2" fmla="*/ 2147483647 w 3112"/>
                    <a:gd name="T3" fmla="*/ 0 h 4"/>
                    <a:gd name="T4" fmla="*/ 0 60000 65536"/>
                    <a:gd name="T5" fmla="*/ 0 60000 65536"/>
                    <a:gd name="T6" fmla="*/ 0 w 3112"/>
                    <a:gd name="T7" fmla="*/ 0 h 4"/>
                    <a:gd name="T8" fmla="*/ 3112 w 3112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12" h="4">
                      <a:moveTo>
                        <a:pt x="0" y="4"/>
                      </a:moveTo>
                      <a:lnTo>
                        <a:pt x="311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36" name="Freeform 46"/>
                <p:cNvSpPr>
                  <a:spLocks/>
                </p:cNvSpPr>
                <p:nvPr/>
              </p:nvSpPr>
              <p:spPr bwMode="auto">
                <a:xfrm>
                  <a:off x="4997450" y="2209800"/>
                  <a:ext cx="3478213" cy="6350"/>
                </a:xfrm>
                <a:custGeom>
                  <a:avLst/>
                  <a:gdLst>
                    <a:gd name="T0" fmla="*/ 0 w 3108"/>
                    <a:gd name="T1" fmla="*/ 0 h 4"/>
                    <a:gd name="T2" fmla="*/ 2147483647 w 3108"/>
                    <a:gd name="T3" fmla="*/ 2147483647 h 4"/>
                    <a:gd name="T4" fmla="*/ 0 60000 65536"/>
                    <a:gd name="T5" fmla="*/ 0 60000 65536"/>
                    <a:gd name="T6" fmla="*/ 0 w 3108"/>
                    <a:gd name="T7" fmla="*/ 0 h 4"/>
                    <a:gd name="T8" fmla="*/ 3108 w 3108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8" h="4">
                      <a:moveTo>
                        <a:pt x="0" y="0"/>
                      </a:moveTo>
                      <a:lnTo>
                        <a:pt x="3108" y="4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37" name="Freeform 47"/>
                <p:cNvSpPr>
                  <a:spLocks/>
                </p:cNvSpPr>
                <p:nvPr/>
              </p:nvSpPr>
              <p:spPr bwMode="auto">
                <a:xfrm>
                  <a:off x="4992688" y="1905000"/>
                  <a:ext cx="3482975" cy="6350"/>
                </a:xfrm>
                <a:custGeom>
                  <a:avLst/>
                  <a:gdLst>
                    <a:gd name="T0" fmla="*/ 0 w 3112"/>
                    <a:gd name="T1" fmla="*/ 2147483647 h 4"/>
                    <a:gd name="T2" fmla="*/ 2147483647 w 3112"/>
                    <a:gd name="T3" fmla="*/ 0 h 4"/>
                    <a:gd name="T4" fmla="*/ 0 60000 65536"/>
                    <a:gd name="T5" fmla="*/ 0 60000 65536"/>
                    <a:gd name="T6" fmla="*/ 0 w 3112"/>
                    <a:gd name="T7" fmla="*/ 0 h 4"/>
                    <a:gd name="T8" fmla="*/ 3112 w 3112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12" h="4">
                      <a:moveTo>
                        <a:pt x="0" y="4"/>
                      </a:moveTo>
                      <a:lnTo>
                        <a:pt x="311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38" name="Freeform 48"/>
                <p:cNvSpPr>
                  <a:spLocks/>
                </p:cNvSpPr>
                <p:nvPr/>
              </p:nvSpPr>
              <p:spPr bwMode="auto">
                <a:xfrm>
                  <a:off x="5002213" y="1600200"/>
                  <a:ext cx="3473450" cy="1588"/>
                </a:xfrm>
                <a:custGeom>
                  <a:avLst/>
                  <a:gdLst>
                    <a:gd name="T0" fmla="*/ 0 w 3104"/>
                    <a:gd name="T1" fmla="*/ 0 h 1"/>
                    <a:gd name="T2" fmla="*/ 2147483647 w 3104"/>
                    <a:gd name="T3" fmla="*/ 0 h 1"/>
                    <a:gd name="T4" fmla="*/ 0 60000 65536"/>
                    <a:gd name="T5" fmla="*/ 0 60000 65536"/>
                    <a:gd name="T6" fmla="*/ 0 w 3104"/>
                    <a:gd name="T7" fmla="*/ 0 h 1"/>
                    <a:gd name="T8" fmla="*/ 3104 w 3104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4" h="1">
                      <a:moveTo>
                        <a:pt x="0" y="0"/>
                      </a:moveTo>
                      <a:lnTo>
                        <a:pt x="3104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39" name="Freeform 49"/>
                <p:cNvSpPr>
                  <a:spLocks/>
                </p:cNvSpPr>
                <p:nvPr/>
              </p:nvSpPr>
              <p:spPr bwMode="auto">
                <a:xfrm>
                  <a:off x="5011738" y="1295400"/>
                  <a:ext cx="3460750" cy="12700"/>
                </a:xfrm>
                <a:custGeom>
                  <a:avLst/>
                  <a:gdLst>
                    <a:gd name="T0" fmla="*/ 0 w 3092"/>
                    <a:gd name="T1" fmla="*/ 2147483647 h 8"/>
                    <a:gd name="T2" fmla="*/ 2147483647 w 3092"/>
                    <a:gd name="T3" fmla="*/ 0 h 8"/>
                    <a:gd name="T4" fmla="*/ 0 60000 65536"/>
                    <a:gd name="T5" fmla="*/ 0 60000 65536"/>
                    <a:gd name="T6" fmla="*/ 0 w 3092"/>
                    <a:gd name="T7" fmla="*/ 0 h 8"/>
                    <a:gd name="T8" fmla="*/ 3092 w 3092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092" h="8">
                      <a:moveTo>
                        <a:pt x="0" y="8"/>
                      </a:moveTo>
                      <a:lnTo>
                        <a:pt x="309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40" name="Freeform 50"/>
                <p:cNvSpPr>
                  <a:spLocks/>
                </p:cNvSpPr>
                <p:nvPr/>
              </p:nvSpPr>
              <p:spPr bwMode="auto">
                <a:xfrm>
                  <a:off x="4952992" y="3379238"/>
                  <a:ext cx="3581001" cy="165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200" y="0"/>
                    </a:cxn>
                  </a:cxnLst>
                  <a:rect l="0" t="0" r="r" b="b"/>
                  <a:pathLst>
                    <a:path w="3200" h="1">
                      <a:moveTo>
                        <a:pt x="0" y="0"/>
                      </a:moveTo>
                      <a:lnTo>
                        <a:pt x="3200" y="0"/>
                      </a:lnTo>
                    </a:path>
                  </a:pathLst>
                </a:custGeom>
                <a:ln>
                  <a:headEnd/>
                  <a:tailEnd type="triangle" w="med" len="med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141" name="Freeform 52"/>
                <p:cNvSpPr>
                  <a:spLocks/>
                </p:cNvSpPr>
                <p:nvPr/>
              </p:nvSpPr>
              <p:spPr bwMode="auto">
                <a:xfrm>
                  <a:off x="8140700" y="1160463"/>
                  <a:ext cx="6350" cy="3475038"/>
                </a:xfrm>
                <a:custGeom>
                  <a:avLst/>
                  <a:gdLst>
                    <a:gd name="T0" fmla="*/ 2147483647 w 4"/>
                    <a:gd name="T1" fmla="*/ 0 h 3172"/>
                    <a:gd name="T2" fmla="*/ 0 w 4"/>
                    <a:gd name="T3" fmla="*/ 2147483647 h 3172"/>
                    <a:gd name="T4" fmla="*/ 0 60000 65536"/>
                    <a:gd name="T5" fmla="*/ 0 60000 65536"/>
                    <a:gd name="T6" fmla="*/ 0 w 4"/>
                    <a:gd name="T7" fmla="*/ 0 h 3172"/>
                    <a:gd name="T8" fmla="*/ 4 w 4"/>
                    <a:gd name="T9" fmla="*/ 3172 h 317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72">
                      <a:moveTo>
                        <a:pt x="4" y="0"/>
                      </a:moveTo>
                      <a:lnTo>
                        <a:pt x="0" y="317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42" name="Freeform 53"/>
                <p:cNvSpPr>
                  <a:spLocks/>
                </p:cNvSpPr>
                <p:nvPr/>
              </p:nvSpPr>
              <p:spPr bwMode="auto">
                <a:xfrm>
                  <a:off x="7829550" y="1160463"/>
                  <a:ext cx="6350" cy="3471863"/>
                </a:xfrm>
                <a:custGeom>
                  <a:avLst/>
                  <a:gdLst>
                    <a:gd name="T0" fmla="*/ 2147483647 w 4"/>
                    <a:gd name="T1" fmla="*/ 0 h 3168"/>
                    <a:gd name="T2" fmla="*/ 0 w 4"/>
                    <a:gd name="T3" fmla="*/ 2147483647 h 3168"/>
                    <a:gd name="T4" fmla="*/ 0 60000 65536"/>
                    <a:gd name="T5" fmla="*/ 0 60000 65536"/>
                    <a:gd name="T6" fmla="*/ 0 w 4"/>
                    <a:gd name="T7" fmla="*/ 0 h 3168"/>
                    <a:gd name="T8" fmla="*/ 4 w 4"/>
                    <a:gd name="T9" fmla="*/ 3168 h 316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68">
                      <a:moveTo>
                        <a:pt x="4" y="0"/>
                      </a:moveTo>
                      <a:lnTo>
                        <a:pt x="0" y="3168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43" name="Freeform 54"/>
                <p:cNvSpPr>
                  <a:spLocks/>
                </p:cNvSpPr>
                <p:nvPr/>
              </p:nvSpPr>
              <p:spPr bwMode="auto">
                <a:xfrm>
                  <a:off x="7524750" y="1160463"/>
                  <a:ext cx="1588" cy="3462338"/>
                </a:xfrm>
                <a:custGeom>
                  <a:avLst/>
                  <a:gdLst>
                    <a:gd name="T0" fmla="*/ 0 w 1"/>
                    <a:gd name="T1" fmla="*/ 0 h 3160"/>
                    <a:gd name="T2" fmla="*/ 0 w 1"/>
                    <a:gd name="T3" fmla="*/ 2147483647 h 3160"/>
                    <a:gd name="T4" fmla="*/ 0 60000 65536"/>
                    <a:gd name="T5" fmla="*/ 0 60000 65536"/>
                    <a:gd name="T6" fmla="*/ 0 w 1"/>
                    <a:gd name="T7" fmla="*/ 0 h 3160"/>
                    <a:gd name="T8" fmla="*/ 1 w 1"/>
                    <a:gd name="T9" fmla="*/ 3160 h 316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160">
                      <a:moveTo>
                        <a:pt x="0" y="0"/>
                      </a:moveTo>
                      <a:lnTo>
                        <a:pt x="0" y="316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44" name="Freeform 55"/>
                <p:cNvSpPr>
                  <a:spLocks/>
                </p:cNvSpPr>
                <p:nvPr/>
              </p:nvSpPr>
              <p:spPr bwMode="auto">
                <a:xfrm>
                  <a:off x="7213600" y="1155700"/>
                  <a:ext cx="6350" cy="3476625"/>
                </a:xfrm>
                <a:custGeom>
                  <a:avLst/>
                  <a:gdLst>
                    <a:gd name="T0" fmla="*/ 2147483647 w 4"/>
                    <a:gd name="T1" fmla="*/ 0 h 3172"/>
                    <a:gd name="T2" fmla="*/ 0 w 4"/>
                    <a:gd name="T3" fmla="*/ 2147483647 h 3172"/>
                    <a:gd name="T4" fmla="*/ 0 60000 65536"/>
                    <a:gd name="T5" fmla="*/ 0 60000 65536"/>
                    <a:gd name="T6" fmla="*/ 0 w 4"/>
                    <a:gd name="T7" fmla="*/ 0 h 3172"/>
                    <a:gd name="T8" fmla="*/ 4 w 4"/>
                    <a:gd name="T9" fmla="*/ 3172 h 317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72">
                      <a:moveTo>
                        <a:pt x="4" y="0"/>
                      </a:moveTo>
                      <a:lnTo>
                        <a:pt x="0" y="317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45" name="Freeform 56"/>
                <p:cNvSpPr>
                  <a:spLocks/>
                </p:cNvSpPr>
                <p:nvPr/>
              </p:nvSpPr>
              <p:spPr bwMode="auto">
                <a:xfrm>
                  <a:off x="6889750" y="1152525"/>
                  <a:ext cx="22225" cy="3495675"/>
                </a:xfrm>
                <a:custGeom>
                  <a:avLst/>
                  <a:gdLst>
                    <a:gd name="T0" fmla="*/ 0 w 14"/>
                    <a:gd name="T1" fmla="*/ 0 h 3191"/>
                    <a:gd name="T2" fmla="*/ 2147483647 w 14"/>
                    <a:gd name="T3" fmla="*/ 2147483647 h 3191"/>
                    <a:gd name="T4" fmla="*/ 0 60000 65536"/>
                    <a:gd name="T5" fmla="*/ 0 60000 65536"/>
                    <a:gd name="T6" fmla="*/ 0 w 14"/>
                    <a:gd name="T7" fmla="*/ 0 h 3191"/>
                    <a:gd name="T8" fmla="*/ 14 w 14"/>
                    <a:gd name="T9" fmla="*/ 3191 h 319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4" h="3191">
                      <a:moveTo>
                        <a:pt x="0" y="0"/>
                      </a:moveTo>
                      <a:lnTo>
                        <a:pt x="14" y="3191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46" name="Freeform 57"/>
                <p:cNvSpPr>
                  <a:spLocks/>
                </p:cNvSpPr>
                <p:nvPr/>
              </p:nvSpPr>
              <p:spPr bwMode="auto">
                <a:xfrm>
                  <a:off x="5938287" y="1139890"/>
                  <a:ext cx="6350" cy="3462338"/>
                </a:xfrm>
                <a:custGeom>
                  <a:avLst/>
                  <a:gdLst>
                    <a:gd name="T0" fmla="*/ 2147483647 w 4"/>
                    <a:gd name="T1" fmla="*/ 0 h 3160"/>
                    <a:gd name="T2" fmla="*/ 0 w 4"/>
                    <a:gd name="T3" fmla="*/ 2147483647 h 3160"/>
                    <a:gd name="T4" fmla="*/ 0 60000 65536"/>
                    <a:gd name="T5" fmla="*/ 0 60000 65536"/>
                    <a:gd name="T6" fmla="*/ 0 w 4"/>
                    <a:gd name="T7" fmla="*/ 0 h 3160"/>
                    <a:gd name="T8" fmla="*/ 4 w 4"/>
                    <a:gd name="T9" fmla="*/ 3160 h 316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60">
                      <a:moveTo>
                        <a:pt x="4" y="0"/>
                      </a:moveTo>
                      <a:lnTo>
                        <a:pt x="0" y="316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47" name="Freeform 58"/>
                <p:cNvSpPr>
                  <a:spLocks/>
                </p:cNvSpPr>
                <p:nvPr/>
              </p:nvSpPr>
              <p:spPr bwMode="auto">
                <a:xfrm>
                  <a:off x="6292850" y="1169988"/>
                  <a:ext cx="1588" cy="3452813"/>
                </a:xfrm>
                <a:custGeom>
                  <a:avLst/>
                  <a:gdLst>
                    <a:gd name="T0" fmla="*/ 0 w 1"/>
                    <a:gd name="T1" fmla="*/ 0 h 3152"/>
                    <a:gd name="T2" fmla="*/ 0 w 1"/>
                    <a:gd name="T3" fmla="*/ 2147483647 h 3152"/>
                    <a:gd name="T4" fmla="*/ 0 60000 65536"/>
                    <a:gd name="T5" fmla="*/ 0 60000 65536"/>
                    <a:gd name="T6" fmla="*/ 0 w 1"/>
                    <a:gd name="T7" fmla="*/ 0 h 3152"/>
                    <a:gd name="T8" fmla="*/ 1 w 1"/>
                    <a:gd name="T9" fmla="*/ 3152 h 315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152">
                      <a:moveTo>
                        <a:pt x="0" y="0"/>
                      </a:moveTo>
                      <a:lnTo>
                        <a:pt x="0" y="315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48" name="Freeform 59"/>
                <p:cNvSpPr>
                  <a:spLocks/>
                </p:cNvSpPr>
                <p:nvPr/>
              </p:nvSpPr>
              <p:spPr bwMode="auto">
                <a:xfrm>
                  <a:off x="5670550" y="1143000"/>
                  <a:ext cx="17463" cy="3505200"/>
                </a:xfrm>
                <a:custGeom>
                  <a:avLst/>
                  <a:gdLst>
                    <a:gd name="T0" fmla="*/ 0 w 11"/>
                    <a:gd name="T1" fmla="*/ 0 h 3199"/>
                    <a:gd name="T2" fmla="*/ 2147483647 w 11"/>
                    <a:gd name="T3" fmla="*/ 2147483647 h 3199"/>
                    <a:gd name="T4" fmla="*/ 0 60000 65536"/>
                    <a:gd name="T5" fmla="*/ 0 60000 65536"/>
                    <a:gd name="T6" fmla="*/ 0 w 11"/>
                    <a:gd name="T7" fmla="*/ 0 h 3199"/>
                    <a:gd name="T8" fmla="*/ 11 w 11"/>
                    <a:gd name="T9" fmla="*/ 3199 h 3199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1" h="3199">
                      <a:moveTo>
                        <a:pt x="0" y="0"/>
                      </a:moveTo>
                      <a:lnTo>
                        <a:pt x="11" y="3199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49" name="Freeform 60"/>
                <p:cNvSpPr>
                  <a:spLocks/>
                </p:cNvSpPr>
                <p:nvPr/>
              </p:nvSpPr>
              <p:spPr bwMode="auto">
                <a:xfrm>
                  <a:off x="5365750" y="1160463"/>
                  <a:ext cx="1588" cy="3475038"/>
                </a:xfrm>
                <a:custGeom>
                  <a:avLst/>
                  <a:gdLst>
                    <a:gd name="T0" fmla="*/ 0 w 1"/>
                    <a:gd name="T1" fmla="*/ 0 h 3172"/>
                    <a:gd name="T2" fmla="*/ 0 w 1"/>
                    <a:gd name="T3" fmla="*/ 2147483647 h 3172"/>
                    <a:gd name="T4" fmla="*/ 0 60000 65536"/>
                    <a:gd name="T5" fmla="*/ 0 60000 65536"/>
                    <a:gd name="T6" fmla="*/ 0 w 1"/>
                    <a:gd name="T7" fmla="*/ 0 h 3172"/>
                    <a:gd name="T8" fmla="*/ 1 w 1"/>
                    <a:gd name="T9" fmla="*/ 3172 h 317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172">
                      <a:moveTo>
                        <a:pt x="0" y="0"/>
                      </a:moveTo>
                      <a:lnTo>
                        <a:pt x="0" y="317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50" name="Freeform 61"/>
                <p:cNvSpPr>
                  <a:spLocks/>
                </p:cNvSpPr>
                <p:nvPr/>
              </p:nvSpPr>
              <p:spPr bwMode="auto">
                <a:xfrm>
                  <a:off x="5060950" y="1165225"/>
                  <a:ext cx="6350" cy="3467100"/>
                </a:xfrm>
                <a:custGeom>
                  <a:avLst/>
                  <a:gdLst>
                    <a:gd name="T0" fmla="*/ 2147483647 w 4"/>
                    <a:gd name="T1" fmla="*/ 0 h 3164"/>
                    <a:gd name="T2" fmla="*/ 0 w 4"/>
                    <a:gd name="T3" fmla="*/ 2147483647 h 3164"/>
                    <a:gd name="T4" fmla="*/ 0 60000 65536"/>
                    <a:gd name="T5" fmla="*/ 0 60000 65536"/>
                    <a:gd name="T6" fmla="*/ 0 w 4"/>
                    <a:gd name="T7" fmla="*/ 0 h 3164"/>
                    <a:gd name="T8" fmla="*/ 4 w 4"/>
                    <a:gd name="T9" fmla="*/ 3164 h 316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64">
                      <a:moveTo>
                        <a:pt x="4" y="0"/>
                      </a:moveTo>
                      <a:lnTo>
                        <a:pt x="0" y="3164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151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6565338" y="1139891"/>
                  <a:ext cx="0" cy="3480112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52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6744467" y="3311105"/>
                  <a:ext cx="311150" cy="3667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b="1">
                      <a:latin typeface="Calibri" pitchFamily="34" charset="0"/>
                    </a:rPr>
                    <a:t>1</a:t>
                  </a:r>
                </a:p>
              </p:txBody>
            </p:sp>
            <p:sp>
              <p:nvSpPr>
                <p:cNvPr id="153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8153399" y="3307994"/>
                  <a:ext cx="382588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sz="2800" b="1">
                      <a:latin typeface="Calibri" pitchFamily="34" charset="0"/>
                    </a:rPr>
                    <a:t>х</a:t>
                  </a:r>
                </a:p>
              </p:txBody>
            </p:sp>
            <p:sp>
              <p:nvSpPr>
                <p:cNvPr id="154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6809757" y="990600"/>
                  <a:ext cx="382588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sz="2800" b="1">
                      <a:latin typeface="Calibri" pitchFamily="34" charset="0"/>
                    </a:rPr>
                    <a:t>у</a:t>
                  </a:r>
                </a:p>
              </p:txBody>
            </p:sp>
            <p:sp>
              <p:nvSpPr>
                <p:cNvPr id="155" name="Freeform 71"/>
                <p:cNvSpPr>
                  <a:spLocks/>
                </p:cNvSpPr>
                <p:nvPr/>
              </p:nvSpPr>
              <p:spPr bwMode="auto">
                <a:xfrm>
                  <a:off x="4952995" y="3671468"/>
                  <a:ext cx="3416299" cy="6350"/>
                </a:xfrm>
                <a:custGeom>
                  <a:avLst/>
                  <a:gdLst>
                    <a:gd name="T0" fmla="*/ 0 w 3052"/>
                    <a:gd name="T1" fmla="*/ 2147483647 h 4"/>
                    <a:gd name="T2" fmla="*/ 2147483647 w 3052"/>
                    <a:gd name="T3" fmla="*/ 0 h 4"/>
                    <a:gd name="T4" fmla="*/ 0 60000 65536"/>
                    <a:gd name="T5" fmla="*/ 0 60000 65536"/>
                    <a:gd name="T6" fmla="*/ 0 w 3052"/>
                    <a:gd name="T7" fmla="*/ 0 h 4"/>
                    <a:gd name="T8" fmla="*/ 3052 w 3052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052" h="4">
                      <a:moveTo>
                        <a:pt x="0" y="4"/>
                      </a:moveTo>
                      <a:lnTo>
                        <a:pt x="305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</p:grpSp>
          <p:sp>
            <p:nvSpPr>
              <p:cNvPr id="114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2853510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115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3282139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116" name="Text Box 64"/>
              <p:cNvSpPr txBox="1">
                <a:spLocks noChangeArrowheads="1"/>
              </p:cNvSpPr>
              <p:nvPr/>
            </p:nvSpPr>
            <p:spPr bwMode="auto">
              <a:xfrm>
                <a:off x="6517298" y="4260197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117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2067693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118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2496321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4</a:t>
                </a:r>
              </a:p>
            </p:txBody>
          </p:sp>
          <p:sp>
            <p:nvSpPr>
              <p:cNvPr id="119" name="Text Box 64"/>
              <p:cNvSpPr txBox="1">
                <a:spLocks noChangeArrowheads="1"/>
              </p:cNvSpPr>
              <p:nvPr/>
            </p:nvSpPr>
            <p:spPr bwMode="auto">
              <a:xfrm>
                <a:off x="7229777" y="4260197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4</a:t>
                </a:r>
              </a:p>
            </p:txBody>
          </p:sp>
          <p:sp>
            <p:nvSpPr>
              <p:cNvPr id="120" name="Text Box 64"/>
              <p:cNvSpPr txBox="1">
                <a:spLocks noChangeArrowheads="1"/>
              </p:cNvSpPr>
              <p:nvPr/>
            </p:nvSpPr>
            <p:spPr bwMode="auto">
              <a:xfrm>
                <a:off x="6873537" y="4260197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121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3710767"/>
                <a:ext cx="412478" cy="5166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122" name="Text Box 64"/>
              <p:cNvSpPr txBox="1">
                <a:spLocks noChangeArrowheads="1"/>
              </p:cNvSpPr>
              <p:nvPr/>
            </p:nvSpPr>
            <p:spPr bwMode="auto">
              <a:xfrm>
                <a:off x="5923566" y="4942507"/>
                <a:ext cx="3722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-2</a:t>
                </a:r>
              </a:p>
            </p:txBody>
          </p:sp>
          <p:sp>
            <p:nvSpPr>
              <p:cNvPr id="123" name="Text Box 64"/>
              <p:cNvSpPr txBox="1">
                <a:spLocks noChangeArrowheads="1"/>
              </p:cNvSpPr>
              <p:nvPr/>
            </p:nvSpPr>
            <p:spPr bwMode="auto">
              <a:xfrm>
                <a:off x="5923566" y="4585317"/>
                <a:ext cx="3722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-1</a:t>
                </a:r>
              </a:p>
            </p:txBody>
          </p:sp>
          <p:sp>
            <p:nvSpPr>
              <p:cNvPr id="124" name="Text Box 64"/>
              <p:cNvSpPr txBox="1">
                <a:spLocks noChangeArrowheads="1"/>
              </p:cNvSpPr>
              <p:nvPr/>
            </p:nvSpPr>
            <p:spPr bwMode="auto">
              <a:xfrm>
                <a:off x="4838869" y="4311522"/>
                <a:ext cx="3722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-2</a:t>
                </a:r>
              </a:p>
            </p:txBody>
          </p:sp>
          <p:sp>
            <p:nvSpPr>
              <p:cNvPr id="125" name="Text Box 64"/>
              <p:cNvSpPr txBox="1">
                <a:spLocks noChangeArrowheads="1"/>
              </p:cNvSpPr>
              <p:nvPr/>
            </p:nvSpPr>
            <p:spPr bwMode="auto">
              <a:xfrm>
                <a:off x="5211088" y="4311522"/>
                <a:ext cx="3722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-1</a:t>
                </a:r>
              </a:p>
            </p:txBody>
          </p:sp>
          <p:sp>
            <p:nvSpPr>
              <p:cNvPr id="126" name="Text Box 64"/>
              <p:cNvSpPr txBox="1">
                <a:spLocks noChangeArrowheads="1"/>
              </p:cNvSpPr>
              <p:nvPr/>
            </p:nvSpPr>
            <p:spPr bwMode="auto">
              <a:xfrm>
                <a:off x="7650210" y="4260197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127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1210436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128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1639064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6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344851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271"/>
          <p:cNvGrpSpPr>
            <a:grpSpLocks/>
          </p:cNvGrpSpPr>
          <p:nvPr/>
        </p:nvGrpSpPr>
        <p:grpSpPr bwMode="auto">
          <a:xfrm>
            <a:off x="986895" y="2173478"/>
            <a:ext cx="3258099" cy="4086974"/>
            <a:chOff x="0" y="2643182"/>
            <a:chExt cx="2857494" cy="3500460"/>
          </a:xfrm>
        </p:grpSpPr>
        <p:sp>
          <p:nvSpPr>
            <p:cNvPr id="11" name="Text Box 64"/>
            <p:cNvSpPr txBox="1">
              <a:spLocks noChangeArrowheads="1"/>
            </p:cNvSpPr>
            <p:nvPr/>
          </p:nvSpPr>
          <p:spPr bwMode="auto">
            <a:xfrm>
              <a:off x="357158" y="4892625"/>
              <a:ext cx="37221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b="1">
                  <a:latin typeface="Calibri" pitchFamily="34" charset="0"/>
                </a:rPr>
                <a:t>-</a:t>
              </a:r>
              <a:r>
                <a:rPr lang="en-US" altLang="ru-RU" b="1">
                  <a:latin typeface="Calibri" pitchFamily="34" charset="0"/>
                </a:rPr>
                <a:t>3</a:t>
              </a:r>
              <a:endParaRPr lang="ru-RU" altLang="ru-RU" b="1">
                <a:latin typeface="Calibri" pitchFamily="34" charset="0"/>
              </a:endParaRPr>
            </a:p>
          </p:txBody>
        </p:sp>
        <p:sp>
          <p:nvSpPr>
            <p:cNvPr id="12" name="Text Box 64"/>
            <p:cNvSpPr txBox="1">
              <a:spLocks noChangeArrowheads="1"/>
            </p:cNvSpPr>
            <p:nvPr/>
          </p:nvSpPr>
          <p:spPr bwMode="auto">
            <a:xfrm>
              <a:off x="1276239" y="5607005"/>
              <a:ext cx="37221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b="1">
                  <a:latin typeface="Calibri" pitchFamily="34" charset="0"/>
                </a:rPr>
                <a:t>-</a:t>
              </a:r>
              <a:r>
                <a:rPr lang="en-US" altLang="ru-RU" b="1">
                  <a:latin typeface="Calibri" pitchFamily="34" charset="0"/>
                </a:rPr>
                <a:t>3</a:t>
              </a:r>
              <a:endParaRPr lang="ru-RU" altLang="ru-RU" b="1">
                <a:latin typeface="Calibri" pitchFamily="34" charset="0"/>
              </a:endParaRPr>
            </a:p>
          </p:txBody>
        </p:sp>
        <p:grpSp>
          <p:nvGrpSpPr>
            <p:cNvPr id="13" name="Группа 210"/>
            <p:cNvGrpSpPr>
              <a:grpSpLocks/>
            </p:cNvGrpSpPr>
            <p:nvPr/>
          </p:nvGrpSpPr>
          <p:grpSpPr bwMode="auto">
            <a:xfrm>
              <a:off x="2" y="2643181"/>
              <a:ext cx="2857495" cy="3500459"/>
              <a:chOff x="3786183" y="1000104"/>
              <a:chExt cx="4749816" cy="5153039"/>
            </a:xfrm>
          </p:grpSpPr>
          <p:grpSp>
            <p:nvGrpSpPr>
              <p:cNvPr id="14" name="Группа 4"/>
              <p:cNvGrpSpPr>
                <a:grpSpLocks/>
              </p:cNvGrpSpPr>
              <p:nvPr/>
            </p:nvGrpSpPr>
            <p:grpSpPr bwMode="auto">
              <a:xfrm>
                <a:off x="3786183" y="1000104"/>
                <a:ext cx="4749816" cy="5153039"/>
                <a:chOff x="4952995" y="990600"/>
                <a:chExt cx="3582992" cy="3657600"/>
              </a:xfrm>
            </p:grpSpPr>
            <p:sp>
              <p:nvSpPr>
                <p:cNvPr id="30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6343742" y="3229948"/>
                  <a:ext cx="311150" cy="3667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b="1">
                      <a:latin typeface="Calibri" pitchFamily="34" charset="0"/>
                    </a:rPr>
                    <a:t>0</a:t>
                  </a:r>
                </a:p>
              </p:txBody>
            </p:sp>
            <p:sp>
              <p:nvSpPr>
                <p:cNvPr id="31" name="Freeform 40"/>
                <p:cNvSpPr>
                  <a:spLocks/>
                </p:cNvSpPr>
                <p:nvPr/>
              </p:nvSpPr>
              <p:spPr bwMode="auto">
                <a:xfrm>
                  <a:off x="5056188" y="3114675"/>
                  <a:ext cx="3424238" cy="3175"/>
                </a:xfrm>
                <a:custGeom>
                  <a:avLst/>
                  <a:gdLst>
                    <a:gd name="T0" fmla="*/ 0 w 3060"/>
                    <a:gd name="T1" fmla="*/ 0 h 2"/>
                    <a:gd name="T2" fmla="*/ 2147483647 w 3060"/>
                    <a:gd name="T3" fmla="*/ 2147483647 h 2"/>
                    <a:gd name="T4" fmla="*/ 0 60000 65536"/>
                    <a:gd name="T5" fmla="*/ 0 60000 65536"/>
                    <a:gd name="T6" fmla="*/ 0 w 3060"/>
                    <a:gd name="T7" fmla="*/ 0 h 2"/>
                    <a:gd name="T8" fmla="*/ 3060 w 3060"/>
                    <a:gd name="T9" fmla="*/ 2 h 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060" h="2">
                      <a:moveTo>
                        <a:pt x="0" y="0"/>
                      </a:moveTo>
                      <a:lnTo>
                        <a:pt x="3060" y="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32" name="Freeform 41"/>
                <p:cNvSpPr>
                  <a:spLocks/>
                </p:cNvSpPr>
                <p:nvPr/>
              </p:nvSpPr>
              <p:spPr bwMode="auto">
                <a:xfrm>
                  <a:off x="4997450" y="4565650"/>
                  <a:ext cx="3470275" cy="6350"/>
                </a:xfrm>
                <a:custGeom>
                  <a:avLst/>
                  <a:gdLst>
                    <a:gd name="T0" fmla="*/ 0 w 3100"/>
                    <a:gd name="T1" fmla="*/ 2147483647 h 4"/>
                    <a:gd name="T2" fmla="*/ 2147483647 w 3100"/>
                    <a:gd name="T3" fmla="*/ 0 h 4"/>
                    <a:gd name="T4" fmla="*/ 0 60000 65536"/>
                    <a:gd name="T5" fmla="*/ 0 60000 65536"/>
                    <a:gd name="T6" fmla="*/ 0 w 3100"/>
                    <a:gd name="T7" fmla="*/ 0 h 4"/>
                    <a:gd name="T8" fmla="*/ 3100 w 3100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0" h="4">
                      <a:moveTo>
                        <a:pt x="0" y="4"/>
                      </a:moveTo>
                      <a:lnTo>
                        <a:pt x="3100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33" name="Freeform 42"/>
                <p:cNvSpPr>
                  <a:spLocks/>
                </p:cNvSpPr>
                <p:nvPr/>
              </p:nvSpPr>
              <p:spPr bwMode="auto">
                <a:xfrm>
                  <a:off x="4997450" y="4267200"/>
                  <a:ext cx="3478213" cy="12700"/>
                </a:xfrm>
                <a:custGeom>
                  <a:avLst/>
                  <a:gdLst>
                    <a:gd name="T0" fmla="*/ 0 w 3108"/>
                    <a:gd name="T1" fmla="*/ 2147483647 h 8"/>
                    <a:gd name="T2" fmla="*/ 2147483647 w 3108"/>
                    <a:gd name="T3" fmla="*/ 0 h 8"/>
                    <a:gd name="T4" fmla="*/ 0 60000 65536"/>
                    <a:gd name="T5" fmla="*/ 0 60000 65536"/>
                    <a:gd name="T6" fmla="*/ 0 w 3108"/>
                    <a:gd name="T7" fmla="*/ 0 h 8"/>
                    <a:gd name="T8" fmla="*/ 3108 w 3108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8" h="8">
                      <a:moveTo>
                        <a:pt x="0" y="8"/>
                      </a:moveTo>
                      <a:lnTo>
                        <a:pt x="3108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34" name="Freeform 43"/>
                <p:cNvSpPr>
                  <a:spLocks/>
                </p:cNvSpPr>
                <p:nvPr/>
              </p:nvSpPr>
              <p:spPr bwMode="auto">
                <a:xfrm>
                  <a:off x="4979988" y="4000500"/>
                  <a:ext cx="3527425" cy="1588"/>
                </a:xfrm>
                <a:custGeom>
                  <a:avLst/>
                  <a:gdLst>
                    <a:gd name="T0" fmla="*/ 0 w 3152"/>
                    <a:gd name="T1" fmla="*/ 0 h 1"/>
                    <a:gd name="T2" fmla="*/ 2147483647 w 3152"/>
                    <a:gd name="T3" fmla="*/ 0 h 1"/>
                    <a:gd name="T4" fmla="*/ 0 60000 65536"/>
                    <a:gd name="T5" fmla="*/ 0 60000 65536"/>
                    <a:gd name="T6" fmla="*/ 0 w 3152"/>
                    <a:gd name="T7" fmla="*/ 0 h 1"/>
                    <a:gd name="T8" fmla="*/ 3152 w 3152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52" h="1">
                      <a:moveTo>
                        <a:pt x="0" y="0"/>
                      </a:moveTo>
                      <a:lnTo>
                        <a:pt x="315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35" name="Freeform 44"/>
                <p:cNvSpPr>
                  <a:spLocks/>
                </p:cNvSpPr>
                <p:nvPr/>
              </p:nvSpPr>
              <p:spPr bwMode="auto">
                <a:xfrm>
                  <a:off x="5006975" y="2819400"/>
                  <a:ext cx="3468688" cy="1588"/>
                </a:xfrm>
                <a:custGeom>
                  <a:avLst/>
                  <a:gdLst>
                    <a:gd name="T0" fmla="*/ 0 w 3100"/>
                    <a:gd name="T1" fmla="*/ 0 h 1"/>
                    <a:gd name="T2" fmla="*/ 2147483647 w 3100"/>
                    <a:gd name="T3" fmla="*/ 0 h 1"/>
                    <a:gd name="T4" fmla="*/ 0 60000 65536"/>
                    <a:gd name="T5" fmla="*/ 0 60000 65536"/>
                    <a:gd name="T6" fmla="*/ 0 w 3100"/>
                    <a:gd name="T7" fmla="*/ 0 h 1"/>
                    <a:gd name="T8" fmla="*/ 3100 w 3100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0" h="1">
                      <a:moveTo>
                        <a:pt x="0" y="0"/>
                      </a:moveTo>
                      <a:lnTo>
                        <a:pt x="3100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36" name="Freeform 45"/>
                <p:cNvSpPr>
                  <a:spLocks/>
                </p:cNvSpPr>
                <p:nvPr/>
              </p:nvSpPr>
              <p:spPr bwMode="auto">
                <a:xfrm>
                  <a:off x="4992688" y="2514600"/>
                  <a:ext cx="3482975" cy="6350"/>
                </a:xfrm>
                <a:custGeom>
                  <a:avLst/>
                  <a:gdLst>
                    <a:gd name="T0" fmla="*/ 0 w 3112"/>
                    <a:gd name="T1" fmla="*/ 2147483647 h 4"/>
                    <a:gd name="T2" fmla="*/ 2147483647 w 3112"/>
                    <a:gd name="T3" fmla="*/ 0 h 4"/>
                    <a:gd name="T4" fmla="*/ 0 60000 65536"/>
                    <a:gd name="T5" fmla="*/ 0 60000 65536"/>
                    <a:gd name="T6" fmla="*/ 0 w 3112"/>
                    <a:gd name="T7" fmla="*/ 0 h 4"/>
                    <a:gd name="T8" fmla="*/ 3112 w 3112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12" h="4">
                      <a:moveTo>
                        <a:pt x="0" y="4"/>
                      </a:moveTo>
                      <a:lnTo>
                        <a:pt x="311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37" name="Freeform 46"/>
                <p:cNvSpPr>
                  <a:spLocks/>
                </p:cNvSpPr>
                <p:nvPr/>
              </p:nvSpPr>
              <p:spPr bwMode="auto">
                <a:xfrm>
                  <a:off x="4997450" y="2209800"/>
                  <a:ext cx="3478213" cy="6350"/>
                </a:xfrm>
                <a:custGeom>
                  <a:avLst/>
                  <a:gdLst>
                    <a:gd name="T0" fmla="*/ 0 w 3108"/>
                    <a:gd name="T1" fmla="*/ 0 h 4"/>
                    <a:gd name="T2" fmla="*/ 2147483647 w 3108"/>
                    <a:gd name="T3" fmla="*/ 2147483647 h 4"/>
                    <a:gd name="T4" fmla="*/ 0 60000 65536"/>
                    <a:gd name="T5" fmla="*/ 0 60000 65536"/>
                    <a:gd name="T6" fmla="*/ 0 w 3108"/>
                    <a:gd name="T7" fmla="*/ 0 h 4"/>
                    <a:gd name="T8" fmla="*/ 3108 w 3108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8" h="4">
                      <a:moveTo>
                        <a:pt x="0" y="0"/>
                      </a:moveTo>
                      <a:lnTo>
                        <a:pt x="3108" y="4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38" name="Freeform 47"/>
                <p:cNvSpPr>
                  <a:spLocks/>
                </p:cNvSpPr>
                <p:nvPr/>
              </p:nvSpPr>
              <p:spPr bwMode="auto">
                <a:xfrm>
                  <a:off x="4992688" y="1905000"/>
                  <a:ext cx="3482975" cy="6350"/>
                </a:xfrm>
                <a:custGeom>
                  <a:avLst/>
                  <a:gdLst>
                    <a:gd name="T0" fmla="*/ 0 w 3112"/>
                    <a:gd name="T1" fmla="*/ 2147483647 h 4"/>
                    <a:gd name="T2" fmla="*/ 2147483647 w 3112"/>
                    <a:gd name="T3" fmla="*/ 0 h 4"/>
                    <a:gd name="T4" fmla="*/ 0 60000 65536"/>
                    <a:gd name="T5" fmla="*/ 0 60000 65536"/>
                    <a:gd name="T6" fmla="*/ 0 w 3112"/>
                    <a:gd name="T7" fmla="*/ 0 h 4"/>
                    <a:gd name="T8" fmla="*/ 3112 w 3112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12" h="4">
                      <a:moveTo>
                        <a:pt x="0" y="4"/>
                      </a:moveTo>
                      <a:lnTo>
                        <a:pt x="311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39" name="Freeform 48"/>
                <p:cNvSpPr>
                  <a:spLocks/>
                </p:cNvSpPr>
                <p:nvPr/>
              </p:nvSpPr>
              <p:spPr bwMode="auto">
                <a:xfrm>
                  <a:off x="5002213" y="1600200"/>
                  <a:ext cx="3473450" cy="1588"/>
                </a:xfrm>
                <a:custGeom>
                  <a:avLst/>
                  <a:gdLst>
                    <a:gd name="T0" fmla="*/ 0 w 3104"/>
                    <a:gd name="T1" fmla="*/ 0 h 1"/>
                    <a:gd name="T2" fmla="*/ 2147483647 w 3104"/>
                    <a:gd name="T3" fmla="*/ 0 h 1"/>
                    <a:gd name="T4" fmla="*/ 0 60000 65536"/>
                    <a:gd name="T5" fmla="*/ 0 60000 65536"/>
                    <a:gd name="T6" fmla="*/ 0 w 3104"/>
                    <a:gd name="T7" fmla="*/ 0 h 1"/>
                    <a:gd name="T8" fmla="*/ 3104 w 3104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4" h="1">
                      <a:moveTo>
                        <a:pt x="0" y="0"/>
                      </a:moveTo>
                      <a:lnTo>
                        <a:pt x="3104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40" name="Freeform 49"/>
                <p:cNvSpPr>
                  <a:spLocks/>
                </p:cNvSpPr>
                <p:nvPr/>
              </p:nvSpPr>
              <p:spPr bwMode="auto">
                <a:xfrm>
                  <a:off x="5011738" y="1295400"/>
                  <a:ext cx="3460750" cy="12700"/>
                </a:xfrm>
                <a:custGeom>
                  <a:avLst/>
                  <a:gdLst>
                    <a:gd name="T0" fmla="*/ 0 w 3092"/>
                    <a:gd name="T1" fmla="*/ 2147483647 h 8"/>
                    <a:gd name="T2" fmla="*/ 2147483647 w 3092"/>
                    <a:gd name="T3" fmla="*/ 0 h 8"/>
                    <a:gd name="T4" fmla="*/ 0 60000 65536"/>
                    <a:gd name="T5" fmla="*/ 0 60000 65536"/>
                    <a:gd name="T6" fmla="*/ 0 w 3092"/>
                    <a:gd name="T7" fmla="*/ 0 h 8"/>
                    <a:gd name="T8" fmla="*/ 3092 w 3092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092" h="8">
                      <a:moveTo>
                        <a:pt x="0" y="8"/>
                      </a:moveTo>
                      <a:lnTo>
                        <a:pt x="309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41" name="Freeform 50"/>
                <p:cNvSpPr>
                  <a:spLocks/>
                </p:cNvSpPr>
                <p:nvPr/>
              </p:nvSpPr>
              <p:spPr bwMode="auto">
                <a:xfrm>
                  <a:off x="4952992" y="3379238"/>
                  <a:ext cx="3581001" cy="165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200" y="0"/>
                    </a:cxn>
                  </a:cxnLst>
                  <a:rect l="0" t="0" r="r" b="b"/>
                  <a:pathLst>
                    <a:path w="3200" h="1">
                      <a:moveTo>
                        <a:pt x="0" y="0"/>
                      </a:moveTo>
                      <a:lnTo>
                        <a:pt x="3200" y="0"/>
                      </a:lnTo>
                    </a:path>
                  </a:pathLst>
                </a:custGeom>
                <a:ln>
                  <a:headEnd/>
                  <a:tailEnd type="triangle" w="med" len="med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42" name="Freeform 52"/>
                <p:cNvSpPr>
                  <a:spLocks/>
                </p:cNvSpPr>
                <p:nvPr/>
              </p:nvSpPr>
              <p:spPr bwMode="auto">
                <a:xfrm>
                  <a:off x="8140700" y="1160463"/>
                  <a:ext cx="6350" cy="3475038"/>
                </a:xfrm>
                <a:custGeom>
                  <a:avLst/>
                  <a:gdLst>
                    <a:gd name="T0" fmla="*/ 2147483647 w 4"/>
                    <a:gd name="T1" fmla="*/ 0 h 3172"/>
                    <a:gd name="T2" fmla="*/ 0 w 4"/>
                    <a:gd name="T3" fmla="*/ 2147483647 h 3172"/>
                    <a:gd name="T4" fmla="*/ 0 60000 65536"/>
                    <a:gd name="T5" fmla="*/ 0 60000 65536"/>
                    <a:gd name="T6" fmla="*/ 0 w 4"/>
                    <a:gd name="T7" fmla="*/ 0 h 3172"/>
                    <a:gd name="T8" fmla="*/ 4 w 4"/>
                    <a:gd name="T9" fmla="*/ 3172 h 317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72">
                      <a:moveTo>
                        <a:pt x="4" y="0"/>
                      </a:moveTo>
                      <a:lnTo>
                        <a:pt x="0" y="317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43" name="Freeform 53"/>
                <p:cNvSpPr>
                  <a:spLocks/>
                </p:cNvSpPr>
                <p:nvPr/>
              </p:nvSpPr>
              <p:spPr bwMode="auto">
                <a:xfrm>
                  <a:off x="7829550" y="1160463"/>
                  <a:ext cx="6350" cy="3471863"/>
                </a:xfrm>
                <a:custGeom>
                  <a:avLst/>
                  <a:gdLst>
                    <a:gd name="T0" fmla="*/ 2147483647 w 4"/>
                    <a:gd name="T1" fmla="*/ 0 h 3168"/>
                    <a:gd name="T2" fmla="*/ 0 w 4"/>
                    <a:gd name="T3" fmla="*/ 2147483647 h 3168"/>
                    <a:gd name="T4" fmla="*/ 0 60000 65536"/>
                    <a:gd name="T5" fmla="*/ 0 60000 65536"/>
                    <a:gd name="T6" fmla="*/ 0 w 4"/>
                    <a:gd name="T7" fmla="*/ 0 h 3168"/>
                    <a:gd name="T8" fmla="*/ 4 w 4"/>
                    <a:gd name="T9" fmla="*/ 3168 h 316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68">
                      <a:moveTo>
                        <a:pt x="4" y="0"/>
                      </a:moveTo>
                      <a:lnTo>
                        <a:pt x="0" y="3168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44" name="Freeform 54"/>
                <p:cNvSpPr>
                  <a:spLocks/>
                </p:cNvSpPr>
                <p:nvPr/>
              </p:nvSpPr>
              <p:spPr bwMode="auto">
                <a:xfrm>
                  <a:off x="7524750" y="1160463"/>
                  <a:ext cx="1588" cy="3462338"/>
                </a:xfrm>
                <a:custGeom>
                  <a:avLst/>
                  <a:gdLst>
                    <a:gd name="T0" fmla="*/ 0 w 1"/>
                    <a:gd name="T1" fmla="*/ 0 h 3160"/>
                    <a:gd name="T2" fmla="*/ 0 w 1"/>
                    <a:gd name="T3" fmla="*/ 2147483647 h 3160"/>
                    <a:gd name="T4" fmla="*/ 0 60000 65536"/>
                    <a:gd name="T5" fmla="*/ 0 60000 65536"/>
                    <a:gd name="T6" fmla="*/ 0 w 1"/>
                    <a:gd name="T7" fmla="*/ 0 h 3160"/>
                    <a:gd name="T8" fmla="*/ 1 w 1"/>
                    <a:gd name="T9" fmla="*/ 3160 h 316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160">
                      <a:moveTo>
                        <a:pt x="0" y="0"/>
                      </a:moveTo>
                      <a:lnTo>
                        <a:pt x="0" y="316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45" name="Freeform 55"/>
                <p:cNvSpPr>
                  <a:spLocks/>
                </p:cNvSpPr>
                <p:nvPr/>
              </p:nvSpPr>
              <p:spPr bwMode="auto">
                <a:xfrm>
                  <a:off x="7213600" y="1155700"/>
                  <a:ext cx="6350" cy="3476625"/>
                </a:xfrm>
                <a:custGeom>
                  <a:avLst/>
                  <a:gdLst>
                    <a:gd name="T0" fmla="*/ 2147483647 w 4"/>
                    <a:gd name="T1" fmla="*/ 0 h 3172"/>
                    <a:gd name="T2" fmla="*/ 0 w 4"/>
                    <a:gd name="T3" fmla="*/ 2147483647 h 3172"/>
                    <a:gd name="T4" fmla="*/ 0 60000 65536"/>
                    <a:gd name="T5" fmla="*/ 0 60000 65536"/>
                    <a:gd name="T6" fmla="*/ 0 w 4"/>
                    <a:gd name="T7" fmla="*/ 0 h 3172"/>
                    <a:gd name="T8" fmla="*/ 4 w 4"/>
                    <a:gd name="T9" fmla="*/ 3172 h 317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72">
                      <a:moveTo>
                        <a:pt x="4" y="0"/>
                      </a:moveTo>
                      <a:lnTo>
                        <a:pt x="0" y="317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46" name="Freeform 56"/>
                <p:cNvSpPr>
                  <a:spLocks/>
                </p:cNvSpPr>
                <p:nvPr/>
              </p:nvSpPr>
              <p:spPr bwMode="auto">
                <a:xfrm>
                  <a:off x="6889750" y="1152525"/>
                  <a:ext cx="22225" cy="3495675"/>
                </a:xfrm>
                <a:custGeom>
                  <a:avLst/>
                  <a:gdLst>
                    <a:gd name="T0" fmla="*/ 0 w 14"/>
                    <a:gd name="T1" fmla="*/ 0 h 3191"/>
                    <a:gd name="T2" fmla="*/ 2147483647 w 14"/>
                    <a:gd name="T3" fmla="*/ 2147483647 h 3191"/>
                    <a:gd name="T4" fmla="*/ 0 60000 65536"/>
                    <a:gd name="T5" fmla="*/ 0 60000 65536"/>
                    <a:gd name="T6" fmla="*/ 0 w 14"/>
                    <a:gd name="T7" fmla="*/ 0 h 3191"/>
                    <a:gd name="T8" fmla="*/ 14 w 14"/>
                    <a:gd name="T9" fmla="*/ 3191 h 319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4" h="3191">
                      <a:moveTo>
                        <a:pt x="0" y="0"/>
                      </a:moveTo>
                      <a:lnTo>
                        <a:pt x="14" y="3191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47" name="Freeform 57"/>
                <p:cNvSpPr>
                  <a:spLocks/>
                </p:cNvSpPr>
                <p:nvPr/>
              </p:nvSpPr>
              <p:spPr bwMode="auto">
                <a:xfrm>
                  <a:off x="5938287" y="1139890"/>
                  <a:ext cx="6350" cy="3462338"/>
                </a:xfrm>
                <a:custGeom>
                  <a:avLst/>
                  <a:gdLst>
                    <a:gd name="T0" fmla="*/ 2147483647 w 4"/>
                    <a:gd name="T1" fmla="*/ 0 h 3160"/>
                    <a:gd name="T2" fmla="*/ 0 w 4"/>
                    <a:gd name="T3" fmla="*/ 2147483647 h 3160"/>
                    <a:gd name="T4" fmla="*/ 0 60000 65536"/>
                    <a:gd name="T5" fmla="*/ 0 60000 65536"/>
                    <a:gd name="T6" fmla="*/ 0 w 4"/>
                    <a:gd name="T7" fmla="*/ 0 h 3160"/>
                    <a:gd name="T8" fmla="*/ 4 w 4"/>
                    <a:gd name="T9" fmla="*/ 3160 h 316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60">
                      <a:moveTo>
                        <a:pt x="4" y="0"/>
                      </a:moveTo>
                      <a:lnTo>
                        <a:pt x="0" y="316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48" name="Freeform 58"/>
                <p:cNvSpPr>
                  <a:spLocks/>
                </p:cNvSpPr>
                <p:nvPr/>
              </p:nvSpPr>
              <p:spPr bwMode="auto">
                <a:xfrm>
                  <a:off x="6292850" y="1169988"/>
                  <a:ext cx="1588" cy="3452813"/>
                </a:xfrm>
                <a:custGeom>
                  <a:avLst/>
                  <a:gdLst>
                    <a:gd name="T0" fmla="*/ 0 w 1"/>
                    <a:gd name="T1" fmla="*/ 0 h 3152"/>
                    <a:gd name="T2" fmla="*/ 0 w 1"/>
                    <a:gd name="T3" fmla="*/ 2147483647 h 3152"/>
                    <a:gd name="T4" fmla="*/ 0 60000 65536"/>
                    <a:gd name="T5" fmla="*/ 0 60000 65536"/>
                    <a:gd name="T6" fmla="*/ 0 w 1"/>
                    <a:gd name="T7" fmla="*/ 0 h 3152"/>
                    <a:gd name="T8" fmla="*/ 1 w 1"/>
                    <a:gd name="T9" fmla="*/ 3152 h 315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152">
                      <a:moveTo>
                        <a:pt x="0" y="0"/>
                      </a:moveTo>
                      <a:lnTo>
                        <a:pt x="0" y="315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49" name="Freeform 59"/>
                <p:cNvSpPr>
                  <a:spLocks/>
                </p:cNvSpPr>
                <p:nvPr/>
              </p:nvSpPr>
              <p:spPr bwMode="auto">
                <a:xfrm>
                  <a:off x="5670550" y="1143000"/>
                  <a:ext cx="17463" cy="3505200"/>
                </a:xfrm>
                <a:custGeom>
                  <a:avLst/>
                  <a:gdLst>
                    <a:gd name="T0" fmla="*/ 0 w 11"/>
                    <a:gd name="T1" fmla="*/ 0 h 3199"/>
                    <a:gd name="T2" fmla="*/ 2147483647 w 11"/>
                    <a:gd name="T3" fmla="*/ 2147483647 h 3199"/>
                    <a:gd name="T4" fmla="*/ 0 60000 65536"/>
                    <a:gd name="T5" fmla="*/ 0 60000 65536"/>
                    <a:gd name="T6" fmla="*/ 0 w 11"/>
                    <a:gd name="T7" fmla="*/ 0 h 3199"/>
                    <a:gd name="T8" fmla="*/ 11 w 11"/>
                    <a:gd name="T9" fmla="*/ 3199 h 3199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1" h="3199">
                      <a:moveTo>
                        <a:pt x="0" y="0"/>
                      </a:moveTo>
                      <a:lnTo>
                        <a:pt x="11" y="3199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50" name="Freeform 60"/>
                <p:cNvSpPr>
                  <a:spLocks/>
                </p:cNvSpPr>
                <p:nvPr/>
              </p:nvSpPr>
              <p:spPr bwMode="auto">
                <a:xfrm>
                  <a:off x="5365750" y="1160463"/>
                  <a:ext cx="1588" cy="3475038"/>
                </a:xfrm>
                <a:custGeom>
                  <a:avLst/>
                  <a:gdLst>
                    <a:gd name="T0" fmla="*/ 0 w 1"/>
                    <a:gd name="T1" fmla="*/ 0 h 3172"/>
                    <a:gd name="T2" fmla="*/ 0 w 1"/>
                    <a:gd name="T3" fmla="*/ 2147483647 h 3172"/>
                    <a:gd name="T4" fmla="*/ 0 60000 65536"/>
                    <a:gd name="T5" fmla="*/ 0 60000 65536"/>
                    <a:gd name="T6" fmla="*/ 0 w 1"/>
                    <a:gd name="T7" fmla="*/ 0 h 3172"/>
                    <a:gd name="T8" fmla="*/ 1 w 1"/>
                    <a:gd name="T9" fmla="*/ 3172 h 317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172">
                      <a:moveTo>
                        <a:pt x="0" y="0"/>
                      </a:moveTo>
                      <a:lnTo>
                        <a:pt x="0" y="317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51" name="Freeform 61"/>
                <p:cNvSpPr>
                  <a:spLocks/>
                </p:cNvSpPr>
                <p:nvPr/>
              </p:nvSpPr>
              <p:spPr bwMode="auto">
                <a:xfrm>
                  <a:off x="5060950" y="1165225"/>
                  <a:ext cx="6350" cy="3467100"/>
                </a:xfrm>
                <a:custGeom>
                  <a:avLst/>
                  <a:gdLst>
                    <a:gd name="T0" fmla="*/ 2147483647 w 4"/>
                    <a:gd name="T1" fmla="*/ 0 h 3164"/>
                    <a:gd name="T2" fmla="*/ 0 w 4"/>
                    <a:gd name="T3" fmla="*/ 2147483647 h 3164"/>
                    <a:gd name="T4" fmla="*/ 0 60000 65536"/>
                    <a:gd name="T5" fmla="*/ 0 60000 65536"/>
                    <a:gd name="T6" fmla="*/ 0 w 4"/>
                    <a:gd name="T7" fmla="*/ 0 h 3164"/>
                    <a:gd name="T8" fmla="*/ 4 w 4"/>
                    <a:gd name="T9" fmla="*/ 3164 h 316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64">
                      <a:moveTo>
                        <a:pt x="4" y="0"/>
                      </a:moveTo>
                      <a:lnTo>
                        <a:pt x="0" y="3164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52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6565338" y="1139891"/>
                  <a:ext cx="0" cy="3480112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53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6744467" y="3311105"/>
                  <a:ext cx="311150" cy="3667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b="1">
                      <a:latin typeface="Calibri" pitchFamily="34" charset="0"/>
                    </a:rPr>
                    <a:t>1</a:t>
                  </a:r>
                </a:p>
              </p:txBody>
            </p:sp>
            <p:sp>
              <p:nvSpPr>
                <p:cNvPr id="54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8153399" y="3307994"/>
                  <a:ext cx="382588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sz="2800" b="1">
                      <a:latin typeface="Calibri" pitchFamily="34" charset="0"/>
                    </a:rPr>
                    <a:t>х</a:t>
                  </a:r>
                </a:p>
              </p:txBody>
            </p:sp>
            <p:sp>
              <p:nvSpPr>
                <p:cNvPr id="55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6809757" y="990600"/>
                  <a:ext cx="382588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sz="2800" b="1">
                      <a:latin typeface="Calibri" pitchFamily="34" charset="0"/>
                    </a:rPr>
                    <a:t>у</a:t>
                  </a:r>
                </a:p>
              </p:txBody>
            </p:sp>
            <p:sp>
              <p:nvSpPr>
                <p:cNvPr id="56" name="Freeform 71"/>
                <p:cNvSpPr>
                  <a:spLocks/>
                </p:cNvSpPr>
                <p:nvPr/>
              </p:nvSpPr>
              <p:spPr bwMode="auto">
                <a:xfrm>
                  <a:off x="4952995" y="3671468"/>
                  <a:ext cx="3416299" cy="6350"/>
                </a:xfrm>
                <a:custGeom>
                  <a:avLst/>
                  <a:gdLst>
                    <a:gd name="T0" fmla="*/ 0 w 3052"/>
                    <a:gd name="T1" fmla="*/ 2147483647 h 4"/>
                    <a:gd name="T2" fmla="*/ 2147483647 w 3052"/>
                    <a:gd name="T3" fmla="*/ 0 h 4"/>
                    <a:gd name="T4" fmla="*/ 0 60000 65536"/>
                    <a:gd name="T5" fmla="*/ 0 60000 65536"/>
                    <a:gd name="T6" fmla="*/ 0 w 3052"/>
                    <a:gd name="T7" fmla="*/ 0 h 4"/>
                    <a:gd name="T8" fmla="*/ 3052 w 3052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052" h="4">
                      <a:moveTo>
                        <a:pt x="0" y="4"/>
                      </a:moveTo>
                      <a:lnTo>
                        <a:pt x="305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</p:grpSp>
          <p:sp>
            <p:nvSpPr>
              <p:cNvPr id="15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2853510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16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3282139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17" name="Text Box 64"/>
              <p:cNvSpPr txBox="1">
                <a:spLocks noChangeArrowheads="1"/>
              </p:cNvSpPr>
              <p:nvPr/>
            </p:nvSpPr>
            <p:spPr bwMode="auto">
              <a:xfrm>
                <a:off x="6517298" y="4260197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18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2067693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19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2496321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4</a:t>
                </a:r>
              </a:p>
            </p:txBody>
          </p:sp>
          <p:sp>
            <p:nvSpPr>
              <p:cNvPr id="20" name="Text Box 64"/>
              <p:cNvSpPr txBox="1">
                <a:spLocks noChangeArrowheads="1"/>
              </p:cNvSpPr>
              <p:nvPr/>
            </p:nvSpPr>
            <p:spPr bwMode="auto">
              <a:xfrm>
                <a:off x="7229777" y="4260197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4</a:t>
                </a:r>
              </a:p>
            </p:txBody>
          </p:sp>
          <p:sp>
            <p:nvSpPr>
              <p:cNvPr id="21" name="Text Box 64"/>
              <p:cNvSpPr txBox="1">
                <a:spLocks noChangeArrowheads="1"/>
              </p:cNvSpPr>
              <p:nvPr/>
            </p:nvSpPr>
            <p:spPr bwMode="auto">
              <a:xfrm>
                <a:off x="6873537" y="4260197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22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3710767"/>
                <a:ext cx="412478" cy="5166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23" name="Text Box 64"/>
              <p:cNvSpPr txBox="1">
                <a:spLocks noChangeArrowheads="1"/>
              </p:cNvSpPr>
              <p:nvPr/>
            </p:nvSpPr>
            <p:spPr bwMode="auto">
              <a:xfrm>
                <a:off x="5923566" y="4942507"/>
                <a:ext cx="3722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-2</a:t>
                </a:r>
              </a:p>
            </p:txBody>
          </p:sp>
          <p:sp>
            <p:nvSpPr>
              <p:cNvPr id="24" name="Text Box 64"/>
              <p:cNvSpPr txBox="1">
                <a:spLocks noChangeArrowheads="1"/>
              </p:cNvSpPr>
              <p:nvPr/>
            </p:nvSpPr>
            <p:spPr bwMode="auto">
              <a:xfrm>
                <a:off x="5923566" y="4585317"/>
                <a:ext cx="3722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-1</a:t>
                </a:r>
              </a:p>
            </p:txBody>
          </p:sp>
          <p:sp>
            <p:nvSpPr>
              <p:cNvPr id="25" name="Text Box 64"/>
              <p:cNvSpPr txBox="1">
                <a:spLocks noChangeArrowheads="1"/>
              </p:cNvSpPr>
              <p:nvPr/>
            </p:nvSpPr>
            <p:spPr bwMode="auto">
              <a:xfrm>
                <a:off x="4838869" y="4311522"/>
                <a:ext cx="3722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-2</a:t>
                </a:r>
              </a:p>
            </p:txBody>
          </p:sp>
          <p:sp>
            <p:nvSpPr>
              <p:cNvPr id="26" name="Text Box 64"/>
              <p:cNvSpPr txBox="1">
                <a:spLocks noChangeArrowheads="1"/>
              </p:cNvSpPr>
              <p:nvPr/>
            </p:nvSpPr>
            <p:spPr bwMode="auto">
              <a:xfrm>
                <a:off x="5211088" y="4311522"/>
                <a:ext cx="3722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-1</a:t>
                </a:r>
              </a:p>
            </p:txBody>
          </p:sp>
          <p:sp>
            <p:nvSpPr>
              <p:cNvPr id="27" name="Text Box 64"/>
              <p:cNvSpPr txBox="1">
                <a:spLocks noChangeArrowheads="1"/>
              </p:cNvSpPr>
              <p:nvPr/>
            </p:nvSpPr>
            <p:spPr bwMode="auto">
              <a:xfrm>
                <a:off x="7650210" y="4260197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28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1210436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29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1639064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6</a:t>
                </a:r>
              </a:p>
            </p:txBody>
          </p:sp>
        </p:grpSp>
      </p:grpSp>
      <p:grpSp>
        <p:nvGrpSpPr>
          <p:cNvPr id="57" name="Группа 271"/>
          <p:cNvGrpSpPr>
            <a:grpSpLocks/>
          </p:cNvGrpSpPr>
          <p:nvPr/>
        </p:nvGrpSpPr>
        <p:grpSpPr bwMode="auto">
          <a:xfrm>
            <a:off x="5082059" y="2345278"/>
            <a:ext cx="3134145" cy="3822931"/>
            <a:chOff x="0" y="2643182"/>
            <a:chExt cx="2857494" cy="3500460"/>
          </a:xfrm>
        </p:grpSpPr>
        <p:sp>
          <p:nvSpPr>
            <p:cNvPr id="58" name="Text Box 64"/>
            <p:cNvSpPr txBox="1">
              <a:spLocks noChangeArrowheads="1"/>
            </p:cNvSpPr>
            <p:nvPr/>
          </p:nvSpPr>
          <p:spPr bwMode="auto">
            <a:xfrm>
              <a:off x="357158" y="4892625"/>
              <a:ext cx="37221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b="1">
                  <a:latin typeface="Calibri" pitchFamily="34" charset="0"/>
                </a:rPr>
                <a:t>-</a:t>
              </a:r>
              <a:r>
                <a:rPr lang="en-US" altLang="ru-RU" b="1">
                  <a:latin typeface="Calibri" pitchFamily="34" charset="0"/>
                </a:rPr>
                <a:t>3</a:t>
              </a:r>
              <a:endParaRPr lang="ru-RU" altLang="ru-RU" b="1">
                <a:latin typeface="Calibri" pitchFamily="34" charset="0"/>
              </a:endParaRPr>
            </a:p>
          </p:txBody>
        </p:sp>
        <p:sp>
          <p:nvSpPr>
            <p:cNvPr id="59" name="Text Box 64"/>
            <p:cNvSpPr txBox="1">
              <a:spLocks noChangeArrowheads="1"/>
            </p:cNvSpPr>
            <p:nvPr/>
          </p:nvSpPr>
          <p:spPr bwMode="auto">
            <a:xfrm>
              <a:off x="1276239" y="5607005"/>
              <a:ext cx="37221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ru-RU" altLang="ru-RU" b="1">
                  <a:latin typeface="Calibri" pitchFamily="34" charset="0"/>
                </a:rPr>
                <a:t>-</a:t>
              </a:r>
              <a:r>
                <a:rPr lang="en-US" altLang="ru-RU" b="1">
                  <a:latin typeface="Calibri" pitchFamily="34" charset="0"/>
                </a:rPr>
                <a:t>3</a:t>
              </a:r>
              <a:endParaRPr lang="ru-RU" altLang="ru-RU" b="1">
                <a:latin typeface="Calibri" pitchFamily="34" charset="0"/>
              </a:endParaRPr>
            </a:p>
          </p:txBody>
        </p:sp>
        <p:grpSp>
          <p:nvGrpSpPr>
            <p:cNvPr id="60" name="Группа 210"/>
            <p:cNvGrpSpPr>
              <a:grpSpLocks/>
            </p:cNvGrpSpPr>
            <p:nvPr/>
          </p:nvGrpSpPr>
          <p:grpSpPr bwMode="auto">
            <a:xfrm>
              <a:off x="2" y="2643181"/>
              <a:ext cx="2857495" cy="3500459"/>
              <a:chOff x="3786183" y="1000104"/>
              <a:chExt cx="4749816" cy="5153039"/>
            </a:xfrm>
          </p:grpSpPr>
          <p:grpSp>
            <p:nvGrpSpPr>
              <p:cNvPr id="61" name="Группа 4"/>
              <p:cNvGrpSpPr>
                <a:grpSpLocks/>
              </p:cNvGrpSpPr>
              <p:nvPr/>
            </p:nvGrpSpPr>
            <p:grpSpPr bwMode="auto">
              <a:xfrm>
                <a:off x="3786183" y="1000104"/>
                <a:ext cx="4749816" cy="5153039"/>
                <a:chOff x="4952995" y="990600"/>
                <a:chExt cx="3582992" cy="3657600"/>
              </a:xfrm>
            </p:grpSpPr>
            <p:sp>
              <p:nvSpPr>
                <p:cNvPr id="77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6343742" y="3229948"/>
                  <a:ext cx="311150" cy="3667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b="1">
                      <a:latin typeface="Calibri" pitchFamily="34" charset="0"/>
                    </a:rPr>
                    <a:t>0</a:t>
                  </a:r>
                </a:p>
              </p:txBody>
            </p:sp>
            <p:sp>
              <p:nvSpPr>
                <p:cNvPr id="78" name="Freeform 40"/>
                <p:cNvSpPr>
                  <a:spLocks/>
                </p:cNvSpPr>
                <p:nvPr/>
              </p:nvSpPr>
              <p:spPr bwMode="auto">
                <a:xfrm>
                  <a:off x="5056188" y="3114675"/>
                  <a:ext cx="3424238" cy="3175"/>
                </a:xfrm>
                <a:custGeom>
                  <a:avLst/>
                  <a:gdLst>
                    <a:gd name="T0" fmla="*/ 0 w 3060"/>
                    <a:gd name="T1" fmla="*/ 0 h 2"/>
                    <a:gd name="T2" fmla="*/ 2147483647 w 3060"/>
                    <a:gd name="T3" fmla="*/ 2147483647 h 2"/>
                    <a:gd name="T4" fmla="*/ 0 60000 65536"/>
                    <a:gd name="T5" fmla="*/ 0 60000 65536"/>
                    <a:gd name="T6" fmla="*/ 0 w 3060"/>
                    <a:gd name="T7" fmla="*/ 0 h 2"/>
                    <a:gd name="T8" fmla="*/ 3060 w 3060"/>
                    <a:gd name="T9" fmla="*/ 2 h 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060" h="2">
                      <a:moveTo>
                        <a:pt x="0" y="0"/>
                      </a:moveTo>
                      <a:lnTo>
                        <a:pt x="3060" y="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79" name="Freeform 41"/>
                <p:cNvSpPr>
                  <a:spLocks/>
                </p:cNvSpPr>
                <p:nvPr/>
              </p:nvSpPr>
              <p:spPr bwMode="auto">
                <a:xfrm>
                  <a:off x="4997450" y="4565650"/>
                  <a:ext cx="3470275" cy="6350"/>
                </a:xfrm>
                <a:custGeom>
                  <a:avLst/>
                  <a:gdLst>
                    <a:gd name="T0" fmla="*/ 0 w 3100"/>
                    <a:gd name="T1" fmla="*/ 2147483647 h 4"/>
                    <a:gd name="T2" fmla="*/ 2147483647 w 3100"/>
                    <a:gd name="T3" fmla="*/ 0 h 4"/>
                    <a:gd name="T4" fmla="*/ 0 60000 65536"/>
                    <a:gd name="T5" fmla="*/ 0 60000 65536"/>
                    <a:gd name="T6" fmla="*/ 0 w 3100"/>
                    <a:gd name="T7" fmla="*/ 0 h 4"/>
                    <a:gd name="T8" fmla="*/ 3100 w 3100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0" h="4">
                      <a:moveTo>
                        <a:pt x="0" y="4"/>
                      </a:moveTo>
                      <a:lnTo>
                        <a:pt x="3100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80" name="Freeform 42"/>
                <p:cNvSpPr>
                  <a:spLocks/>
                </p:cNvSpPr>
                <p:nvPr/>
              </p:nvSpPr>
              <p:spPr bwMode="auto">
                <a:xfrm>
                  <a:off x="4997450" y="4267200"/>
                  <a:ext cx="3478213" cy="12700"/>
                </a:xfrm>
                <a:custGeom>
                  <a:avLst/>
                  <a:gdLst>
                    <a:gd name="T0" fmla="*/ 0 w 3108"/>
                    <a:gd name="T1" fmla="*/ 2147483647 h 8"/>
                    <a:gd name="T2" fmla="*/ 2147483647 w 3108"/>
                    <a:gd name="T3" fmla="*/ 0 h 8"/>
                    <a:gd name="T4" fmla="*/ 0 60000 65536"/>
                    <a:gd name="T5" fmla="*/ 0 60000 65536"/>
                    <a:gd name="T6" fmla="*/ 0 w 3108"/>
                    <a:gd name="T7" fmla="*/ 0 h 8"/>
                    <a:gd name="T8" fmla="*/ 3108 w 3108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8" h="8">
                      <a:moveTo>
                        <a:pt x="0" y="8"/>
                      </a:moveTo>
                      <a:lnTo>
                        <a:pt x="3108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81" name="Freeform 43"/>
                <p:cNvSpPr>
                  <a:spLocks/>
                </p:cNvSpPr>
                <p:nvPr/>
              </p:nvSpPr>
              <p:spPr bwMode="auto">
                <a:xfrm>
                  <a:off x="4979988" y="4000500"/>
                  <a:ext cx="3527425" cy="1588"/>
                </a:xfrm>
                <a:custGeom>
                  <a:avLst/>
                  <a:gdLst>
                    <a:gd name="T0" fmla="*/ 0 w 3152"/>
                    <a:gd name="T1" fmla="*/ 0 h 1"/>
                    <a:gd name="T2" fmla="*/ 2147483647 w 3152"/>
                    <a:gd name="T3" fmla="*/ 0 h 1"/>
                    <a:gd name="T4" fmla="*/ 0 60000 65536"/>
                    <a:gd name="T5" fmla="*/ 0 60000 65536"/>
                    <a:gd name="T6" fmla="*/ 0 w 3152"/>
                    <a:gd name="T7" fmla="*/ 0 h 1"/>
                    <a:gd name="T8" fmla="*/ 3152 w 3152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52" h="1">
                      <a:moveTo>
                        <a:pt x="0" y="0"/>
                      </a:moveTo>
                      <a:lnTo>
                        <a:pt x="315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82" name="Freeform 44"/>
                <p:cNvSpPr>
                  <a:spLocks/>
                </p:cNvSpPr>
                <p:nvPr/>
              </p:nvSpPr>
              <p:spPr bwMode="auto">
                <a:xfrm>
                  <a:off x="5006975" y="2819400"/>
                  <a:ext cx="3468688" cy="1588"/>
                </a:xfrm>
                <a:custGeom>
                  <a:avLst/>
                  <a:gdLst>
                    <a:gd name="T0" fmla="*/ 0 w 3100"/>
                    <a:gd name="T1" fmla="*/ 0 h 1"/>
                    <a:gd name="T2" fmla="*/ 2147483647 w 3100"/>
                    <a:gd name="T3" fmla="*/ 0 h 1"/>
                    <a:gd name="T4" fmla="*/ 0 60000 65536"/>
                    <a:gd name="T5" fmla="*/ 0 60000 65536"/>
                    <a:gd name="T6" fmla="*/ 0 w 3100"/>
                    <a:gd name="T7" fmla="*/ 0 h 1"/>
                    <a:gd name="T8" fmla="*/ 3100 w 3100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0" h="1">
                      <a:moveTo>
                        <a:pt x="0" y="0"/>
                      </a:moveTo>
                      <a:lnTo>
                        <a:pt x="3100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83" name="Freeform 45"/>
                <p:cNvSpPr>
                  <a:spLocks/>
                </p:cNvSpPr>
                <p:nvPr/>
              </p:nvSpPr>
              <p:spPr bwMode="auto">
                <a:xfrm>
                  <a:off x="4992688" y="2514600"/>
                  <a:ext cx="3482975" cy="6350"/>
                </a:xfrm>
                <a:custGeom>
                  <a:avLst/>
                  <a:gdLst>
                    <a:gd name="T0" fmla="*/ 0 w 3112"/>
                    <a:gd name="T1" fmla="*/ 2147483647 h 4"/>
                    <a:gd name="T2" fmla="*/ 2147483647 w 3112"/>
                    <a:gd name="T3" fmla="*/ 0 h 4"/>
                    <a:gd name="T4" fmla="*/ 0 60000 65536"/>
                    <a:gd name="T5" fmla="*/ 0 60000 65536"/>
                    <a:gd name="T6" fmla="*/ 0 w 3112"/>
                    <a:gd name="T7" fmla="*/ 0 h 4"/>
                    <a:gd name="T8" fmla="*/ 3112 w 3112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12" h="4">
                      <a:moveTo>
                        <a:pt x="0" y="4"/>
                      </a:moveTo>
                      <a:lnTo>
                        <a:pt x="311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84" name="Freeform 46"/>
                <p:cNvSpPr>
                  <a:spLocks/>
                </p:cNvSpPr>
                <p:nvPr/>
              </p:nvSpPr>
              <p:spPr bwMode="auto">
                <a:xfrm>
                  <a:off x="4997450" y="2209800"/>
                  <a:ext cx="3478213" cy="6350"/>
                </a:xfrm>
                <a:custGeom>
                  <a:avLst/>
                  <a:gdLst>
                    <a:gd name="T0" fmla="*/ 0 w 3108"/>
                    <a:gd name="T1" fmla="*/ 0 h 4"/>
                    <a:gd name="T2" fmla="*/ 2147483647 w 3108"/>
                    <a:gd name="T3" fmla="*/ 2147483647 h 4"/>
                    <a:gd name="T4" fmla="*/ 0 60000 65536"/>
                    <a:gd name="T5" fmla="*/ 0 60000 65536"/>
                    <a:gd name="T6" fmla="*/ 0 w 3108"/>
                    <a:gd name="T7" fmla="*/ 0 h 4"/>
                    <a:gd name="T8" fmla="*/ 3108 w 3108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8" h="4">
                      <a:moveTo>
                        <a:pt x="0" y="0"/>
                      </a:moveTo>
                      <a:lnTo>
                        <a:pt x="3108" y="4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85" name="Freeform 47"/>
                <p:cNvSpPr>
                  <a:spLocks/>
                </p:cNvSpPr>
                <p:nvPr/>
              </p:nvSpPr>
              <p:spPr bwMode="auto">
                <a:xfrm>
                  <a:off x="4992688" y="1905000"/>
                  <a:ext cx="3482975" cy="6350"/>
                </a:xfrm>
                <a:custGeom>
                  <a:avLst/>
                  <a:gdLst>
                    <a:gd name="T0" fmla="*/ 0 w 3112"/>
                    <a:gd name="T1" fmla="*/ 2147483647 h 4"/>
                    <a:gd name="T2" fmla="*/ 2147483647 w 3112"/>
                    <a:gd name="T3" fmla="*/ 0 h 4"/>
                    <a:gd name="T4" fmla="*/ 0 60000 65536"/>
                    <a:gd name="T5" fmla="*/ 0 60000 65536"/>
                    <a:gd name="T6" fmla="*/ 0 w 3112"/>
                    <a:gd name="T7" fmla="*/ 0 h 4"/>
                    <a:gd name="T8" fmla="*/ 3112 w 3112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12" h="4">
                      <a:moveTo>
                        <a:pt x="0" y="4"/>
                      </a:moveTo>
                      <a:lnTo>
                        <a:pt x="311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86" name="Freeform 48"/>
                <p:cNvSpPr>
                  <a:spLocks/>
                </p:cNvSpPr>
                <p:nvPr/>
              </p:nvSpPr>
              <p:spPr bwMode="auto">
                <a:xfrm>
                  <a:off x="5002213" y="1600200"/>
                  <a:ext cx="3473450" cy="1588"/>
                </a:xfrm>
                <a:custGeom>
                  <a:avLst/>
                  <a:gdLst>
                    <a:gd name="T0" fmla="*/ 0 w 3104"/>
                    <a:gd name="T1" fmla="*/ 0 h 1"/>
                    <a:gd name="T2" fmla="*/ 2147483647 w 3104"/>
                    <a:gd name="T3" fmla="*/ 0 h 1"/>
                    <a:gd name="T4" fmla="*/ 0 60000 65536"/>
                    <a:gd name="T5" fmla="*/ 0 60000 65536"/>
                    <a:gd name="T6" fmla="*/ 0 w 3104"/>
                    <a:gd name="T7" fmla="*/ 0 h 1"/>
                    <a:gd name="T8" fmla="*/ 3104 w 3104"/>
                    <a:gd name="T9" fmla="*/ 1 h 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104" h="1">
                      <a:moveTo>
                        <a:pt x="0" y="0"/>
                      </a:moveTo>
                      <a:lnTo>
                        <a:pt x="3104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87" name="Freeform 49"/>
                <p:cNvSpPr>
                  <a:spLocks/>
                </p:cNvSpPr>
                <p:nvPr/>
              </p:nvSpPr>
              <p:spPr bwMode="auto">
                <a:xfrm>
                  <a:off x="5011738" y="1295400"/>
                  <a:ext cx="3460750" cy="12700"/>
                </a:xfrm>
                <a:custGeom>
                  <a:avLst/>
                  <a:gdLst>
                    <a:gd name="T0" fmla="*/ 0 w 3092"/>
                    <a:gd name="T1" fmla="*/ 2147483647 h 8"/>
                    <a:gd name="T2" fmla="*/ 2147483647 w 3092"/>
                    <a:gd name="T3" fmla="*/ 0 h 8"/>
                    <a:gd name="T4" fmla="*/ 0 60000 65536"/>
                    <a:gd name="T5" fmla="*/ 0 60000 65536"/>
                    <a:gd name="T6" fmla="*/ 0 w 3092"/>
                    <a:gd name="T7" fmla="*/ 0 h 8"/>
                    <a:gd name="T8" fmla="*/ 3092 w 3092"/>
                    <a:gd name="T9" fmla="*/ 8 h 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092" h="8">
                      <a:moveTo>
                        <a:pt x="0" y="8"/>
                      </a:moveTo>
                      <a:lnTo>
                        <a:pt x="309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88" name="Freeform 50"/>
                <p:cNvSpPr>
                  <a:spLocks/>
                </p:cNvSpPr>
                <p:nvPr/>
              </p:nvSpPr>
              <p:spPr bwMode="auto">
                <a:xfrm>
                  <a:off x="4952992" y="3379238"/>
                  <a:ext cx="3581000" cy="165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200" y="0"/>
                    </a:cxn>
                  </a:cxnLst>
                  <a:rect l="0" t="0" r="r" b="b"/>
                  <a:pathLst>
                    <a:path w="3200" h="1">
                      <a:moveTo>
                        <a:pt x="0" y="0"/>
                      </a:moveTo>
                      <a:lnTo>
                        <a:pt x="3200" y="0"/>
                      </a:lnTo>
                    </a:path>
                  </a:pathLst>
                </a:custGeom>
                <a:ln>
                  <a:headEnd/>
                  <a:tailEnd type="triangle" w="med" len="med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  <p:sp>
              <p:nvSpPr>
                <p:cNvPr id="89" name="Freeform 52"/>
                <p:cNvSpPr>
                  <a:spLocks/>
                </p:cNvSpPr>
                <p:nvPr/>
              </p:nvSpPr>
              <p:spPr bwMode="auto">
                <a:xfrm>
                  <a:off x="8140700" y="1160463"/>
                  <a:ext cx="6350" cy="3475038"/>
                </a:xfrm>
                <a:custGeom>
                  <a:avLst/>
                  <a:gdLst>
                    <a:gd name="T0" fmla="*/ 2147483647 w 4"/>
                    <a:gd name="T1" fmla="*/ 0 h 3172"/>
                    <a:gd name="T2" fmla="*/ 0 w 4"/>
                    <a:gd name="T3" fmla="*/ 2147483647 h 3172"/>
                    <a:gd name="T4" fmla="*/ 0 60000 65536"/>
                    <a:gd name="T5" fmla="*/ 0 60000 65536"/>
                    <a:gd name="T6" fmla="*/ 0 w 4"/>
                    <a:gd name="T7" fmla="*/ 0 h 3172"/>
                    <a:gd name="T8" fmla="*/ 4 w 4"/>
                    <a:gd name="T9" fmla="*/ 3172 h 317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72">
                      <a:moveTo>
                        <a:pt x="4" y="0"/>
                      </a:moveTo>
                      <a:lnTo>
                        <a:pt x="0" y="317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90" name="Freeform 53"/>
                <p:cNvSpPr>
                  <a:spLocks/>
                </p:cNvSpPr>
                <p:nvPr/>
              </p:nvSpPr>
              <p:spPr bwMode="auto">
                <a:xfrm>
                  <a:off x="7829550" y="1160463"/>
                  <a:ext cx="6350" cy="3471863"/>
                </a:xfrm>
                <a:custGeom>
                  <a:avLst/>
                  <a:gdLst>
                    <a:gd name="T0" fmla="*/ 2147483647 w 4"/>
                    <a:gd name="T1" fmla="*/ 0 h 3168"/>
                    <a:gd name="T2" fmla="*/ 0 w 4"/>
                    <a:gd name="T3" fmla="*/ 2147483647 h 3168"/>
                    <a:gd name="T4" fmla="*/ 0 60000 65536"/>
                    <a:gd name="T5" fmla="*/ 0 60000 65536"/>
                    <a:gd name="T6" fmla="*/ 0 w 4"/>
                    <a:gd name="T7" fmla="*/ 0 h 3168"/>
                    <a:gd name="T8" fmla="*/ 4 w 4"/>
                    <a:gd name="T9" fmla="*/ 3168 h 3168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68">
                      <a:moveTo>
                        <a:pt x="4" y="0"/>
                      </a:moveTo>
                      <a:lnTo>
                        <a:pt x="0" y="3168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91" name="Freeform 54"/>
                <p:cNvSpPr>
                  <a:spLocks/>
                </p:cNvSpPr>
                <p:nvPr/>
              </p:nvSpPr>
              <p:spPr bwMode="auto">
                <a:xfrm>
                  <a:off x="7524750" y="1160463"/>
                  <a:ext cx="1588" cy="3462338"/>
                </a:xfrm>
                <a:custGeom>
                  <a:avLst/>
                  <a:gdLst>
                    <a:gd name="T0" fmla="*/ 0 w 1"/>
                    <a:gd name="T1" fmla="*/ 0 h 3160"/>
                    <a:gd name="T2" fmla="*/ 0 w 1"/>
                    <a:gd name="T3" fmla="*/ 2147483647 h 3160"/>
                    <a:gd name="T4" fmla="*/ 0 60000 65536"/>
                    <a:gd name="T5" fmla="*/ 0 60000 65536"/>
                    <a:gd name="T6" fmla="*/ 0 w 1"/>
                    <a:gd name="T7" fmla="*/ 0 h 3160"/>
                    <a:gd name="T8" fmla="*/ 1 w 1"/>
                    <a:gd name="T9" fmla="*/ 3160 h 316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160">
                      <a:moveTo>
                        <a:pt x="0" y="0"/>
                      </a:moveTo>
                      <a:lnTo>
                        <a:pt x="0" y="316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92" name="Freeform 55"/>
                <p:cNvSpPr>
                  <a:spLocks/>
                </p:cNvSpPr>
                <p:nvPr/>
              </p:nvSpPr>
              <p:spPr bwMode="auto">
                <a:xfrm>
                  <a:off x="7213600" y="1155700"/>
                  <a:ext cx="6350" cy="3476625"/>
                </a:xfrm>
                <a:custGeom>
                  <a:avLst/>
                  <a:gdLst>
                    <a:gd name="T0" fmla="*/ 2147483647 w 4"/>
                    <a:gd name="T1" fmla="*/ 0 h 3172"/>
                    <a:gd name="T2" fmla="*/ 0 w 4"/>
                    <a:gd name="T3" fmla="*/ 2147483647 h 3172"/>
                    <a:gd name="T4" fmla="*/ 0 60000 65536"/>
                    <a:gd name="T5" fmla="*/ 0 60000 65536"/>
                    <a:gd name="T6" fmla="*/ 0 w 4"/>
                    <a:gd name="T7" fmla="*/ 0 h 3172"/>
                    <a:gd name="T8" fmla="*/ 4 w 4"/>
                    <a:gd name="T9" fmla="*/ 3172 h 317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72">
                      <a:moveTo>
                        <a:pt x="4" y="0"/>
                      </a:moveTo>
                      <a:lnTo>
                        <a:pt x="0" y="317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93" name="Freeform 56"/>
                <p:cNvSpPr>
                  <a:spLocks/>
                </p:cNvSpPr>
                <p:nvPr/>
              </p:nvSpPr>
              <p:spPr bwMode="auto">
                <a:xfrm>
                  <a:off x="6889750" y="1152525"/>
                  <a:ext cx="22225" cy="3495675"/>
                </a:xfrm>
                <a:custGeom>
                  <a:avLst/>
                  <a:gdLst>
                    <a:gd name="T0" fmla="*/ 0 w 14"/>
                    <a:gd name="T1" fmla="*/ 0 h 3191"/>
                    <a:gd name="T2" fmla="*/ 2147483647 w 14"/>
                    <a:gd name="T3" fmla="*/ 2147483647 h 3191"/>
                    <a:gd name="T4" fmla="*/ 0 60000 65536"/>
                    <a:gd name="T5" fmla="*/ 0 60000 65536"/>
                    <a:gd name="T6" fmla="*/ 0 w 14"/>
                    <a:gd name="T7" fmla="*/ 0 h 3191"/>
                    <a:gd name="T8" fmla="*/ 14 w 14"/>
                    <a:gd name="T9" fmla="*/ 3191 h 3191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4" h="3191">
                      <a:moveTo>
                        <a:pt x="0" y="0"/>
                      </a:moveTo>
                      <a:lnTo>
                        <a:pt x="14" y="3191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94" name="Freeform 57"/>
                <p:cNvSpPr>
                  <a:spLocks/>
                </p:cNvSpPr>
                <p:nvPr/>
              </p:nvSpPr>
              <p:spPr bwMode="auto">
                <a:xfrm>
                  <a:off x="5938287" y="1139890"/>
                  <a:ext cx="6350" cy="3462338"/>
                </a:xfrm>
                <a:custGeom>
                  <a:avLst/>
                  <a:gdLst>
                    <a:gd name="T0" fmla="*/ 2147483647 w 4"/>
                    <a:gd name="T1" fmla="*/ 0 h 3160"/>
                    <a:gd name="T2" fmla="*/ 0 w 4"/>
                    <a:gd name="T3" fmla="*/ 2147483647 h 3160"/>
                    <a:gd name="T4" fmla="*/ 0 60000 65536"/>
                    <a:gd name="T5" fmla="*/ 0 60000 65536"/>
                    <a:gd name="T6" fmla="*/ 0 w 4"/>
                    <a:gd name="T7" fmla="*/ 0 h 3160"/>
                    <a:gd name="T8" fmla="*/ 4 w 4"/>
                    <a:gd name="T9" fmla="*/ 3160 h 3160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60">
                      <a:moveTo>
                        <a:pt x="4" y="0"/>
                      </a:moveTo>
                      <a:lnTo>
                        <a:pt x="0" y="316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95" name="Freeform 58"/>
                <p:cNvSpPr>
                  <a:spLocks/>
                </p:cNvSpPr>
                <p:nvPr/>
              </p:nvSpPr>
              <p:spPr bwMode="auto">
                <a:xfrm>
                  <a:off x="6292850" y="1169988"/>
                  <a:ext cx="1588" cy="3452813"/>
                </a:xfrm>
                <a:custGeom>
                  <a:avLst/>
                  <a:gdLst>
                    <a:gd name="T0" fmla="*/ 0 w 1"/>
                    <a:gd name="T1" fmla="*/ 0 h 3152"/>
                    <a:gd name="T2" fmla="*/ 0 w 1"/>
                    <a:gd name="T3" fmla="*/ 2147483647 h 3152"/>
                    <a:gd name="T4" fmla="*/ 0 60000 65536"/>
                    <a:gd name="T5" fmla="*/ 0 60000 65536"/>
                    <a:gd name="T6" fmla="*/ 0 w 1"/>
                    <a:gd name="T7" fmla="*/ 0 h 3152"/>
                    <a:gd name="T8" fmla="*/ 1 w 1"/>
                    <a:gd name="T9" fmla="*/ 3152 h 315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152">
                      <a:moveTo>
                        <a:pt x="0" y="0"/>
                      </a:moveTo>
                      <a:lnTo>
                        <a:pt x="0" y="315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96" name="Freeform 59"/>
                <p:cNvSpPr>
                  <a:spLocks/>
                </p:cNvSpPr>
                <p:nvPr/>
              </p:nvSpPr>
              <p:spPr bwMode="auto">
                <a:xfrm>
                  <a:off x="5670550" y="1143000"/>
                  <a:ext cx="17463" cy="3505200"/>
                </a:xfrm>
                <a:custGeom>
                  <a:avLst/>
                  <a:gdLst>
                    <a:gd name="T0" fmla="*/ 0 w 11"/>
                    <a:gd name="T1" fmla="*/ 0 h 3199"/>
                    <a:gd name="T2" fmla="*/ 2147483647 w 11"/>
                    <a:gd name="T3" fmla="*/ 2147483647 h 3199"/>
                    <a:gd name="T4" fmla="*/ 0 60000 65536"/>
                    <a:gd name="T5" fmla="*/ 0 60000 65536"/>
                    <a:gd name="T6" fmla="*/ 0 w 11"/>
                    <a:gd name="T7" fmla="*/ 0 h 3199"/>
                    <a:gd name="T8" fmla="*/ 11 w 11"/>
                    <a:gd name="T9" fmla="*/ 3199 h 3199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1" h="3199">
                      <a:moveTo>
                        <a:pt x="0" y="0"/>
                      </a:moveTo>
                      <a:lnTo>
                        <a:pt x="11" y="3199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97" name="Freeform 60"/>
                <p:cNvSpPr>
                  <a:spLocks/>
                </p:cNvSpPr>
                <p:nvPr/>
              </p:nvSpPr>
              <p:spPr bwMode="auto">
                <a:xfrm>
                  <a:off x="5365750" y="1160463"/>
                  <a:ext cx="1588" cy="3475038"/>
                </a:xfrm>
                <a:custGeom>
                  <a:avLst/>
                  <a:gdLst>
                    <a:gd name="T0" fmla="*/ 0 w 1"/>
                    <a:gd name="T1" fmla="*/ 0 h 3172"/>
                    <a:gd name="T2" fmla="*/ 0 w 1"/>
                    <a:gd name="T3" fmla="*/ 2147483647 h 3172"/>
                    <a:gd name="T4" fmla="*/ 0 60000 65536"/>
                    <a:gd name="T5" fmla="*/ 0 60000 65536"/>
                    <a:gd name="T6" fmla="*/ 0 w 1"/>
                    <a:gd name="T7" fmla="*/ 0 h 3172"/>
                    <a:gd name="T8" fmla="*/ 1 w 1"/>
                    <a:gd name="T9" fmla="*/ 3172 h 3172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1" h="3172">
                      <a:moveTo>
                        <a:pt x="0" y="0"/>
                      </a:moveTo>
                      <a:lnTo>
                        <a:pt x="0" y="3172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98" name="Freeform 61"/>
                <p:cNvSpPr>
                  <a:spLocks/>
                </p:cNvSpPr>
                <p:nvPr/>
              </p:nvSpPr>
              <p:spPr bwMode="auto">
                <a:xfrm>
                  <a:off x="5060950" y="1165225"/>
                  <a:ext cx="6350" cy="3467100"/>
                </a:xfrm>
                <a:custGeom>
                  <a:avLst/>
                  <a:gdLst>
                    <a:gd name="T0" fmla="*/ 2147483647 w 4"/>
                    <a:gd name="T1" fmla="*/ 0 h 3164"/>
                    <a:gd name="T2" fmla="*/ 0 w 4"/>
                    <a:gd name="T3" fmla="*/ 2147483647 h 3164"/>
                    <a:gd name="T4" fmla="*/ 0 60000 65536"/>
                    <a:gd name="T5" fmla="*/ 0 60000 65536"/>
                    <a:gd name="T6" fmla="*/ 0 w 4"/>
                    <a:gd name="T7" fmla="*/ 0 h 3164"/>
                    <a:gd name="T8" fmla="*/ 4 w 4"/>
                    <a:gd name="T9" fmla="*/ 3164 h 316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4" h="3164">
                      <a:moveTo>
                        <a:pt x="4" y="0"/>
                      </a:moveTo>
                      <a:lnTo>
                        <a:pt x="0" y="3164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  <p:sp>
              <p:nvSpPr>
                <p:cNvPr id="99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6565338" y="1139891"/>
                  <a:ext cx="0" cy="3480112"/>
                </a:xfrm>
                <a:prstGeom prst="line">
                  <a:avLst/>
                </a:prstGeom>
                <a:ln>
                  <a:headEnd/>
                  <a:tailEnd type="triangle" w="med" len="med"/>
                </a:ln>
              </p:spPr>
              <p:style>
                <a:lnRef idx="2">
                  <a:schemeClr val="dk1"/>
                </a:lnRef>
                <a:fillRef idx="0">
                  <a:schemeClr val="dk1"/>
                </a:fillRef>
                <a:effectRef idx="1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dirty="0"/>
                </a:p>
              </p:txBody>
            </p:sp>
            <p:sp>
              <p:nvSpPr>
                <p:cNvPr id="100" name="Text Box 64"/>
                <p:cNvSpPr txBox="1">
                  <a:spLocks noChangeArrowheads="1"/>
                </p:cNvSpPr>
                <p:nvPr/>
              </p:nvSpPr>
              <p:spPr bwMode="auto">
                <a:xfrm>
                  <a:off x="6744467" y="3311105"/>
                  <a:ext cx="311150" cy="3667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b="1">
                      <a:latin typeface="Calibri" pitchFamily="34" charset="0"/>
                    </a:rPr>
                    <a:t>1</a:t>
                  </a:r>
                </a:p>
              </p:txBody>
            </p:sp>
            <p:sp>
              <p:nvSpPr>
                <p:cNvPr id="101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8153399" y="3307994"/>
                  <a:ext cx="382588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sz="2800" b="1">
                      <a:latin typeface="Calibri" pitchFamily="34" charset="0"/>
                    </a:rPr>
                    <a:t>х</a:t>
                  </a:r>
                </a:p>
              </p:txBody>
            </p:sp>
            <p:sp>
              <p:nvSpPr>
                <p:cNvPr id="102" name="Text Box 66"/>
                <p:cNvSpPr txBox="1">
                  <a:spLocks noChangeArrowheads="1"/>
                </p:cNvSpPr>
                <p:nvPr/>
              </p:nvSpPr>
              <p:spPr bwMode="auto">
                <a:xfrm>
                  <a:off x="6809757" y="990600"/>
                  <a:ext cx="382588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ru-RU" altLang="ru-RU" sz="2800" b="1">
                      <a:latin typeface="Calibri" pitchFamily="34" charset="0"/>
                    </a:rPr>
                    <a:t>у</a:t>
                  </a:r>
                </a:p>
              </p:txBody>
            </p:sp>
            <p:sp>
              <p:nvSpPr>
                <p:cNvPr id="103" name="Freeform 71"/>
                <p:cNvSpPr>
                  <a:spLocks/>
                </p:cNvSpPr>
                <p:nvPr/>
              </p:nvSpPr>
              <p:spPr bwMode="auto">
                <a:xfrm>
                  <a:off x="4952995" y="3671468"/>
                  <a:ext cx="3416299" cy="6350"/>
                </a:xfrm>
                <a:custGeom>
                  <a:avLst/>
                  <a:gdLst>
                    <a:gd name="T0" fmla="*/ 0 w 3052"/>
                    <a:gd name="T1" fmla="*/ 2147483647 h 4"/>
                    <a:gd name="T2" fmla="*/ 2147483647 w 3052"/>
                    <a:gd name="T3" fmla="*/ 0 h 4"/>
                    <a:gd name="T4" fmla="*/ 0 60000 65536"/>
                    <a:gd name="T5" fmla="*/ 0 60000 65536"/>
                    <a:gd name="T6" fmla="*/ 0 w 3052"/>
                    <a:gd name="T7" fmla="*/ 0 h 4"/>
                    <a:gd name="T8" fmla="*/ 3052 w 3052"/>
                    <a:gd name="T9" fmla="*/ 4 h 4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3052" h="4">
                      <a:moveTo>
                        <a:pt x="0" y="4"/>
                      </a:moveTo>
                      <a:lnTo>
                        <a:pt x="3052" y="0"/>
                      </a:lnTo>
                    </a:path>
                  </a:pathLst>
                </a:custGeom>
                <a:noFill/>
                <a:ln w="12700">
                  <a:solidFill>
                    <a:schemeClr val="bg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itchFamily="34" charset="0"/>
                  </a:endParaRPr>
                </a:p>
              </p:txBody>
            </p:sp>
          </p:grpSp>
          <p:sp>
            <p:nvSpPr>
              <p:cNvPr id="62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2853510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63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3282139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64" name="Text Box 64"/>
              <p:cNvSpPr txBox="1">
                <a:spLocks noChangeArrowheads="1"/>
              </p:cNvSpPr>
              <p:nvPr/>
            </p:nvSpPr>
            <p:spPr bwMode="auto">
              <a:xfrm>
                <a:off x="6517298" y="4260197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65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2067693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66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2496321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4</a:t>
                </a:r>
              </a:p>
            </p:txBody>
          </p:sp>
          <p:sp>
            <p:nvSpPr>
              <p:cNvPr id="67" name="Text Box 64"/>
              <p:cNvSpPr txBox="1">
                <a:spLocks noChangeArrowheads="1"/>
              </p:cNvSpPr>
              <p:nvPr/>
            </p:nvSpPr>
            <p:spPr bwMode="auto">
              <a:xfrm>
                <a:off x="7229777" y="4260197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 dirty="0">
                    <a:latin typeface="Calibri" pitchFamily="34" charset="0"/>
                  </a:rPr>
                  <a:t>4</a:t>
                </a:r>
              </a:p>
            </p:txBody>
          </p:sp>
          <p:sp>
            <p:nvSpPr>
              <p:cNvPr id="68" name="Text Box 64"/>
              <p:cNvSpPr txBox="1">
                <a:spLocks noChangeArrowheads="1"/>
              </p:cNvSpPr>
              <p:nvPr/>
            </p:nvSpPr>
            <p:spPr bwMode="auto">
              <a:xfrm>
                <a:off x="6873537" y="4260197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69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3710767"/>
                <a:ext cx="412478" cy="5166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70" name="Text Box 64"/>
              <p:cNvSpPr txBox="1">
                <a:spLocks noChangeArrowheads="1"/>
              </p:cNvSpPr>
              <p:nvPr/>
            </p:nvSpPr>
            <p:spPr bwMode="auto">
              <a:xfrm>
                <a:off x="5923566" y="4942507"/>
                <a:ext cx="3722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-2</a:t>
                </a:r>
              </a:p>
            </p:txBody>
          </p:sp>
          <p:sp>
            <p:nvSpPr>
              <p:cNvPr id="71" name="Text Box 64"/>
              <p:cNvSpPr txBox="1">
                <a:spLocks noChangeArrowheads="1"/>
              </p:cNvSpPr>
              <p:nvPr/>
            </p:nvSpPr>
            <p:spPr bwMode="auto">
              <a:xfrm>
                <a:off x="5923566" y="4585317"/>
                <a:ext cx="3722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-1</a:t>
                </a:r>
              </a:p>
            </p:txBody>
          </p:sp>
          <p:sp>
            <p:nvSpPr>
              <p:cNvPr id="72" name="Text Box 64"/>
              <p:cNvSpPr txBox="1">
                <a:spLocks noChangeArrowheads="1"/>
              </p:cNvSpPr>
              <p:nvPr/>
            </p:nvSpPr>
            <p:spPr bwMode="auto">
              <a:xfrm>
                <a:off x="4838869" y="4311522"/>
                <a:ext cx="3722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-2</a:t>
                </a:r>
              </a:p>
            </p:txBody>
          </p:sp>
          <p:sp>
            <p:nvSpPr>
              <p:cNvPr id="73" name="Text Box 64"/>
              <p:cNvSpPr txBox="1">
                <a:spLocks noChangeArrowheads="1"/>
              </p:cNvSpPr>
              <p:nvPr/>
            </p:nvSpPr>
            <p:spPr bwMode="auto">
              <a:xfrm>
                <a:off x="5211088" y="4311522"/>
                <a:ext cx="37221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-1</a:t>
                </a:r>
              </a:p>
            </p:txBody>
          </p:sp>
          <p:sp>
            <p:nvSpPr>
              <p:cNvPr id="74" name="Text Box 64"/>
              <p:cNvSpPr txBox="1">
                <a:spLocks noChangeArrowheads="1"/>
              </p:cNvSpPr>
              <p:nvPr/>
            </p:nvSpPr>
            <p:spPr bwMode="auto">
              <a:xfrm>
                <a:off x="7650210" y="4260197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75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1210436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76" name="Text Box 64"/>
              <p:cNvSpPr txBox="1">
                <a:spLocks noChangeArrowheads="1"/>
              </p:cNvSpPr>
              <p:nvPr/>
            </p:nvSpPr>
            <p:spPr bwMode="auto">
              <a:xfrm>
                <a:off x="5567326" y="1639064"/>
                <a:ext cx="301687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ru-RU" altLang="ru-RU" b="1">
                    <a:latin typeface="Calibri" pitchFamily="34" charset="0"/>
                  </a:rPr>
                  <a:t>6</a:t>
                </a:r>
              </a:p>
            </p:txBody>
          </p:sp>
        </p:grpSp>
      </p:grpSp>
      <p:cxnSp>
        <p:nvCxnSpPr>
          <p:cNvPr id="104" name="Прямая соединительная линия 103"/>
          <p:cNvCxnSpPr/>
          <p:nvPr/>
        </p:nvCxnSpPr>
        <p:spPr>
          <a:xfrm>
            <a:off x="5397509" y="5153962"/>
            <a:ext cx="2357438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5" name="TextBox 4"/>
          <p:cNvSpPr txBox="1">
            <a:spLocks noChangeArrowheads="1"/>
          </p:cNvSpPr>
          <p:nvPr/>
        </p:nvSpPr>
        <p:spPr bwMode="auto">
          <a:xfrm>
            <a:off x="6226646" y="908649"/>
            <a:ext cx="13773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ru-RU"/>
            </a:defPPr>
            <a:lvl1pPr eaLnBrk="1" hangingPunct="1">
              <a:defRPr sz="3600" b="1">
                <a:solidFill>
                  <a:srgbClr val="228622"/>
                </a:solidFill>
                <a:latin typeface="+mn-lt"/>
                <a:cs typeface="Arial" charset="0"/>
              </a:defRPr>
            </a:lvl1pPr>
            <a:lvl2pPr marL="742950" indent="-285750" eaLnBrk="0" hangingPunct="0">
              <a:defRPr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9pPr>
          </a:lstStyle>
          <a:p>
            <a:r>
              <a:rPr lang="en-US" altLang="ru-RU" dirty="0"/>
              <a:t>y = -1</a:t>
            </a:r>
          </a:p>
        </p:txBody>
      </p:sp>
      <p:sp>
        <p:nvSpPr>
          <p:cNvPr id="106" name="TextBox 4"/>
          <p:cNvSpPr txBox="1">
            <a:spLocks noChangeArrowheads="1"/>
          </p:cNvSpPr>
          <p:nvPr/>
        </p:nvSpPr>
        <p:spPr bwMode="auto">
          <a:xfrm>
            <a:off x="1620632" y="908650"/>
            <a:ext cx="12234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ru-RU" sz="3600" b="1" dirty="0">
                <a:solidFill>
                  <a:srgbClr val="228622"/>
                </a:solidFill>
                <a:latin typeface="+mn-lt"/>
              </a:rPr>
              <a:t>y = 4</a:t>
            </a:r>
          </a:p>
        </p:txBody>
      </p:sp>
      <p:cxnSp>
        <p:nvCxnSpPr>
          <p:cNvPr id="107" name="Прямая соединительная линия 106"/>
          <p:cNvCxnSpPr/>
          <p:nvPr/>
        </p:nvCxnSpPr>
        <p:spPr>
          <a:xfrm flipV="1">
            <a:off x="1187530" y="3542896"/>
            <a:ext cx="2883519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17838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Line 2"/>
          <p:cNvSpPr>
            <a:spLocks noChangeShapeType="1"/>
          </p:cNvSpPr>
          <p:nvPr/>
        </p:nvSpPr>
        <p:spPr bwMode="auto">
          <a:xfrm>
            <a:off x="4573588" y="0"/>
            <a:ext cx="0" cy="685800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 type="stealth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9875" name="Line 3"/>
          <p:cNvSpPr>
            <a:spLocks noChangeShapeType="1"/>
          </p:cNvSpPr>
          <p:nvPr/>
        </p:nvSpPr>
        <p:spPr bwMode="auto">
          <a:xfrm>
            <a:off x="358775" y="342741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9876" name="Line 4"/>
          <p:cNvSpPr>
            <a:spLocks noChangeShapeType="1"/>
          </p:cNvSpPr>
          <p:nvPr/>
        </p:nvSpPr>
        <p:spPr bwMode="auto">
          <a:xfrm>
            <a:off x="0" y="3429000"/>
            <a:ext cx="9144000" cy="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9877" name="Line 5"/>
          <p:cNvSpPr>
            <a:spLocks noChangeShapeType="1"/>
          </p:cNvSpPr>
          <p:nvPr/>
        </p:nvSpPr>
        <p:spPr bwMode="auto">
          <a:xfrm>
            <a:off x="0" y="3429000"/>
            <a:ext cx="9144000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4392613" y="3429000"/>
            <a:ext cx="4859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b="1">
                <a:solidFill>
                  <a:srgbClr val="6600FF"/>
                </a:solidFill>
              </a:rPr>
              <a:t>     </a:t>
            </a:r>
            <a:r>
              <a:rPr lang="ru-RU" altLang="ru-RU" sz="2400" b="1"/>
              <a:t>1  2  3  4   5  6  7</a:t>
            </a:r>
          </a:p>
        </p:txBody>
      </p:sp>
      <p:sp>
        <p:nvSpPr>
          <p:cNvPr id="79879" name="Text Box 7"/>
          <p:cNvSpPr txBox="1">
            <a:spLocks noChangeArrowheads="1"/>
          </p:cNvSpPr>
          <p:nvPr/>
        </p:nvSpPr>
        <p:spPr bwMode="auto">
          <a:xfrm>
            <a:off x="71438" y="3429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000" b="1">
                <a:solidFill>
                  <a:srgbClr val="CC0000"/>
                </a:solidFill>
              </a:rPr>
              <a:t>                                  </a:t>
            </a:r>
            <a:r>
              <a:rPr lang="ru-RU" altLang="ru-RU" sz="2000" b="1"/>
              <a:t> </a:t>
            </a:r>
            <a:r>
              <a:rPr lang="ru-RU" altLang="ru-RU" sz="2400" b="1"/>
              <a:t>-5 -4 -3 -2 -1</a:t>
            </a:r>
          </a:p>
        </p:txBody>
      </p:sp>
      <p:sp>
        <p:nvSpPr>
          <p:cNvPr id="79880" name="Text Box 8"/>
          <p:cNvSpPr txBox="1">
            <a:spLocks noChangeArrowheads="1"/>
          </p:cNvSpPr>
          <p:nvPr/>
        </p:nvSpPr>
        <p:spPr bwMode="auto">
          <a:xfrm>
            <a:off x="8604250" y="2889250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400" b="1"/>
              <a:t> </a:t>
            </a:r>
            <a:r>
              <a:rPr lang="en-US" altLang="ru-RU" sz="2800" b="1" i="1"/>
              <a:t>X</a:t>
            </a:r>
            <a:endParaRPr lang="ru-RU" altLang="ru-RU" sz="2800" b="1" i="1"/>
          </a:p>
        </p:txBody>
      </p:sp>
      <p:sp>
        <p:nvSpPr>
          <p:cNvPr id="79881" name="Text Box 9"/>
          <p:cNvSpPr txBox="1">
            <a:spLocks noChangeArrowheads="1"/>
          </p:cNvSpPr>
          <p:nvPr/>
        </p:nvSpPr>
        <p:spPr bwMode="auto">
          <a:xfrm>
            <a:off x="4572000" y="0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400" b="1"/>
              <a:t> </a:t>
            </a:r>
            <a:r>
              <a:rPr lang="en-US" altLang="ru-RU" sz="2800" b="1" i="1"/>
              <a:t>Y</a:t>
            </a:r>
            <a:endParaRPr lang="ru-RU" altLang="ru-RU" sz="2800" b="1" i="1"/>
          </a:p>
        </p:txBody>
      </p:sp>
      <p:grpSp>
        <p:nvGrpSpPr>
          <p:cNvPr id="79882" name="Group 10"/>
          <p:cNvGrpSpPr>
            <a:grpSpLocks/>
          </p:cNvGrpSpPr>
          <p:nvPr/>
        </p:nvGrpSpPr>
        <p:grpSpPr bwMode="auto">
          <a:xfrm>
            <a:off x="4032250" y="3608388"/>
            <a:ext cx="615950" cy="2257425"/>
            <a:chOff x="2607" y="2273"/>
            <a:chExt cx="388" cy="1422"/>
          </a:xfrm>
        </p:grpSpPr>
        <p:sp>
          <p:nvSpPr>
            <p:cNvPr id="79883" name="Text Box 11"/>
            <p:cNvSpPr txBox="1">
              <a:spLocks noChangeArrowheads="1"/>
            </p:cNvSpPr>
            <p:nvPr/>
          </p:nvSpPr>
          <p:spPr bwMode="auto">
            <a:xfrm>
              <a:off x="2607" y="2954"/>
              <a:ext cx="3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 -4</a:t>
              </a:r>
            </a:p>
          </p:txBody>
        </p:sp>
        <p:sp>
          <p:nvSpPr>
            <p:cNvPr id="79884" name="Text Box 12"/>
            <p:cNvSpPr txBox="1">
              <a:spLocks noChangeArrowheads="1"/>
            </p:cNvSpPr>
            <p:nvPr/>
          </p:nvSpPr>
          <p:spPr bwMode="auto">
            <a:xfrm>
              <a:off x="2653" y="2273"/>
              <a:ext cx="3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-1</a:t>
              </a:r>
            </a:p>
          </p:txBody>
        </p:sp>
        <p:sp>
          <p:nvSpPr>
            <p:cNvPr id="79885" name="Text Box 13"/>
            <p:cNvSpPr txBox="1">
              <a:spLocks noChangeArrowheads="1"/>
            </p:cNvSpPr>
            <p:nvPr/>
          </p:nvSpPr>
          <p:spPr bwMode="auto">
            <a:xfrm>
              <a:off x="2653" y="3407"/>
              <a:ext cx="3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-6</a:t>
              </a:r>
            </a:p>
          </p:txBody>
        </p:sp>
        <p:sp>
          <p:nvSpPr>
            <p:cNvPr id="79886" name="Text Box 14"/>
            <p:cNvSpPr txBox="1">
              <a:spLocks noChangeArrowheads="1"/>
            </p:cNvSpPr>
            <p:nvPr/>
          </p:nvSpPr>
          <p:spPr bwMode="auto">
            <a:xfrm>
              <a:off x="2653" y="2727"/>
              <a:ext cx="34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-3</a:t>
              </a:r>
            </a:p>
          </p:txBody>
        </p:sp>
        <p:sp>
          <p:nvSpPr>
            <p:cNvPr id="79887" name="Text Box 15"/>
            <p:cNvSpPr txBox="1">
              <a:spLocks noChangeArrowheads="1"/>
            </p:cNvSpPr>
            <p:nvPr/>
          </p:nvSpPr>
          <p:spPr bwMode="auto">
            <a:xfrm>
              <a:off x="2653" y="2500"/>
              <a:ext cx="34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-2</a:t>
              </a:r>
            </a:p>
          </p:txBody>
        </p:sp>
        <p:sp>
          <p:nvSpPr>
            <p:cNvPr id="79888" name="Text Box 16"/>
            <p:cNvSpPr txBox="1">
              <a:spLocks noChangeArrowheads="1"/>
            </p:cNvSpPr>
            <p:nvPr/>
          </p:nvSpPr>
          <p:spPr bwMode="auto">
            <a:xfrm>
              <a:off x="2653" y="3181"/>
              <a:ext cx="3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-5</a:t>
              </a:r>
            </a:p>
          </p:txBody>
        </p:sp>
      </p:grpSp>
      <p:grpSp>
        <p:nvGrpSpPr>
          <p:cNvPr id="79889" name="Group 17"/>
          <p:cNvGrpSpPr>
            <a:grpSpLocks/>
          </p:cNvGrpSpPr>
          <p:nvPr/>
        </p:nvGrpSpPr>
        <p:grpSpPr bwMode="auto">
          <a:xfrm>
            <a:off x="0" y="7938"/>
            <a:ext cx="9144000" cy="6858000"/>
            <a:chOff x="0" y="0"/>
            <a:chExt cx="5760" cy="4320"/>
          </a:xfrm>
        </p:grpSpPr>
        <p:sp>
          <p:nvSpPr>
            <p:cNvPr id="79890" name="Line 18"/>
            <p:cNvSpPr>
              <a:spLocks noChangeShapeType="1"/>
            </p:cNvSpPr>
            <p:nvPr/>
          </p:nvSpPr>
          <p:spPr bwMode="auto">
            <a:xfrm>
              <a:off x="3107" y="0"/>
              <a:ext cx="0" cy="432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891" name="Line 19"/>
            <p:cNvSpPr>
              <a:spLocks noChangeShapeType="1"/>
            </p:cNvSpPr>
            <p:nvPr/>
          </p:nvSpPr>
          <p:spPr bwMode="auto">
            <a:xfrm>
              <a:off x="3334" y="0"/>
              <a:ext cx="0" cy="432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892" name="Line 20"/>
            <p:cNvSpPr>
              <a:spLocks noChangeShapeType="1"/>
            </p:cNvSpPr>
            <p:nvPr/>
          </p:nvSpPr>
          <p:spPr bwMode="auto">
            <a:xfrm>
              <a:off x="3560" y="0"/>
              <a:ext cx="0" cy="432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893" name="Line 21"/>
            <p:cNvSpPr>
              <a:spLocks noChangeShapeType="1"/>
            </p:cNvSpPr>
            <p:nvPr/>
          </p:nvSpPr>
          <p:spPr bwMode="auto">
            <a:xfrm>
              <a:off x="3785" y="0"/>
              <a:ext cx="0" cy="432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894" name="Line 22"/>
            <p:cNvSpPr>
              <a:spLocks noChangeShapeType="1"/>
            </p:cNvSpPr>
            <p:nvPr/>
          </p:nvSpPr>
          <p:spPr bwMode="auto">
            <a:xfrm>
              <a:off x="4014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895" name="Line 23"/>
            <p:cNvSpPr>
              <a:spLocks noChangeShapeType="1"/>
            </p:cNvSpPr>
            <p:nvPr/>
          </p:nvSpPr>
          <p:spPr bwMode="auto">
            <a:xfrm>
              <a:off x="4241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896" name="Line 24"/>
            <p:cNvSpPr>
              <a:spLocks noChangeShapeType="1"/>
            </p:cNvSpPr>
            <p:nvPr/>
          </p:nvSpPr>
          <p:spPr bwMode="auto">
            <a:xfrm>
              <a:off x="4468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897" name="Line 25"/>
            <p:cNvSpPr>
              <a:spLocks noChangeShapeType="1"/>
            </p:cNvSpPr>
            <p:nvPr/>
          </p:nvSpPr>
          <p:spPr bwMode="auto">
            <a:xfrm>
              <a:off x="4694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898" name="Line 26"/>
            <p:cNvSpPr>
              <a:spLocks noChangeShapeType="1"/>
            </p:cNvSpPr>
            <p:nvPr/>
          </p:nvSpPr>
          <p:spPr bwMode="auto">
            <a:xfrm>
              <a:off x="4921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899" name="Line 27"/>
            <p:cNvSpPr>
              <a:spLocks noChangeShapeType="1"/>
            </p:cNvSpPr>
            <p:nvPr/>
          </p:nvSpPr>
          <p:spPr bwMode="auto">
            <a:xfrm>
              <a:off x="5148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00" name="Line 28"/>
            <p:cNvSpPr>
              <a:spLocks noChangeShapeType="1"/>
            </p:cNvSpPr>
            <p:nvPr/>
          </p:nvSpPr>
          <p:spPr bwMode="auto">
            <a:xfrm>
              <a:off x="2653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01" name="Line 29"/>
            <p:cNvSpPr>
              <a:spLocks noChangeShapeType="1"/>
            </p:cNvSpPr>
            <p:nvPr/>
          </p:nvSpPr>
          <p:spPr bwMode="auto">
            <a:xfrm>
              <a:off x="2426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02" name="Line 30"/>
            <p:cNvSpPr>
              <a:spLocks noChangeShapeType="1"/>
            </p:cNvSpPr>
            <p:nvPr/>
          </p:nvSpPr>
          <p:spPr bwMode="auto">
            <a:xfrm>
              <a:off x="2200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03" name="Line 31"/>
            <p:cNvSpPr>
              <a:spLocks noChangeShapeType="1"/>
            </p:cNvSpPr>
            <p:nvPr/>
          </p:nvSpPr>
          <p:spPr bwMode="auto">
            <a:xfrm>
              <a:off x="1973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04" name="Line 32"/>
            <p:cNvSpPr>
              <a:spLocks noChangeShapeType="1"/>
            </p:cNvSpPr>
            <p:nvPr/>
          </p:nvSpPr>
          <p:spPr bwMode="auto">
            <a:xfrm>
              <a:off x="1746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05" name="Line 33"/>
            <p:cNvSpPr>
              <a:spLocks noChangeShapeType="1"/>
            </p:cNvSpPr>
            <p:nvPr/>
          </p:nvSpPr>
          <p:spPr bwMode="auto">
            <a:xfrm>
              <a:off x="1519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06" name="Line 34"/>
            <p:cNvSpPr>
              <a:spLocks noChangeShapeType="1"/>
            </p:cNvSpPr>
            <p:nvPr/>
          </p:nvSpPr>
          <p:spPr bwMode="auto">
            <a:xfrm>
              <a:off x="1292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07" name="Line 35"/>
            <p:cNvSpPr>
              <a:spLocks noChangeShapeType="1"/>
            </p:cNvSpPr>
            <p:nvPr/>
          </p:nvSpPr>
          <p:spPr bwMode="auto">
            <a:xfrm>
              <a:off x="1066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08" name="Line 36"/>
            <p:cNvSpPr>
              <a:spLocks noChangeShapeType="1"/>
            </p:cNvSpPr>
            <p:nvPr/>
          </p:nvSpPr>
          <p:spPr bwMode="auto">
            <a:xfrm>
              <a:off x="839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09" name="Line 37"/>
            <p:cNvSpPr>
              <a:spLocks noChangeShapeType="1"/>
            </p:cNvSpPr>
            <p:nvPr/>
          </p:nvSpPr>
          <p:spPr bwMode="auto">
            <a:xfrm>
              <a:off x="612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10" name="Line 38"/>
            <p:cNvSpPr>
              <a:spLocks noChangeShapeType="1"/>
            </p:cNvSpPr>
            <p:nvPr/>
          </p:nvSpPr>
          <p:spPr bwMode="auto">
            <a:xfrm>
              <a:off x="0" y="1933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11" name="Line 39"/>
            <p:cNvSpPr>
              <a:spLocks noChangeShapeType="1"/>
            </p:cNvSpPr>
            <p:nvPr/>
          </p:nvSpPr>
          <p:spPr bwMode="auto">
            <a:xfrm>
              <a:off x="0" y="1706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12" name="Line 40"/>
            <p:cNvSpPr>
              <a:spLocks noChangeShapeType="1"/>
            </p:cNvSpPr>
            <p:nvPr/>
          </p:nvSpPr>
          <p:spPr bwMode="auto">
            <a:xfrm>
              <a:off x="0" y="1480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13" name="Line 41"/>
            <p:cNvSpPr>
              <a:spLocks noChangeShapeType="1"/>
            </p:cNvSpPr>
            <p:nvPr/>
          </p:nvSpPr>
          <p:spPr bwMode="auto">
            <a:xfrm>
              <a:off x="0" y="1253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14" name="Line 42"/>
            <p:cNvSpPr>
              <a:spLocks noChangeShapeType="1"/>
            </p:cNvSpPr>
            <p:nvPr/>
          </p:nvSpPr>
          <p:spPr bwMode="auto">
            <a:xfrm>
              <a:off x="0" y="1026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15" name="Line 43"/>
            <p:cNvSpPr>
              <a:spLocks noChangeShapeType="1"/>
            </p:cNvSpPr>
            <p:nvPr/>
          </p:nvSpPr>
          <p:spPr bwMode="auto">
            <a:xfrm>
              <a:off x="0" y="799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16" name="Line 44"/>
            <p:cNvSpPr>
              <a:spLocks noChangeShapeType="1"/>
            </p:cNvSpPr>
            <p:nvPr/>
          </p:nvSpPr>
          <p:spPr bwMode="auto">
            <a:xfrm>
              <a:off x="0" y="572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17" name="Line 45"/>
            <p:cNvSpPr>
              <a:spLocks noChangeShapeType="1"/>
            </p:cNvSpPr>
            <p:nvPr/>
          </p:nvSpPr>
          <p:spPr bwMode="auto">
            <a:xfrm>
              <a:off x="0" y="346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18" name="Line 46"/>
            <p:cNvSpPr>
              <a:spLocks noChangeShapeType="1"/>
            </p:cNvSpPr>
            <p:nvPr/>
          </p:nvSpPr>
          <p:spPr bwMode="auto">
            <a:xfrm>
              <a:off x="0" y="2387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19" name="Line 47"/>
            <p:cNvSpPr>
              <a:spLocks noChangeShapeType="1"/>
            </p:cNvSpPr>
            <p:nvPr/>
          </p:nvSpPr>
          <p:spPr bwMode="auto">
            <a:xfrm>
              <a:off x="0" y="2840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20" name="Line 48"/>
            <p:cNvSpPr>
              <a:spLocks noChangeShapeType="1"/>
            </p:cNvSpPr>
            <p:nvPr/>
          </p:nvSpPr>
          <p:spPr bwMode="auto">
            <a:xfrm>
              <a:off x="0" y="3067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21" name="Line 49"/>
            <p:cNvSpPr>
              <a:spLocks noChangeShapeType="1"/>
            </p:cNvSpPr>
            <p:nvPr/>
          </p:nvSpPr>
          <p:spPr bwMode="auto">
            <a:xfrm>
              <a:off x="0" y="3294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22" name="Line 50"/>
            <p:cNvSpPr>
              <a:spLocks noChangeShapeType="1"/>
            </p:cNvSpPr>
            <p:nvPr/>
          </p:nvSpPr>
          <p:spPr bwMode="auto">
            <a:xfrm>
              <a:off x="0" y="3521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23" name="Line 51"/>
            <p:cNvSpPr>
              <a:spLocks noChangeShapeType="1"/>
            </p:cNvSpPr>
            <p:nvPr/>
          </p:nvSpPr>
          <p:spPr bwMode="auto">
            <a:xfrm>
              <a:off x="0" y="3748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24" name="Line 52"/>
            <p:cNvSpPr>
              <a:spLocks noChangeShapeType="1"/>
            </p:cNvSpPr>
            <p:nvPr/>
          </p:nvSpPr>
          <p:spPr bwMode="auto">
            <a:xfrm>
              <a:off x="0" y="3974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25" name="Line 53"/>
            <p:cNvSpPr>
              <a:spLocks noChangeShapeType="1"/>
            </p:cNvSpPr>
            <p:nvPr/>
          </p:nvSpPr>
          <p:spPr bwMode="auto">
            <a:xfrm>
              <a:off x="0" y="4201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26" name="Line 54"/>
            <p:cNvSpPr>
              <a:spLocks noChangeShapeType="1"/>
            </p:cNvSpPr>
            <p:nvPr/>
          </p:nvSpPr>
          <p:spPr bwMode="auto">
            <a:xfrm>
              <a:off x="5375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27" name="Line 55"/>
            <p:cNvSpPr>
              <a:spLocks noChangeShapeType="1"/>
            </p:cNvSpPr>
            <p:nvPr/>
          </p:nvSpPr>
          <p:spPr bwMode="auto">
            <a:xfrm>
              <a:off x="5602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28" name="Line 56"/>
            <p:cNvSpPr>
              <a:spLocks noChangeShapeType="1"/>
            </p:cNvSpPr>
            <p:nvPr/>
          </p:nvSpPr>
          <p:spPr bwMode="auto">
            <a:xfrm>
              <a:off x="385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29" name="Line 57"/>
            <p:cNvSpPr>
              <a:spLocks noChangeShapeType="1"/>
            </p:cNvSpPr>
            <p:nvPr/>
          </p:nvSpPr>
          <p:spPr bwMode="auto">
            <a:xfrm>
              <a:off x="158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9930" name="Line 58"/>
            <p:cNvSpPr>
              <a:spLocks noChangeShapeType="1"/>
            </p:cNvSpPr>
            <p:nvPr/>
          </p:nvSpPr>
          <p:spPr bwMode="auto">
            <a:xfrm>
              <a:off x="0" y="2614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9931" name="Group 59"/>
          <p:cNvGrpSpPr>
            <a:grpSpLocks/>
          </p:cNvGrpSpPr>
          <p:nvPr/>
        </p:nvGrpSpPr>
        <p:grpSpPr bwMode="auto">
          <a:xfrm>
            <a:off x="4211638" y="992188"/>
            <a:ext cx="360362" cy="2257425"/>
            <a:chOff x="2653" y="686"/>
            <a:chExt cx="227" cy="1422"/>
          </a:xfrm>
        </p:grpSpPr>
        <p:sp>
          <p:nvSpPr>
            <p:cNvPr id="79932" name="Text Box 60"/>
            <p:cNvSpPr txBox="1">
              <a:spLocks noChangeArrowheads="1"/>
            </p:cNvSpPr>
            <p:nvPr/>
          </p:nvSpPr>
          <p:spPr bwMode="auto">
            <a:xfrm>
              <a:off x="2653" y="1820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1</a:t>
              </a:r>
            </a:p>
          </p:txBody>
        </p:sp>
        <p:sp>
          <p:nvSpPr>
            <p:cNvPr id="79933" name="Text Box 61"/>
            <p:cNvSpPr txBox="1">
              <a:spLocks noChangeArrowheads="1"/>
            </p:cNvSpPr>
            <p:nvPr/>
          </p:nvSpPr>
          <p:spPr bwMode="auto">
            <a:xfrm>
              <a:off x="2653" y="1593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2</a:t>
              </a:r>
            </a:p>
          </p:txBody>
        </p:sp>
        <p:sp>
          <p:nvSpPr>
            <p:cNvPr id="79934" name="Text Box 62"/>
            <p:cNvSpPr txBox="1">
              <a:spLocks noChangeArrowheads="1"/>
            </p:cNvSpPr>
            <p:nvPr/>
          </p:nvSpPr>
          <p:spPr bwMode="auto">
            <a:xfrm>
              <a:off x="2653" y="1366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3</a:t>
              </a:r>
            </a:p>
          </p:txBody>
        </p:sp>
        <p:sp>
          <p:nvSpPr>
            <p:cNvPr id="79935" name="Text Box 63"/>
            <p:cNvSpPr txBox="1">
              <a:spLocks noChangeArrowheads="1"/>
            </p:cNvSpPr>
            <p:nvPr/>
          </p:nvSpPr>
          <p:spPr bwMode="auto">
            <a:xfrm>
              <a:off x="2653" y="1139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4</a:t>
              </a:r>
            </a:p>
          </p:txBody>
        </p:sp>
        <p:sp>
          <p:nvSpPr>
            <p:cNvPr id="79936" name="Text Box 64"/>
            <p:cNvSpPr txBox="1">
              <a:spLocks noChangeArrowheads="1"/>
            </p:cNvSpPr>
            <p:nvPr/>
          </p:nvSpPr>
          <p:spPr bwMode="auto">
            <a:xfrm>
              <a:off x="2653" y="913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5</a:t>
              </a:r>
            </a:p>
          </p:txBody>
        </p:sp>
        <p:sp>
          <p:nvSpPr>
            <p:cNvPr id="79937" name="Text Box 65"/>
            <p:cNvSpPr txBox="1">
              <a:spLocks noChangeArrowheads="1"/>
            </p:cNvSpPr>
            <p:nvPr/>
          </p:nvSpPr>
          <p:spPr bwMode="auto">
            <a:xfrm>
              <a:off x="2653" y="686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6</a:t>
              </a:r>
            </a:p>
          </p:txBody>
        </p:sp>
      </p:grpSp>
      <p:sp>
        <p:nvSpPr>
          <p:cNvPr id="79938" name="Text Box 66"/>
          <p:cNvSpPr txBox="1">
            <a:spLocks noChangeArrowheads="1"/>
          </p:cNvSpPr>
          <p:nvPr/>
        </p:nvSpPr>
        <p:spPr bwMode="auto">
          <a:xfrm>
            <a:off x="4572000" y="3429000"/>
            <a:ext cx="36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</a:p>
        </p:txBody>
      </p:sp>
      <p:sp>
        <p:nvSpPr>
          <p:cNvPr id="79939" name="Line 67"/>
          <p:cNvSpPr>
            <a:spLocks noChangeShapeType="1"/>
          </p:cNvSpPr>
          <p:nvPr/>
        </p:nvSpPr>
        <p:spPr bwMode="auto">
          <a:xfrm>
            <a:off x="2592388" y="57689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9940" name="Line 68"/>
          <p:cNvSpPr>
            <a:spLocks noChangeShapeType="1"/>
          </p:cNvSpPr>
          <p:nvPr/>
        </p:nvSpPr>
        <p:spPr bwMode="auto">
          <a:xfrm rot="21540000" flipH="1" flipV="1">
            <a:off x="2412205" y="2332970"/>
            <a:ext cx="3779837" cy="3960812"/>
          </a:xfrm>
          <a:prstGeom prst="line">
            <a:avLst/>
          </a:prstGeom>
          <a:noFill/>
          <a:ln w="63500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9946" name="Oval 74"/>
          <p:cNvSpPr>
            <a:spLocks noChangeArrowheads="1"/>
          </p:cNvSpPr>
          <p:nvPr/>
        </p:nvSpPr>
        <p:spPr bwMode="auto">
          <a:xfrm>
            <a:off x="4429125" y="4437063"/>
            <a:ext cx="252413" cy="252412"/>
          </a:xfrm>
          <a:prstGeom prst="ellipse">
            <a:avLst/>
          </a:prstGeom>
          <a:solidFill>
            <a:srgbClr val="00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79947" name="Text Box 75"/>
          <p:cNvSpPr txBox="1">
            <a:spLocks noChangeArrowheads="1"/>
          </p:cNvSpPr>
          <p:nvPr/>
        </p:nvSpPr>
        <p:spPr bwMode="auto">
          <a:xfrm>
            <a:off x="5292725" y="1628775"/>
            <a:ext cx="233997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6000" dirty="0">
                <a:cs typeface="Arial" pitchFamily="34" charset="0"/>
              </a:rPr>
              <a:t>b</a:t>
            </a:r>
            <a:r>
              <a:rPr lang="en-US" altLang="ru-RU" sz="6000" dirty="0" smtClean="0">
                <a:cs typeface="Arial" pitchFamily="34" charset="0"/>
              </a:rPr>
              <a:t>&lt;</a:t>
            </a:r>
            <a:r>
              <a:rPr lang="ru-RU" altLang="ru-RU" sz="6000" dirty="0">
                <a:cs typeface="Arial" pitchFamily="34" charset="0"/>
              </a:rPr>
              <a:t>0</a:t>
            </a:r>
            <a:endParaRPr lang="en-US" altLang="ru-RU" sz="6000" dirty="0">
              <a:cs typeface="Arial" pitchFamily="34" charset="0"/>
            </a:endParaRPr>
          </a:p>
        </p:txBody>
      </p:sp>
      <p:sp>
        <p:nvSpPr>
          <p:cNvPr id="79948" name="Text Box 76"/>
          <p:cNvSpPr txBox="1">
            <a:spLocks noChangeArrowheads="1"/>
          </p:cNvSpPr>
          <p:nvPr/>
        </p:nvSpPr>
        <p:spPr bwMode="auto">
          <a:xfrm>
            <a:off x="4805362" y="3948113"/>
            <a:ext cx="9001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4400" b="1" dirty="0" smtClean="0"/>
              <a:t>b</a:t>
            </a:r>
            <a:endParaRPr lang="ru-RU" altLang="ru-RU" sz="44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63056" y="547688"/>
            <a:ext cx="3564432" cy="1638301"/>
          </a:xfrm>
          <a:prstGeom prst="rect">
            <a:avLst/>
          </a:prstGeom>
          <a:solidFill>
            <a:srgbClr val="CEFCE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ru-RU" altLang="ru-RU" sz="24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Влияет ли коэффициент </a:t>
            </a:r>
            <a:r>
              <a:rPr lang="en-US" altLang="ru-RU" sz="24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b </a:t>
            </a:r>
            <a:r>
              <a:rPr lang="ru-RU" altLang="ru-RU" sz="24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на расположение графика </a:t>
            </a:r>
            <a:r>
              <a:rPr lang="ru-RU" altLang="ru-RU" sz="24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функции</a:t>
            </a:r>
            <a:r>
              <a:rPr lang="en-US" altLang="ru-RU" sz="24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  y =</a:t>
            </a:r>
            <a:r>
              <a:rPr lang="en-US" altLang="ru-RU" sz="2400" dirty="0" err="1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kx</a:t>
            </a:r>
            <a:r>
              <a:rPr lang="en-US" altLang="ru-RU" sz="24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 + b </a:t>
            </a:r>
            <a:r>
              <a:rPr lang="ru-RU" altLang="ru-RU" sz="24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?</a:t>
            </a:r>
            <a:endParaRPr lang="en-US" altLang="ru-RU" sz="2400" dirty="0">
              <a:solidFill>
                <a:srgbClr val="228622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j-ea"/>
              <a:cs typeface="+mj-cs"/>
            </a:endParaRPr>
          </a:p>
        </p:txBody>
      </p:sp>
      <p:pic>
        <p:nvPicPr>
          <p:cNvPr id="78" name="Рисунок 7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6149" y="6165975"/>
            <a:ext cx="973328" cy="32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2826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" dur="500"/>
                                        <p:tgtEl>
                                          <p:spTgt spid="7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946" grpId="0" animBg="1"/>
      <p:bldP spid="79947" grpId="0"/>
      <p:bldP spid="7994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Line 2"/>
          <p:cNvSpPr>
            <a:spLocks noChangeShapeType="1"/>
          </p:cNvSpPr>
          <p:nvPr/>
        </p:nvSpPr>
        <p:spPr bwMode="auto">
          <a:xfrm>
            <a:off x="4573588" y="0"/>
            <a:ext cx="0" cy="685800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 type="stealth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899" name="Line 3"/>
          <p:cNvSpPr>
            <a:spLocks noChangeShapeType="1"/>
          </p:cNvSpPr>
          <p:nvPr/>
        </p:nvSpPr>
        <p:spPr bwMode="auto">
          <a:xfrm>
            <a:off x="358775" y="342741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900" name="Line 4"/>
          <p:cNvSpPr>
            <a:spLocks noChangeShapeType="1"/>
          </p:cNvSpPr>
          <p:nvPr/>
        </p:nvSpPr>
        <p:spPr bwMode="auto">
          <a:xfrm>
            <a:off x="0" y="3429000"/>
            <a:ext cx="9144000" cy="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901" name="Line 5"/>
          <p:cNvSpPr>
            <a:spLocks noChangeShapeType="1"/>
          </p:cNvSpPr>
          <p:nvPr/>
        </p:nvSpPr>
        <p:spPr bwMode="auto">
          <a:xfrm>
            <a:off x="0" y="3429000"/>
            <a:ext cx="9144000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902" name="Text Box 6"/>
          <p:cNvSpPr txBox="1">
            <a:spLocks noChangeArrowheads="1"/>
          </p:cNvSpPr>
          <p:nvPr/>
        </p:nvSpPr>
        <p:spPr bwMode="auto">
          <a:xfrm>
            <a:off x="4392613" y="3429000"/>
            <a:ext cx="4859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b="1">
                <a:solidFill>
                  <a:srgbClr val="6600FF"/>
                </a:solidFill>
              </a:rPr>
              <a:t>     </a:t>
            </a:r>
            <a:r>
              <a:rPr lang="ru-RU" altLang="ru-RU" sz="2400" b="1"/>
              <a:t>1  2  3  4   5  6  7</a:t>
            </a:r>
          </a:p>
        </p:txBody>
      </p:sp>
      <p:sp>
        <p:nvSpPr>
          <p:cNvPr id="80903" name="Text Box 7"/>
          <p:cNvSpPr txBox="1">
            <a:spLocks noChangeArrowheads="1"/>
          </p:cNvSpPr>
          <p:nvPr/>
        </p:nvSpPr>
        <p:spPr bwMode="auto">
          <a:xfrm>
            <a:off x="71438" y="3429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000" b="1">
                <a:solidFill>
                  <a:srgbClr val="CC0000"/>
                </a:solidFill>
              </a:rPr>
              <a:t>                                  </a:t>
            </a:r>
            <a:r>
              <a:rPr lang="ru-RU" altLang="ru-RU" sz="2000" b="1"/>
              <a:t> </a:t>
            </a:r>
            <a:r>
              <a:rPr lang="ru-RU" altLang="ru-RU" sz="2400" b="1"/>
              <a:t>-5 -4 -3 -2 -1</a:t>
            </a:r>
          </a:p>
        </p:txBody>
      </p:sp>
      <p:sp>
        <p:nvSpPr>
          <p:cNvPr id="80904" name="Text Box 8"/>
          <p:cNvSpPr txBox="1">
            <a:spLocks noChangeArrowheads="1"/>
          </p:cNvSpPr>
          <p:nvPr/>
        </p:nvSpPr>
        <p:spPr bwMode="auto">
          <a:xfrm>
            <a:off x="8604250" y="2889250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400" b="1"/>
              <a:t> </a:t>
            </a:r>
            <a:r>
              <a:rPr lang="en-US" altLang="ru-RU" sz="2800" b="1" i="1"/>
              <a:t>X</a:t>
            </a:r>
            <a:endParaRPr lang="ru-RU" altLang="ru-RU" sz="2800" b="1" i="1"/>
          </a:p>
        </p:txBody>
      </p:sp>
      <p:sp>
        <p:nvSpPr>
          <p:cNvPr id="80905" name="Text Box 9"/>
          <p:cNvSpPr txBox="1">
            <a:spLocks noChangeArrowheads="1"/>
          </p:cNvSpPr>
          <p:nvPr/>
        </p:nvSpPr>
        <p:spPr bwMode="auto">
          <a:xfrm>
            <a:off x="4572000" y="0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400" b="1"/>
              <a:t> </a:t>
            </a:r>
            <a:r>
              <a:rPr lang="en-US" altLang="ru-RU" sz="2800" b="1" i="1"/>
              <a:t>Y</a:t>
            </a:r>
            <a:endParaRPr lang="ru-RU" altLang="ru-RU" sz="2800" b="1" i="1"/>
          </a:p>
        </p:txBody>
      </p:sp>
      <p:grpSp>
        <p:nvGrpSpPr>
          <p:cNvPr id="80906" name="Group 10"/>
          <p:cNvGrpSpPr>
            <a:grpSpLocks/>
          </p:cNvGrpSpPr>
          <p:nvPr/>
        </p:nvGrpSpPr>
        <p:grpSpPr bwMode="auto">
          <a:xfrm>
            <a:off x="4032250" y="3608388"/>
            <a:ext cx="615950" cy="2257425"/>
            <a:chOff x="2607" y="2273"/>
            <a:chExt cx="388" cy="1422"/>
          </a:xfrm>
        </p:grpSpPr>
        <p:sp>
          <p:nvSpPr>
            <p:cNvPr id="80907" name="Text Box 11"/>
            <p:cNvSpPr txBox="1">
              <a:spLocks noChangeArrowheads="1"/>
            </p:cNvSpPr>
            <p:nvPr/>
          </p:nvSpPr>
          <p:spPr bwMode="auto">
            <a:xfrm>
              <a:off x="2607" y="2954"/>
              <a:ext cx="3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 -4</a:t>
              </a:r>
            </a:p>
          </p:txBody>
        </p:sp>
        <p:sp>
          <p:nvSpPr>
            <p:cNvPr id="80908" name="Text Box 12"/>
            <p:cNvSpPr txBox="1">
              <a:spLocks noChangeArrowheads="1"/>
            </p:cNvSpPr>
            <p:nvPr/>
          </p:nvSpPr>
          <p:spPr bwMode="auto">
            <a:xfrm>
              <a:off x="2653" y="2273"/>
              <a:ext cx="3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-1</a:t>
              </a:r>
            </a:p>
          </p:txBody>
        </p:sp>
        <p:sp>
          <p:nvSpPr>
            <p:cNvPr id="80909" name="Text Box 13"/>
            <p:cNvSpPr txBox="1">
              <a:spLocks noChangeArrowheads="1"/>
            </p:cNvSpPr>
            <p:nvPr/>
          </p:nvSpPr>
          <p:spPr bwMode="auto">
            <a:xfrm>
              <a:off x="2653" y="3407"/>
              <a:ext cx="3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-6</a:t>
              </a:r>
            </a:p>
          </p:txBody>
        </p:sp>
        <p:sp>
          <p:nvSpPr>
            <p:cNvPr id="80910" name="Text Box 14"/>
            <p:cNvSpPr txBox="1">
              <a:spLocks noChangeArrowheads="1"/>
            </p:cNvSpPr>
            <p:nvPr/>
          </p:nvSpPr>
          <p:spPr bwMode="auto">
            <a:xfrm>
              <a:off x="2653" y="2727"/>
              <a:ext cx="34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-3</a:t>
              </a:r>
            </a:p>
          </p:txBody>
        </p:sp>
        <p:sp>
          <p:nvSpPr>
            <p:cNvPr id="80911" name="Text Box 15"/>
            <p:cNvSpPr txBox="1">
              <a:spLocks noChangeArrowheads="1"/>
            </p:cNvSpPr>
            <p:nvPr/>
          </p:nvSpPr>
          <p:spPr bwMode="auto">
            <a:xfrm>
              <a:off x="2653" y="2500"/>
              <a:ext cx="34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-2</a:t>
              </a:r>
            </a:p>
          </p:txBody>
        </p:sp>
        <p:sp>
          <p:nvSpPr>
            <p:cNvPr id="80912" name="Text Box 16"/>
            <p:cNvSpPr txBox="1">
              <a:spLocks noChangeArrowheads="1"/>
            </p:cNvSpPr>
            <p:nvPr/>
          </p:nvSpPr>
          <p:spPr bwMode="auto">
            <a:xfrm>
              <a:off x="2653" y="3181"/>
              <a:ext cx="3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-5</a:t>
              </a:r>
            </a:p>
          </p:txBody>
        </p:sp>
      </p:grpSp>
      <p:grpSp>
        <p:nvGrpSpPr>
          <p:cNvPr id="80913" name="Group 17"/>
          <p:cNvGrpSpPr>
            <a:grpSpLocks/>
          </p:cNvGrpSpPr>
          <p:nvPr/>
        </p:nvGrpSpPr>
        <p:grpSpPr bwMode="auto">
          <a:xfrm>
            <a:off x="0" y="7938"/>
            <a:ext cx="9144000" cy="6858000"/>
            <a:chOff x="0" y="0"/>
            <a:chExt cx="5760" cy="4320"/>
          </a:xfrm>
        </p:grpSpPr>
        <p:sp>
          <p:nvSpPr>
            <p:cNvPr id="80914" name="Line 18"/>
            <p:cNvSpPr>
              <a:spLocks noChangeShapeType="1"/>
            </p:cNvSpPr>
            <p:nvPr/>
          </p:nvSpPr>
          <p:spPr bwMode="auto">
            <a:xfrm>
              <a:off x="3107" y="0"/>
              <a:ext cx="0" cy="432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15" name="Line 19"/>
            <p:cNvSpPr>
              <a:spLocks noChangeShapeType="1"/>
            </p:cNvSpPr>
            <p:nvPr/>
          </p:nvSpPr>
          <p:spPr bwMode="auto">
            <a:xfrm>
              <a:off x="3334" y="0"/>
              <a:ext cx="0" cy="432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16" name="Line 20"/>
            <p:cNvSpPr>
              <a:spLocks noChangeShapeType="1"/>
            </p:cNvSpPr>
            <p:nvPr/>
          </p:nvSpPr>
          <p:spPr bwMode="auto">
            <a:xfrm>
              <a:off x="3560" y="0"/>
              <a:ext cx="0" cy="432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17" name="Line 21"/>
            <p:cNvSpPr>
              <a:spLocks noChangeShapeType="1"/>
            </p:cNvSpPr>
            <p:nvPr/>
          </p:nvSpPr>
          <p:spPr bwMode="auto">
            <a:xfrm>
              <a:off x="3785" y="0"/>
              <a:ext cx="0" cy="432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18" name="Line 22"/>
            <p:cNvSpPr>
              <a:spLocks noChangeShapeType="1"/>
            </p:cNvSpPr>
            <p:nvPr/>
          </p:nvSpPr>
          <p:spPr bwMode="auto">
            <a:xfrm>
              <a:off x="4014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19" name="Line 23"/>
            <p:cNvSpPr>
              <a:spLocks noChangeShapeType="1"/>
            </p:cNvSpPr>
            <p:nvPr/>
          </p:nvSpPr>
          <p:spPr bwMode="auto">
            <a:xfrm>
              <a:off x="4241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20" name="Line 24"/>
            <p:cNvSpPr>
              <a:spLocks noChangeShapeType="1"/>
            </p:cNvSpPr>
            <p:nvPr/>
          </p:nvSpPr>
          <p:spPr bwMode="auto">
            <a:xfrm>
              <a:off x="4468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21" name="Line 25"/>
            <p:cNvSpPr>
              <a:spLocks noChangeShapeType="1"/>
            </p:cNvSpPr>
            <p:nvPr/>
          </p:nvSpPr>
          <p:spPr bwMode="auto">
            <a:xfrm>
              <a:off x="4694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22" name="Line 26"/>
            <p:cNvSpPr>
              <a:spLocks noChangeShapeType="1"/>
            </p:cNvSpPr>
            <p:nvPr/>
          </p:nvSpPr>
          <p:spPr bwMode="auto">
            <a:xfrm>
              <a:off x="4921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23" name="Line 27"/>
            <p:cNvSpPr>
              <a:spLocks noChangeShapeType="1"/>
            </p:cNvSpPr>
            <p:nvPr/>
          </p:nvSpPr>
          <p:spPr bwMode="auto">
            <a:xfrm>
              <a:off x="5148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24" name="Line 28"/>
            <p:cNvSpPr>
              <a:spLocks noChangeShapeType="1"/>
            </p:cNvSpPr>
            <p:nvPr/>
          </p:nvSpPr>
          <p:spPr bwMode="auto">
            <a:xfrm>
              <a:off x="2653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25" name="Line 29"/>
            <p:cNvSpPr>
              <a:spLocks noChangeShapeType="1"/>
            </p:cNvSpPr>
            <p:nvPr/>
          </p:nvSpPr>
          <p:spPr bwMode="auto">
            <a:xfrm>
              <a:off x="2426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26" name="Line 30"/>
            <p:cNvSpPr>
              <a:spLocks noChangeShapeType="1"/>
            </p:cNvSpPr>
            <p:nvPr/>
          </p:nvSpPr>
          <p:spPr bwMode="auto">
            <a:xfrm>
              <a:off x="2200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27" name="Line 31"/>
            <p:cNvSpPr>
              <a:spLocks noChangeShapeType="1"/>
            </p:cNvSpPr>
            <p:nvPr/>
          </p:nvSpPr>
          <p:spPr bwMode="auto">
            <a:xfrm>
              <a:off x="1973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28" name="Line 32"/>
            <p:cNvSpPr>
              <a:spLocks noChangeShapeType="1"/>
            </p:cNvSpPr>
            <p:nvPr/>
          </p:nvSpPr>
          <p:spPr bwMode="auto">
            <a:xfrm>
              <a:off x="1746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29" name="Line 33"/>
            <p:cNvSpPr>
              <a:spLocks noChangeShapeType="1"/>
            </p:cNvSpPr>
            <p:nvPr/>
          </p:nvSpPr>
          <p:spPr bwMode="auto">
            <a:xfrm>
              <a:off x="1519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30" name="Line 34"/>
            <p:cNvSpPr>
              <a:spLocks noChangeShapeType="1"/>
            </p:cNvSpPr>
            <p:nvPr/>
          </p:nvSpPr>
          <p:spPr bwMode="auto">
            <a:xfrm>
              <a:off x="1292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31" name="Line 35"/>
            <p:cNvSpPr>
              <a:spLocks noChangeShapeType="1"/>
            </p:cNvSpPr>
            <p:nvPr/>
          </p:nvSpPr>
          <p:spPr bwMode="auto">
            <a:xfrm>
              <a:off x="1066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32" name="Line 36"/>
            <p:cNvSpPr>
              <a:spLocks noChangeShapeType="1"/>
            </p:cNvSpPr>
            <p:nvPr/>
          </p:nvSpPr>
          <p:spPr bwMode="auto">
            <a:xfrm>
              <a:off x="839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33" name="Line 37"/>
            <p:cNvSpPr>
              <a:spLocks noChangeShapeType="1"/>
            </p:cNvSpPr>
            <p:nvPr/>
          </p:nvSpPr>
          <p:spPr bwMode="auto">
            <a:xfrm>
              <a:off x="612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34" name="Line 38"/>
            <p:cNvSpPr>
              <a:spLocks noChangeShapeType="1"/>
            </p:cNvSpPr>
            <p:nvPr/>
          </p:nvSpPr>
          <p:spPr bwMode="auto">
            <a:xfrm>
              <a:off x="0" y="1933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35" name="Line 39"/>
            <p:cNvSpPr>
              <a:spLocks noChangeShapeType="1"/>
            </p:cNvSpPr>
            <p:nvPr/>
          </p:nvSpPr>
          <p:spPr bwMode="auto">
            <a:xfrm>
              <a:off x="0" y="1706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36" name="Line 40"/>
            <p:cNvSpPr>
              <a:spLocks noChangeShapeType="1"/>
            </p:cNvSpPr>
            <p:nvPr/>
          </p:nvSpPr>
          <p:spPr bwMode="auto">
            <a:xfrm>
              <a:off x="0" y="1480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37" name="Line 41"/>
            <p:cNvSpPr>
              <a:spLocks noChangeShapeType="1"/>
            </p:cNvSpPr>
            <p:nvPr/>
          </p:nvSpPr>
          <p:spPr bwMode="auto">
            <a:xfrm>
              <a:off x="0" y="1253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38" name="Line 42"/>
            <p:cNvSpPr>
              <a:spLocks noChangeShapeType="1"/>
            </p:cNvSpPr>
            <p:nvPr/>
          </p:nvSpPr>
          <p:spPr bwMode="auto">
            <a:xfrm>
              <a:off x="0" y="1026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39" name="Line 43"/>
            <p:cNvSpPr>
              <a:spLocks noChangeShapeType="1"/>
            </p:cNvSpPr>
            <p:nvPr/>
          </p:nvSpPr>
          <p:spPr bwMode="auto">
            <a:xfrm>
              <a:off x="0" y="799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40" name="Line 44"/>
            <p:cNvSpPr>
              <a:spLocks noChangeShapeType="1"/>
            </p:cNvSpPr>
            <p:nvPr/>
          </p:nvSpPr>
          <p:spPr bwMode="auto">
            <a:xfrm>
              <a:off x="0" y="572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41" name="Line 45"/>
            <p:cNvSpPr>
              <a:spLocks noChangeShapeType="1"/>
            </p:cNvSpPr>
            <p:nvPr/>
          </p:nvSpPr>
          <p:spPr bwMode="auto">
            <a:xfrm>
              <a:off x="0" y="346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42" name="Line 46"/>
            <p:cNvSpPr>
              <a:spLocks noChangeShapeType="1"/>
            </p:cNvSpPr>
            <p:nvPr/>
          </p:nvSpPr>
          <p:spPr bwMode="auto">
            <a:xfrm>
              <a:off x="0" y="2387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43" name="Line 47"/>
            <p:cNvSpPr>
              <a:spLocks noChangeShapeType="1"/>
            </p:cNvSpPr>
            <p:nvPr/>
          </p:nvSpPr>
          <p:spPr bwMode="auto">
            <a:xfrm>
              <a:off x="0" y="2840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44" name="Line 48"/>
            <p:cNvSpPr>
              <a:spLocks noChangeShapeType="1"/>
            </p:cNvSpPr>
            <p:nvPr/>
          </p:nvSpPr>
          <p:spPr bwMode="auto">
            <a:xfrm>
              <a:off x="0" y="3067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45" name="Line 49"/>
            <p:cNvSpPr>
              <a:spLocks noChangeShapeType="1"/>
            </p:cNvSpPr>
            <p:nvPr/>
          </p:nvSpPr>
          <p:spPr bwMode="auto">
            <a:xfrm>
              <a:off x="0" y="3294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46" name="Line 50"/>
            <p:cNvSpPr>
              <a:spLocks noChangeShapeType="1"/>
            </p:cNvSpPr>
            <p:nvPr/>
          </p:nvSpPr>
          <p:spPr bwMode="auto">
            <a:xfrm>
              <a:off x="0" y="3521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47" name="Line 51"/>
            <p:cNvSpPr>
              <a:spLocks noChangeShapeType="1"/>
            </p:cNvSpPr>
            <p:nvPr/>
          </p:nvSpPr>
          <p:spPr bwMode="auto">
            <a:xfrm>
              <a:off x="0" y="3748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48" name="Line 52"/>
            <p:cNvSpPr>
              <a:spLocks noChangeShapeType="1"/>
            </p:cNvSpPr>
            <p:nvPr/>
          </p:nvSpPr>
          <p:spPr bwMode="auto">
            <a:xfrm>
              <a:off x="0" y="3974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49" name="Line 53"/>
            <p:cNvSpPr>
              <a:spLocks noChangeShapeType="1"/>
            </p:cNvSpPr>
            <p:nvPr/>
          </p:nvSpPr>
          <p:spPr bwMode="auto">
            <a:xfrm>
              <a:off x="0" y="4201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50" name="Line 54"/>
            <p:cNvSpPr>
              <a:spLocks noChangeShapeType="1"/>
            </p:cNvSpPr>
            <p:nvPr/>
          </p:nvSpPr>
          <p:spPr bwMode="auto">
            <a:xfrm>
              <a:off x="5375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51" name="Line 55"/>
            <p:cNvSpPr>
              <a:spLocks noChangeShapeType="1"/>
            </p:cNvSpPr>
            <p:nvPr/>
          </p:nvSpPr>
          <p:spPr bwMode="auto">
            <a:xfrm>
              <a:off x="5602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52" name="Line 56"/>
            <p:cNvSpPr>
              <a:spLocks noChangeShapeType="1"/>
            </p:cNvSpPr>
            <p:nvPr/>
          </p:nvSpPr>
          <p:spPr bwMode="auto">
            <a:xfrm>
              <a:off x="385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53" name="Line 57"/>
            <p:cNvSpPr>
              <a:spLocks noChangeShapeType="1"/>
            </p:cNvSpPr>
            <p:nvPr/>
          </p:nvSpPr>
          <p:spPr bwMode="auto">
            <a:xfrm>
              <a:off x="158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0954" name="Line 58"/>
            <p:cNvSpPr>
              <a:spLocks noChangeShapeType="1"/>
            </p:cNvSpPr>
            <p:nvPr/>
          </p:nvSpPr>
          <p:spPr bwMode="auto">
            <a:xfrm>
              <a:off x="0" y="2614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0955" name="Group 59"/>
          <p:cNvGrpSpPr>
            <a:grpSpLocks/>
          </p:cNvGrpSpPr>
          <p:nvPr/>
        </p:nvGrpSpPr>
        <p:grpSpPr bwMode="auto">
          <a:xfrm>
            <a:off x="4211638" y="992188"/>
            <a:ext cx="360362" cy="2257425"/>
            <a:chOff x="2653" y="686"/>
            <a:chExt cx="227" cy="1422"/>
          </a:xfrm>
        </p:grpSpPr>
        <p:sp>
          <p:nvSpPr>
            <p:cNvPr id="80956" name="Text Box 60"/>
            <p:cNvSpPr txBox="1">
              <a:spLocks noChangeArrowheads="1"/>
            </p:cNvSpPr>
            <p:nvPr/>
          </p:nvSpPr>
          <p:spPr bwMode="auto">
            <a:xfrm>
              <a:off x="2653" y="1820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1</a:t>
              </a:r>
            </a:p>
          </p:txBody>
        </p:sp>
        <p:sp>
          <p:nvSpPr>
            <p:cNvPr id="80957" name="Text Box 61"/>
            <p:cNvSpPr txBox="1">
              <a:spLocks noChangeArrowheads="1"/>
            </p:cNvSpPr>
            <p:nvPr/>
          </p:nvSpPr>
          <p:spPr bwMode="auto">
            <a:xfrm>
              <a:off x="2653" y="1593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2</a:t>
              </a:r>
            </a:p>
          </p:txBody>
        </p:sp>
        <p:sp>
          <p:nvSpPr>
            <p:cNvPr id="80958" name="Text Box 62"/>
            <p:cNvSpPr txBox="1">
              <a:spLocks noChangeArrowheads="1"/>
            </p:cNvSpPr>
            <p:nvPr/>
          </p:nvSpPr>
          <p:spPr bwMode="auto">
            <a:xfrm>
              <a:off x="2653" y="1366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3</a:t>
              </a:r>
            </a:p>
          </p:txBody>
        </p:sp>
        <p:sp>
          <p:nvSpPr>
            <p:cNvPr id="80959" name="Text Box 63"/>
            <p:cNvSpPr txBox="1">
              <a:spLocks noChangeArrowheads="1"/>
            </p:cNvSpPr>
            <p:nvPr/>
          </p:nvSpPr>
          <p:spPr bwMode="auto">
            <a:xfrm>
              <a:off x="2653" y="1139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4</a:t>
              </a:r>
            </a:p>
          </p:txBody>
        </p:sp>
        <p:sp>
          <p:nvSpPr>
            <p:cNvPr id="80960" name="Text Box 64"/>
            <p:cNvSpPr txBox="1">
              <a:spLocks noChangeArrowheads="1"/>
            </p:cNvSpPr>
            <p:nvPr/>
          </p:nvSpPr>
          <p:spPr bwMode="auto">
            <a:xfrm>
              <a:off x="2653" y="913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5</a:t>
              </a:r>
            </a:p>
          </p:txBody>
        </p:sp>
        <p:sp>
          <p:nvSpPr>
            <p:cNvPr id="80961" name="Text Box 65"/>
            <p:cNvSpPr txBox="1">
              <a:spLocks noChangeArrowheads="1"/>
            </p:cNvSpPr>
            <p:nvPr/>
          </p:nvSpPr>
          <p:spPr bwMode="auto">
            <a:xfrm>
              <a:off x="2653" y="686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6</a:t>
              </a:r>
            </a:p>
          </p:txBody>
        </p:sp>
      </p:grpSp>
      <p:sp>
        <p:nvSpPr>
          <p:cNvPr id="80962" name="Text Box 66"/>
          <p:cNvSpPr txBox="1">
            <a:spLocks noChangeArrowheads="1"/>
          </p:cNvSpPr>
          <p:nvPr/>
        </p:nvSpPr>
        <p:spPr bwMode="auto">
          <a:xfrm>
            <a:off x="4572000" y="3429000"/>
            <a:ext cx="36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</a:p>
        </p:txBody>
      </p:sp>
      <p:sp>
        <p:nvSpPr>
          <p:cNvPr id="80963" name="Oval 67"/>
          <p:cNvSpPr>
            <a:spLocks noChangeArrowheads="1"/>
          </p:cNvSpPr>
          <p:nvPr/>
        </p:nvSpPr>
        <p:spPr bwMode="auto">
          <a:xfrm>
            <a:off x="4462463" y="1878013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0964" name="Oval 68"/>
          <p:cNvSpPr>
            <a:spLocks noChangeArrowheads="1"/>
          </p:cNvSpPr>
          <p:nvPr/>
        </p:nvSpPr>
        <p:spPr bwMode="auto">
          <a:xfrm>
            <a:off x="3741738" y="3321050"/>
            <a:ext cx="215900" cy="2159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0965" name="Line 69"/>
          <p:cNvSpPr>
            <a:spLocks noChangeShapeType="1"/>
          </p:cNvSpPr>
          <p:nvPr/>
        </p:nvSpPr>
        <p:spPr bwMode="auto">
          <a:xfrm>
            <a:off x="2592388" y="57689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966" name="Line 70"/>
          <p:cNvSpPr>
            <a:spLocks noChangeShapeType="1"/>
          </p:cNvSpPr>
          <p:nvPr/>
        </p:nvSpPr>
        <p:spPr bwMode="auto">
          <a:xfrm flipH="1">
            <a:off x="2771775" y="549275"/>
            <a:ext cx="2520950" cy="5040313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0972" name="Oval 76"/>
          <p:cNvSpPr>
            <a:spLocks noChangeArrowheads="1"/>
          </p:cNvSpPr>
          <p:nvPr/>
        </p:nvSpPr>
        <p:spPr bwMode="auto">
          <a:xfrm>
            <a:off x="4429125" y="1881188"/>
            <a:ext cx="252413" cy="252412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0973" name="Text Box 77"/>
          <p:cNvSpPr txBox="1">
            <a:spLocks noChangeArrowheads="1"/>
          </p:cNvSpPr>
          <p:nvPr/>
        </p:nvSpPr>
        <p:spPr bwMode="auto">
          <a:xfrm>
            <a:off x="5832475" y="1628775"/>
            <a:ext cx="233997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6000" dirty="0" smtClean="0">
                <a:cs typeface="Arial" pitchFamily="34" charset="0"/>
              </a:rPr>
              <a:t>b&gt;</a:t>
            </a:r>
            <a:r>
              <a:rPr lang="ru-RU" altLang="ru-RU" sz="6000" dirty="0">
                <a:cs typeface="Arial" pitchFamily="34" charset="0"/>
              </a:rPr>
              <a:t>0</a:t>
            </a:r>
            <a:endParaRPr lang="en-US" altLang="ru-RU" sz="6000" dirty="0">
              <a:cs typeface="Arial" pitchFamily="34" charset="0"/>
            </a:endParaRPr>
          </a:p>
        </p:txBody>
      </p:sp>
      <p:sp>
        <p:nvSpPr>
          <p:cNvPr id="80974" name="Text Box 78"/>
          <p:cNvSpPr txBox="1">
            <a:spLocks noChangeArrowheads="1"/>
          </p:cNvSpPr>
          <p:nvPr/>
        </p:nvSpPr>
        <p:spPr bwMode="auto">
          <a:xfrm>
            <a:off x="4572000" y="1628775"/>
            <a:ext cx="9001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4400" b="1" dirty="0" smtClean="0"/>
              <a:t> b</a:t>
            </a:r>
            <a:endParaRPr lang="ru-RU" altLang="ru-RU" sz="4400" b="1" dirty="0"/>
          </a:p>
        </p:txBody>
      </p:sp>
      <p:pic>
        <p:nvPicPr>
          <p:cNvPr id="81" name="Рисунок 8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430" y="6123207"/>
            <a:ext cx="1163757" cy="386912"/>
          </a:xfrm>
          <a:prstGeom prst="rect">
            <a:avLst/>
          </a:prstGeom>
        </p:spPr>
      </p:pic>
      <p:sp>
        <p:nvSpPr>
          <p:cNvPr id="82" name="Прямоугольник 81"/>
          <p:cNvSpPr/>
          <p:nvPr/>
        </p:nvSpPr>
        <p:spPr>
          <a:xfrm>
            <a:off x="393206" y="401637"/>
            <a:ext cx="3564432" cy="1638301"/>
          </a:xfrm>
          <a:prstGeom prst="rect">
            <a:avLst/>
          </a:prstGeom>
          <a:solidFill>
            <a:srgbClr val="CEFCE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ru-RU" altLang="ru-RU" sz="24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Влияет ли коэффициент </a:t>
            </a:r>
            <a:r>
              <a:rPr lang="en-US" altLang="ru-RU" sz="24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b </a:t>
            </a:r>
            <a:r>
              <a:rPr lang="ru-RU" altLang="ru-RU" sz="24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на расположение графика </a:t>
            </a:r>
            <a:r>
              <a:rPr lang="ru-RU" altLang="ru-RU" sz="24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функции</a:t>
            </a:r>
            <a:r>
              <a:rPr lang="en-US" altLang="ru-RU" sz="24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  y =</a:t>
            </a:r>
            <a:r>
              <a:rPr lang="en-US" altLang="ru-RU" sz="2400" dirty="0" err="1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kx</a:t>
            </a:r>
            <a:r>
              <a:rPr lang="en-US" altLang="ru-RU" sz="24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 + b </a:t>
            </a:r>
            <a:r>
              <a:rPr lang="ru-RU" altLang="ru-RU" sz="24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?</a:t>
            </a:r>
            <a:endParaRPr lang="en-US" altLang="ru-RU" sz="2400" dirty="0">
              <a:solidFill>
                <a:srgbClr val="228622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197918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72" grpId="0" animBg="1"/>
      <p:bldP spid="80973" grpId="0"/>
      <p:bldP spid="8097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Line 2"/>
          <p:cNvSpPr>
            <a:spLocks noChangeShapeType="1"/>
          </p:cNvSpPr>
          <p:nvPr/>
        </p:nvSpPr>
        <p:spPr bwMode="auto">
          <a:xfrm>
            <a:off x="4573588" y="0"/>
            <a:ext cx="0" cy="685800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 type="stealth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23" name="Line 3"/>
          <p:cNvSpPr>
            <a:spLocks noChangeShapeType="1"/>
          </p:cNvSpPr>
          <p:nvPr/>
        </p:nvSpPr>
        <p:spPr bwMode="auto">
          <a:xfrm>
            <a:off x="358775" y="342741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24" name="Line 4"/>
          <p:cNvSpPr>
            <a:spLocks noChangeShapeType="1"/>
          </p:cNvSpPr>
          <p:nvPr/>
        </p:nvSpPr>
        <p:spPr bwMode="auto">
          <a:xfrm>
            <a:off x="0" y="3429000"/>
            <a:ext cx="9144000" cy="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25" name="Line 5"/>
          <p:cNvSpPr>
            <a:spLocks noChangeShapeType="1"/>
          </p:cNvSpPr>
          <p:nvPr/>
        </p:nvSpPr>
        <p:spPr bwMode="auto">
          <a:xfrm>
            <a:off x="0" y="3429000"/>
            <a:ext cx="9144000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26" name="Text Box 6"/>
          <p:cNvSpPr txBox="1">
            <a:spLocks noChangeArrowheads="1"/>
          </p:cNvSpPr>
          <p:nvPr/>
        </p:nvSpPr>
        <p:spPr bwMode="auto">
          <a:xfrm>
            <a:off x="4392613" y="3429000"/>
            <a:ext cx="4859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b="1">
                <a:solidFill>
                  <a:srgbClr val="6600FF"/>
                </a:solidFill>
              </a:rPr>
              <a:t>     </a:t>
            </a:r>
            <a:r>
              <a:rPr lang="ru-RU" altLang="ru-RU" sz="2400" b="1"/>
              <a:t>1  2  3  4   5  6  7</a:t>
            </a:r>
          </a:p>
        </p:txBody>
      </p:sp>
      <p:sp>
        <p:nvSpPr>
          <p:cNvPr id="81927" name="Text Box 7"/>
          <p:cNvSpPr txBox="1">
            <a:spLocks noChangeArrowheads="1"/>
          </p:cNvSpPr>
          <p:nvPr/>
        </p:nvSpPr>
        <p:spPr bwMode="auto">
          <a:xfrm>
            <a:off x="71438" y="34290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000" b="1">
                <a:solidFill>
                  <a:srgbClr val="CC0000"/>
                </a:solidFill>
              </a:rPr>
              <a:t>                                  </a:t>
            </a:r>
            <a:r>
              <a:rPr lang="ru-RU" altLang="ru-RU" sz="2000" b="1"/>
              <a:t> </a:t>
            </a:r>
            <a:r>
              <a:rPr lang="ru-RU" altLang="ru-RU" sz="2400" b="1"/>
              <a:t>-5 -4 -3 -2 -1</a:t>
            </a:r>
          </a:p>
        </p:txBody>
      </p:sp>
      <p:sp>
        <p:nvSpPr>
          <p:cNvPr id="81928" name="Text Box 8"/>
          <p:cNvSpPr txBox="1">
            <a:spLocks noChangeArrowheads="1"/>
          </p:cNvSpPr>
          <p:nvPr/>
        </p:nvSpPr>
        <p:spPr bwMode="auto">
          <a:xfrm>
            <a:off x="8604250" y="2889250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400" b="1"/>
              <a:t> </a:t>
            </a:r>
            <a:r>
              <a:rPr lang="en-US" altLang="ru-RU" sz="2800" b="1" i="1"/>
              <a:t>X</a:t>
            </a:r>
            <a:endParaRPr lang="ru-RU" altLang="ru-RU" sz="2800" b="1" i="1"/>
          </a:p>
        </p:txBody>
      </p:sp>
      <p:sp>
        <p:nvSpPr>
          <p:cNvPr id="81929" name="Text Box 9"/>
          <p:cNvSpPr txBox="1">
            <a:spLocks noChangeArrowheads="1"/>
          </p:cNvSpPr>
          <p:nvPr/>
        </p:nvSpPr>
        <p:spPr bwMode="auto">
          <a:xfrm>
            <a:off x="4572000" y="0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400" b="1"/>
              <a:t> </a:t>
            </a:r>
            <a:r>
              <a:rPr lang="en-US" altLang="ru-RU" sz="2800" b="1" i="1"/>
              <a:t>Y</a:t>
            </a:r>
            <a:endParaRPr lang="ru-RU" altLang="ru-RU" sz="2800" b="1" i="1"/>
          </a:p>
        </p:txBody>
      </p:sp>
      <p:grpSp>
        <p:nvGrpSpPr>
          <p:cNvPr id="81930" name="Group 10"/>
          <p:cNvGrpSpPr>
            <a:grpSpLocks/>
          </p:cNvGrpSpPr>
          <p:nvPr/>
        </p:nvGrpSpPr>
        <p:grpSpPr bwMode="auto">
          <a:xfrm>
            <a:off x="4032250" y="3608388"/>
            <a:ext cx="615950" cy="2257425"/>
            <a:chOff x="2607" y="2273"/>
            <a:chExt cx="388" cy="1422"/>
          </a:xfrm>
        </p:grpSpPr>
        <p:sp>
          <p:nvSpPr>
            <p:cNvPr id="81931" name="Text Box 11"/>
            <p:cNvSpPr txBox="1">
              <a:spLocks noChangeArrowheads="1"/>
            </p:cNvSpPr>
            <p:nvPr/>
          </p:nvSpPr>
          <p:spPr bwMode="auto">
            <a:xfrm>
              <a:off x="2607" y="2954"/>
              <a:ext cx="3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 -4</a:t>
              </a:r>
            </a:p>
          </p:txBody>
        </p:sp>
        <p:sp>
          <p:nvSpPr>
            <p:cNvPr id="81932" name="Text Box 12"/>
            <p:cNvSpPr txBox="1">
              <a:spLocks noChangeArrowheads="1"/>
            </p:cNvSpPr>
            <p:nvPr/>
          </p:nvSpPr>
          <p:spPr bwMode="auto">
            <a:xfrm>
              <a:off x="2653" y="2273"/>
              <a:ext cx="3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-1</a:t>
              </a:r>
            </a:p>
          </p:txBody>
        </p:sp>
        <p:sp>
          <p:nvSpPr>
            <p:cNvPr id="81933" name="Text Box 13"/>
            <p:cNvSpPr txBox="1">
              <a:spLocks noChangeArrowheads="1"/>
            </p:cNvSpPr>
            <p:nvPr/>
          </p:nvSpPr>
          <p:spPr bwMode="auto">
            <a:xfrm>
              <a:off x="2653" y="3407"/>
              <a:ext cx="3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-6</a:t>
              </a:r>
            </a:p>
          </p:txBody>
        </p:sp>
        <p:sp>
          <p:nvSpPr>
            <p:cNvPr id="81934" name="Text Box 14"/>
            <p:cNvSpPr txBox="1">
              <a:spLocks noChangeArrowheads="1"/>
            </p:cNvSpPr>
            <p:nvPr/>
          </p:nvSpPr>
          <p:spPr bwMode="auto">
            <a:xfrm>
              <a:off x="2653" y="2727"/>
              <a:ext cx="34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-3</a:t>
              </a:r>
            </a:p>
          </p:txBody>
        </p:sp>
        <p:sp>
          <p:nvSpPr>
            <p:cNvPr id="81935" name="Text Box 15"/>
            <p:cNvSpPr txBox="1">
              <a:spLocks noChangeArrowheads="1"/>
            </p:cNvSpPr>
            <p:nvPr/>
          </p:nvSpPr>
          <p:spPr bwMode="auto">
            <a:xfrm>
              <a:off x="2653" y="2500"/>
              <a:ext cx="34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-2</a:t>
              </a:r>
            </a:p>
          </p:txBody>
        </p:sp>
        <p:sp>
          <p:nvSpPr>
            <p:cNvPr id="81936" name="Text Box 16"/>
            <p:cNvSpPr txBox="1">
              <a:spLocks noChangeArrowheads="1"/>
            </p:cNvSpPr>
            <p:nvPr/>
          </p:nvSpPr>
          <p:spPr bwMode="auto">
            <a:xfrm>
              <a:off x="2653" y="3181"/>
              <a:ext cx="3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-5</a:t>
              </a:r>
            </a:p>
          </p:txBody>
        </p:sp>
      </p:grpSp>
      <p:grpSp>
        <p:nvGrpSpPr>
          <p:cNvPr id="81937" name="Group 17"/>
          <p:cNvGrpSpPr>
            <a:grpSpLocks/>
          </p:cNvGrpSpPr>
          <p:nvPr/>
        </p:nvGrpSpPr>
        <p:grpSpPr bwMode="auto">
          <a:xfrm>
            <a:off x="0" y="7938"/>
            <a:ext cx="9144000" cy="6858000"/>
            <a:chOff x="0" y="0"/>
            <a:chExt cx="5760" cy="4320"/>
          </a:xfrm>
        </p:grpSpPr>
        <p:sp>
          <p:nvSpPr>
            <p:cNvPr id="81938" name="Line 18"/>
            <p:cNvSpPr>
              <a:spLocks noChangeShapeType="1"/>
            </p:cNvSpPr>
            <p:nvPr/>
          </p:nvSpPr>
          <p:spPr bwMode="auto">
            <a:xfrm>
              <a:off x="3107" y="0"/>
              <a:ext cx="0" cy="432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39" name="Line 19"/>
            <p:cNvSpPr>
              <a:spLocks noChangeShapeType="1"/>
            </p:cNvSpPr>
            <p:nvPr/>
          </p:nvSpPr>
          <p:spPr bwMode="auto">
            <a:xfrm>
              <a:off x="3334" y="0"/>
              <a:ext cx="0" cy="432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40" name="Line 20"/>
            <p:cNvSpPr>
              <a:spLocks noChangeShapeType="1"/>
            </p:cNvSpPr>
            <p:nvPr/>
          </p:nvSpPr>
          <p:spPr bwMode="auto">
            <a:xfrm>
              <a:off x="3560" y="0"/>
              <a:ext cx="0" cy="432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41" name="Line 21"/>
            <p:cNvSpPr>
              <a:spLocks noChangeShapeType="1"/>
            </p:cNvSpPr>
            <p:nvPr/>
          </p:nvSpPr>
          <p:spPr bwMode="auto">
            <a:xfrm>
              <a:off x="3785" y="0"/>
              <a:ext cx="0" cy="432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42" name="Line 22"/>
            <p:cNvSpPr>
              <a:spLocks noChangeShapeType="1"/>
            </p:cNvSpPr>
            <p:nvPr/>
          </p:nvSpPr>
          <p:spPr bwMode="auto">
            <a:xfrm>
              <a:off x="4014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43" name="Line 23"/>
            <p:cNvSpPr>
              <a:spLocks noChangeShapeType="1"/>
            </p:cNvSpPr>
            <p:nvPr/>
          </p:nvSpPr>
          <p:spPr bwMode="auto">
            <a:xfrm>
              <a:off x="4241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44" name="Line 24"/>
            <p:cNvSpPr>
              <a:spLocks noChangeShapeType="1"/>
            </p:cNvSpPr>
            <p:nvPr/>
          </p:nvSpPr>
          <p:spPr bwMode="auto">
            <a:xfrm>
              <a:off x="4468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45" name="Line 25"/>
            <p:cNvSpPr>
              <a:spLocks noChangeShapeType="1"/>
            </p:cNvSpPr>
            <p:nvPr/>
          </p:nvSpPr>
          <p:spPr bwMode="auto">
            <a:xfrm>
              <a:off x="4694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46" name="Line 26"/>
            <p:cNvSpPr>
              <a:spLocks noChangeShapeType="1"/>
            </p:cNvSpPr>
            <p:nvPr/>
          </p:nvSpPr>
          <p:spPr bwMode="auto">
            <a:xfrm>
              <a:off x="4921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47" name="Line 27"/>
            <p:cNvSpPr>
              <a:spLocks noChangeShapeType="1"/>
            </p:cNvSpPr>
            <p:nvPr/>
          </p:nvSpPr>
          <p:spPr bwMode="auto">
            <a:xfrm>
              <a:off x="5148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48" name="Line 28"/>
            <p:cNvSpPr>
              <a:spLocks noChangeShapeType="1"/>
            </p:cNvSpPr>
            <p:nvPr/>
          </p:nvSpPr>
          <p:spPr bwMode="auto">
            <a:xfrm>
              <a:off x="2653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49" name="Line 29"/>
            <p:cNvSpPr>
              <a:spLocks noChangeShapeType="1"/>
            </p:cNvSpPr>
            <p:nvPr/>
          </p:nvSpPr>
          <p:spPr bwMode="auto">
            <a:xfrm>
              <a:off x="2426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50" name="Line 30"/>
            <p:cNvSpPr>
              <a:spLocks noChangeShapeType="1"/>
            </p:cNvSpPr>
            <p:nvPr/>
          </p:nvSpPr>
          <p:spPr bwMode="auto">
            <a:xfrm>
              <a:off x="2200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51" name="Line 31"/>
            <p:cNvSpPr>
              <a:spLocks noChangeShapeType="1"/>
            </p:cNvSpPr>
            <p:nvPr/>
          </p:nvSpPr>
          <p:spPr bwMode="auto">
            <a:xfrm>
              <a:off x="1973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52" name="Line 32"/>
            <p:cNvSpPr>
              <a:spLocks noChangeShapeType="1"/>
            </p:cNvSpPr>
            <p:nvPr/>
          </p:nvSpPr>
          <p:spPr bwMode="auto">
            <a:xfrm>
              <a:off x="1746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53" name="Line 33"/>
            <p:cNvSpPr>
              <a:spLocks noChangeShapeType="1"/>
            </p:cNvSpPr>
            <p:nvPr/>
          </p:nvSpPr>
          <p:spPr bwMode="auto">
            <a:xfrm>
              <a:off x="1519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54" name="Line 34"/>
            <p:cNvSpPr>
              <a:spLocks noChangeShapeType="1"/>
            </p:cNvSpPr>
            <p:nvPr/>
          </p:nvSpPr>
          <p:spPr bwMode="auto">
            <a:xfrm>
              <a:off x="1292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55" name="Line 35"/>
            <p:cNvSpPr>
              <a:spLocks noChangeShapeType="1"/>
            </p:cNvSpPr>
            <p:nvPr/>
          </p:nvSpPr>
          <p:spPr bwMode="auto">
            <a:xfrm>
              <a:off x="1066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56" name="Line 36"/>
            <p:cNvSpPr>
              <a:spLocks noChangeShapeType="1"/>
            </p:cNvSpPr>
            <p:nvPr/>
          </p:nvSpPr>
          <p:spPr bwMode="auto">
            <a:xfrm>
              <a:off x="839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57" name="Line 37"/>
            <p:cNvSpPr>
              <a:spLocks noChangeShapeType="1"/>
            </p:cNvSpPr>
            <p:nvPr/>
          </p:nvSpPr>
          <p:spPr bwMode="auto">
            <a:xfrm>
              <a:off x="612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58" name="Line 38"/>
            <p:cNvSpPr>
              <a:spLocks noChangeShapeType="1"/>
            </p:cNvSpPr>
            <p:nvPr/>
          </p:nvSpPr>
          <p:spPr bwMode="auto">
            <a:xfrm>
              <a:off x="0" y="1933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59" name="Line 39"/>
            <p:cNvSpPr>
              <a:spLocks noChangeShapeType="1"/>
            </p:cNvSpPr>
            <p:nvPr/>
          </p:nvSpPr>
          <p:spPr bwMode="auto">
            <a:xfrm>
              <a:off x="0" y="1706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60" name="Line 40"/>
            <p:cNvSpPr>
              <a:spLocks noChangeShapeType="1"/>
            </p:cNvSpPr>
            <p:nvPr/>
          </p:nvSpPr>
          <p:spPr bwMode="auto">
            <a:xfrm>
              <a:off x="0" y="1480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61" name="Line 41"/>
            <p:cNvSpPr>
              <a:spLocks noChangeShapeType="1"/>
            </p:cNvSpPr>
            <p:nvPr/>
          </p:nvSpPr>
          <p:spPr bwMode="auto">
            <a:xfrm>
              <a:off x="0" y="1253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62" name="Line 42"/>
            <p:cNvSpPr>
              <a:spLocks noChangeShapeType="1"/>
            </p:cNvSpPr>
            <p:nvPr/>
          </p:nvSpPr>
          <p:spPr bwMode="auto">
            <a:xfrm>
              <a:off x="0" y="1026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63" name="Line 43"/>
            <p:cNvSpPr>
              <a:spLocks noChangeShapeType="1"/>
            </p:cNvSpPr>
            <p:nvPr/>
          </p:nvSpPr>
          <p:spPr bwMode="auto">
            <a:xfrm>
              <a:off x="0" y="799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64" name="Line 44"/>
            <p:cNvSpPr>
              <a:spLocks noChangeShapeType="1"/>
            </p:cNvSpPr>
            <p:nvPr/>
          </p:nvSpPr>
          <p:spPr bwMode="auto">
            <a:xfrm>
              <a:off x="0" y="572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65" name="Line 45"/>
            <p:cNvSpPr>
              <a:spLocks noChangeShapeType="1"/>
            </p:cNvSpPr>
            <p:nvPr/>
          </p:nvSpPr>
          <p:spPr bwMode="auto">
            <a:xfrm>
              <a:off x="0" y="346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66" name="Line 46"/>
            <p:cNvSpPr>
              <a:spLocks noChangeShapeType="1"/>
            </p:cNvSpPr>
            <p:nvPr/>
          </p:nvSpPr>
          <p:spPr bwMode="auto">
            <a:xfrm>
              <a:off x="0" y="2387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67" name="Line 47"/>
            <p:cNvSpPr>
              <a:spLocks noChangeShapeType="1"/>
            </p:cNvSpPr>
            <p:nvPr/>
          </p:nvSpPr>
          <p:spPr bwMode="auto">
            <a:xfrm>
              <a:off x="0" y="2840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68" name="Line 48"/>
            <p:cNvSpPr>
              <a:spLocks noChangeShapeType="1"/>
            </p:cNvSpPr>
            <p:nvPr/>
          </p:nvSpPr>
          <p:spPr bwMode="auto">
            <a:xfrm>
              <a:off x="0" y="3067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69" name="Line 49"/>
            <p:cNvSpPr>
              <a:spLocks noChangeShapeType="1"/>
            </p:cNvSpPr>
            <p:nvPr/>
          </p:nvSpPr>
          <p:spPr bwMode="auto">
            <a:xfrm>
              <a:off x="0" y="3294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70" name="Line 50"/>
            <p:cNvSpPr>
              <a:spLocks noChangeShapeType="1"/>
            </p:cNvSpPr>
            <p:nvPr/>
          </p:nvSpPr>
          <p:spPr bwMode="auto">
            <a:xfrm>
              <a:off x="0" y="3521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71" name="Line 51"/>
            <p:cNvSpPr>
              <a:spLocks noChangeShapeType="1"/>
            </p:cNvSpPr>
            <p:nvPr/>
          </p:nvSpPr>
          <p:spPr bwMode="auto">
            <a:xfrm>
              <a:off x="0" y="3748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72" name="Line 52"/>
            <p:cNvSpPr>
              <a:spLocks noChangeShapeType="1"/>
            </p:cNvSpPr>
            <p:nvPr/>
          </p:nvSpPr>
          <p:spPr bwMode="auto">
            <a:xfrm>
              <a:off x="0" y="3974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73" name="Line 53"/>
            <p:cNvSpPr>
              <a:spLocks noChangeShapeType="1"/>
            </p:cNvSpPr>
            <p:nvPr/>
          </p:nvSpPr>
          <p:spPr bwMode="auto">
            <a:xfrm>
              <a:off x="0" y="4201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74" name="Line 54"/>
            <p:cNvSpPr>
              <a:spLocks noChangeShapeType="1"/>
            </p:cNvSpPr>
            <p:nvPr/>
          </p:nvSpPr>
          <p:spPr bwMode="auto">
            <a:xfrm>
              <a:off x="5375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75" name="Line 55"/>
            <p:cNvSpPr>
              <a:spLocks noChangeShapeType="1"/>
            </p:cNvSpPr>
            <p:nvPr/>
          </p:nvSpPr>
          <p:spPr bwMode="auto">
            <a:xfrm>
              <a:off x="5602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76" name="Line 56"/>
            <p:cNvSpPr>
              <a:spLocks noChangeShapeType="1"/>
            </p:cNvSpPr>
            <p:nvPr/>
          </p:nvSpPr>
          <p:spPr bwMode="auto">
            <a:xfrm>
              <a:off x="385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77" name="Line 57"/>
            <p:cNvSpPr>
              <a:spLocks noChangeShapeType="1"/>
            </p:cNvSpPr>
            <p:nvPr/>
          </p:nvSpPr>
          <p:spPr bwMode="auto">
            <a:xfrm>
              <a:off x="158" y="0"/>
              <a:ext cx="0" cy="432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1978" name="Line 58"/>
            <p:cNvSpPr>
              <a:spLocks noChangeShapeType="1"/>
            </p:cNvSpPr>
            <p:nvPr/>
          </p:nvSpPr>
          <p:spPr bwMode="auto">
            <a:xfrm>
              <a:off x="0" y="2614"/>
              <a:ext cx="5760" cy="0"/>
            </a:xfrm>
            <a:prstGeom prst="line">
              <a:avLst/>
            </a:prstGeom>
            <a:noFill/>
            <a:ln w="9525">
              <a:solidFill>
                <a:srgbClr val="969696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1979" name="Group 59"/>
          <p:cNvGrpSpPr>
            <a:grpSpLocks/>
          </p:cNvGrpSpPr>
          <p:nvPr/>
        </p:nvGrpSpPr>
        <p:grpSpPr bwMode="auto">
          <a:xfrm>
            <a:off x="4211638" y="992188"/>
            <a:ext cx="360362" cy="2257425"/>
            <a:chOff x="2653" y="686"/>
            <a:chExt cx="227" cy="1422"/>
          </a:xfrm>
        </p:grpSpPr>
        <p:sp>
          <p:nvSpPr>
            <p:cNvPr id="81980" name="Text Box 60"/>
            <p:cNvSpPr txBox="1">
              <a:spLocks noChangeArrowheads="1"/>
            </p:cNvSpPr>
            <p:nvPr/>
          </p:nvSpPr>
          <p:spPr bwMode="auto">
            <a:xfrm>
              <a:off x="2653" y="1820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1</a:t>
              </a:r>
            </a:p>
          </p:txBody>
        </p:sp>
        <p:sp>
          <p:nvSpPr>
            <p:cNvPr id="81981" name="Text Box 61"/>
            <p:cNvSpPr txBox="1">
              <a:spLocks noChangeArrowheads="1"/>
            </p:cNvSpPr>
            <p:nvPr/>
          </p:nvSpPr>
          <p:spPr bwMode="auto">
            <a:xfrm>
              <a:off x="2653" y="1593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2</a:t>
              </a:r>
            </a:p>
          </p:txBody>
        </p:sp>
        <p:sp>
          <p:nvSpPr>
            <p:cNvPr id="81982" name="Text Box 62"/>
            <p:cNvSpPr txBox="1">
              <a:spLocks noChangeArrowheads="1"/>
            </p:cNvSpPr>
            <p:nvPr/>
          </p:nvSpPr>
          <p:spPr bwMode="auto">
            <a:xfrm>
              <a:off x="2653" y="1366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3</a:t>
              </a:r>
            </a:p>
          </p:txBody>
        </p:sp>
        <p:sp>
          <p:nvSpPr>
            <p:cNvPr id="81983" name="Text Box 63"/>
            <p:cNvSpPr txBox="1">
              <a:spLocks noChangeArrowheads="1"/>
            </p:cNvSpPr>
            <p:nvPr/>
          </p:nvSpPr>
          <p:spPr bwMode="auto">
            <a:xfrm>
              <a:off x="2653" y="1139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4</a:t>
              </a:r>
            </a:p>
          </p:txBody>
        </p:sp>
        <p:sp>
          <p:nvSpPr>
            <p:cNvPr id="81984" name="Text Box 64"/>
            <p:cNvSpPr txBox="1">
              <a:spLocks noChangeArrowheads="1"/>
            </p:cNvSpPr>
            <p:nvPr/>
          </p:nvSpPr>
          <p:spPr bwMode="auto">
            <a:xfrm>
              <a:off x="2653" y="913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5</a:t>
              </a:r>
            </a:p>
          </p:txBody>
        </p:sp>
        <p:sp>
          <p:nvSpPr>
            <p:cNvPr id="81985" name="Text Box 65"/>
            <p:cNvSpPr txBox="1">
              <a:spLocks noChangeArrowheads="1"/>
            </p:cNvSpPr>
            <p:nvPr/>
          </p:nvSpPr>
          <p:spPr bwMode="auto">
            <a:xfrm>
              <a:off x="2653" y="686"/>
              <a:ext cx="22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2400" b="1"/>
                <a:t>6</a:t>
              </a:r>
            </a:p>
          </p:txBody>
        </p:sp>
      </p:grpSp>
      <p:sp>
        <p:nvSpPr>
          <p:cNvPr id="81986" name="Text Box 66"/>
          <p:cNvSpPr txBox="1">
            <a:spLocks noChangeArrowheads="1"/>
          </p:cNvSpPr>
          <p:nvPr/>
        </p:nvSpPr>
        <p:spPr bwMode="auto">
          <a:xfrm>
            <a:off x="4572000" y="3429000"/>
            <a:ext cx="36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0</a:t>
            </a:r>
          </a:p>
        </p:txBody>
      </p:sp>
      <p:sp>
        <p:nvSpPr>
          <p:cNvPr id="81987" name="Line 67"/>
          <p:cNvSpPr>
            <a:spLocks noChangeShapeType="1"/>
          </p:cNvSpPr>
          <p:nvPr/>
        </p:nvSpPr>
        <p:spPr bwMode="auto">
          <a:xfrm>
            <a:off x="2592388" y="57689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88" name="Line 68"/>
          <p:cNvSpPr>
            <a:spLocks noChangeShapeType="1"/>
          </p:cNvSpPr>
          <p:nvPr/>
        </p:nvSpPr>
        <p:spPr bwMode="auto">
          <a:xfrm flipH="1">
            <a:off x="3492500" y="549275"/>
            <a:ext cx="2520950" cy="5040313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93" name="Text Box 73"/>
          <p:cNvSpPr txBox="1">
            <a:spLocks noChangeArrowheads="1"/>
          </p:cNvSpPr>
          <p:nvPr/>
        </p:nvSpPr>
        <p:spPr bwMode="auto">
          <a:xfrm>
            <a:off x="6192838" y="549275"/>
            <a:ext cx="233997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6000" dirty="0" smtClean="0">
                <a:cs typeface="Arial" pitchFamily="34" charset="0"/>
              </a:rPr>
              <a:t>b=</a:t>
            </a:r>
            <a:r>
              <a:rPr lang="ru-RU" altLang="ru-RU" sz="6000" dirty="0">
                <a:cs typeface="Arial" pitchFamily="34" charset="0"/>
              </a:rPr>
              <a:t>0</a:t>
            </a:r>
            <a:endParaRPr lang="en-US" altLang="ru-RU" sz="6000" dirty="0">
              <a:cs typeface="Arial" pitchFamily="34" charset="0"/>
            </a:endParaRPr>
          </a:p>
        </p:txBody>
      </p:sp>
      <p:sp>
        <p:nvSpPr>
          <p:cNvPr id="81995" name="Oval 75"/>
          <p:cNvSpPr>
            <a:spLocks noChangeArrowheads="1"/>
          </p:cNvSpPr>
          <p:nvPr/>
        </p:nvSpPr>
        <p:spPr bwMode="auto">
          <a:xfrm>
            <a:off x="4429125" y="3321050"/>
            <a:ext cx="252413" cy="252413"/>
          </a:xfrm>
          <a:prstGeom prst="ellipse">
            <a:avLst/>
          </a:prstGeom>
          <a:solidFill>
            <a:srgbClr val="CC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77" name="Рисунок 7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3686" y="5835651"/>
            <a:ext cx="1297684" cy="431438"/>
          </a:xfrm>
          <a:prstGeom prst="rect">
            <a:avLst/>
          </a:prstGeom>
        </p:spPr>
      </p:pic>
      <p:sp>
        <p:nvSpPr>
          <p:cNvPr id="78" name="Прямоугольник 77"/>
          <p:cNvSpPr/>
          <p:nvPr/>
        </p:nvSpPr>
        <p:spPr>
          <a:xfrm>
            <a:off x="463056" y="547688"/>
            <a:ext cx="3564432" cy="1638301"/>
          </a:xfrm>
          <a:prstGeom prst="rect">
            <a:avLst/>
          </a:prstGeom>
          <a:solidFill>
            <a:srgbClr val="CEFCE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r>
              <a:rPr lang="ru-RU" altLang="ru-RU" sz="24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Влияет ли коэффициент </a:t>
            </a:r>
            <a:r>
              <a:rPr lang="en-US" altLang="ru-RU" sz="24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b </a:t>
            </a:r>
            <a:r>
              <a:rPr lang="ru-RU" altLang="ru-RU" sz="24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на расположение графика </a:t>
            </a:r>
            <a:r>
              <a:rPr lang="ru-RU" altLang="ru-RU" sz="24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функции</a:t>
            </a:r>
            <a:r>
              <a:rPr lang="en-US" altLang="ru-RU" sz="24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  y =</a:t>
            </a:r>
            <a:r>
              <a:rPr lang="en-US" altLang="ru-RU" sz="2400" dirty="0" err="1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kx</a:t>
            </a:r>
            <a:r>
              <a:rPr lang="en-US" altLang="ru-RU" sz="24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 + b </a:t>
            </a:r>
            <a:r>
              <a:rPr lang="ru-RU" altLang="ru-RU" sz="24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?</a:t>
            </a:r>
            <a:endParaRPr lang="en-US" altLang="ru-RU" sz="2400" dirty="0">
              <a:solidFill>
                <a:srgbClr val="228622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367358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"/>
                                        <p:tgtEl>
                                          <p:spTgt spid="8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3" grpId="0"/>
      <p:bldP spid="8199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02" name="Text Box 10"/>
          <p:cNvSpPr txBox="1">
            <a:spLocks noChangeArrowheads="1"/>
          </p:cNvSpPr>
          <p:nvPr/>
        </p:nvSpPr>
        <p:spPr bwMode="auto">
          <a:xfrm>
            <a:off x="-612775" y="27813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grpSp>
        <p:nvGrpSpPr>
          <p:cNvPr id="85040" name="Group 48"/>
          <p:cNvGrpSpPr>
            <a:grpSpLocks/>
          </p:cNvGrpSpPr>
          <p:nvPr/>
        </p:nvGrpSpPr>
        <p:grpSpPr bwMode="auto">
          <a:xfrm>
            <a:off x="2859088" y="1739408"/>
            <a:ext cx="3908425" cy="4752975"/>
            <a:chOff x="131" y="802"/>
            <a:chExt cx="2462" cy="2994"/>
          </a:xfrm>
        </p:grpSpPr>
        <p:sp>
          <p:nvSpPr>
            <p:cNvPr id="84996" name="Line 4"/>
            <p:cNvSpPr>
              <a:spLocks noChangeShapeType="1"/>
            </p:cNvSpPr>
            <p:nvPr/>
          </p:nvSpPr>
          <p:spPr bwMode="auto">
            <a:xfrm flipH="1" flipV="1">
              <a:off x="1609" y="848"/>
              <a:ext cx="0" cy="29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4997" name="Text Box 5"/>
            <p:cNvSpPr txBox="1">
              <a:spLocks noChangeArrowheads="1"/>
            </p:cNvSpPr>
            <p:nvPr/>
          </p:nvSpPr>
          <p:spPr bwMode="auto">
            <a:xfrm>
              <a:off x="2381" y="2072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2400"/>
                <a:t>х</a:t>
              </a:r>
            </a:p>
          </p:txBody>
        </p:sp>
        <p:sp>
          <p:nvSpPr>
            <p:cNvPr id="84998" name="Text Box 6"/>
            <p:cNvSpPr txBox="1">
              <a:spLocks noChangeArrowheads="1"/>
            </p:cNvSpPr>
            <p:nvPr/>
          </p:nvSpPr>
          <p:spPr bwMode="auto">
            <a:xfrm>
              <a:off x="1382" y="802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2400"/>
                <a:t>у</a:t>
              </a:r>
            </a:p>
          </p:txBody>
        </p:sp>
        <p:sp>
          <p:nvSpPr>
            <p:cNvPr id="84999" name="Freeform 7"/>
            <p:cNvSpPr>
              <a:spLocks/>
            </p:cNvSpPr>
            <p:nvPr/>
          </p:nvSpPr>
          <p:spPr bwMode="auto">
            <a:xfrm>
              <a:off x="249" y="2335"/>
              <a:ext cx="2268" cy="10"/>
            </a:xfrm>
            <a:custGeom>
              <a:avLst/>
              <a:gdLst>
                <a:gd name="T0" fmla="*/ 0 w 2268"/>
                <a:gd name="T1" fmla="*/ 0 h 10"/>
                <a:gd name="T2" fmla="*/ 2268 w 2268"/>
                <a:gd name="T3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68" h="10">
                  <a:moveTo>
                    <a:pt x="0" y="0"/>
                  </a:moveTo>
                  <a:lnTo>
                    <a:pt x="2268" y="1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5012" name="Freeform 20"/>
            <p:cNvSpPr>
              <a:spLocks/>
            </p:cNvSpPr>
            <p:nvPr/>
          </p:nvSpPr>
          <p:spPr bwMode="auto">
            <a:xfrm>
              <a:off x="131" y="1354"/>
              <a:ext cx="2453" cy="1651"/>
            </a:xfrm>
            <a:custGeom>
              <a:avLst/>
              <a:gdLst>
                <a:gd name="T0" fmla="*/ 2453 w 2453"/>
                <a:gd name="T1" fmla="*/ 1651 h 1651"/>
                <a:gd name="T2" fmla="*/ 0 w 2453"/>
                <a:gd name="T3" fmla="*/ 0 h 1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453" h="1651">
                  <a:moveTo>
                    <a:pt x="2453" y="1651"/>
                  </a:moveTo>
                  <a:lnTo>
                    <a:pt x="0" y="0"/>
                  </a:lnTo>
                </a:path>
              </a:pathLst>
            </a:custGeom>
            <a:noFill/>
            <a:ln w="63500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5013" name="AutoShape 21"/>
            <p:cNvSpPr>
              <a:spLocks noChangeArrowheads="1"/>
            </p:cNvSpPr>
            <p:nvPr/>
          </p:nvSpPr>
          <p:spPr bwMode="auto">
            <a:xfrm>
              <a:off x="792" y="1800"/>
              <a:ext cx="91" cy="90"/>
            </a:xfrm>
            <a:prstGeom prst="flowChartConnector">
              <a:avLst/>
            </a:prstGeom>
            <a:gradFill rotWithShape="1">
              <a:gsLst>
                <a:gs pos="0">
                  <a:srgbClr val="0066FF"/>
                </a:gs>
                <a:gs pos="100000">
                  <a:srgbClr val="0066FF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5014" name="Text Box 22"/>
            <p:cNvSpPr txBox="1">
              <a:spLocks noChangeArrowheads="1"/>
            </p:cNvSpPr>
            <p:nvPr/>
          </p:nvSpPr>
          <p:spPr bwMode="auto">
            <a:xfrm>
              <a:off x="202" y="1709"/>
              <a:ext cx="55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2000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(-3; 2)</a:t>
              </a:r>
            </a:p>
          </p:txBody>
        </p:sp>
        <p:sp>
          <p:nvSpPr>
            <p:cNvPr id="85015" name="Text Box 23"/>
            <p:cNvSpPr txBox="1">
              <a:spLocks noChangeArrowheads="1"/>
            </p:cNvSpPr>
            <p:nvPr/>
          </p:nvSpPr>
          <p:spPr bwMode="auto">
            <a:xfrm>
              <a:off x="1745" y="2328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2000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85016" name="Text Box 24"/>
            <p:cNvSpPr txBox="1">
              <a:spLocks noChangeArrowheads="1"/>
            </p:cNvSpPr>
            <p:nvPr/>
          </p:nvSpPr>
          <p:spPr bwMode="auto">
            <a:xfrm>
              <a:off x="1336" y="2390"/>
              <a:ext cx="2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/>
                <a:t>О</a:t>
              </a:r>
            </a:p>
          </p:txBody>
        </p:sp>
        <p:sp>
          <p:nvSpPr>
            <p:cNvPr id="85019" name="AutoShape 27"/>
            <p:cNvSpPr>
              <a:spLocks noChangeArrowheads="1"/>
            </p:cNvSpPr>
            <p:nvPr/>
          </p:nvSpPr>
          <p:spPr bwMode="auto">
            <a:xfrm>
              <a:off x="1563" y="2299"/>
              <a:ext cx="91" cy="90"/>
            </a:xfrm>
            <a:prstGeom prst="flowChartConnector">
              <a:avLst/>
            </a:prstGeom>
            <a:gradFill rotWithShape="1">
              <a:gsLst>
                <a:gs pos="0">
                  <a:srgbClr val="0066FF"/>
                </a:gs>
                <a:gs pos="100000">
                  <a:srgbClr val="0066FF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5029" name="Freeform 37"/>
            <p:cNvSpPr>
              <a:spLocks/>
            </p:cNvSpPr>
            <p:nvPr/>
          </p:nvSpPr>
          <p:spPr bwMode="auto">
            <a:xfrm>
              <a:off x="838" y="1845"/>
              <a:ext cx="771" cy="499"/>
            </a:xfrm>
            <a:custGeom>
              <a:avLst/>
              <a:gdLst>
                <a:gd name="T0" fmla="*/ 771 w 771"/>
                <a:gd name="T1" fmla="*/ 0 h 499"/>
                <a:gd name="T2" fmla="*/ 0 w 771"/>
                <a:gd name="T3" fmla="*/ 0 h 499"/>
                <a:gd name="T4" fmla="*/ 0 w 771"/>
                <a:gd name="T5" fmla="*/ 499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1" h="499">
                  <a:moveTo>
                    <a:pt x="771" y="0"/>
                  </a:moveTo>
                  <a:lnTo>
                    <a:pt x="0" y="0"/>
                  </a:lnTo>
                  <a:lnTo>
                    <a:pt x="0" y="499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5046" name="Text Box 54"/>
          <p:cNvSpPr txBox="1">
            <a:spLocks noChangeArrowheads="1"/>
          </p:cNvSpPr>
          <p:nvPr/>
        </p:nvSpPr>
        <p:spPr bwMode="auto">
          <a:xfrm>
            <a:off x="3995738" y="27813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alt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51400" y="404580"/>
            <a:ext cx="8641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36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Записать формулой функцию, график которой – прямая, изображенная на рисунке.</a:t>
            </a:r>
          </a:p>
        </p:txBody>
      </p:sp>
      <p:sp>
        <p:nvSpPr>
          <p:cNvPr id="39" name="Text Box 40"/>
          <p:cNvSpPr txBox="1">
            <a:spLocks noChangeArrowheads="1"/>
          </p:cNvSpPr>
          <p:nvPr/>
        </p:nvSpPr>
        <p:spPr bwMode="auto">
          <a:xfrm>
            <a:off x="1259540" y="4856605"/>
            <a:ext cx="309643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4400" b="1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У = -2</a:t>
            </a:r>
            <a:r>
              <a:rPr lang="en-US" altLang="ru-RU" sz="4400" b="1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/</a:t>
            </a:r>
            <a:r>
              <a:rPr lang="ru-RU" altLang="ru-RU" sz="4400" b="1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3 х </a:t>
            </a:r>
            <a:endParaRPr lang="ru-RU" altLang="ru-RU" sz="4400" b="1" dirty="0">
              <a:solidFill>
                <a:srgbClr val="228622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j-ea"/>
              <a:cs typeface="+mj-cs"/>
            </a:endParaRPr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440" y="6074059"/>
            <a:ext cx="1197484" cy="39812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08" name="Text Box 40"/>
          <p:cNvSpPr txBox="1">
            <a:spLocks noChangeArrowheads="1"/>
          </p:cNvSpPr>
          <p:nvPr/>
        </p:nvSpPr>
        <p:spPr bwMode="auto">
          <a:xfrm>
            <a:off x="279595" y="272256"/>
            <a:ext cx="878522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36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Записать формулой функцию, график которой – прямая, изображенная на рисунке.</a:t>
            </a:r>
          </a:p>
        </p:txBody>
      </p:sp>
      <p:grpSp>
        <p:nvGrpSpPr>
          <p:cNvPr id="84058" name="Group 90"/>
          <p:cNvGrpSpPr>
            <a:grpSpLocks/>
          </p:cNvGrpSpPr>
          <p:nvPr/>
        </p:nvGrpSpPr>
        <p:grpSpPr bwMode="auto">
          <a:xfrm>
            <a:off x="2802129" y="1548607"/>
            <a:ext cx="3678239" cy="4752975"/>
            <a:chOff x="216" y="802"/>
            <a:chExt cx="2317" cy="2994"/>
          </a:xfrm>
        </p:grpSpPr>
        <p:sp>
          <p:nvSpPr>
            <p:cNvPr id="83973" name="Freeform 5"/>
            <p:cNvSpPr>
              <a:spLocks/>
            </p:cNvSpPr>
            <p:nvPr/>
          </p:nvSpPr>
          <p:spPr bwMode="auto">
            <a:xfrm>
              <a:off x="216" y="2345"/>
              <a:ext cx="2241" cy="6"/>
            </a:xfrm>
            <a:custGeom>
              <a:avLst/>
              <a:gdLst>
                <a:gd name="T0" fmla="*/ 0 w 2241"/>
                <a:gd name="T1" fmla="*/ 6 h 6"/>
                <a:gd name="T2" fmla="*/ 2241 w 2241"/>
                <a:gd name="T3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41" h="6">
                  <a:moveTo>
                    <a:pt x="0" y="6"/>
                  </a:moveTo>
                  <a:lnTo>
                    <a:pt x="2241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3974" name="Line 6"/>
            <p:cNvSpPr>
              <a:spLocks noChangeShapeType="1"/>
            </p:cNvSpPr>
            <p:nvPr/>
          </p:nvSpPr>
          <p:spPr bwMode="auto">
            <a:xfrm flipH="1" flipV="1">
              <a:off x="1440" y="848"/>
              <a:ext cx="0" cy="29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4001" name="Text Box 33"/>
            <p:cNvSpPr txBox="1">
              <a:spLocks noChangeArrowheads="1"/>
            </p:cNvSpPr>
            <p:nvPr/>
          </p:nvSpPr>
          <p:spPr bwMode="auto">
            <a:xfrm>
              <a:off x="2321" y="2072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2400"/>
                <a:t>х</a:t>
              </a:r>
            </a:p>
          </p:txBody>
        </p:sp>
        <p:sp>
          <p:nvSpPr>
            <p:cNvPr id="84002" name="Text Box 34"/>
            <p:cNvSpPr txBox="1">
              <a:spLocks noChangeArrowheads="1"/>
            </p:cNvSpPr>
            <p:nvPr/>
          </p:nvSpPr>
          <p:spPr bwMode="auto">
            <a:xfrm>
              <a:off x="1213" y="802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2400"/>
                <a:t>у</a:t>
              </a:r>
            </a:p>
          </p:txBody>
        </p:sp>
        <p:sp>
          <p:nvSpPr>
            <p:cNvPr id="84004" name="Line 36"/>
            <p:cNvSpPr>
              <a:spLocks noChangeShapeType="1"/>
            </p:cNvSpPr>
            <p:nvPr/>
          </p:nvSpPr>
          <p:spPr bwMode="auto">
            <a:xfrm flipH="1" flipV="1">
              <a:off x="1440" y="848"/>
              <a:ext cx="0" cy="29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4022" name="Freeform 54"/>
            <p:cNvSpPr>
              <a:spLocks/>
            </p:cNvSpPr>
            <p:nvPr/>
          </p:nvSpPr>
          <p:spPr bwMode="auto">
            <a:xfrm>
              <a:off x="1440" y="1845"/>
              <a:ext cx="272" cy="499"/>
            </a:xfrm>
            <a:custGeom>
              <a:avLst/>
              <a:gdLst>
                <a:gd name="T0" fmla="*/ 272 w 272"/>
                <a:gd name="T1" fmla="*/ 499 h 499"/>
                <a:gd name="T2" fmla="*/ 272 w 272"/>
                <a:gd name="T3" fmla="*/ 0 h 499"/>
                <a:gd name="T4" fmla="*/ 0 w 272"/>
                <a:gd name="T5" fmla="*/ 0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2" h="499">
                  <a:moveTo>
                    <a:pt x="272" y="499"/>
                  </a:moveTo>
                  <a:lnTo>
                    <a:pt x="272" y="0"/>
                  </a:lnTo>
                  <a:lnTo>
                    <a:pt x="0" y="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4023" name="Text Box 55"/>
            <p:cNvSpPr txBox="1">
              <a:spLocks noChangeArrowheads="1"/>
            </p:cNvSpPr>
            <p:nvPr/>
          </p:nvSpPr>
          <p:spPr bwMode="auto">
            <a:xfrm>
              <a:off x="1757" y="1709"/>
              <a:ext cx="49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2000" b="1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(1; 2)</a:t>
              </a:r>
            </a:p>
          </p:txBody>
        </p:sp>
        <p:sp>
          <p:nvSpPr>
            <p:cNvPr id="84024" name="AutoShape 56"/>
            <p:cNvSpPr>
              <a:spLocks noChangeArrowheads="1"/>
            </p:cNvSpPr>
            <p:nvPr/>
          </p:nvSpPr>
          <p:spPr bwMode="auto">
            <a:xfrm>
              <a:off x="1666" y="1800"/>
              <a:ext cx="91" cy="90"/>
            </a:xfrm>
            <a:prstGeom prst="flowChartConnector">
              <a:avLst/>
            </a:prstGeom>
            <a:gradFill rotWithShape="1">
              <a:gsLst>
                <a:gs pos="0">
                  <a:srgbClr val="0066FF"/>
                </a:gs>
                <a:gs pos="100000">
                  <a:srgbClr val="0066FF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4009" name="Text Box 41"/>
            <p:cNvSpPr txBox="1">
              <a:spLocks noChangeArrowheads="1"/>
            </p:cNvSpPr>
            <p:nvPr/>
          </p:nvSpPr>
          <p:spPr bwMode="auto">
            <a:xfrm>
              <a:off x="1576" y="2328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2000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</a:t>
              </a:r>
            </a:p>
          </p:txBody>
        </p:sp>
        <p:sp>
          <p:nvSpPr>
            <p:cNvPr id="84013" name="Text Box 45"/>
            <p:cNvSpPr txBox="1">
              <a:spLocks noChangeArrowheads="1"/>
            </p:cNvSpPr>
            <p:nvPr/>
          </p:nvSpPr>
          <p:spPr bwMode="auto">
            <a:xfrm>
              <a:off x="1167" y="2390"/>
              <a:ext cx="2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/>
                <a:t>О</a:t>
              </a:r>
            </a:p>
          </p:txBody>
        </p:sp>
        <p:sp>
          <p:nvSpPr>
            <p:cNvPr id="84012" name="AutoShape 44"/>
            <p:cNvSpPr>
              <a:spLocks noChangeArrowheads="1"/>
            </p:cNvSpPr>
            <p:nvPr/>
          </p:nvSpPr>
          <p:spPr bwMode="auto">
            <a:xfrm>
              <a:off x="1394" y="2299"/>
              <a:ext cx="91" cy="90"/>
            </a:xfrm>
            <a:prstGeom prst="flowChartConnector">
              <a:avLst/>
            </a:prstGeom>
            <a:gradFill rotWithShape="1">
              <a:gsLst>
                <a:gs pos="0">
                  <a:srgbClr val="0066FF"/>
                </a:gs>
                <a:gs pos="100000">
                  <a:srgbClr val="0066FF">
                    <a:gamma/>
                    <a:shade val="46275"/>
                    <a:invGamma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1" name="Text Box 40"/>
          <p:cNvSpPr txBox="1">
            <a:spLocks noChangeArrowheads="1"/>
          </p:cNvSpPr>
          <p:nvPr/>
        </p:nvSpPr>
        <p:spPr bwMode="auto">
          <a:xfrm>
            <a:off x="5248467" y="5013220"/>
            <a:ext cx="325592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4400" b="1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У = - 2 х+ 4 </a:t>
            </a:r>
            <a:endParaRPr lang="ru-RU" altLang="ru-RU" sz="4400" b="1" dirty="0">
              <a:solidFill>
                <a:srgbClr val="228622"/>
              </a:solidFill>
              <a:effectLst>
                <a:outerShdw blurRad="38100" dist="38100" dir="2700000" algn="tl">
                  <a:srgbClr val="C0C0C0"/>
                </a:outerShdw>
              </a:effectLst>
              <a:ea typeface="+mj-ea"/>
              <a:cs typeface="+mj-cs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450" y="6255602"/>
            <a:ext cx="1082637" cy="359942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4164195" y="1989137"/>
            <a:ext cx="2496095" cy="3024083"/>
          </a:xfrm>
          <a:prstGeom prst="line">
            <a:avLst/>
          </a:prstGeom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55"/>
          <p:cNvSpPr txBox="1">
            <a:spLocks noChangeArrowheads="1"/>
          </p:cNvSpPr>
          <p:nvPr/>
        </p:nvSpPr>
        <p:spPr bwMode="auto">
          <a:xfrm>
            <a:off x="4816668" y="2393625"/>
            <a:ext cx="32733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endParaRPr lang="ru-RU" altLang="ru-RU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103" name="Group 63"/>
          <p:cNvGrpSpPr>
            <a:grpSpLocks/>
          </p:cNvGrpSpPr>
          <p:nvPr/>
        </p:nvGrpSpPr>
        <p:grpSpPr bwMode="auto">
          <a:xfrm>
            <a:off x="-19050" y="812800"/>
            <a:ext cx="7151688" cy="5953126"/>
            <a:chOff x="68" y="391"/>
            <a:chExt cx="4505" cy="3750"/>
          </a:xfrm>
        </p:grpSpPr>
        <p:sp>
          <p:nvSpPr>
            <p:cNvPr id="87084" name="Text Box 44"/>
            <p:cNvSpPr txBox="1">
              <a:spLocks noChangeArrowheads="1"/>
            </p:cNvSpPr>
            <p:nvPr/>
          </p:nvSpPr>
          <p:spPr bwMode="auto">
            <a:xfrm>
              <a:off x="340" y="3793"/>
              <a:ext cx="347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altLang="ru-RU" sz="2000" b="1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0        100       200     300      400      500      600</a:t>
              </a:r>
            </a:p>
          </p:txBody>
        </p:sp>
        <p:sp>
          <p:nvSpPr>
            <p:cNvPr id="87094" name="Text Box 54"/>
            <p:cNvSpPr txBox="1">
              <a:spLocks noChangeArrowheads="1"/>
            </p:cNvSpPr>
            <p:nvPr/>
          </p:nvSpPr>
          <p:spPr bwMode="auto">
            <a:xfrm>
              <a:off x="82" y="682"/>
              <a:ext cx="437" cy="27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sz="2400"/>
                <a:t>600</a:t>
              </a:r>
            </a:p>
            <a:p>
              <a:endParaRPr lang="en-US" altLang="ru-RU" sz="2800"/>
            </a:p>
            <a:p>
              <a:r>
                <a:rPr lang="en-US" altLang="ru-RU" sz="2400"/>
                <a:t>500</a:t>
              </a:r>
            </a:p>
            <a:p>
              <a:endParaRPr lang="en-US" altLang="ru-RU" sz="2800"/>
            </a:p>
            <a:p>
              <a:r>
                <a:rPr lang="en-US" altLang="ru-RU" sz="2400"/>
                <a:t>400</a:t>
              </a:r>
            </a:p>
            <a:p>
              <a:endParaRPr lang="en-US" altLang="ru-RU" sz="2800"/>
            </a:p>
            <a:p>
              <a:r>
                <a:rPr lang="en-US" altLang="ru-RU" sz="2400"/>
                <a:t>300</a:t>
              </a:r>
            </a:p>
            <a:p>
              <a:endParaRPr lang="en-US" altLang="ru-RU" sz="2800"/>
            </a:p>
            <a:p>
              <a:r>
                <a:rPr lang="en-US" altLang="ru-RU" sz="2400"/>
                <a:t>200</a:t>
              </a:r>
            </a:p>
            <a:p>
              <a:endParaRPr lang="en-US" altLang="ru-RU" sz="2800"/>
            </a:p>
            <a:p>
              <a:r>
                <a:rPr lang="en-US" altLang="ru-RU" sz="2400"/>
                <a:t>100</a:t>
              </a:r>
              <a:endParaRPr lang="ru-RU" altLang="ru-RU" sz="2400"/>
            </a:p>
          </p:txBody>
        </p:sp>
        <p:sp>
          <p:nvSpPr>
            <p:cNvPr id="87045" name="Freeform 5"/>
            <p:cNvSpPr>
              <a:spLocks/>
            </p:cNvSpPr>
            <p:nvPr/>
          </p:nvSpPr>
          <p:spPr bwMode="auto">
            <a:xfrm>
              <a:off x="490" y="820"/>
              <a:ext cx="1" cy="3002"/>
            </a:xfrm>
            <a:custGeom>
              <a:avLst/>
              <a:gdLst>
                <a:gd name="T0" fmla="*/ 0 w 1"/>
                <a:gd name="T1" fmla="*/ 0 h 3002"/>
                <a:gd name="T2" fmla="*/ 0 w 1"/>
                <a:gd name="T3" fmla="*/ 3002 h 30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002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49" name="Freeform 9"/>
            <p:cNvSpPr>
              <a:spLocks/>
            </p:cNvSpPr>
            <p:nvPr/>
          </p:nvSpPr>
          <p:spPr bwMode="auto">
            <a:xfrm>
              <a:off x="490" y="3812"/>
              <a:ext cx="3124" cy="8"/>
            </a:xfrm>
            <a:custGeom>
              <a:avLst/>
              <a:gdLst>
                <a:gd name="T0" fmla="*/ 0 w 3124"/>
                <a:gd name="T1" fmla="*/ 0 h 8"/>
                <a:gd name="T2" fmla="*/ 3124 w 3124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24" h="8">
                  <a:moveTo>
                    <a:pt x="0" y="0"/>
                  </a:moveTo>
                  <a:lnTo>
                    <a:pt x="3124" y="8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69" name="Text Box 29"/>
            <p:cNvSpPr txBox="1">
              <a:spLocks noChangeArrowheads="1"/>
            </p:cNvSpPr>
            <p:nvPr/>
          </p:nvSpPr>
          <p:spPr bwMode="auto">
            <a:xfrm>
              <a:off x="68" y="391"/>
              <a:ext cx="47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m</a:t>
              </a:r>
              <a:r>
                <a:rPr lang="ru-RU" altLang="ru-RU" sz="2400" b="1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, г</a:t>
              </a:r>
            </a:p>
          </p:txBody>
        </p:sp>
        <p:sp>
          <p:nvSpPr>
            <p:cNvPr id="87073" name="Freeform 33"/>
            <p:cNvSpPr>
              <a:spLocks/>
            </p:cNvSpPr>
            <p:nvPr/>
          </p:nvSpPr>
          <p:spPr bwMode="auto">
            <a:xfrm>
              <a:off x="490" y="3812"/>
              <a:ext cx="3900" cy="2"/>
            </a:xfrm>
            <a:custGeom>
              <a:avLst/>
              <a:gdLst>
                <a:gd name="T0" fmla="*/ 0 w 3900"/>
                <a:gd name="T1" fmla="*/ 0 h 2"/>
                <a:gd name="T2" fmla="*/ 3900 w 3900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900" h="2">
                  <a:moveTo>
                    <a:pt x="0" y="0"/>
                  </a:moveTo>
                  <a:lnTo>
                    <a:pt x="3900" y="2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74" name="Freeform 34"/>
            <p:cNvSpPr>
              <a:spLocks/>
            </p:cNvSpPr>
            <p:nvPr/>
          </p:nvSpPr>
          <p:spPr bwMode="auto">
            <a:xfrm>
              <a:off x="483" y="576"/>
              <a:ext cx="9" cy="3191"/>
            </a:xfrm>
            <a:custGeom>
              <a:avLst/>
              <a:gdLst>
                <a:gd name="T0" fmla="*/ 9 w 9"/>
                <a:gd name="T1" fmla="*/ 3191 h 3191"/>
                <a:gd name="T2" fmla="*/ 0 w 9"/>
                <a:gd name="T3" fmla="*/ 0 h 3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" h="3191">
                  <a:moveTo>
                    <a:pt x="9" y="3191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47" name="Freeform 7"/>
            <p:cNvSpPr>
              <a:spLocks/>
            </p:cNvSpPr>
            <p:nvPr/>
          </p:nvSpPr>
          <p:spPr bwMode="auto">
            <a:xfrm>
              <a:off x="741" y="581"/>
              <a:ext cx="8" cy="3231"/>
            </a:xfrm>
            <a:custGeom>
              <a:avLst/>
              <a:gdLst>
                <a:gd name="T0" fmla="*/ 0 w 8"/>
                <a:gd name="T1" fmla="*/ 0 h 2994"/>
                <a:gd name="T2" fmla="*/ 8 w 8"/>
                <a:gd name="T3" fmla="*/ 2994 h 29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" h="2994">
                  <a:moveTo>
                    <a:pt x="0" y="0"/>
                  </a:moveTo>
                  <a:lnTo>
                    <a:pt x="8" y="2994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59" name="Freeform 19"/>
            <p:cNvSpPr>
              <a:spLocks/>
            </p:cNvSpPr>
            <p:nvPr/>
          </p:nvSpPr>
          <p:spPr bwMode="auto">
            <a:xfrm>
              <a:off x="1001" y="572"/>
              <a:ext cx="8" cy="3266"/>
            </a:xfrm>
            <a:custGeom>
              <a:avLst/>
              <a:gdLst>
                <a:gd name="T0" fmla="*/ 8 w 8"/>
                <a:gd name="T1" fmla="*/ 0 h 3026"/>
                <a:gd name="T2" fmla="*/ 0 w 8"/>
                <a:gd name="T3" fmla="*/ 3026 h 30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" h="3026">
                  <a:moveTo>
                    <a:pt x="8" y="0"/>
                  </a:moveTo>
                  <a:lnTo>
                    <a:pt x="0" y="3026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60" name="Freeform 20"/>
            <p:cNvSpPr>
              <a:spLocks/>
            </p:cNvSpPr>
            <p:nvPr/>
          </p:nvSpPr>
          <p:spPr bwMode="auto">
            <a:xfrm>
              <a:off x="1262" y="580"/>
              <a:ext cx="1" cy="3240"/>
            </a:xfrm>
            <a:custGeom>
              <a:avLst/>
              <a:gdLst>
                <a:gd name="T0" fmla="*/ 0 w 1"/>
                <a:gd name="T1" fmla="*/ 0 h 3002"/>
                <a:gd name="T2" fmla="*/ 0 w 1"/>
                <a:gd name="T3" fmla="*/ 3002 h 30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002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61" name="Freeform 21"/>
            <p:cNvSpPr>
              <a:spLocks/>
            </p:cNvSpPr>
            <p:nvPr/>
          </p:nvSpPr>
          <p:spPr bwMode="auto">
            <a:xfrm>
              <a:off x="1534" y="580"/>
              <a:ext cx="1" cy="3240"/>
            </a:xfrm>
            <a:custGeom>
              <a:avLst/>
              <a:gdLst>
                <a:gd name="T0" fmla="*/ 0 w 1"/>
                <a:gd name="T1" fmla="*/ 0 h 3002"/>
                <a:gd name="T2" fmla="*/ 0 w 1"/>
                <a:gd name="T3" fmla="*/ 3002 h 30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002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62" name="Freeform 22"/>
            <p:cNvSpPr>
              <a:spLocks/>
            </p:cNvSpPr>
            <p:nvPr/>
          </p:nvSpPr>
          <p:spPr bwMode="auto">
            <a:xfrm>
              <a:off x="1791" y="589"/>
              <a:ext cx="9" cy="3249"/>
            </a:xfrm>
            <a:custGeom>
              <a:avLst/>
              <a:gdLst>
                <a:gd name="T0" fmla="*/ 9 w 9"/>
                <a:gd name="T1" fmla="*/ 0 h 3010"/>
                <a:gd name="T2" fmla="*/ 0 w 9"/>
                <a:gd name="T3" fmla="*/ 3010 h 3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" h="3010">
                  <a:moveTo>
                    <a:pt x="9" y="0"/>
                  </a:moveTo>
                  <a:lnTo>
                    <a:pt x="0" y="301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63" name="Freeform 23"/>
            <p:cNvSpPr>
              <a:spLocks/>
            </p:cNvSpPr>
            <p:nvPr/>
          </p:nvSpPr>
          <p:spPr bwMode="auto">
            <a:xfrm>
              <a:off x="2335" y="580"/>
              <a:ext cx="1" cy="3240"/>
            </a:xfrm>
            <a:custGeom>
              <a:avLst/>
              <a:gdLst>
                <a:gd name="T0" fmla="*/ 0 w 1"/>
                <a:gd name="T1" fmla="*/ 0 h 3002"/>
                <a:gd name="T2" fmla="*/ 0 w 1"/>
                <a:gd name="T3" fmla="*/ 3002 h 30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002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64" name="Freeform 24"/>
            <p:cNvSpPr>
              <a:spLocks/>
            </p:cNvSpPr>
            <p:nvPr/>
          </p:nvSpPr>
          <p:spPr bwMode="auto">
            <a:xfrm>
              <a:off x="2584" y="576"/>
              <a:ext cx="1" cy="3222"/>
            </a:xfrm>
            <a:custGeom>
              <a:avLst/>
              <a:gdLst>
                <a:gd name="T0" fmla="*/ 0 w 1"/>
                <a:gd name="T1" fmla="*/ 0 h 3222"/>
                <a:gd name="T2" fmla="*/ 0 w 1"/>
                <a:gd name="T3" fmla="*/ 3222 h 3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22">
                  <a:moveTo>
                    <a:pt x="0" y="0"/>
                  </a:moveTo>
                  <a:lnTo>
                    <a:pt x="0" y="322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65" name="Freeform 25"/>
            <p:cNvSpPr>
              <a:spLocks/>
            </p:cNvSpPr>
            <p:nvPr/>
          </p:nvSpPr>
          <p:spPr bwMode="auto">
            <a:xfrm>
              <a:off x="2849" y="576"/>
              <a:ext cx="1" cy="3222"/>
            </a:xfrm>
            <a:custGeom>
              <a:avLst/>
              <a:gdLst>
                <a:gd name="T0" fmla="*/ 0 w 1"/>
                <a:gd name="T1" fmla="*/ 0 h 3222"/>
                <a:gd name="T2" fmla="*/ 0 w 1"/>
                <a:gd name="T3" fmla="*/ 3222 h 3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22">
                  <a:moveTo>
                    <a:pt x="0" y="0"/>
                  </a:moveTo>
                  <a:lnTo>
                    <a:pt x="0" y="322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66" name="Freeform 26"/>
            <p:cNvSpPr>
              <a:spLocks/>
            </p:cNvSpPr>
            <p:nvPr/>
          </p:nvSpPr>
          <p:spPr bwMode="auto">
            <a:xfrm>
              <a:off x="3107" y="580"/>
              <a:ext cx="1" cy="3240"/>
            </a:xfrm>
            <a:custGeom>
              <a:avLst/>
              <a:gdLst>
                <a:gd name="T0" fmla="*/ 0 w 1"/>
                <a:gd name="T1" fmla="*/ 0 h 3002"/>
                <a:gd name="T2" fmla="*/ 0 w 1"/>
                <a:gd name="T3" fmla="*/ 3002 h 30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002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67" name="Freeform 27"/>
            <p:cNvSpPr>
              <a:spLocks/>
            </p:cNvSpPr>
            <p:nvPr/>
          </p:nvSpPr>
          <p:spPr bwMode="auto">
            <a:xfrm>
              <a:off x="3378" y="580"/>
              <a:ext cx="1" cy="3240"/>
            </a:xfrm>
            <a:custGeom>
              <a:avLst/>
              <a:gdLst>
                <a:gd name="T0" fmla="*/ 0 w 1"/>
                <a:gd name="T1" fmla="*/ 0 h 3002"/>
                <a:gd name="T2" fmla="*/ 0 w 1"/>
                <a:gd name="T3" fmla="*/ 3002 h 30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002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76" name="Freeform 36"/>
            <p:cNvSpPr>
              <a:spLocks/>
            </p:cNvSpPr>
            <p:nvPr/>
          </p:nvSpPr>
          <p:spPr bwMode="auto">
            <a:xfrm>
              <a:off x="3643" y="589"/>
              <a:ext cx="8" cy="3232"/>
            </a:xfrm>
            <a:custGeom>
              <a:avLst/>
              <a:gdLst>
                <a:gd name="T0" fmla="*/ 8 w 8"/>
                <a:gd name="T1" fmla="*/ 0 h 2994"/>
                <a:gd name="T2" fmla="*/ 0 w 8"/>
                <a:gd name="T3" fmla="*/ 2994 h 29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" h="2994">
                  <a:moveTo>
                    <a:pt x="8" y="0"/>
                  </a:moveTo>
                  <a:lnTo>
                    <a:pt x="0" y="2994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93" name="Freeform 53"/>
            <p:cNvSpPr>
              <a:spLocks/>
            </p:cNvSpPr>
            <p:nvPr/>
          </p:nvSpPr>
          <p:spPr bwMode="auto">
            <a:xfrm>
              <a:off x="2055" y="580"/>
              <a:ext cx="9" cy="3248"/>
            </a:xfrm>
            <a:custGeom>
              <a:avLst/>
              <a:gdLst>
                <a:gd name="T0" fmla="*/ 9 w 9"/>
                <a:gd name="T1" fmla="*/ 0 h 3010"/>
                <a:gd name="T2" fmla="*/ 0 w 9"/>
                <a:gd name="T3" fmla="*/ 3010 h 3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" h="3010">
                  <a:moveTo>
                    <a:pt x="9" y="0"/>
                  </a:moveTo>
                  <a:lnTo>
                    <a:pt x="0" y="301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46" name="Freeform 6"/>
            <p:cNvSpPr>
              <a:spLocks/>
            </p:cNvSpPr>
            <p:nvPr/>
          </p:nvSpPr>
          <p:spPr bwMode="auto">
            <a:xfrm>
              <a:off x="473" y="3554"/>
              <a:ext cx="3694" cy="8"/>
            </a:xfrm>
            <a:custGeom>
              <a:avLst/>
              <a:gdLst>
                <a:gd name="T0" fmla="*/ 0 w 3124"/>
                <a:gd name="T1" fmla="*/ 0 h 8"/>
                <a:gd name="T2" fmla="*/ 3124 w 3124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24" h="8">
                  <a:moveTo>
                    <a:pt x="0" y="0"/>
                  </a:moveTo>
                  <a:lnTo>
                    <a:pt x="3124" y="8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48" name="Line 8"/>
            <p:cNvSpPr>
              <a:spLocks noChangeShapeType="1"/>
            </p:cNvSpPr>
            <p:nvPr/>
          </p:nvSpPr>
          <p:spPr bwMode="auto">
            <a:xfrm>
              <a:off x="493" y="3313"/>
              <a:ext cx="370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50" name="Freeform 10"/>
            <p:cNvSpPr>
              <a:spLocks/>
            </p:cNvSpPr>
            <p:nvPr/>
          </p:nvSpPr>
          <p:spPr bwMode="auto">
            <a:xfrm>
              <a:off x="484" y="3059"/>
              <a:ext cx="3702" cy="8"/>
            </a:xfrm>
            <a:custGeom>
              <a:avLst/>
              <a:gdLst>
                <a:gd name="T0" fmla="*/ 0 w 3131"/>
                <a:gd name="T1" fmla="*/ 8 h 8"/>
                <a:gd name="T2" fmla="*/ 3131 w 3131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31" h="8">
                  <a:moveTo>
                    <a:pt x="0" y="8"/>
                  </a:moveTo>
                  <a:lnTo>
                    <a:pt x="3131" y="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51" name="Freeform 11"/>
            <p:cNvSpPr>
              <a:spLocks/>
            </p:cNvSpPr>
            <p:nvPr/>
          </p:nvSpPr>
          <p:spPr bwMode="auto">
            <a:xfrm>
              <a:off x="493" y="2814"/>
              <a:ext cx="3702" cy="8"/>
            </a:xfrm>
            <a:custGeom>
              <a:avLst/>
              <a:gdLst>
                <a:gd name="T0" fmla="*/ 0 w 3131"/>
                <a:gd name="T1" fmla="*/ 8 h 8"/>
                <a:gd name="T2" fmla="*/ 3131 w 3131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31" h="8">
                  <a:moveTo>
                    <a:pt x="0" y="8"/>
                  </a:moveTo>
                  <a:lnTo>
                    <a:pt x="3131" y="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52" name="Freeform 12"/>
            <p:cNvSpPr>
              <a:spLocks/>
            </p:cNvSpPr>
            <p:nvPr/>
          </p:nvSpPr>
          <p:spPr bwMode="auto">
            <a:xfrm>
              <a:off x="473" y="2564"/>
              <a:ext cx="3703" cy="8"/>
            </a:xfrm>
            <a:custGeom>
              <a:avLst/>
              <a:gdLst>
                <a:gd name="T0" fmla="*/ 0 w 3132"/>
                <a:gd name="T1" fmla="*/ 0 h 8"/>
                <a:gd name="T2" fmla="*/ 3132 w 3132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32" h="8">
                  <a:moveTo>
                    <a:pt x="0" y="0"/>
                  </a:moveTo>
                  <a:lnTo>
                    <a:pt x="3132" y="8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53" name="Freeform 13"/>
            <p:cNvSpPr>
              <a:spLocks/>
            </p:cNvSpPr>
            <p:nvPr/>
          </p:nvSpPr>
          <p:spPr bwMode="auto">
            <a:xfrm>
              <a:off x="493" y="2307"/>
              <a:ext cx="3674" cy="8"/>
            </a:xfrm>
            <a:custGeom>
              <a:avLst/>
              <a:gdLst>
                <a:gd name="T0" fmla="*/ 0 w 3107"/>
                <a:gd name="T1" fmla="*/ 8 h 8"/>
                <a:gd name="T2" fmla="*/ 3107 w 3107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07" h="8">
                  <a:moveTo>
                    <a:pt x="0" y="8"/>
                  </a:moveTo>
                  <a:lnTo>
                    <a:pt x="3107" y="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54" name="Freeform 14"/>
            <p:cNvSpPr>
              <a:spLocks/>
            </p:cNvSpPr>
            <p:nvPr/>
          </p:nvSpPr>
          <p:spPr bwMode="auto">
            <a:xfrm>
              <a:off x="493" y="1816"/>
              <a:ext cx="3674" cy="8"/>
            </a:xfrm>
            <a:custGeom>
              <a:avLst/>
              <a:gdLst>
                <a:gd name="T0" fmla="*/ 0 w 3107"/>
                <a:gd name="T1" fmla="*/ 8 h 8"/>
                <a:gd name="T2" fmla="*/ 3107 w 3107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07" h="8">
                  <a:moveTo>
                    <a:pt x="0" y="8"/>
                  </a:moveTo>
                  <a:lnTo>
                    <a:pt x="3107" y="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55" name="Freeform 15"/>
            <p:cNvSpPr>
              <a:spLocks/>
            </p:cNvSpPr>
            <p:nvPr/>
          </p:nvSpPr>
          <p:spPr bwMode="auto">
            <a:xfrm>
              <a:off x="493" y="1558"/>
              <a:ext cx="3693" cy="8"/>
            </a:xfrm>
            <a:custGeom>
              <a:avLst/>
              <a:gdLst>
                <a:gd name="T0" fmla="*/ 0 w 3123"/>
                <a:gd name="T1" fmla="*/ 0 h 8"/>
                <a:gd name="T2" fmla="*/ 3123 w 3123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23" h="8">
                  <a:moveTo>
                    <a:pt x="0" y="0"/>
                  </a:moveTo>
                  <a:lnTo>
                    <a:pt x="3123" y="8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56" name="Freeform 16"/>
            <p:cNvSpPr>
              <a:spLocks/>
            </p:cNvSpPr>
            <p:nvPr/>
          </p:nvSpPr>
          <p:spPr bwMode="auto">
            <a:xfrm>
              <a:off x="493" y="1317"/>
              <a:ext cx="3674" cy="8"/>
            </a:xfrm>
            <a:custGeom>
              <a:avLst/>
              <a:gdLst>
                <a:gd name="T0" fmla="*/ 0 w 3107"/>
                <a:gd name="T1" fmla="*/ 8 h 8"/>
                <a:gd name="T2" fmla="*/ 3107 w 3107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07" h="8">
                  <a:moveTo>
                    <a:pt x="0" y="8"/>
                  </a:moveTo>
                  <a:lnTo>
                    <a:pt x="3107" y="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57" name="Freeform 17"/>
            <p:cNvSpPr>
              <a:spLocks/>
            </p:cNvSpPr>
            <p:nvPr/>
          </p:nvSpPr>
          <p:spPr bwMode="auto">
            <a:xfrm>
              <a:off x="503" y="1055"/>
              <a:ext cx="3683" cy="8"/>
            </a:xfrm>
            <a:custGeom>
              <a:avLst/>
              <a:gdLst>
                <a:gd name="T0" fmla="*/ 0 w 3115"/>
                <a:gd name="T1" fmla="*/ 0 h 8"/>
                <a:gd name="T2" fmla="*/ 3115 w 3115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15" h="8">
                  <a:moveTo>
                    <a:pt x="0" y="0"/>
                  </a:moveTo>
                  <a:lnTo>
                    <a:pt x="3115" y="8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58" name="Freeform 18"/>
            <p:cNvSpPr>
              <a:spLocks/>
            </p:cNvSpPr>
            <p:nvPr/>
          </p:nvSpPr>
          <p:spPr bwMode="auto">
            <a:xfrm>
              <a:off x="493" y="819"/>
              <a:ext cx="3683" cy="8"/>
            </a:xfrm>
            <a:custGeom>
              <a:avLst/>
              <a:gdLst>
                <a:gd name="T0" fmla="*/ 0 w 3115"/>
                <a:gd name="T1" fmla="*/ 0 h 8"/>
                <a:gd name="T2" fmla="*/ 3115 w 3115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15" h="8">
                  <a:moveTo>
                    <a:pt x="0" y="0"/>
                  </a:moveTo>
                  <a:lnTo>
                    <a:pt x="3115" y="8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92" name="Freeform 52"/>
            <p:cNvSpPr>
              <a:spLocks/>
            </p:cNvSpPr>
            <p:nvPr/>
          </p:nvSpPr>
          <p:spPr bwMode="auto">
            <a:xfrm>
              <a:off x="478" y="2057"/>
              <a:ext cx="3699" cy="15"/>
            </a:xfrm>
            <a:custGeom>
              <a:avLst/>
              <a:gdLst>
                <a:gd name="T0" fmla="*/ 0 w 3129"/>
                <a:gd name="T1" fmla="*/ 15 h 15"/>
                <a:gd name="T2" fmla="*/ 3129 w 3129"/>
                <a:gd name="T3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29" h="15">
                  <a:moveTo>
                    <a:pt x="0" y="15"/>
                  </a:moveTo>
                  <a:lnTo>
                    <a:pt x="3129" y="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95" name="Freeform 55"/>
            <p:cNvSpPr>
              <a:spLocks/>
            </p:cNvSpPr>
            <p:nvPr/>
          </p:nvSpPr>
          <p:spPr bwMode="auto">
            <a:xfrm>
              <a:off x="477" y="572"/>
              <a:ext cx="3683" cy="8"/>
            </a:xfrm>
            <a:custGeom>
              <a:avLst/>
              <a:gdLst>
                <a:gd name="T0" fmla="*/ 0 w 3115"/>
                <a:gd name="T1" fmla="*/ 0 h 8"/>
                <a:gd name="T2" fmla="*/ 3115 w 3115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15" h="8">
                  <a:moveTo>
                    <a:pt x="0" y="0"/>
                  </a:moveTo>
                  <a:lnTo>
                    <a:pt x="3115" y="8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97" name="Text Box 57"/>
            <p:cNvSpPr txBox="1">
              <a:spLocks noChangeArrowheads="1"/>
            </p:cNvSpPr>
            <p:nvPr/>
          </p:nvSpPr>
          <p:spPr bwMode="auto">
            <a:xfrm>
              <a:off x="3903" y="3853"/>
              <a:ext cx="67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V</a:t>
              </a:r>
              <a:r>
                <a:rPr lang="ru-RU" altLang="ru-RU" sz="24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, см</a:t>
              </a:r>
              <a:r>
                <a:rPr lang="ru-RU" altLang="ru-RU" sz="2400" b="1" baseline="30000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3</a:t>
              </a:r>
              <a:endPara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87098" name="Freeform 58"/>
            <p:cNvSpPr>
              <a:spLocks/>
            </p:cNvSpPr>
            <p:nvPr/>
          </p:nvSpPr>
          <p:spPr bwMode="auto">
            <a:xfrm>
              <a:off x="3915" y="572"/>
              <a:ext cx="8" cy="3232"/>
            </a:xfrm>
            <a:custGeom>
              <a:avLst/>
              <a:gdLst>
                <a:gd name="T0" fmla="*/ 8 w 8"/>
                <a:gd name="T1" fmla="*/ 0 h 2994"/>
                <a:gd name="T2" fmla="*/ 0 w 8"/>
                <a:gd name="T3" fmla="*/ 2994 h 29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" h="2994">
                  <a:moveTo>
                    <a:pt x="8" y="0"/>
                  </a:moveTo>
                  <a:lnTo>
                    <a:pt x="0" y="2994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099" name="Freeform 59"/>
            <p:cNvSpPr>
              <a:spLocks/>
            </p:cNvSpPr>
            <p:nvPr/>
          </p:nvSpPr>
          <p:spPr bwMode="auto">
            <a:xfrm>
              <a:off x="4187" y="572"/>
              <a:ext cx="8" cy="3232"/>
            </a:xfrm>
            <a:custGeom>
              <a:avLst/>
              <a:gdLst>
                <a:gd name="T0" fmla="*/ 8 w 8"/>
                <a:gd name="T1" fmla="*/ 0 h 2994"/>
                <a:gd name="T2" fmla="*/ 0 w 8"/>
                <a:gd name="T3" fmla="*/ 2994 h 29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" h="2994">
                  <a:moveTo>
                    <a:pt x="8" y="0"/>
                  </a:moveTo>
                  <a:lnTo>
                    <a:pt x="0" y="2994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101" name="Freeform 61"/>
            <p:cNvSpPr>
              <a:spLocks/>
            </p:cNvSpPr>
            <p:nvPr/>
          </p:nvSpPr>
          <p:spPr bwMode="auto">
            <a:xfrm>
              <a:off x="467" y="934"/>
              <a:ext cx="3363" cy="2880"/>
            </a:xfrm>
            <a:custGeom>
              <a:avLst/>
              <a:gdLst>
                <a:gd name="T0" fmla="*/ 0 w 3363"/>
                <a:gd name="T1" fmla="*/ 2880 h 2880"/>
                <a:gd name="T2" fmla="*/ 3363 w 3363"/>
                <a:gd name="T3" fmla="*/ 0 h 2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363" h="2880">
                  <a:moveTo>
                    <a:pt x="0" y="2880"/>
                  </a:moveTo>
                  <a:lnTo>
                    <a:pt x="3363" y="0"/>
                  </a:lnTo>
                </a:path>
              </a:pathLst>
            </a:custGeom>
            <a:noFill/>
            <a:ln w="19050" cmpd="sng">
              <a:solidFill>
                <a:srgbClr val="0000FF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7102" name="Line 62"/>
            <p:cNvSpPr>
              <a:spLocks noChangeShapeType="1"/>
            </p:cNvSpPr>
            <p:nvPr/>
          </p:nvSpPr>
          <p:spPr bwMode="auto">
            <a:xfrm flipV="1">
              <a:off x="476" y="845"/>
              <a:ext cx="3130" cy="2948"/>
            </a:xfrm>
            <a:prstGeom prst="line">
              <a:avLst/>
            </a:prstGeom>
            <a:noFill/>
            <a:ln w="19050">
              <a:solidFill>
                <a:srgbClr val="CC00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7104" name="Text Box 64"/>
          <p:cNvSpPr txBox="1">
            <a:spLocks noChangeArrowheads="1"/>
          </p:cNvSpPr>
          <p:nvPr/>
        </p:nvSpPr>
        <p:spPr bwMode="auto">
          <a:xfrm>
            <a:off x="1258888" y="158750"/>
            <a:ext cx="763428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sz="2400" dirty="0"/>
              <a:t>Используя график зависимости массы </a:t>
            </a:r>
            <a:r>
              <a:rPr lang="en-US" altLang="ru-RU" sz="2400" i="1" dirty="0">
                <a:solidFill>
                  <a:srgbClr val="0000FF"/>
                </a:solidFill>
              </a:rPr>
              <a:t>m </a:t>
            </a:r>
            <a:r>
              <a:rPr lang="ru-RU" altLang="ru-RU" sz="2400" dirty="0">
                <a:solidFill>
                  <a:schemeClr val="tx2"/>
                </a:solidFill>
              </a:rPr>
              <a:t>воды и льда от</a:t>
            </a:r>
            <a:r>
              <a:rPr lang="ru-RU" altLang="ru-RU" sz="2400" dirty="0">
                <a:solidFill>
                  <a:srgbClr val="0000FF"/>
                </a:solidFill>
              </a:rPr>
              <a:t> </a:t>
            </a:r>
            <a:r>
              <a:rPr lang="ru-RU" altLang="ru-RU" sz="2400" dirty="0">
                <a:solidFill>
                  <a:schemeClr val="tx2"/>
                </a:solidFill>
              </a:rPr>
              <a:t>объема </a:t>
            </a:r>
            <a:r>
              <a:rPr lang="en-US" altLang="ru-RU" sz="2400" i="1" dirty="0">
                <a:solidFill>
                  <a:srgbClr val="0000FF"/>
                </a:solidFill>
              </a:rPr>
              <a:t>V</a:t>
            </a:r>
            <a:r>
              <a:rPr lang="ru-RU" altLang="ru-RU" sz="2400" i="1" dirty="0">
                <a:solidFill>
                  <a:srgbClr val="0000FF"/>
                </a:solidFill>
              </a:rPr>
              <a:t>, </a:t>
            </a:r>
            <a:r>
              <a:rPr lang="ru-RU" altLang="ru-RU" sz="2400" dirty="0"/>
              <a:t>ответить на </a:t>
            </a:r>
            <a:r>
              <a:rPr lang="ru-RU" altLang="ru-RU" sz="2400" dirty="0" smtClean="0"/>
              <a:t>вопросы</a:t>
            </a:r>
            <a:r>
              <a:rPr lang="ru-RU" altLang="ru-RU" sz="2400" dirty="0"/>
              <a:t>:</a:t>
            </a:r>
            <a:endParaRPr lang="ru-RU" altLang="ru-RU" sz="2400" i="1" dirty="0">
              <a:solidFill>
                <a:srgbClr val="0000FF"/>
              </a:solidFill>
            </a:endParaRPr>
          </a:p>
        </p:txBody>
      </p:sp>
      <p:sp>
        <p:nvSpPr>
          <p:cNvPr id="87106" name="Text Box 66"/>
          <p:cNvSpPr txBox="1">
            <a:spLocks noChangeArrowheads="1"/>
          </p:cNvSpPr>
          <p:nvPr/>
        </p:nvSpPr>
        <p:spPr bwMode="auto">
          <a:xfrm>
            <a:off x="6592167" y="2544198"/>
            <a:ext cx="253008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400" dirty="0"/>
              <a:t>1) Является ли функция </a:t>
            </a:r>
            <a:r>
              <a:rPr lang="en-US" altLang="ru-RU" sz="2400" i="1" dirty="0"/>
              <a:t>m(V)</a:t>
            </a:r>
            <a:r>
              <a:rPr lang="en-US" altLang="ru-RU" sz="2400" dirty="0"/>
              <a:t> </a:t>
            </a:r>
            <a:r>
              <a:rPr lang="ru-RU" altLang="ru-RU" sz="2400" dirty="0"/>
              <a:t>линейной?</a:t>
            </a:r>
            <a:endParaRPr lang="ru-RU" altLang="ru-RU" sz="2400" i="1" dirty="0">
              <a:solidFill>
                <a:srgbClr val="0000FF"/>
              </a:solidFill>
            </a:endParaRPr>
          </a:p>
        </p:txBody>
      </p:sp>
      <p:sp>
        <p:nvSpPr>
          <p:cNvPr id="87107" name="Text Box 67"/>
          <p:cNvSpPr txBox="1">
            <a:spLocks noChangeArrowheads="1"/>
          </p:cNvSpPr>
          <p:nvPr/>
        </p:nvSpPr>
        <p:spPr bwMode="auto">
          <a:xfrm>
            <a:off x="6470461" y="2521973"/>
            <a:ext cx="2625709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400" dirty="0"/>
              <a:t>2) Какой объем занимает лед и вода, если они имеют одинаковую массу, равную 500 г?</a:t>
            </a:r>
            <a:endParaRPr lang="ru-RU" altLang="ru-RU" sz="2400" i="1" dirty="0">
              <a:solidFill>
                <a:srgbClr val="0000FF"/>
              </a:solidFill>
            </a:endParaRPr>
          </a:p>
        </p:txBody>
      </p:sp>
      <p:sp>
        <p:nvSpPr>
          <p:cNvPr id="87108" name="Text Box 68"/>
          <p:cNvSpPr txBox="1">
            <a:spLocks noChangeArrowheads="1"/>
          </p:cNvSpPr>
          <p:nvPr/>
        </p:nvSpPr>
        <p:spPr bwMode="auto">
          <a:xfrm rot="-2530465">
            <a:off x="2124075" y="3332163"/>
            <a:ext cx="2020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i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 = V (</a:t>
            </a:r>
            <a:r>
              <a:rPr lang="ru-RU" altLang="ru-RU" sz="2400" b="1" i="1">
                <a:solidFill>
                  <a:srgbClr val="CC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вода)</a:t>
            </a:r>
          </a:p>
        </p:txBody>
      </p:sp>
      <p:sp>
        <p:nvSpPr>
          <p:cNvPr id="87109" name="Text Box 69"/>
          <p:cNvSpPr txBox="1">
            <a:spLocks noChangeArrowheads="1"/>
          </p:cNvSpPr>
          <p:nvPr/>
        </p:nvSpPr>
        <p:spPr bwMode="auto">
          <a:xfrm rot="-2530465">
            <a:off x="2484438" y="3716338"/>
            <a:ext cx="2263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 = 0,9V (</a:t>
            </a:r>
            <a:r>
              <a:rPr lang="ru-RU" altLang="ru-RU" sz="2400" b="1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лед)</a:t>
            </a:r>
          </a:p>
        </p:txBody>
      </p:sp>
      <p:pic>
        <p:nvPicPr>
          <p:cNvPr id="48" name="Рисунок 4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6158" y="6243638"/>
            <a:ext cx="949984" cy="315839"/>
          </a:xfrm>
          <a:prstGeom prst="rect">
            <a:avLst/>
          </a:prstGeom>
        </p:spPr>
      </p:pic>
      <p:sp>
        <p:nvSpPr>
          <p:cNvPr id="49" name="Text Box 42"/>
          <p:cNvSpPr txBox="1">
            <a:spLocks noChangeArrowheads="1"/>
          </p:cNvSpPr>
          <p:nvPr/>
        </p:nvSpPr>
        <p:spPr bwMode="auto">
          <a:xfrm>
            <a:off x="7134163" y="5510897"/>
            <a:ext cx="1828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ru-RU" altLang="ru-RU" i="1" dirty="0" smtClean="0">
                <a:solidFill>
                  <a:srgbClr val="0000FF"/>
                </a:solidFill>
              </a:rPr>
              <a:t>«Чтение графика»</a:t>
            </a:r>
            <a:endParaRPr lang="ru-RU" altLang="ru-RU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7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7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106" grpId="0"/>
      <p:bldP spid="87106" grpId="1"/>
      <p:bldP spid="87107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06" name="Text Box 42"/>
          <p:cNvSpPr txBox="1">
            <a:spLocks noChangeArrowheads="1"/>
          </p:cNvSpPr>
          <p:nvPr/>
        </p:nvSpPr>
        <p:spPr bwMode="auto">
          <a:xfrm>
            <a:off x="296069" y="337483"/>
            <a:ext cx="878681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ru-RU" sz="2800" dirty="0"/>
              <a:t>             </a:t>
            </a:r>
            <a:r>
              <a:rPr lang="ru-RU" altLang="ru-RU" sz="280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рисунке изображен график движения пешехода из пункта В </a:t>
            </a:r>
            <a:r>
              <a:rPr lang="ru-RU" altLang="ru-RU" sz="2800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altLang="ru-RU" sz="280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пункт Е. Используя этот график, ответить на </a:t>
            </a:r>
            <a:r>
              <a:rPr lang="ru-RU" altLang="ru-RU" sz="28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вопросы:</a:t>
            </a:r>
            <a:endParaRPr lang="en-US" altLang="ru-RU" sz="2800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412750" y="6213475"/>
            <a:ext cx="5165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0     1   2    3    4    5    6    7    8    9   10  11  </a:t>
            </a: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160338" y="2417763"/>
            <a:ext cx="523875" cy="367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ru-RU" sz="2800"/>
          </a:p>
          <a:p>
            <a:r>
              <a:rPr lang="en-US" alt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40</a:t>
            </a:r>
            <a:endParaRPr lang="ru-RU" altLang="ru-RU" sz="3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ru-RU" altLang="ru-RU" sz="3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ru-RU" alt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35</a:t>
            </a:r>
            <a:endParaRPr lang="ru-RU" altLang="ru-RU" sz="3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ru-RU" altLang="ru-RU" sz="3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ru-RU" alt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30</a:t>
            </a:r>
            <a:endParaRPr lang="ru-RU" altLang="ru-RU" sz="2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ru-RU" altLang="ru-RU" sz="200" b="1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ru-RU" altLang="ru-RU" sz="24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ru-RU" alt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25</a:t>
            </a:r>
            <a:endParaRPr lang="ru-RU" altLang="ru-RU" sz="3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ru-RU" altLang="ru-RU" sz="3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ru-RU" alt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20</a:t>
            </a:r>
          </a:p>
          <a:p>
            <a:r>
              <a:rPr lang="ru-RU" alt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15</a:t>
            </a:r>
            <a:endParaRPr lang="ru-RU" altLang="ru-RU" sz="3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ru-RU" altLang="ru-RU" sz="3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ru-RU" alt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endParaRPr lang="ru-RU" altLang="ru-RU" sz="3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ru-RU" altLang="ru-RU" sz="1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ru-RU" altLang="ru-RU" sz="2400"/>
              <a:t>  </a:t>
            </a:r>
            <a:r>
              <a:rPr lang="ru-RU" altLang="ru-RU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sp>
        <p:nvSpPr>
          <p:cNvPr id="88070" name="Freeform 6"/>
          <p:cNvSpPr>
            <a:spLocks/>
          </p:cNvSpPr>
          <p:nvPr/>
        </p:nvSpPr>
        <p:spPr bwMode="auto">
          <a:xfrm>
            <a:off x="650875" y="6243638"/>
            <a:ext cx="4959350" cy="12700"/>
          </a:xfrm>
          <a:custGeom>
            <a:avLst/>
            <a:gdLst>
              <a:gd name="T0" fmla="*/ 0 w 3124"/>
              <a:gd name="T1" fmla="*/ 0 h 8"/>
              <a:gd name="T2" fmla="*/ 3124 w 3124"/>
              <a:gd name="T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124" h="8">
                <a:moveTo>
                  <a:pt x="0" y="0"/>
                </a:moveTo>
                <a:lnTo>
                  <a:pt x="3124" y="8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8071" name="Text Box 7"/>
          <p:cNvSpPr txBox="1">
            <a:spLocks noChangeArrowheads="1"/>
          </p:cNvSpPr>
          <p:nvPr/>
        </p:nvSpPr>
        <p:spPr bwMode="auto">
          <a:xfrm>
            <a:off x="-19050" y="2276475"/>
            <a:ext cx="933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  <a:r>
              <a: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км</a:t>
            </a:r>
          </a:p>
        </p:txBody>
      </p:sp>
      <p:sp>
        <p:nvSpPr>
          <p:cNvPr id="88072" name="Freeform 8"/>
          <p:cNvSpPr>
            <a:spLocks/>
          </p:cNvSpPr>
          <p:nvPr/>
        </p:nvSpPr>
        <p:spPr bwMode="auto">
          <a:xfrm>
            <a:off x="666383" y="6274271"/>
            <a:ext cx="5367338" cy="9525"/>
          </a:xfrm>
          <a:custGeom>
            <a:avLst/>
            <a:gdLst>
              <a:gd name="T0" fmla="*/ 0 w 3381"/>
              <a:gd name="T1" fmla="*/ 0 h 6"/>
              <a:gd name="T2" fmla="*/ 3381 w 3381"/>
              <a:gd name="T3" fmla="*/ 6 h 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381" h="6">
                <a:moveTo>
                  <a:pt x="0" y="0"/>
                </a:moveTo>
                <a:lnTo>
                  <a:pt x="3381" y="6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8073" name="Freeform 9"/>
          <p:cNvSpPr>
            <a:spLocks/>
          </p:cNvSpPr>
          <p:nvPr/>
        </p:nvSpPr>
        <p:spPr bwMode="auto">
          <a:xfrm>
            <a:off x="647700" y="2782888"/>
            <a:ext cx="6350" cy="3454400"/>
          </a:xfrm>
          <a:custGeom>
            <a:avLst/>
            <a:gdLst>
              <a:gd name="T0" fmla="*/ 4 w 4"/>
              <a:gd name="T1" fmla="*/ 2176 h 2176"/>
              <a:gd name="T2" fmla="*/ 0 w 4"/>
              <a:gd name="T3" fmla="*/ 0 h 217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76">
                <a:moveTo>
                  <a:pt x="4" y="2176"/>
                </a:moveTo>
                <a:lnTo>
                  <a:pt x="0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88111" name="Group 47"/>
          <p:cNvGrpSpPr>
            <a:grpSpLocks/>
          </p:cNvGrpSpPr>
          <p:nvPr/>
        </p:nvGrpSpPr>
        <p:grpSpPr bwMode="auto">
          <a:xfrm>
            <a:off x="1104107" y="2646891"/>
            <a:ext cx="4619625" cy="3648075"/>
            <a:chOff x="661" y="693"/>
            <a:chExt cx="2910" cy="3266"/>
          </a:xfrm>
        </p:grpSpPr>
        <p:sp>
          <p:nvSpPr>
            <p:cNvPr id="88074" name="Freeform 10"/>
            <p:cNvSpPr>
              <a:spLocks/>
            </p:cNvSpPr>
            <p:nvPr/>
          </p:nvSpPr>
          <p:spPr bwMode="auto">
            <a:xfrm>
              <a:off x="661" y="702"/>
              <a:ext cx="8" cy="3231"/>
            </a:xfrm>
            <a:custGeom>
              <a:avLst/>
              <a:gdLst>
                <a:gd name="T0" fmla="*/ 0 w 8"/>
                <a:gd name="T1" fmla="*/ 0 h 2994"/>
                <a:gd name="T2" fmla="*/ 8 w 8"/>
                <a:gd name="T3" fmla="*/ 2994 h 29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" h="2994">
                  <a:moveTo>
                    <a:pt x="0" y="0"/>
                  </a:moveTo>
                  <a:lnTo>
                    <a:pt x="8" y="2994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75" name="Freeform 11"/>
            <p:cNvSpPr>
              <a:spLocks/>
            </p:cNvSpPr>
            <p:nvPr/>
          </p:nvSpPr>
          <p:spPr bwMode="auto">
            <a:xfrm>
              <a:off x="921" y="693"/>
              <a:ext cx="8" cy="3266"/>
            </a:xfrm>
            <a:custGeom>
              <a:avLst/>
              <a:gdLst>
                <a:gd name="T0" fmla="*/ 8 w 8"/>
                <a:gd name="T1" fmla="*/ 0 h 3026"/>
                <a:gd name="T2" fmla="*/ 0 w 8"/>
                <a:gd name="T3" fmla="*/ 3026 h 30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" h="3026">
                  <a:moveTo>
                    <a:pt x="8" y="0"/>
                  </a:moveTo>
                  <a:lnTo>
                    <a:pt x="0" y="3026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76" name="Freeform 12"/>
            <p:cNvSpPr>
              <a:spLocks/>
            </p:cNvSpPr>
            <p:nvPr/>
          </p:nvSpPr>
          <p:spPr bwMode="auto">
            <a:xfrm>
              <a:off x="1182" y="701"/>
              <a:ext cx="1" cy="3240"/>
            </a:xfrm>
            <a:custGeom>
              <a:avLst/>
              <a:gdLst>
                <a:gd name="T0" fmla="*/ 0 w 1"/>
                <a:gd name="T1" fmla="*/ 0 h 3002"/>
                <a:gd name="T2" fmla="*/ 0 w 1"/>
                <a:gd name="T3" fmla="*/ 3002 h 30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002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77" name="Freeform 13"/>
            <p:cNvSpPr>
              <a:spLocks/>
            </p:cNvSpPr>
            <p:nvPr/>
          </p:nvSpPr>
          <p:spPr bwMode="auto">
            <a:xfrm>
              <a:off x="1454" y="701"/>
              <a:ext cx="1" cy="3240"/>
            </a:xfrm>
            <a:custGeom>
              <a:avLst/>
              <a:gdLst>
                <a:gd name="T0" fmla="*/ 0 w 1"/>
                <a:gd name="T1" fmla="*/ 0 h 3002"/>
                <a:gd name="T2" fmla="*/ 0 w 1"/>
                <a:gd name="T3" fmla="*/ 3002 h 30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002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78" name="Freeform 14"/>
            <p:cNvSpPr>
              <a:spLocks/>
            </p:cNvSpPr>
            <p:nvPr/>
          </p:nvSpPr>
          <p:spPr bwMode="auto">
            <a:xfrm>
              <a:off x="1711" y="710"/>
              <a:ext cx="9" cy="3249"/>
            </a:xfrm>
            <a:custGeom>
              <a:avLst/>
              <a:gdLst>
                <a:gd name="T0" fmla="*/ 9 w 9"/>
                <a:gd name="T1" fmla="*/ 0 h 3010"/>
                <a:gd name="T2" fmla="*/ 0 w 9"/>
                <a:gd name="T3" fmla="*/ 3010 h 3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" h="3010">
                  <a:moveTo>
                    <a:pt x="9" y="0"/>
                  </a:moveTo>
                  <a:lnTo>
                    <a:pt x="0" y="301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79" name="Freeform 15"/>
            <p:cNvSpPr>
              <a:spLocks/>
            </p:cNvSpPr>
            <p:nvPr/>
          </p:nvSpPr>
          <p:spPr bwMode="auto">
            <a:xfrm>
              <a:off x="2255" y="701"/>
              <a:ext cx="1" cy="3240"/>
            </a:xfrm>
            <a:custGeom>
              <a:avLst/>
              <a:gdLst>
                <a:gd name="T0" fmla="*/ 0 w 1"/>
                <a:gd name="T1" fmla="*/ 0 h 3002"/>
                <a:gd name="T2" fmla="*/ 0 w 1"/>
                <a:gd name="T3" fmla="*/ 3002 h 30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002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80" name="Freeform 16"/>
            <p:cNvSpPr>
              <a:spLocks/>
            </p:cNvSpPr>
            <p:nvPr/>
          </p:nvSpPr>
          <p:spPr bwMode="auto">
            <a:xfrm>
              <a:off x="2504" y="697"/>
              <a:ext cx="1" cy="3222"/>
            </a:xfrm>
            <a:custGeom>
              <a:avLst/>
              <a:gdLst>
                <a:gd name="T0" fmla="*/ 0 w 1"/>
                <a:gd name="T1" fmla="*/ 0 h 3222"/>
                <a:gd name="T2" fmla="*/ 0 w 1"/>
                <a:gd name="T3" fmla="*/ 3222 h 3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22">
                  <a:moveTo>
                    <a:pt x="0" y="0"/>
                  </a:moveTo>
                  <a:lnTo>
                    <a:pt x="0" y="322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81" name="Freeform 17"/>
            <p:cNvSpPr>
              <a:spLocks/>
            </p:cNvSpPr>
            <p:nvPr/>
          </p:nvSpPr>
          <p:spPr bwMode="auto">
            <a:xfrm>
              <a:off x="2769" y="697"/>
              <a:ext cx="1" cy="3222"/>
            </a:xfrm>
            <a:custGeom>
              <a:avLst/>
              <a:gdLst>
                <a:gd name="T0" fmla="*/ 0 w 1"/>
                <a:gd name="T1" fmla="*/ 0 h 3222"/>
                <a:gd name="T2" fmla="*/ 0 w 1"/>
                <a:gd name="T3" fmla="*/ 3222 h 3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22">
                  <a:moveTo>
                    <a:pt x="0" y="0"/>
                  </a:moveTo>
                  <a:lnTo>
                    <a:pt x="0" y="322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82" name="Freeform 18"/>
            <p:cNvSpPr>
              <a:spLocks/>
            </p:cNvSpPr>
            <p:nvPr/>
          </p:nvSpPr>
          <p:spPr bwMode="auto">
            <a:xfrm>
              <a:off x="3027" y="701"/>
              <a:ext cx="1" cy="3240"/>
            </a:xfrm>
            <a:custGeom>
              <a:avLst/>
              <a:gdLst>
                <a:gd name="T0" fmla="*/ 0 w 1"/>
                <a:gd name="T1" fmla="*/ 0 h 3002"/>
                <a:gd name="T2" fmla="*/ 0 w 1"/>
                <a:gd name="T3" fmla="*/ 3002 h 30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002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83" name="Freeform 19"/>
            <p:cNvSpPr>
              <a:spLocks/>
            </p:cNvSpPr>
            <p:nvPr/>
          </p:nvSpPr>
          <p:spPr bwMode="auto">
            <a:xfrm>
              <a:off x="3298" y="701"/>
              <a:ext cx="1" cy="3240"/>
            </a:xfrm>
            <a:custGeom>
              <a:avLst/>
              <a:gdLst>
                <a:gd name="T0" fmla="*/ 0 w 1"/>
                <a:gd name="T1" fmla="*/ 0 h 3002"/>
                <a:gd name="T2" fmla="*/ 0 w 1"/>
                <a:gd name="T3" fmla="*/ 3002 h 30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002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84" name="Freeform 20"/>
            <p:cNvSpPr>
              <a:spLocks/>
            </p:cNvSpPr>
            <p:nvPr/>
          </p:nvSpPr>
          <p:spPr bwMode="auto">
            <a:xfrm>
              <a:off x="3563" y="710"/>
              <a:ext cx="8" cy="3232"/>
            </a:xfrm>
            <a:custGeom>
              <a:avLst/>
              <a:gdLst>
                <a:gd name="T0" fmla="*/ 8 w 8"/>
                <a:gd name="T1" fmla="*/ 0 h 2994"/>
                <a:gd name="T2" fmla="*/ 0 w 8"/>
                <a:gd name="T3" fmla="*/ 2994 h 29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" h="2994">
                  <a:moveTo>
                    <a:pt x="8" y="0"/>
                  </a:moveTo>
                  <a:lnTo>
                    <a:pt x="0" y="2994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85" name="Freeform 21"/>
            <p:cNvSpPr>
              <a:spLocks/>
            </p:cNvSpPr>
            <p:nvPr/>
          </p:nvSpPr>
          <p:spPr bwMode="auto">
            <a:xfrm>
              <a:off x="1975" y="701"/>
              <a:ext cx="9" cy="3248"/>
            </a:xfrm>
            <a:custGeom>
              <a:avLst/>
              <a:gdLst>
                <a:gd name="T0" fmla="*/ 9 w 9"/>
                <a:gd name="T1" fmla="*/ 0 h 3010"/>
                <a:gd name="T2" fmla="*/ 0 w 9"/>
                <a:gd name="T3" fmla="*/ 3010 h 3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" h="3010">
                  <a:moveTo>
                    <a:pt x="9" y="0"/>
                  </a:moveTo>
                  <a:lnTo>
                    <a:pt x="0" y="301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8110" name="Group 46"/>
          <p:cNvGrpSpPr>
            <a:grpSpLocks/>
          </p:cNvGrpSpPr>
          <p:nvPr/>
        </p:nvGrpSpPr>
        <p:grpSpPr bwMode="auto">
          <a:xfrm>
            <a:off x="550863" y="2695575"/>
            <a:ext cx="5027612" cy="3181350"/>
            <a:chOff x="393" y="1679"/>
            <a:chExt cx="3722" cy="2004"/>
          </a:xfrm>
        </p:grpSpPr>
        <p:sp>
          <p:nvSpPr>
            <p:cNvPr id="88086" name="Freeform 22"/>
            <p:cNvSpPr>
              <a:spLocks/>
            </p:cNvSpPr>
            <p:nvPr/>
          </p:nvSpPr>
          <p:spPr bwMode="auto">
            <a:xfrm>
              <a:off x="393" y="3675"/>
              <a:ext cx="3694" cy="8"/>
            </a:xfrm>
            <a:custGeom>
              <a:avLst/>
              <a:gdLst>
                <a:gd name="T0" fmla="*/ 0 w 3124"/>
                <a:gd name="T1" fmla="*/ 0 h 8"/>
                <a:gd name="T2" fmla="*/ 3124 w 3124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24" h="8">
                  <a:moveTo>
                    <a:pt x="0" y="0"/>
                  </a:moveTo>
                  <a:lnTo>
                    <a:pt x="3124" y="8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87" name="Line 23"/>
            <p:cNvSpPr>
              <a:spLocks noChangeShapeType="1"/>
            </p:cNvSpPr>
            <p:nvPr/>
          </p:nvSpPr>
          <p:spPr bwMode="auto">
            <a:xfrm>
              <a:off x="413" y="3434"/>
              <a:ext cx="370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88" name="Freeform 24"/>
            <p:cNvSpPr>
              <a:spLocks/>
            </p:cNvSpPr>
            <p:nvPr/>
          </p:nvSpPr>
          <p:spPr bwMode="auto">
            <a:xfrm>
              <a:off x="404" y="3180"/>
              <a:ext cx="3702" cy="8"/>
            </a:xfrm>
            <a:custGeom>
              <a:avLst/>
              <a:gdLst>
                <a:gd name="T0" fmla="*/ 0 w 3131"/>
                <a:gd name="T1" fmla="*/ 8 h 8"/>
                <a:gd name="T2" fmla="*/ 3131 w 3131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31" h="8">
                  <a:moveTo>
                    <a:pt x="0" y="8"/>
                  </a:moveTo>
                  <a:lnTo>
                    <a:pt x="3131" y="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89" name="Freeform 25"/>
            <p:cNvSpPr>
              <a:spLocks/>
            </p:cNvSpPr>
            <p:nvPr/>
          </p:nvSpPr>
          <p:spPr bwMode="auto">
            <a:xfrm>
              <a:off x="413" y="2935"/>
              <a:ext cx="3702" cy="8"/>
            </a:xfrm>
            <a:custGeom>
              <a:avLst/>
              <a:gdLst>
                <a:gd name="T0" fmla="*/ 0 w 3131"/>
                <a:gd name="T1" fmla="*/ 8 h 8"/>
                <a:gd name="T2" fmla="*/ 3131 w 3131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31" h="8">
                  <a:moveTo>
                    <a:pt x="0" y="8"/>
                  </a:moveTo>
                  <a:lnTo>
                    <a:pt x="3131" y="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90" name="Freeform 26"/>
            <p:cNvSpPr>
              <a:spLocks/>
            </p:cNvSpPr>
            <p:nvPr/>
          </p:nvSpPr>
          <p:spPr bwMode="auto">
            <a:xfrm>
              <a:off x="393" y="2685"/>
              <a:ext cx="3703" cy="8"/>
            </a:xfrm>
            <a:custGeom>
              <a:avLst/>
              <a:gdLst>
                <a:gd name="T0" fmla="*/ 0 w 3132"/>
                <a:gd name="T1" fmla="*/ 0 h 8"/>
                <a:gd name="T2" fmla="*/ 3132 w 3132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32" h="8">
                  <a:moveTo>
                    <a:pt x="0" y="0"/>
                  </a:moveTo>
                  <a:lnTo>
                    <a:pt x="3132" y="8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91" name="Freeform 27"/>
            <p:cNvSpPr>
              <a:spLocks/>
            </p:cNvSpPr>
            <p:nvPr/>
          </p:nvSpPr>
          <p:spPr bwMode="auto">
            <a:xfrm>
              <a:off x="413" y="2428"/>
              <a:ext cx="3674" cy="8"/>
            </a:xfrm>
            <a:custGeom>
              <a:avLst/>
              <a:gdLst>
                <a:gd name="T0" fmla="*/ 0 w 3107"/>
                <a:gd name="T1" fmla="*/ 8 h 8"/>
                <a:gd name="T2" fmla="*/ 3107 w 3107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07" h="8">
                  <a:moveTo>
                    <a:pt x="0" y="8"/>
                  </a:moveTo>
                  <a:lnTo>
                    <a:pt x="3107" y="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92" name="Freeform 28"/>
            <p:cNvSpPr>
              <a:spLocks/>
            </p:cNvSpPr>
            <p:nvPr/>
          </p:nvSpPr>
          <p:spPr bwMode="auto">
            <a:xfrm>
              <a:off x="413" y="1937"/>
              <a:ext cx="3674" cy="8"/>
            </a:xfrm>
            <a:custGeom>
              <a:avLst/>
              <a:gdLst>
                <a:gd name="T0" fmla="*/ 0 w 3107"/>
                <a:gd name="T1" fmla="*/ 8 h 8"/>
                <a:gd name="T2" fmla="*/ 3107 w 3107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07" h="8">
                  <a:moveTo>
                    <a:pt x="0" y="8"/>
                  </a:moveTo>
                  <a:lnTo>
                    <a:pt x="3107" y="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93" name="Freeform 29"/>
            <p:cNvSpPr>
              <a:spLocks/>
            </p:cNvSpPr>
            <p:nvPr/>
          </p:nvSpPr>
          <p:spPr bwMode="auto">
            <a:xfrm>
              <a:off x="413" y="1679"/>
              <a:ext cx="3693" cy="8"/>
            </a:xfrm>
            <a:custGeom>
              <a:avLst/>
              <a:gdLst>
                <a:gd name="T0" fmla="*/ 0 w 3123"/>
                <a:gd name="T1" fmla="*/ 0 h 8"/>
                <a:gd name="T2" fmla="*/ 3123 w 3123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23" h="8">
                  <a:moveTo>
                    <a:pt x="0" y="0"/>
                  </a:moveTo>
                  <a:lnTo>
                    <a:pt x="3123" y="8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97" name="Freeform 33"/>
            <p:cNvSpPr>
              <a:spLocks/>
            </p:cNvSpPr>
            <p:nvPr/>
          </p:nvSpPr>
          <p:spPr bwMode="auto">
            <a:xfrm>
              <a:off x="398" y="2178"/>
              <a:ext cx="3699" cy="15"/>
            </a:xfrm>
            <a:custGeom>
              <a:avLst/>
              <a:gdLst>
                <a:gd name="T0" fmla="*/ 0 w 3129"/>
                <a:gd name="T1" fmla="*/ 15 h 15"/>
                <a:gd name="T2" fmla="*/ 3129 w 3129"/>
                <a:gd name="T3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29" h="15">
                  <a:moveTo>
                    <a:pt x="0" y="15"/>
                  </a:moveTo>
                  <a:lnTo>
                    <a:pt x="3129" y="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8099" name="Text Box 35"/>
          <p:cNvSpPr txBox="1">
            <a:spLocks noChangeArrowheads="1"/>
          </p:cNvSpPr>
          <p:nvPr/>
        </p:nvSpPr>
        <p:spPr bwMode="auto">
          <a:xfrm>
            <a:off x="5381625" y="6165850"/>
            <a:ext cx="630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ru-RU" alt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ч</a:t>
            </a:r>
          </a:p>
        </p:txBody>
      </p:sp>
      <p:sp>
        <p:nvSpPr>
          <p:cNvPr id="88112" name="Freeform 48"/>
          <p:cNvSpPr>
            <a:spLocks/>
          </p:cNvSpPr>
          <p:nvPr/>
        </p:nvSpPr>
        <p:spPr bwMode="auto">
          <a:xfrm>
            <a:off x="769331" y="3165475"/>
            <a:ext cx="4103687" cy="3168650"/>
          </a:xfrm>
          <a:custGeom>
            <a:avLst/>
            <a:gdLst>
              <a:gd name="T0" fmla="*/ 0 w 2585"/>
              <a:gd name="T1" fmla="*/ 0 h 1996"/>
              <a:gd name="T2" fmla="*/ 1027 w 2585"/>
              <a:gd name="T3" fmla="*/ 1004 h 1996"/>
              <a:gd name="T4" fmla="*/ 1549 w 2585"/>
              <a:gd name="T5" fmla="*/ 998 h 1996"/>
              <a:gd name="T6" fmla="*/ 2585 w 2585"/>
              <a:gd name="T7" fmla="*/ 1996 h 1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85" h="1996">
                <a:moveTo>
                  <a:pt x="0" y="0"/>
                </a:moveTo>
                <a:lnTo>
                  <a:pt x="1027" y="1004"/>
                </a:lnTo>
                <a:lnTo>
                  <a:pt x="1549" y="998"/>
                </a:lnTo>
                <a:lnTo>
                  <a:pt x="2585" y="1996"/>
                </a:ln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8114" name="Text Box 50"/>
          <p:cNvSpPr txBox="1">
            <a:spLocks noChangeArrowheads="1"/>
          </p:cNvSpPr>
          <p:nvPr/>
        </p:nvSpPr>
        <p:spPr bwMode="auto">
          <a:xfrm>
            <a:off x="611188" y="2708275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sp>
        <p:nvSpPr>
          <p:cNvPr id="88115" name="Text Box 51"/>
          <p:cNvSpPr txBox="1">
            <a:spLocks noChangeArrowheads="1"/>
          </p:cNvSpPr>
          <p:nvPr/>
        </p:nvSpPr>
        <p:spPr bwMode="auto">
          <a:xfrm>
            <a:off x="1979613" y="4627563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</a:p>
        </p:txBody>
      </p:sp>
      <p:sp>
        <p:nvSpPr>
          <p:cNvPr id="88116" name="Text Box 52"/>
          <p:cNvSpPr txBox="1">
            <a:spLocks noChangeArrowheads="1"/>
          </p:cNvSpPr>
          <p:nvPr/>
        </p:nvSpPr>
        <p:spPr bwMode="auto">
          <a:xfrm>
            <a:off x="2943225" y="4627563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ru-RU" altLang="ru-RU" sz="2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8117" name="Text Box 53"/>
          <p:cNvSpPr txBox="1">
            <a:spLocks noChangeArrowheads="1"/>
          </p:cNvSpPr>
          <p:nvPr/>
        </p:nvSpPr>
        <p:spPr bwMode="auto">
          <a:xfrm>
            <a:off x="4689475" y="5876925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</a:t>
            </a:r>
            <a:endParaRPr lang="ru-RU" altLang="ru-RU" sz="2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88119" name="Group 55"/>
          <p:cNvGrpSpPr>
            <a:grpSpLocks/>
          </p:cNvGrpSpPr>
          <p:nvPr/>
        </p:nvGrpSpPr>
        <p:grpSpPr bwMode="auto">
          <a:xfrm>
            <a:off x="2460198" y="3936531"/>
            <a:ext cx="598701" cy="553393"/>
            <a:chOff x="385" y="1616"/>
            <a:chExt cx="726" cy="638"/>
          </a:xfrm>
        </p:grpSpPr>
        <p:sp>
          <p:nvSpPr>
            <p:cNvPr id="88120" name="Rectangle 56"/>
            <p:cNvSpPr>
              <a:spLocks noChangeArrowheads="1"/>
            </p:cNvSpPr>
            <p:nvPr/>
          </p:nvSpPr>
          <p:spPr bwMode="auto">
            <a:xfrm>
              <a:off x="658" y="1837"/>
              <a:ext cx="368" cy="40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121" name="Rectangle 57"/>
            <p:cNvSpPr>
              <a:spLocks noChangeArrowheads="1"/>
            </p:cNvSpPr>
            <p:nvPr/>
          </p:nvSpPr>
          <p:spPr bwMode="auto">
            <a:xfrm>
              <a:off x="658" y="1837"/>
              <a:ext cx="368" cy="405"/>
            </a:xfrm>
            <a:prstGeom prst="rect">
              <a:avLst/>
            </a:prstGeom>
            <a:noFill/>
            <a:ln w="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122" name="Rectangle 58"/>
            <p:cNvSpPr>
              <a:spLocks noChangeArrowheads="1"/>
            </p:cNvSpPr>
            <p:nvPr/>
          </p:nvSpPr>
          <p:spPr bwMode="auto">
            <a:xfrm>
              <a:off x="693" y="1958"/>
              <a:ext cx="176" cy="1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123" name="Rectangle 59"/>
            <p:cNvSpPr>
              <a:spLocks noChangeArrowheads="1"/>
            </p:cNvSpPr>
            <p:nvPr/>
          </p:nvSpPr>
          <p:spPr bwMode="auto">
            <a:xfrm>
              <a:off x="693" y="1958"/>
              <a:ext cx="176" cy="150"/>
            </a:xfrm>
            <a:prstGeom prst="rect">
              <a:avLst/>
            </a:prstGeom>
            <a:noFill/>
            <a:ln w="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124" name="Freeform 60"/>
            <p:cNvSpPr>
              <a:spLocks/>
            </p:cNvSpPr>
            <p:nvPr/>
          </p:nvSpPr>
          <p:spPr bwMode="auto">
            <a:xfrm>
              <a:off x="612" y="1958"/>
              <a:ext cx="101" cy="256"/>
            </a:xfrm>
            <a:custGeom>
              <a:avLst/>
              <a:gdLst>
                <a:gd name="T0" fmla="*/ 0 w 166"/>
                <a:gd name="T1" fmla="*/ 63 h 256"/>
                <a:gd name="T2" fmla="*/ 89 w 166"/>
                <a:gd name="T3" fmla="*/ 63 h 256"/>
                <a:gd name="T4" fmla="*/ 89 w 166"/>
                <a:gd name="T5" fmla="*/ 256 h 256"/>
                <a:gd name="T6" fmla="*/ 166 w 166"/>
                <a:gd name="T7" fmla="*/ 256 h 256"/>
                <a:gd name="T8" fmla="*/ 166 w 166"/>
                <a:gd name="T9" fmla="*/ 0 h 256"/>
                <a:gd name="T10" fmla="*/ 0 w 166"/>
                <a:gd name="T11" fmla="*/ 0 h 256"/>
                <a:gd name="T12" fmla="*/ 0 w 166"/>
                <a:gd name="T13" fmla="*/ 63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6" h="256">
                  <a:moveTo>
                    <a:pt x="0" y="63"/>
                  </a:moveTo>
                  <a:lnTo>
                    <a:pt x="89" y="63"/>
                  </a:lnTo>
                  <a:lnTo>
                    <a:pt x="89" y="256"/>
                  </a:lnTo>
                  <a:lnTo>
                    <a:pt x="166" y="256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CDCD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125" name="Rectangle 61"/>
            <p:cNvSpPr>
              <a:spLocks noChangeArrowheads="1"/>
            </p:cNvSpPr>
            <p:nvPr/>
          </p:nvSpPr>
          <p:spPr bwMode="auto">
            <a:xfrm>
              <a:off x="916" y="1958"/>
              <a:ext cx="92" cy="28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126" name="Rectangle 62"/>
            <p:cNvSpPr>
              <a:spLocks noChangeArrowheads="1"/>
            </p:cNvSpPr>
            <p:nvPr/>
          </p:nvSpPr>
          <p:spPr bwMode="auto">
            <a:xfrm>
              <a:off x="916" y="1958"/>
              <a:ext cx="92" cy="287"/>
            </a:xfrm>
            <a:prstGeom prst="rect">
              <a:avLst/>
            </a:prstGeom>
            <a:noFill/>
            <a:ln w="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127" name="Freeform 63"/>
            <p:cNvSpPr>
              <a:spLocks noEditPoints="1"/>
            </p:cNvSpPr>
            <p:nvPr/>
          </p:nvSpPr>
          <p:spPr bwMode="auto">
            <a:xfrm>
              <a:off x="612" y="1837"/>
              <a:ext cx="454" cy="405"/>
            </a:xfrm>
            <a:custGeom>
              <a:avLst/>
              <a:gdLst>
                <a:gd name="T0" fmla="*/ 43 w 945"/>
                <a:gd name="T1" fmla="*/ 405 h 405"/>
                <a:gd name="T2" fmla="*/ 63 w 945"/>
                <a:gd name="T3" fmla="*/ 405 h 405"/>
                <a:gd name="T4" fmla="*/ 63 w 945"/>
                <a:gd name="T5" fmla="*/ 0 h 405"/>
                <a:gd name="T6" fmla="*/ 43 w 945"/>
                <a:gd name="T7" fmla="*/ 0 h 405"/>
                <a:gd name="T8" fmla="*/ 43 w 945"/>
                <a:gd name="T9" fmla="*/ 405 h 405"/>
                <a:gd name="T10" fmla="*/ 0 w 945"/>
                <a:gd name="T11" fmla="*/ 405 h 405"/>
                <a:gd name="T12" fmla="*/ 681 w 945"/>
                <a:gd name="T13" fmla="*/ 405 h 405"/>
                <a:gd name="T14" fmla="*/ 681 w 945"/>
                <a:gd name="T15" fmla="*/ 377 h 405"/>
                <a:gd name="T16" fmla="*/ 0 w 945"/>
                <a:gd name="T17" fmla="*/ 377 h 405"/>
                <a:gd name="T18" fmla="*/ 0 w 945"/>
                <a:gd name="T19" fmla="*/ 405 h 405"/>
                <a:gd name="T20" fmla="*/ 924 w 945"/>
                <a:gd name="T21" fmla="*/ 405 h 405"/>
                <a:gd name="T22" fmla="*/ 945 w 945"/>
                <a:gd name="T23" fmla="*/ 405 h 405"/>
                <a:gd name="T24" fmla="*/ 945 w 945"/>
                <a:gd name="T25" fmla="*/ 0 h 405"/>
                <a:gd name="T26" fmla="*/ 924 w 945"/>
                <a:gd name="T27" fmla="*/ 0 h 405"/>
                <a:gd name="T28" fmla="*/ 924 w 945"/>
                <a:gd name="T29" fmla="*/ 40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45" h="405">
                  <a:moveTo>
                    <a:pt x="43" y="405"/>
                  </a:moveTo>
                  <a:lnTo>
                    <a:pt x="63" y="405"/>
                  </a:lnTo>
                  <a:lnTo>
                    <a:pt x="63" y="0"/>
                  </a:lnTo>
                  <a:lnTo>
                    <a:pt x="43" y="0"/>
                  </a:lnTo>
                  <a:lnTo>
                    <a:pt x="43" y="405"/>
                  </a:lnTo>
                  <a:close/>
                  <a:moveTo>
                    <a:pt x="0" y="405"/>
                  </a:moveTo>
                  <a:lnTo>
                    <a:pt x="681" y="405"/>
                  </a:lnTo>
                  <a:lnTo>
                    <a:pt x="681" y="377"/>
                  </a:lnTo>
                  <a:lnTo>
                    <a:pt x="0" y="377"/>
                  </a:lnTo>
                  <a:lnTo>
                    <a:pt x="0" y="405"/>
                  </a:lnTo>
                  <a:close/>
                  <a:moveTo>
                    <a:pt x="924" y="405"/>
                  </a:moveTo>
                  <a:lnTo>
                    <a:pt x="945" y="405"/>
                  </a:lnTo>
                  <a:lnTo>
                    <a:pt x="945" y="0"/>
                  </a:lnTo>
                  <a:lnTo>
                    <a:pt x="924" y="0"/>
                  </a:lnTo>
                  <a:lnTo>
                    <a:pt x="924" y="405"/>
                  </a:lnTo>
                  <a:close/>
                </a:path>
              </a:pathLst>
            </a:custGeom>
            <a:solidFill>
              <a:srgbClr val="9A9A9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128" name="Rectangle 64" descr="50%"/>
            <p:cNvSpPr>
              <a:spLocks noChangeArrowheads="1"/>
            </p:cNvSpPr>
            <p:nvPr/>
          </p:nvSpPr>
          <p:spPr bwMode="auto">
            <a:xfrm>
              <a:off x="658" y="1837"/>
              <a:ext cx="368" cy="405"/>
            </a:xfrm>
            <a:prstGeom prst="rect">
              <a:avLst/>
            </a:prstGeom>
            <a:pattFill prst="pct50">
              <a:fgClr>
                <a:srgbClr val="717171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129" name="Rectangle 65"/>
            <p:cNvSpPr>
              <a:spLocks noChangeArrowheads="1"/>
            </p:cNvSpPr>
            <p:nvPr/>
          </p:nvSpPr>
          <p:spPr bwMode="auto">
            <a:xfrm>
              <a:off x="658" y="1837"/>
              <a:ext cx="368" cy="405"/>
            </a:xfrm>
            <a:prstGeom prst="rect">
              <a:avLst/>
            </a:prstGeom>
            <a:noFill/>
            <a:ln w="0" cap="rnd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130" name="Rectangle 66"/>
            <p:cNvSpPr>
              <a:spLocks noChangeArrowheads="1"/>
            </p:cNvSpPr>
            <p:nvPr/>
          </p:nvSpPr>
          <p:spPr bwMode="auto">
            <a:xfrm>
              <a:off x="693" y="1958"/>
              <a:ext cx="176" cy="1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131" name="Rectangle 67"/>
            <p:cNvSpPr>
              <a:spLocks noChangeArrowheads="1"/>
            </p:cNvSpPr>
            <p:nvPr/>
          </p:nvSpPr>
          <p:spPr bwMode="auto">
            <a:xfrm>
              <a:off x="693" y="1958"/>
              <a:ext cx="176" cy="150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FFFF"/>
                </a:gs>
              </a:gsLst>
              <a:path path="shape">
                <a:fillToRect l="50000" t="50000" r="50000" b="50000"/>
              </a:path>
            </a:gradFill>
            <a:ln w="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8132" name="Freeform 68"/>
            <p:cNvSpPr>
              <a:spLocks/>
            </p:cNvSpPr>
            <p:nvPr/>
          </p:nvSpPr>
          <p:spPr bwMode="auto">
            <a:xfrm>
              <a:off x="612" y="1958"/>
              <a:ext cx="101" cy="256"/>
            </a:xfrm>
            <a:custGeom>
              <a:avLst/>
              <a:gdLst>
                <a:gd name="T0" fmla="*/ 0 w 166"/>
                <a:gd name="T1" fmla="*/ 63 h 256"/>
                <a:gd name="T2" fmla="*/ 89 w 166"/>
                <a:gd name="T3" fmla="*/ 63 h 256"/>
                <a:gd name="T4" fmla="*/ 89 w 166"/>
                <a:gd name="T5" fmla="*/ 256 h 256"/>
                <a:gd name="T6" fmla="*/ 166 w 166"/>
                <a:gd name="T7" fmla="*/ 256 h 256"/>
                <a:gd name="T8" fmla="*/ 166 w 166"/>
                <a:gd name="T9" fmla="*/ 0 h 256"/>
                <a:gd name="T10" fmla="*/ 0 w 166"/>
                <a:gd name="T11" fmla="*/ 0 h 256"/>
                <a:gd name="T12" fmla="*/ 0 w 166"/>
                <a:gd name="T13" fmla="*/ 63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6" h="256">
                  <a:moveTo>
                    <a:pt x="0" y="63"/>
                  </a:moveTo>
                  <a:lnTo>
                    <a:pt x="89" y="63"/>
                  </a:lnTo>
                  <a:lnTo>
                    <a:pt x="89" y="256"/>
                  </a:lnTo>
                  <a:lnTo>
                    <a:pt x="166" y="256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CDCD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133" name="Freeform 69"/>
            <p:cNvSpPr>
              <a:spLocks/>
            </p:cNvSpPr>
            <p:nvPr/>
          </p:nvSpPr>
          <p:spPr bwMode="auto">
            <a:xfrm>
              <a:off x="612" y="1958"/>
              <a:ext cx="101" cy="256"/>
            </a:xfrm>
            <a:custGeom>
              <a:avLst/>
              <a:gdLst>
                <a:gd name="T0" fmla="*/ 0 w 166"/>
                <a:gd name="T1" fmla="*/ 63 h 256"/>
                <a:gd name="T2" fmla="*/ 89 w 166"/>
                <a:gd name="T3" fmla="*/ 63 h 256"/>
                <a:gd name="T4" fmla="*/ 89 w 166"/>
                <a:gd name="T5" fmla="*/ 256 h 256"/>
                <a:gd name="T6" fmla="*/ 166 w 166"/>
                <a:gd name="T7" fmla="*/ 256 h 256"/>
                <a:gd name="T8" fmla="*/ 166 w 166"/>
                <a:gd name="T9" fmla="*/ 0 h 256"/>
                <a:gd name="T10" fmla="*/ 0 w 166"/>
                <a:gd name="T11" fmla="*/ 0 h 256"/>
                <a:gd name="T12" fmla="*/ 0 w 166"/>
                <a:gd name="T13" fmla="*/ 63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6" h="256">
                  <a:moveTo>
                    <a:pt x="0" y="63"/>
                  </a:moveTo>
                  <a:lnTo>
                    <a:pt x="89" y="63"/>
                  </a:lnTo>
                  <a:lnTo>
                    <a:pt x="89" y="256"/>
                  </a:lnTo>
                  <a:lnTo>
                    <a:pt x="166" y="256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3"/>
                  </a:lnTo>
                  <a:close/>
                </a:path>
              </a:pathLst>
            </a:custGeom>
            <a:noFill/>
            <a:ln w="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134" name="Rectangle 70"/>
            <p:cNvSpPr>
              <a:spLocks noChangeArrowheads="1"/>
            </p:cNvSpPr>
            <p:nvPr/>
          </p:nvSpPr>
          <p:spPr bwMode="auto">
            <a:xfrm>
              <a:off x="916" y="1993"/>
              <a:ext cx="92" cy="25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135" name="Rectangle 71" descr="50%"/>
            <p:cNvSpPr>
              <a:spLocks noChangeArrowheads="1"/>
            </p:cNvSpPr>
            <p:nvPr/>
          </p:nvSpPr>
          <p:spPr bwMode="auto">
            <a:xfrm>
              <a:off x="913" y="1993"/>
              <a:ext cx="95" cy="252"/>
            </a:xfrm>
            <a:prstGeom prst="rect">
              <a:avLst/>
            </a:prstGeom>
            <a:pattFill prst="pct50">
              <a:fgClr>
                <a:srgbClr val="33CCFF"/>
              </a:fgClr>
              <a:bgClr>
                <a:schemeClr val="bg1"/>
              </a:bgClr>
            </a:pattFill>
            <a:ln w="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8136" name="Rectangle 72"/>
            <p:cNvSpPr>
              <a:spLocks noChangeArrowheads="1"/>
            </p:cNvSpPr>
            <p:nvPr/>
          </p:nvSpPr>
          <p:spPr bwMode="auto">
            <a:xfrm>
              <a:off x="612" y="1958"/>
              <a:ext cx="101" cy="55"/>
            </a:xfrm>
            <a:prstGeom prst="rect">
              <a:avLst/>
            </a:prstGeom>
            <a:solidFill>
              <a:srgbClr val="FFFF65"/>
            </a:solidFill>
            <a:ln w="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88137" name="Group 73"/>
            <p:cNvGrpSpPr>
              <a:grpSpLocks/>
            </p:cNvGrpSpPr>
            <p:nvPr/>
          </p:nvGrpSpPr>
          <p:grpSpPr bwMode="auto">
            <a:xfrm>
              <a:off x="541" y="1752"/>
              <a:ext cx="525" cy="490"/>
              <a:chOff x="168" y="1752"/>
              <a:chExt cx="1014" cy="490"/>
            </a:xfrm>
          </p:grpSpPr>
          <p:sp>
            <p:nvSpPr>
              <p:cNvPr id="88138" name="Rectangle 74"/>
              <p:cNvSpPr>
                <a:spLocks noChangeArrowheads="1"/>
              </p:cNvSpPr>
              <p:nvPr/>
            </p:nvSpPr>
            <p:spPr bwMode="auto">
              <a:xfrm>
                <a:off x="186" y="1818"/>
                <a:ext cx="979" cy="19"/>
              </a:xfrm>
              <a:prstGeom prst="rect">
                <a:avLst/>
              </a:prstGeom>
              <a:noFill/>
              <a:ln w="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39" name="Rectangle 75"/>
              <p:cNvSpPr>
                <a:spLocks noChangeArrowheads="1"/>
              </p:cNvSpPr>
              <p:nvPr/>
            </p:nvSpPr>
            <p:spPr bwMode="auto">
              <a:xfrm>
                <a:off x="168" y="1752"/>
                <a:ext cx="1014" cy="64"/>
              </a:xfrm>
              <a:prstGeom prst="rect">
                <a:avLst/>
              </a:prstGeom>
              <a:noFill/>
              <a:ln w="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40" name="Freeform 76"/>
              <p:cNvSpPr>
                <a:spLocks noEditPoints="1"/>
              </p:cNvSpPr>
              <p:nvPr/>
            </p:nvSpPr>
            <p:spPr bwMode="auto">
              <a:xfrm>
                <a:off x="188" y="1837"/>
                <a:ext cx="945" cy="405"/>
              </a:xfrm>
              <a:custGeom>
                <a:avLst/>
                <a:gdLst>
                  <a:gd name="T0" fmla="*/ 43 w 945"/>
                  <a:gd name="T1" fmla="*/ 405 h 405"/>
                  <a:gd name="T2" fmla="*/ 63 w 945"/>
                  <a:gd name="T3" fmla="*/ 405 h 405"/>
                  <a:gd name="T4" fmla="*/ 63 w 945"/>
                  <a:gd name="T5" fmla="*/ 0 h 405"/>
                  <a:gd name="T6" fmla="*/ 43 w 945"/>
                  <a:gd name="T7" fmla="*/ 0 h 405"/>
                  <a:gd name="T8" fmla="*/ 43 w 945"/>
                  <a:gd name="T9" fmla="*/ 405 h 405"/>
                  <a:gd name="T10" fmla="*/ 0 w 945"/>
                  <a:gd name="T11" fmla="*/ 405 h 405"/>
                  <a:gd name="T12" fmla="*/ 681 w 945"/>
                  <a:gd name="T13" fmla="*/ 405 h 405"/>
                  <a:gd name="T14" fmla="*/ 681 w 945"/>
                  <a:gd name="T15" fmla="*/ 377 h 405"/>
                  <a:gd name="T16" fmla="*/ 0 w 945"/>
                  <a:gd name="T17" fmla="*/ 377 h 405"/>
                  <a:gd name="T18" fmla="*/ 0 w 945"/>
                  <a:gd name="T19" fmla="*/ 405 h 405"/>
                  <a:gd name="T20" fmla="*/ 924 w 945"/>
                  <a:gd name="T21" fmla="*/ 405 h 405"/>
                  <a:gd name="T22" fmla="*/ 945 w 945"/>
                  <a:gd name="T23" fmla="*/ 405 h 405"/>
                  <a:gd name="T24" fmla="*/ 945 w 945"/>
                  <a:gd name="T25" fmla="*/ 0 h 405"/>
                  <a:gd name="T26" fmla="*/ 924 w 945"/>
                  <a:gd name="T27" fmla="*/ 0 h 405"/>
                  <a:gd name="T28" fmla="*/ 924 w 945"/>
                  <a:gd name="T29" fmla="*/ 405 h 4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45" h="405">
                    <a:moveTo>
                      <a:pt x="43" y="405"/>
                    </a:moveTo>
                    <a:lnTo>
                      <a:pt x="63" y="405"/>
                    </a:lnTo>
                    <a:lnTo>
                      <a:pt x="63" y="0"/>
                    </a:lnTo>
                    <a:lnTo>
                      <a:pt x="43" y="0"/>
                    </a:lnTo>
                    <a:lnTo>
                      <a:pt x="43" y="405"/>
                    </a:lnTo>
                    <a:close/>
                    <a:moveTo>
                      <a:pt x="0" y="405"/>
                    </a:moveTo>
                    <a:lnTo>
                      <a:pt x="681" y="405"/>
                    </a:lnTo>
                    <a:lnTo>
                      <a:pt x="681" y="377"/>
                    </a:lnTo>
                    <a:lnTo>
                      <a:pt x="0" y="377"/>
                    </a:lnTo>
                    <a:lnTo>
                      <a:pt x="0" y="405"/>
                    </a:lnTo>
                    <a:close/>
                    <a:moveTo>
                      <a:pt x="924" y="405"/>
                    </a:moveTo>
                    <a:lnTo>
                      <a:pt x="945" y="405"/>
                    </a:lnTo>
                    <a:lnTo>
                      <a:pt x="945" y="0"/>
                    </a:lnTo>
                    <a:lnTo>
                      <a:pt x="924" y="0"/>
                    </a:lnTo>
                    <a:lnTo>
                      <a:pt x="924" y="405"/>
                    </a:lnTo>
                    <a:close/>
                  </a:path>
                </a:pathLst>
              </a:custGeom>
              <a:solidFill>
                <a:srgbClr val="9A9A9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8141" name="Group 77"/>
            <p:cNvGrpSpPr>
              <a:grpSpLocks/>
            </p:cNvGrpSpPr>
            <p:nvPr/>
          </p:nvGrpSpPr>
          <p:grpSpPr bwMode="auto">
            <a:xfrm>
              <a:off x="541" y="1752"/>
              <a:ext cx="570" cy="490"/>
              <a:chOff x="168" y="1752"/>
              <a:chExt cx="1014" cy="490"/>
            </a:xfrm>
          </p:grpSpPr>
          <p:sp>
            <p:nvSpPr>
              <p:cNvPr id="88142" name="Rectangle 78"/>
              <p:cNvSpPr>
                <a:spLocks noChangeArrowheads="1"/>
              </p:cNvSpPr>
              <p:nvPr/>
            </p:nvSpPr>
            <p:spPr bwMode="auto">
              <a:xfrm>
                <a:off x="186" y="1818"/>
                <a:ext cx="979" cy="19"/>
              </a:xfrm>
              <a:prstGeom prst="rect">
                <a:avLst/>
              </a:prstGeom>
              <a:solidFill>
                <a:srgbClr val="FFFF65"/>
              </a:solidFill>
              <a:ln w="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43" name="Rectangle 79"/>
              <p:cNvSpPr>
                <a:spLocks noChangeArrowheads="1"/>
              </p:cNvSpPr>
              <p:nvPr/>
            </p:nvSpPr>
            <p:spPr bwMode="auto">
              <a:xfrm>
                <a:off x="168" y="1752"/>
                <a:ext cx="1014" cy="64"/>
              </a:xfrm>
              <a:prstGeom prst="rect">
                <a:avLst/>
              </a:prstGeom>
              <a:solidFill>
                <a:srgbClr val="FFFF65"/>
              </a:solidFill>
              <a:ln w="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44" name="Rectangle 80"/>
              <p:cNvSpPr>
                <a:spLocks noChangeArrowheads="1"/>
              </p:cNvSpPr>
              <p:nvPr/>
            </p:nvSpPr>
            <p:spPr bwMode="auto">
              <a:xfrm>
                <a:off x="188" y="2214"/>
                <a:ext cx="681" cy="28"/>
              </a:xfrm>
              <a:prstGeom prst="rect">
                <a:avLst/>
              </a:prstGeom>
              <a:noFill/>
              <a:ln w="0" cap="rnd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88145" name="Freeform 81"/>
            <p:cNvSpPr>
              <a:spLocks/>
            </p:cNvSpPr>
            <p:nvPr/>
          </p:nvSpPr>
          <p:spPr bwMode="auto">
            <a:xfrm>
              <a:off x="715" y="2001"/>
              <a:ext cx="150" cy="1"/>
            </a:xfrm>
            <a:custGeom>
              <a:avLst/>
              <a:gdLst>
                <a:gd name="T0" fmla="*/ 0 w 150"/>
                <a:gd name="T1" fmla="*/ 0 h 1"/>
                <a:gd name="T2" fmla="*/ 150 w 150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0" h="1">
                  <a:moveTo>
                    <a:pt x="0" y="0"/>
                  </a:moveTo>
                  <a:lnTo>
                    <a:pt x="15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146" name="Freeform 82"/>
            <p:cNvSpPr>
              <a:spLocks/>
            </p:cNvSpPr>
            <p:nvPr/>
          </p:nvSpPr>
          <p:spPr bwMode="auto">
            <a:xfrm>
              <a:off x="763" y="1953"/>
              <a:ext cx="1" cy="156"/>
            </a:xfrm>
            <a:custGeom>
              <a:avLst/>
              <a:gdLst>
                <a:gd name="T0" fmla="*/ 0 w 1"/>
                <a:gd name="T1" fmla="*/ 0 h 156"/>
                <a:gd name="T2" fmla="*/ 0 w 1"/>
                <a:gd name="T3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156">
                  <a:moveTo>
                    <a:pt x="0" y="0"/>
                  </a:moveTo>
                  <a:lnTo>
                    <a:pt x="0" y="15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88147" name="Group 83"/>
            <p:cNvGrpSpPr>
              <a:grpSpLocks/>
            </p:cNvGrpSpPr>
            <p:nvPr/>
          </p:nvGrpSpPr>
          <p:grpSpPr bwMode="auto">
            <a:xfrm>
              <a:off x="385" y="1616"/>
              <a:ext cx="259" cy="638"/>
              <a:chOff x="0" y="1570"/>
              <a:chExt cx="259" cy="638"/>
            </a:xfrm>
          </p:grpSpPr>
          <p:sp>
            <p:nvSpPr>
              <p:cNvPr id="88148" name="Freeform 84"/>
              <p:cNvSpPr>
                <a:spLocks/>
              </p:cNvSpPr>
              <p:nvPr/>
            </p:nvSpPr>
            <p:spPr bwMode="auto">
              <a:xfrm>
                <a:off x="118" y="2043"/>
                <a:ext cx="23" cy="165"/>
              </a:xfrm>
              <a:custGeom>
                <a:avLst/>
                <a:gdLst>
                  <a:gd name="T0" fmla="*/ 0 w 23"/>
                  <a:gd name="T1" fmla="*/ 9 h 165"/>
                  <a:gd name="T2" fmla="*/ 0 w 23"/>
                  <a:gd name="T3" fmla="*/ 165 h 165"/>
                  <a:gd name="T4" fmla="*/ 23 w 23"/>
                  <a:gd name="T5" fmla="*/ 165 h 165"/>
                  <a:gd name="T6" fmla="*/ 23 w 23"/>
                  <a:gd name="T7" fmla="*/ 9 h 165"/>
                  <a:gd name="T8" fmla="*/ 11 w 23"/>
                  <a:gd name="T9" fmla="*/ 0 h 165"/>
                  <a:gd name="T10" fmla="*/ 0 w 23"/>
                  <a:gd name="T11" fmla="*/ 9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" h="165">
                    <a:moveTo>
                      <a:pt x="0" y="9"/>
                    </a:moveTo>
                    <a:lnTo>
                      <a:pt x="0" y="165"/>
                    </a:lnTo>
                    <a:lnTo>
                      <a:pt x="23" y="165"/>
                    </a:lnTo>
                    <a:lnTo>
                      <a:pt x="23" y="9"/>
                    </a:lnTo>
                    <a:lnTo>
                      <a:pt x="11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8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49" name="Freeform 85"/>
              <p:cNvSpPr>
                <a:spLocks/>
              </p:cNvSpPr>
              <p:nvPr/>
            </p:nvSpPr>
            <p:spPr bwMode="auto">
              <a:xfrm>
                <a:off x="118" y="2043"/>
                <a:ext cx="23" cy="165"/>
              </a:xfrm>
              <a:custGeom>
                <a:avLst/>
                <a:gdLst>
                  <a:gd name="T0" fmla="*/ 0 w 23"/>
                  <a:gd name="T1" fmla="*/ 9 h 165"/>
                  <a:gd name="T2" fmla="*/ 0 w 23"/>
                  <a:gd name="T3" fmla="*/ 165 h 165"/>
                  <a:gd name="T4" fmla="*/ 23 w 23"/>
                  <a:gd name="T5" fmla="*/ 165 h 165"/>
                  <a:gd name="T6" fmla="*/ 23 w 23"/>
                  <a:gd name="T7" fmla="*/ 9 h 165"/>
                  <a:gd name="T8" fmla="*/ 11 w 23"/>
                  <a:gd name="T9" fmla="*/ 0 h 165"/>
                  <a:gd name="T10" fmla="*/ 0 w 23"/>
                  <a:gd name="T11" fmla="*/ 9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3" h="165">
                    <a:moveTo>
                      <a:pt x="0" y="9"/>
                    </a:moveTo>
                    <a:lnTo>
                      <a:pt x="0" y="165"/>
                    </a:lnTo>
                    <a:lnTo>
                      <a:pt x="23" y="165"/>
                    </a:lnTo>
                    <a:lnTo>
                      <a:pt x="23" y="9"/>
                    </a:lnTo>
                    <a:lnTo>
                      <a:pt x="11" y="0"/>
                    </a:lnTo>
                    <a:lnTo>
                      <a:pt x="0" y="9"/>
                    </a:lnTo>
                    <a:close/>
                  </a:path>
                </a:pathLst>
              </a:custGeom>
              <a:noFill/>
              <a:ln w="317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50" name="Freeform 86"/>
              <p:cNvSpPr>
                <a:spLocks/>
              </p:cNvSpPr>
              <p:nvPr/>
            </p:nvSpPr>
            <p:spPr bwMode="auto">
              <a:xfrm>
                <a:off x="0" y="1570"/>
                <a:ext cx="259" cy="572"/>
              </a:xfrm>
              <a:custGeom>
                <a:avLst/>
                <a:gdLst>
                  <a:gd name="T0" fmla="*/ 118 w 259"/>
                  <a:gd name="T1" fmla="*/ 482 h 572"/>
                  <a:gd name="T2" fmla="*/ 129 w 259"/>
                  <a:gd name="T3" fmla="*/ 473 h 572"/>
                  <a:gd name="T4" fmla="*/ 259 w 259"/>
                  <a:gd name="T5" fmla="*/ 572 h 572"/>
                  <a:gd name="T6" fmla="*/ 209 w 259"/>
                  <a:gd name="T7" fmla="*/ 418 h 572"/>
                  <a:gd name="T8" fmla="*/ 237 w 259"/>
                  <a:gd name="T9" fmla="*/ 440 h 572"/>
                  <a:gd name="T10" fmla="*/ 198 w 259"/>
                  <a:gd name="T11" fmla="*/ 321 h 572"/>
                  <a:gd name="T12" fmla="*/ 216 w 259"/>
                  <a:gd name="T13" fmla="*/ 334 h 572"/>
                  <a:gd name="T14" fmla="*/ 175 w 259"/>
                  <a:gd name="T15" fmla="*/ 211 h 572"/>
                  <a:gd name="T16" fmla="*/ 194 w 259"/>
                  <a:gd name="T17" fmla="*/ 225 h 572"/>
                  <a:gd name="T18" fmla="*/ 161 w 259"/>
                  <a:gd name="T19" fmla="*/ 123 h 572"/>
                  <a:gd name="T20" fmla="*/ 173 w 259"/>
                  <a:gd name="T21" fmla="*/ 133 h 572"/>
                  <a:gd name="T22" fmla="*/ 129 w 259"/>
                  <a:gd name="T23" fmla="*/ 0 h 572"/>
                  <a:gd name="T24" fmla="*/ 86 w 259"/>
                  <a:gd name="T25" fmla="*/ 133 h 572"/>
                  <a:gd name="T26" fmla="*/ 98 w 259"/>
                  <a:gd name="T27" fmla="*/ 123 h 572"/>
                  <a:gd name="T28" fmla="*/ 65 w 259"/>
                  <a:gd name="T29" fmla="*/ 225 h 572"/>
                  <a:gd name="T30" fmla="*/ 83 w 259"/>
                  <a:gd name="T31" fmla="*/ 211 h 572"/>
                  <a:gd name="T32" fmla="*/ 43 w 259"/>
                  <a:gd name="T33" fmla="*/ 334 h 572"/>
                  <a:gd name="T34" fmla="*/ 60 w 259"/>
                  <a:gd name="T35" fmla="*/ 321 h 572"/>
                  <a:gd name="T36" fmla="*/ 21 w 259"/>
                  <a:gd name="T37" fmla="*/ 440 h 572"/>
                  <a:gd name="T38" fmla="*/ 50 w 259"/>
                  <a:gd name="T39" fmla="*/ 418 h 572"/>
                  <a:gd name="T40" fmla="*/ 0 w 259"/>
                  <a:gd name="T41" fmla="*/ 572 h 572"/>
                  <a:gd name="T42" fmla="*/ 118 w 259"/>
                  <a:gd name="T43" fmla="*/ 482 h 5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59" h="572">
                    <a:moveTo>
                      <a:pt x="118" y="482"/>
                    </a:moveTo>
                    <a:lnTo>
                      <a:pt x="129" y="473"/>
                    </a:lnTo>
                    <a:lnTo>
                      <a:pt x="259" y="572"/>
                    </a:lnTo>
                    <a:lnTo>
                      <a:pt x="209" y="418"/>
                    </a:lnTo>
                    <a:lnTo>
                      <a:pt x="237" y="440"/>
                    </a:lnTo>
                    <a:lnTo>
                      <a:pt x="198" y="321"/>
                    </a:lnTo>
                    <a:lnTo>
                      <a:pt x="216" y="334"/>
                    </a:lnTo>
                    <a:lnTo>
                      <a:pt x="175" y="211"/>
                    </a:lnTo>
                    <a:lnTo>
                      <a:pt x="194" y="225"/>
                    </a:lnTo>
                    <a:lnTo>
                      <a:pt x="161" y="123"/>
                    </a:lnTo>
                    <a:lnTo>
                      <a:pt x="173" y="133"/>
                    </a:lnTo>
                    <a:lnTo>
                      <a:pt x="129" y="0"/>
                    </a:lnTo>
                    <a:lnTo>
                      <a:pt x="86" y="133"/>
                    </a:lnTo>
                    <a:lnTo>
                      <a:pt x="98" y="123"/>
                    </a:lnTo>
                    <a:lnTo>
                      <a:pt x="65" y="225"/>
                    </a:lnTo>
                    <a:lnTo>
                      <a:pt x="83" y="211"/>
                    </a:lnTo>
                    <a:lnTo>
                      <a:pt x="43" y="334"/>
                    </a:lnTo>
                    <a:lnTo>
                      <a:pt x="60" y="321"/>
                    </a:lnTo>
                    <a:lnTo>
                      <a:pt x="21" y="440"/>
                    </a:lnTo>
                    <a:lnTo>
                      <a:pt x="50" y="418"/>
                    </a:lnTo>
                    <a:lnTo>
                      <a:pt x="0" y="572"/>
                    </a:lnTo>
                    <a:lnTo>
                      <a:pt x="118" y="482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151" name="Freeform 87"/>
              <p:cNvSpPr>
                <a:spLocks/>
              </p:cNvSpPr>
              <p:nvPr/>
            </p:nvSpPr>
            <p:spPr bwMode="auto">
              <a:xfrm>
                <a:off x="0" y="1570"/>
                <a:ext cx="259" cy="572"/>
              </a:xfrm>
              <a:custGeom>
                <a:avLst/>
                <a:gdLst>
                  <a:gd name="T0" fmla="*/ 118 w 259"/>
                  <a:gd name="T1" fmla="*/ 482 h 572"/>
                  <a:gd name="T2" fmla="*/ 129 w 259"/>
                  <a:gd name="T3" fmla="*/ 473 h 572"/>
                  <a:gd name="T4" fmla="*/ 259 w 259"/>
                  <a:gd name="T5" fmla="*/ 572 h 572"/>
                  <a:gd name="T6" fmla="*/ 209 w 259"/>
                  <a:gd name="T7" fmla="*/ 418 h 572"/>
                  <a:gd name="T8" fmla="*/ 237 w 259"/>
                  <a:gd name="T9" fmla="*/ 440 h 572"/>
                  <a:gd name="T10" fmla="*/ 198 w 259"/>
                  <a:gd name="T11" fmla="*/ 321 h 572"/>
                  <a:gd name="T12" fmla="*/ 216 w 259"/>
                  <a:gd name="T13" fmla="*/ 334 h 572"/>
                  <a:gd name="T14" fmla="*/ 175 w 259"/>
                  <a:gd name="T15" fmla="*/ 211 h 572"/>
                  <a:gd name="T16" fmla="*/ 194 w 259"/>
                  <a:gd name="T17" fmla="*/ 225 h 572"/>
                  <a:gd name="T18" fmla="*/ 161 w 259"/>
                  <a:gd name="T19" fmla="*/ 123 h 572"/>
                  <a:gd name="T20" fmla="*/ 173 w 259"/>
                  <a:gd name="T21" fmla="*/ 133 h 572"/>
                  <a:gd name="T22" fmla="*/ 129 w 259"/>
                  <a:gd name="T23" fmla="*/ 0 h 572"/>
                  <a:gd name="T24" fmla="*/ 86 w 259"/>
                  <a:gd name="T25" fmla="*/ 133 h 572"/>
                  <a:gd name="T26" fmla="*/ 98 w 259"/>
                  <a:gd name="T27" fmla="*/ 123 h 572"/>
                  <a:gd name="T28" fmla="*/ 65 w 259"/>
                  <a:gd name="T29" fmla="*/ 225 h 572"/>
                  <a:gd name="T30" fmla="*/ 83 w 259"/>
                  <a:gd name="T31" fmla="*/ 211 h 572"/>
                  <a:gd name="T32" fmla="*/ 43 w 259"/>
                  <a:gd name="T33" fmla="*/ 334 h 572"/>
                  <a:gd name="T34" fmla="*/ 60 w 259"/>
                  <a:gd name="T35" fmla="*/ 321 h 572"/>
                  <a:gd name="T36" fmla="*/ 21 w 259"/>
                  <a:gd name="T37" fmla="*/ 440 h 572"/>
                  <a:gd name="T38" fmla="*/ 50 w 259"/>
                  <a:gd name="T39" fmla="*/ 418 h 572"/>
                  <a:gd name="T40" fmla="*/ 0 w 259"/>
                  <a:gd name="T41" fmla="*/ 572 h 572"/>
                  <a:gd name="T42" fmla="*/ 118 w 259"/>
                  <a:gd name="T43" fmla="*/ 482 h 5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59" h="572">
                    <a:moveTo>
                      <a:pt x="118" y="482"/>
                    </a:moveTo>
                    <a:lnTo>
                      <a:pt x="129" y="473"/>
                    </a:lnTo>
                    <a:lnTo>
                      <a:pt x="259" y="572"/>
                    </a:lnTo>
                    <a:lnTo>
                      <a:pt x="209" y="418"/>
                    </a:lnTo>
                    <a:lnTo>
                      <a:pt x="237" y="440"/>
                    </a:lnTo>
                    <a:lnTo>
                      <a:pt x="198" y="321"/>
                    </a:lnTo>
                    <a:lnTo>
                      <a:pt x="216" y="334"/>
                    </a:lnTo>
                    <a:lnTo>
                      <a:pt x="175" y="211"/>
                    </a:lnTo>
                    <a:lnTo>
                      <a:pt x="194" y="225"/>
                    </a:lnTo>
                    <a:lnTo>
                      <a:pt x="161" y="123"/>
                    </a:lnTo>
                    <a:lnTo>
                      <a:pt x="173" y="133"/>
                    </a:lnTo>
                    <a:lnTo>
                      <a:pt x="129" y="0"/>
                    </a:lnTo>
                    <a:lnTo>
                      <a:pt x="86" y="133"/>
                    </a:lnTo>
                    <a:lnTo>
                      <a:pt x="98" y="123"/>
                    </a:lnTo>
                    <a:lnTo>
                      <a:pt x="65" y="225"/>
                    </a:lnTo>
                    <a:lnTo>
                      <a:pt x="83" y="211"/>
                    </a:lnTo>
                    <a:lnTo>
                      <a:pt x="43" y="334"/>
                    </a:lnTo>
                    <a:lnTo>
                      <a:pt x="60" y="321"/>
                    </a:lnTo>
                    <a:lnTo>
                      <a:pt x="21" y="440"/>
                    </a:lnTo>
                    <a:lnTo>
                      <a:pt x="50" y="418"/>
                    </a:lnTo>
                    <a:lnTo>
                      <a:pt x="0" y="572"/>
                    </a:lnTo>
                    <a:lnTo>
                      <a:pt x="118" y="482"/>
                    </a:lnTo>
                    <a:close/>
                  </a:path>
                </a:pathLst>
              </a:custGeom>
              <a:noFill/>
              <a:ln w="15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91629">
            <a:off x="3958237" y="4361882"/>
            <a:ext cx="800100" cy="1038225"/>
          </a:xfrm>
          <a:prstGeom prst="rect">
            <a:avLst/>
          </a:prstGeom>
        </p:spPr>
      </p:pic>
      <p:pic>
        <p:nvPicPr>
          <p:cNvPr id="77" name="Рисунок 7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7752" y="6417242"/>
            <a:ext cx="1009384" cy="335588"/>
          </a:xfrm>
          <a:prstGeom prst="rect">
            <a:avLst/>
          </a:prstGeom>
        </p:spPr>
      </p:pic>
      <p:sp>
        <p:nvSpPr>
          <p:cNvPr id="78" name="Text Box 42"/>
          <p:cNvSpPr txBox="1">
            <a:spLocks noChangeArrowheads="1"/>
          </p:cNvSpPr>
          <p:nvPr/>
        </p:nvSpPr>
        <p:spPr bwMode="auto">
          <a:xfrm>
            <a:off x="6564188" y="5709356"/>
            <a:ext cx="20187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ru-RU" altLang="ru-RU" sz="2000" i="1" dirty="0" smtClean="0">
                <a:solidFill>
                  <a:srgbClr val="0000FF"/>
                </a:solidFill>
              </a:rPr>
              <a:t>«Чтение графика»</a:t>
            </a:r>
            <a:endParaRPr lang="ru-RU" altLang="ru-RU" sz="2000" i="1" dirty="0">
              <a:solidFill>
                <a:srgbClr val="0000FF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865183" y="1485295"/>
            <a:ext cx="305605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AutoNum type="arabicParenR"/>
            </a:pPr>
            <a:r>
              <a:rPr lang="ru-RU" altLang="ru-RU" sz="2400" dirty="0"/>
              <a:t> На каком расстоянии от пункта Е находится пункт В?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907389" y="3515103"/>
            <a:ext cx="254600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400" dirty="0" smtClean="0"/>
              <a:t>2) На </a:t>
            </a:r>
            <a:r>
              <a:rPr lang="ru-RU" altLang="ru-RU" sz="2400" dirty="0"/>
              <a:t>каком расстоянии от пункта В </a:t>
            </a:r>
            <a:r>
              <a:rPr lang="ru-RU" altLang="ru-RU" sz="2400" dirty="0" smtClean="0"/>
              <a:t>пешеход сделал </a:t>
            </a:r>
            <a:r>
              <a:rPr lang="ru-RU" altLang="ru-RU" sz="2400" dirty="0"/>
              <a:t>привал?</a:t>
            </a:r>
            <a:endParaRPr lang="ru-RU" altLang="ru-RU" sz="2400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181" name="Group 973"/>
          <p:cNvGrpSpPr>
            <a:grpSpLocks/>
          </p:cNvGrpSpPr>
          <p:nvPr/>
        </p:nvGrpSpPr>
        <p:grpSpPr bwMode="auto">
          <a:xfrm>
            <a:off x="533400" y="152400"/>
            <a:ext cx="8610600" cy="6705600"/>
            <a:chOff x="192" y="0"/>
            <a:chExt cx="5424" cy="4224"/>
          </a:xfrm>
        </p:grpSpPr>
        <p:sp>
          <p:nvSpPr>
            <p:cNvPr id="95182" name="AutoShape 974"/>
            <p:cNvSpPr>
              <a:spLocks noChangeArrowheads="1"/>
            </p:cNvSpPr>
            <p:nvPr/>
          </p:nvSpPr>
          <p:spPr bwMode="auto">
            <a:xfrm flipV="1">
              <a:off x="5280" y="3264"/>
              <a:ext cx="80" cy="96"/>
            </a:xfrm>
            <a:prstGeom prst="star4">
              <a:avLst>
                <a:gd name="adj" fmla="val 12500"/>
              </a:avLst>
            </a:prstGeom>
            <a:noFill/>
            <a:ln w="25400" algn="ctr">
              <a:solidFill>
                <a:srgbClr val="33CC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5183" name="Group 975"/>
            <p:cNvGrpSpPr>
              <a:grpSpLocks/>
            </p:cNvGrpSpPr>
            <p:nvPr/>
          </p:nvGrpSpPr>
          <p:grpSpPr bwMode="auto">
            <a:xfrm>
              <a:off x="192" y="0"/>
              <a:ext cx="5424" cy="4224"/>
              <a:chOff x="192" y="0"/>
              <a:chExt cx="5424" cy="4224"/>
            </a:xfrm>
          </p:grpSpPr>
          <p:sp>
            <p:nvSpPr>
              <p:cNvPr id="95184" name="AutoShape 976"/>
              <p:cNvSpPr>
                <a:spLocks noChangeArrowheads="1"/>
              </p:cNvSpPr>
              <p:nvPr/>
            </p:nvSpPr>
            <p:spPr bwMode="auto">
              <a:xfrm flipV="1">
                <a:off x="192" y="3072"/>
                <a:ext cx="80" cy="96"/>
              </a:xfrm>
              <a:prstGeom prst="star4">
                <a:avLst>
                  <a:gd name="adj" fmla="val 12500"/>
                </a:avLst>
              </a:prstGeom>
              <a:noFill/>
              <a:ln w="25400" algn="ctr">
                <a:solidFill>
                  <a:srgbClr val="00FF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5185" name="AutoShape 977"/>
              <p:cNvSpPr>
                <a:spLocks noChangeArrowheads="1"/>
              </p:cNvSpPr>
              <p:nvPr/>
            </p:nvSpPr>
            <p:spPr bwMode="auto">
              <a:xfrm>
                <a:off x="624" y="3984"/>
                <a:ext cx="144" cy="192"/>
              </a:xfrm>
              <a:prstGeom prst="star8">
                <a:avLst>
                  <a:gd name="adj" fmla="val 15000"/>
                </a:avLst>
              </a:prstGeom>
              <a:noFill/>
              <a:ln w="12700" algn="ctr">
                <a:solidFill>
                  <a:srgbClr val="33CC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5186" name="AutoShape 978"/>
              <p:cNvSpPr>
                <a:spLocks noChangeArrowheads="1"/>
              </p:cNvSpPr>
              <p:nvPr/>
            </p:nvSpPr>
            <p:spPr bwMode="auto">
              <a:xfrm>
                <a:off x="432" y="3840"/>
                <a:ext cx="80" cy="96"/>
              </a:xfrm>
              <a:prstGeom prst="star4">
                <a:avLst>
                  <a:gd name="adj" fmla="val 12500"/>
                </a:avLst>
              </a:prstGeom>
              <a:noFill/>
              <a:ln w="25400" algn="ctr">
                <a:solidFill>
                  <a:srgbClr val="33CCFF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95187" name="Group 979"/>
              <p:cNvGrpSpPr>
                <a:grpSpLocks/>
              </p:cNvGrpSpPr>
              <p:nvPr/>
            </p:nvGrpSpPr>
            <p:grpSpPr bwMode="auto">
              <a:xfrm>
                <a:off x="1968" y="3888"/>
                <a:ext cx="336" cy="336"/>
                <a:chOff x="1968" y="3888"/>
                <a:chExt cx="336" cy="336"/>
              </a:xfrm>
            </p:grpSpPr>
            <p:sp>
              <p:nvSpPr>
                <p:cNvPr id="95188" name="AutoShape 980"/>
                <p:cNvSpPr>
                  <a:spLocks noChangeArrowheads="1"/>
                </p:cNvSpPr>
                <p:nvPr/>
              </p:nvSpPr>
              <p:spPr bwMode="auto">
                <a:xfrm>
                  <a:off x="2160" y="4032"/>
                  <a:ext cx="144" cy="192"/>
                </a:xfrm>
                <a:prstGeom prst="star8">
                  <a:avLst>
                    <a:gd name="adj" fmla="val 15000"/>
                  </a:avLst>
                </a:prstGeom>
                <a:noFill/>
                <a:ln w="12700" algn="ctr">
                  <a:solidFill>
                    <a:srgbClr val="33CCFF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5189" name="AutoShape 981"/>
                <p:cNvSpPr>
                  <a:spLocks noChangeArrowheads="1"/>
                </p:cNvSpPr>
                <p:nvPr/>
              </p:nvSpPr>
              <p:spPr bwMode="auto">
                <a:xfrm>
                  <a:off x="1968" y="3888"/>
                  <a:ext cx="80" cy="96"/>
                </a:xfrm>
                <a:prstGeom prst="star4">
                  <a:avLst>
                    <a:gd name="adj" fmla="val 12500"/>
                  </a:avLst>
                </a:prstGeom>
                <a:noFill/>
                <a:ln w="25400" algn="ctr">
                  <a:solidFill>
                    <a:srgbClr val="33CCFF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95190" name="Group 982"/>
              <p:cNvGrpSpPr>
                <a:grpSpLocks/>
              </p:cNvGrpSpPr>
              <p:nvPr/>
            </p:nvGrpSpPr>
            <p:grpSpPr bwMode="auto">
              <a:xfrm>
                <a:off x="192" y="0"/>
                <a:ext cx="5424" cy="3936"/>
                <a:chOff x="192" y="0"/>
                <a:chExt cx="5424" cy="3936"/>
              </a:xfrm>
            </p:grpSpPr>
            <p:grpSp>
              <p:nvGrpSpPr>
                <p:cNvPr id="95191" name="Group 983"/>
                <p:cNvGrpSpPr>
                  <a:grpSpLocks/>
                </p:cNvGrpSpPr>
                <p:nvPr/>
              </p:nvGrpSpPr>
              <p:grpSpPr bwMode="auto">
                <a:xfrm>
                  <a:off x="5280" y="528"/>
                  <a:ext cx="336" cy="336"/>
                  <a:chOff x="5280" y="528"/>
                  <a:chExt cx="336" cy="336"/>
                </a:xfrm>
              </p:grpSpPr>
              <p:sp>
                <p:nvSpPr>
                  <p:cNvPr id="95192" name="AutoShape 984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5472" y="528"/>
                    <a:ext cx="144" cy="192"/>
                  </a:xfrm>
                  <a:prstGeom prst="star8">
                    <a:avLst>
                      <a:gd name="adj" fmla="val 15000"/>
                    </a:avLst>
                  </a:prstGeom>
                  <a:noFill/>
                  <a:ln w="12700" algn="ctr">
                    <a:solidFill>
                      <a:srgbClr val="33CCFF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95193" name="AutoShape 98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5280" y="768"/>
                    <a:ext cx="80" cy="96"/>
                  </a:xfrm>
                  <a:prstGeom prst="star4">
                    <a:avLst>
                      <a:gd name="adj" fmla="val 12500"/>
                    </a:avLst>
                  </a:prstGeom>
                  <a:noFill/>
                  <a:ln w="25400" algn="ctr">
                    <a:solidFill>
                      <a:srgbClr val="33CCFF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5194" name="Group 986"/>
                <p:cNvGrpSpPr>
                  <a:grpSpLocks/>
                </p:cNvGrpSpPr>
                <p:nvPr/>
              </p:nvGrpSpPr>
              <p:grpSpPr bwMode="auto">
                <a:xfrm>
                  <a:off x="3792" y="1920"/>
                  <a:ext cx="1824" cy="1296"/>
                  <a:chOff x="3792" y="1920"/>
                  <a:chExt cx="1824" cy="1296"/>
                </a:xfrm>
              </p:grpSpPr>
              <p:sp>
                <p:nvSpPr>
                  <p:cNvPr id="95195" name="AutoShape 987"/>
                  <p:cNvSpPr>
                    <a:spLocks noChangeArrowheads="1"/>
                  </p:cNvSpPr>
                  <p:nvPr/>
                </p:nvSpPr>
                <p:spPr bwMode="auto">
                  <a:xfrm>
                    <a:off x="3984" y="2064"/>
                    <a:ext cx="144" cy="192"/>
                  </a:xfrm>
                  <a:prstGeom prst="star8">
                    <a:avLst>
                      <a:gd name="adj" fmla="val 15000"/>
                    </a:avLst>
                  </a:prstGeom>
                  <a:noFill/>
                  <a:ln w="12700" algn="ctr">
                    <a:solidFill>
                      <a:srgbClr val="33CCFF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95196" name="AutoShape 988"/>
                  <p:cNvSpPr>
                    <a:spLocks noChangeArrowheads="1"/>
                  </p:cNvSpPr>
                  <p:nvPr/>
                </p:nvSpPr>
                <p:spPr bwMode="auto">
                  <a:xfrm>
                    <a:off x="3792" y="1920"/>
                    <a:ext cx="80" cy="96"/>
                  </a:xfrm>
                  <a:prstGeom prst="star4">
                    <a:avLst>
                      <a:gd name="adj" fmla="val 12500"/>
                    </a:avLst>
                  </a:prstGeom>
                  <a:noFill/>
                  <a:ln w="25400" algn="ctr">
                    <a:solidFill>
                      <a:srgbClr val="33CCFF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grpSp>
                <p:nvGrpSpPr>
                  <p:cNvPr id="95197" name="Group 989"/>
                  <p:cNvGrpSpPr>
                    <a:grpSpLocks/>
                  </p:cNvGrpSpPr>
                  <p:nvPr/>
                </p:nvGrpSpPr>
                <p:grpSpPr bwMode="auto">
                  <a:xfrm>
                    <a:off x="4800" y="1968"/>
                    <a:ext cx="816" cy="1248"/>
                    <a:chOff x="4800" y="1968"/>
                    <a:chExt cx="816" cy="1248"/>
                  </a:xfrm>
                </p:grpSpPr>
                <p:sp>
                  <p:nvSpPr>
                    <p:cNvPr id="95198" name="AutoShape 9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800" y="2688"/>
                      <a:ext cx="144" cy="192"/>
                    </a:xfrm>
                    <a:prstGeom prst="star8">
                      <a:avLst>
                        <a:gd name="adj" fmla="val 15000"/>
                      </a:avLst>
                    </a:prstGeom>
                    <a:noFill/>
                    <a:ln w="12700" algn="ctr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5199" name="AutoShape 991"/>
                    <p:cNvSpPr>
                      <a:spLocks noChangeArrowheads="1"/>
                    </p:cNvSpPr>
                    <p:nvPr/>
                  </p:nvSpPr>
                  <p:spPr bwMode="auto">
                    <a:xfrm flipV="1">
                      <a:off x="5472" y="3024"/>
                      <a:ext cx="144" cy="192"/>
                    </a:xfrm>
                    <a:prstGeom prst="star8">
                      <a:avLst>
                        <a:gd name="adj" fmla="val 15000"/>
                      </a:avLst>
                    </a:prstGeom>
                    <a:noFill/>
                    <a:ln w="12700" algn="ctr">
                      <a:solidFill>
                        <a:srgbClr val="33CCFF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5200" name="AutoShape 992"/>
                    <p:cNvSpPr>
                      <a:spLocks noChangeArrowheads="1"/>
                    </p:cNvSpPr>
                    <p:nvPr/>
                  </p:nvSpPr>
                  <p:spPr bwMode="auto">
                    <a:xfrm flipV="1">
                      <a:off x="5472" y="1968"/>
                      <a:ext cx="144" cy="192"/>
                    </a:xfrm>
                    <a:prstGeom prst="star8">
                      <a:avLst>
                        <a:gd name="adj" fmla="val 15000"/>
                      </a:avLst>
                    </a:prstGeom>
                    <a:noFill/>
                    <a:ln w="12700" algn="ctr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bg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5201" name="AutoShape 993"/>
                    <p:cNvSpPr>
                      <a:spLocks noChangeArrowheads="1"/>
                    </p:cNvSpPr>
                    <p:nvPr/>
                  </p:nvSpPr>
                  <p:spPr bwMode="auto">
                    <a:xfrm flipV="1">
                      <a:off x="5280" y="2208"/>
                      <a:ext cx="80" cy="96"/>
                    </a:xfrm>
                    <a:prstGeom prst="star4">
                      <a:avLst>
                        <a:gd name="adj" fmla="val 12500"/>
                      </a:avLst>
                    </a:prstGeom>
                    <a:noFill/>
                    <a:ln w="25400" algn="ctr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95202" name="Group 994"/>
                <p:cNvGrpSpPr>
                  <a:grpSpLocks/>
                </p:cNvGrpSpPr>
                <p:nvPr/>
              </p:nvGrpSpPr>
              <p:grpSpPr bwMode="auto">
                <a:xfrm>
                  <a:off x="192" y="0"/>
                  <a:ext cx="5280" cy="3936"/>
                  <a:chOff x="192" y="0"/>
                  <a:chExt cx="5280" cy="3936"/>
                </a:xfrm>
              </p:grpSpPr>
              <p:sp>
                <p:nvSpPr>
                  <p:cNvPr id="95203" name="AutoShape 995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384" y="2256"/>
                    <a:ext cx="144" cy="192"/>
                  </a:xfrm>
                  <a:prstGeom prst="star8">
                    <a:avLst>
                      <a:gd name="adj" fmla="val 15000"/>
                    </a:avLst>
                  </a:prstGeom>
                  <a:noFill/>
                  <a:ln w="12700" algn="ctr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95204" name="AutoShape 996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192" y="2496"/>
                    <a:ext cx="80" cy="96"/>
                  </a:xfrm>
                  <a:prstGeom prst="star4">
                    <a:avLst>
                      <a:gd name="adj" fmla="val 12500"/>
                    </a:avLst>
                  </a:prstGeom>
                  <a:noFill/>
                  <a:ln w="25400" algn="ctr">
                    <a:solidFill>
                      <a:schemeClr val="bg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grpSp>
                <p:nvGrpSpPr>
                  <p:cNvPr id="95205" name="Group 997"/>
                  <p:cNvGrpSpPr>
                    <a:grpSpLocks/>
                  </p:cNvGrpSpPr>
                  <p:nvPr/>
                </p:nvGrpSpPr>
                <p:grpSpPr bwMode="auto">
                  <a:xfrm>
                    <a:off x="336" y="0"/>
                    <a:ext cx="5136" cy="3936"/>
                    <a:chOff x="336" y="0"/>
                    <a:chExt cx="5136" cy="3936"/>
                  </a:xfrm>
                </p:grpSpPr>
                <p:sp>
                  <p:nvSpPr>
                    <p:cNvPr id="95206" name="AutoShape 9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08" y="2544"/>
                      <a:ext cx="80" cy="96"/>
                    </a:xfrm>
                    <a:prstGeom prst="star4">
                      <a:avLst>
                        <a:gd name="adj" fmla="val 12500"/>
                      </a:avLst>
                    </a:prstGeom>
                    <a:noFill/>
                    <a:ln w="25400" algn="ctr">
                      <a:solidFill>
                        <a:schemeClr val="bg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grpSp>
                  <p:nvGrpSpPr>
                    <p:cNvPr id="95207" name="Group 99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6" y="0"/>
                      <a:ext cx="5136" cy="3936"/>
                      <a:chOff x="336" y="0"/>
                      <a:chExt cx="5136" cy="3936"/>
                    </a:xfrm>
                  </p:grpSpPr>
                  <p:sp>
                    <p:nvSpPr>
                      <p:cNvPr id="95208" name="AutoShape 1000"/>
                      <p:cNvSpPr>
                        <a:spLocks noChangeArrowheads="1"/>
                      </p:cNvSpPr>
                      <p:nvPr/>
                    </p:nvSpPr>
                    <p:spPr bwMode="auto">
                      <a:xfrm flipV="1">
                        <a:off x="384" y="2832"/>
                        <a:ext cx="144" cy="192"/>
                      </a:xfrm>
                      <a:prstGeom prst="star8">
                        <a:avLst>
                          <a:gd name="adj" fmla="val 15000"/>
                        </a:avLst>
                      </a:prstGeom>
                      <a:noFill/>
                      <a:ln w="12700" algn="ctr">
                        <a:solidFill>
                          <a:srgbClr val="00FF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 wrap="none" anchor="ctr"/>
                      <a:lstStyle/>
                      <a:p>
                        <a:endParaRPr lang="ru-RU"/>
                      </a:p>
                    </p:txBody>
                  </p:sp>
                  <p:grpSp>
                    <p:nvGrpSpPr>
                      <p:cNvPr id="95209" name="Group 100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20" y="2640"/>
                        <a:ext cx="192" cy="192"/>
                        <a:chOff x="720" y="2640"/>
                        <a:chExt cx="192" cy="192"/>
                      </a:xfrm>
                    </p:grpSpPr>
                    <p:sp>
                      <p:nvSpPr>
                        <p:cNvPr id="95210" name="AutoShape 100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20" y="2640"/>
                          <a:ext cx="192" cy="192"/>
                        </a:xfrm>
                        <a:prstGeom prst="star8">
                          <a:avLst>
                            <a:gd name="adj" fmla="val 11667"/>
                          </a:avLst>
                        </a:prstGeom>
                        <a:solidFill>
                          <a:srgbClr val="003399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ru-RU"/>
                        </a:p>
                      </p:txBody>
                    </p:sp>
                    <p:pic>
                      <p:nvPicPr>
                        <p:cNvPr id="95211" name="Picture 1003" descr="STAR6"/>
                        <p:cNvPicPr>
                          <a:picLocks noChangeAspect="1" noChangeArrowheads="1" noCrop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2640"/>
                          <a:ext cx="180" cy="1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grpSp>
                  <p:grpSp>
                    <p:nvGrpSpPr>
                      <p:cNvPr id="95212" name="Group 100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2448" y="3744"/>
                        <a:ext cx="192" cy="192"/>
                        <a:chOff x="720" y="2640"/>
                        <a:chExt cx="192" cy="192"/>
                      </a:xfrm>
                    </p:grpSpPr>
                    <p:sp>
                      <p:nvSpPr>
                        <p:cNvPr id="95213" name="AutoShape 100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20" y="2640"/>
                          <a:ext cx="192" cy="192"/>
                        </a:xfrm>
                        <a:prstGeom prst="star8">
                          <a:avLst>
                            <a:gd name="adj" fmla="val 11667"/>
                          </a:avLst>
                        </a:prstGeom>
                        <a:solidFill>
                          <a:srgbClr val="003399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ru-RU"/>
                        </a:p>
                      </p:txBody>
                    </p:sp>
                    <p:pic>
                      <p:nvPicPr>
                        <p:cNvPr id="95214" name="Picture 1006" descr="STAR6"/>
                        <p:cNvPicPr>
                          <a:picLocks noChangeAspect="1" noChangeArrowheads="1" noCrop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2640"/>
                          <a:ext cx="180" cy="1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grpSp>
                  <p:grpSp>
                    <p:nvGrpSpPr>
                      <p:cNvPr id="95215" name="Group 100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5136" y="0"/>
                        <a:ext cx="192" cy="192"/>
                        <a:chOff x="720" y="2640"/>
                        <a:chExt cx="192" cy="192"/>
                      </a:xfrm>
                    </p:grpSpPr>
                    <p:sp>
                      <p:nvSpPr>
                        <p:cNvPr id="95216" name="AutoShape 100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20" y="2640"/>
                          <a:ext cx="192" cy="192"/>
                        </a:xfrm>
                        <a:prstGeom prst="star8">
                          <a:avLst>
                            <a:gd name="adj" fmla="val 11667"/>
                          </a:avLst>
                        </a:prstGeom>
                        <a:solidFill>
                          <a:srgbClr val="003399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ru-RU"/>
                        </a:p>
                      </p:txBody>
                    </p:sp>
                    <p:pic>
                      <p:nvPicPr>
                        <p:cNvPr id="95217" name="Picture 1009" descr="STAR6"/>
                        <p:cNvPicPr>
                          <a:picLocks noChangeAspect="1" noChangeArrowheads="1" noCrop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2640"/>
                          <a:ext cx="180" cy="1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grpSp>
                  <p:grpSp>
                    <p:nvGrpSpPr>
                      <p:cNvPr id="95218" name="Group 101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5280" y="2544"/>
                        <a:ext cx="192" cy="192"/>
                        <a:chOff x="720" y="2640"/>
                        <a:chExt cx="192" cy="192"/>
                      </a:xfrm>
                    </p:grpSpPr>
                    <p:sp>
                      <p:nvSpPr>
                        <p:cNvPr id="95219" name="AutoShape 101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20" y="2640"/>
                          <a:ext cx="192" cy="192"/>
                        </a:xfrm>
                        <a:prstGeom prst="star8">
                          <a:avLst>
                            <a:gd name="adj" fmla="val 11667"/>
                          </a:avLst>
                        </a:prstGeom>
                        <a:solidFill>
                          <a:srgbClr val="003399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ru-RU"/>
                        </a:p>
                      </p:txBody>
                    </p:sp>
                    <p:pic>
                      <p:nvPicPr>
                        <p:cNvPr id="95220" name="Picture 1012" descr="STAR6"/>
                        <p:cNvPicPr>
                          <a:picLocks noChangeAspect="1" noChangeArrowheads="1" noCrop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2640"/>
                          <a:ext cx="180" cy="1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grpSp>
                  <p:grpSp>
                    <p:nvGrpSpPr>
                      <p:cNvPr id="95221" name="Group 10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656" y="1920"/>
                        <a:ext cx="192" cy="192"/>
                        <a:chOff x="720" y="2640"/>
                        <a:chExt cx="192" cy="192"/>
                      </a:xfrm>
                    </p:grpSpPr>
                    <p:sp>
                      <p:nvSpPr>
                        <p:cNvPr id="95222" name="AutoShape 101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20" y="2640"/>
                          <a:ext cx="192" cy="192"/>
                        </a:xfrm>
                        <a:prstGeom prst="star8">
                          <a:avLst>
                            <a:gd name="adj" fmla="val 11667"/>
                          </a:avLst>
                        </a:prstGeom>
                        <a:solidFill>
                          <a:srgbClr val="003399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ru-RU"/>
                        </a:p>
                      </p:txBody>
                    </p:sp>
                    <p:pic>
                      <p:nvPicPr>
                        <p:cNvPr id="95223" name="Picture 1015" descr="STAR6"/>
                        <p:cNvPicPr>
                          <a:picLocks noChangeAspect="1" noChangeArrowheads="1" noCrop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2640"/>
                          <a:ext cx="180" cy="1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grpSp>
                  <p:grpSp>
                    <p:nvGrpSpPr>
                      <p:cNvPr id="95224" name="Group 10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36" y="3408"/>
                        <a:ext cx="192" cy="192"/>
                        <a:chOff x="720" y="2640"/>
                        <a:chExt cx="192" cy="192"/>
                      </a:xfrm>
                    </p:grpSpPr>
                    <p:sp>
                      <p:nvSpPr>
                        <p:cNvPr id="95225" name="AutoShape 101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720" y="2640"/>
                          <a:ext cx="192" cy="192"/>
                        </a:xfrm>
                        <a:prstGeom prst="star8">
                          <a:avLst>
                            <a:gd name="adj" fmla="val 11667"/>
                          </a:avLst>
                        </a:prstGeom>
                        <a:solidFill>
                          <a:srgbClr val="003399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 wrap="none" anchor="ctr"/>
                        <a:lstStyle/>
                        <a:p>
                          <a:endParaRPr lang="ru-RU"/>
                        </a:p>
                      </p:txBody>
                    </p:sp>
                    <p:pic>
                      <p:nvPicPr>
                        <p:cNvPr id="95226" name="Picture 1018" descr="STAR6"/>
                        <p:cNvPicPr>
                          <a:picLocks noChangeAspect="1" noChangeArrowheads="1" noCrop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20" y="2640"/>
                          <a:ext cx="180" cy="1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grpSp>
                </p:grpSp>
              </p:grpSp>
            </p:grpSp>
          </p:grpSp>
        </p:grpSp>
      </p:grpSp>
      <p:grpSp>
        <p:nvGrpSpPr>
          <p:cNvPr id="96268" name="Group 1036"/>
          <p:cNvGrpSpPr>
            <a:grpSpLocks/>
          </p:cNvGrpSpPr>
          <p:nvPr/>
        </p:nvGrpSpPr>
        <p:grpSpPr bwMode="auto">
          <a:xfrm>
            <a:off x="-38100" y="2360613"/>
            <a:ext cx="9182100" cy="4497387"/>
            <a:chOff x="-24" y="1487"/>
            <a:chExt cx="5784" cy="2833"/>
          </a:xfrm>
        </p:grpSpPr>
        <p:pic>
          <p:nvPicPr>
            <p:cNvPr id="95228" name="Picture 1020" descr="150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" y="2407"/>
              <a:ext cx="1235" cy="9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rgbClr val="0066FF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5227" name="Picture 1019" descr="Троицкая башня Московского Кремля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4" y="2076"/>
              <a:ext cx="864" cy="11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4211" name="Freeform 3" descr="Голубая тисненая бумага"/>
            <p:cNvSpPr>
              <a:spLocks/>
            </p:cNvSpPr>
            <p:nvPr/>
          </p:nvSpPr>
          <p:spPr bwMode="auto">
            <a:xfrm>
              <a:off x="2016" y="3176"/>
              <a:ext cx="2352" cy="558"/>
            </a:xfrm>
            <a:custGeom>
              <a:avLst/>
              <a:gdLst>
                <a:gd name="T0" fmla="*/ 0 w 2352"/>
                <a:gd name="T1" fmla="*/ 558 h 558"/>
                <a:gd name="T2" fmla="*/ 315 w 2352"/>
                <a:gd name="T3" fmla="*/ 172 h 558"/>
                <a:gd name="T4" fmla="*/ 736 w 2352"/>
                <a:gd name="T5" fmla="*/ 14 h 558"/>
                <a:gd name="T6" fmla="*/ 1157 w 2352"/>
                <a:gd name="T7" fmla="*/ 87 h 558"/>
                <a:gd name="T8" fmla="*/ 1648 w 2352"/>
                <a:gd name="T9" fmla="*/ 256 h 558"/>
                <a:gd name="T10" fmla="*/ 2352 w 2352"/>
                <a:gd name="T11" fmla="*/ 478 h 5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52" h="558">
                  <a:moveTo>
                    <a:pt x="0" y="558"/>
                  </a:moveTo>
                  <a:cubicBezTo>
                    <a:pt x="52" y="496"/>
                    <a:pt x="192" y="263"/>
                    <a:pt x="315" y="172"/>
                  </a:cubicBezTo>
                  <a:cubicBezTo>
                    <a:pt x="438" y="81"/>
                    <a:pt x="595" y="29"/>
                    <a:pt x="736" y="14"/>
                  </a:cubicBezTo>
                  <a:cubicBezTo>
                    <a:pt x="876" y="0"/>
                    <a:pt x="1006" y="47"/>
                    <a:pt x="1157" y="87"/>
                  </a:cubicBezTo>
                  <a:cubicBezTo>
                    <a:pt x="1308" y="127"/>
                    <a:pt x="1449" y="191"/>
                    <a:pt x="1648" y="256"/>
                  </a:cubicBezTo>
                  <a:cubicBezTo>
                    <a:pt x="1847" y="321"/>
                    <a:pt x="2205" y="432"/>
                    <a:pt x="2352" y="478"/>
                  </a:cubicBezTo>
                </a:path>
              </a:pathLst>
            </a:custGeom>
            <a:blipFill dpi="0" rotWithShape="1">
              <a:blip r:embed="rId6"/>
              <a:srcRect/>
              <a:tile tx="0" ty="0" sx="100000" sy="100000" flip="none" algn="tl"/>
            </a:blipFill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212" name="Freeform 4" descr="Голубая тисненая бумага"/>
            <p:cNvSpPr>
              <a:spLocks/>
            </p:cNvSpPr>
            <p:nvPr/>
          </p:nvSpPr>
          <p:spPr bwMode="auto">
            <a:xfrm>
              <a:off x="-24" y="3511"/>
              <a:ext cx="2352" cy="463"/>
            </a:xfrm>
            <a:custGeom>
              <a:avLst/>
              <a:gdLst>
                <a:gd name="T0" fmla="*/ 0 w 2352"/>
                <a:gd name="T1" fmla="*/ 391 h 463"/>
                <a:gd name="T2" fmla="*/ 200 w 2352"/>
                <a:gd name="T3" fmla="*/ 192 h 463"/>
                <a:gd name="T4" fmla="*/ 760 w 2352"/>
                <a:gd name="T5" fmla="*/ 0 h 463"/>
                <a:gd name="T6" fmla="*/ 1208 w 2352"/>
                <a:gd name="T7" fmla="*/ 192 h 463"/>
                <a:gd name="T8" fmla="*/ 1496 w 2352"/>
                <a:gd name="T9" fmla="*/ 288 h 463"/>
                <a:gd name="T10" fmla="*/ 1664 w 2352"/>
                <a:gd name="T11" fmla="*/ 196 h 463"/>
                <a:gd name="T12" fmla="*/ 2352 w 2352"/>
                <a:gd name="T13" fmla="*/ 463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52" h="463">
                  <a:moveTo>
                    <a:pt x="0" y="391"/>
                  </a:moveTo>
                  <a:cubicBezTo>
                    <a:pt x="33" y="358"/>
                    <a:pt x="73" y="257"/>
                    <a:pt x="200" y="192"/>
                  </a:cubicBezTo>
                  <a:cubicBezTo>
                    <a:pt x="327" y="127"/>
                    <a:pt x="592" y="0"/>
                    <a:pt x="760" y="0"/>
                  </a:cubicBezTo>
                  <a:cubicBezTo>
                    <a:pt x="928" y="0"/>
                    <a:pt x="1085" y="144"/>
                    <a:pt x="1208" y="192"/>
                  </a:cubicBezTo>
                  <a:cubicBezTo>
                    <a:pt x="1331" y="240"/>
                    <a:pt x="1420" y="287"/>
                    <a:pt x="1496" y="288"/>
                  </a:cubicBezTo>
                  <a:cubicBezTo>
                    <a:pt x="1572" y="289"/>
                    <a:pt x="1521" y="167"/>
                    <a:pt x="1664" y="196"/>
                  </a:cubicBezTo>
                  <a:cubicBezTo>
                    <a:pt x="1807" y="225"/>
                    <a:pt x="2209" y="407"/>
                    <a:pt x="2352" y="463"/>
                  </a:cubicBezTo>
                </a:path>
              </a:pathLst>
            </a:custGeom>
            <a:blipFill dpi="0" rotWithShape="1">
              <a:blip r:embed="rId6"/>
              <a:srcRect/>
              <a:tile tx="0" ty="0" sx="100000" sy="100000" flip="none" algn="tl"/>
            </a:blipFill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213" name="Freeform 5" descr="Голубая тисненая бумага"/>
            <p:cNvSpPr>
              <a:spLocks/>
            </p:cNvSpPr>
            <p:nvPr/>
          </p:nvSpPr>
          <p:spPr bwMode="auto">
            <a:xfrm rot="21157270" flipH="1">
              <a:off x="3619" y="3280"/>
              <a:ext cx="2141" cy="486"/>
            </a:xfrm>
            <a:custGeom>
              <a:avLst/>
              <a:gdLst>
                <a:gd name="T0" fmla="*/ 0 w 976"/>
                <a:gd name="T1" fmla="*/ 643 h 643"/>
                <a:gd name="T2" fmla="*/ 96 w 976"/>
                <a:gd name="T3" fmla="*/ 227 h 643"/>
                <a:gd name="T4" fmla="*/ 288 w 976"/>
                <a:gd name="T5" fmla="*/ 19 h 643"/>
                <a:gd name="T6" fmla="*/ 480 w 976"/>
                <a:gd name="T7" fmla="*/ 115 h 643"/>
                <a:gd name="T8" fmla="*/ 704 w 976"/>
                <a:gd name="T9" fmla="*/ 339 h 643"/>
                <a:gd name="T10" fmla="*/ 976 w 976"/>
                <a:gd name="T11" fmla="*/ 515 h 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6" h="643">
                  <a:moveTo>
                    <a:pt x="0" y="643"/>
                  </a:moveTo>
                  <a:cubicBezTo>
                    <a:pt x="24" y="487"/>
                    <a:pt x="48" y="331"/>
                    <a:pt x="96" y="227"/>
                  </a:cubicBezTo>
                  <a:cubicBezTo>
                    <a:pt x="144" y="123"/>
                    <a:pt x="224" y="38"/>
                    <a:pt x="288" y="19"/>
                  </a:cubicBezTo>
                  <a:cubicBezTo>
                    <a:pt x="352" y="0"/>
                    <a:pt x="411" y="62"/>
                    <a:pt x="480" y="115"/>
                  </a:cubicBezTo>
                  <a:cubicBezTo>
                    <a:pt x="549" y="168"/>
                    <a:pt x="621" y="272"/>
                    <a:pt x="704" y="339"/>
                  </a:cubicBezTo>
                  <a:cubicBezTo>
                    <a:pt x="787" y="406"/>
                    <a:pt x="881" y="460"/>
                    <a:pt x="976" y="515"/>
                  </a:cubicBezTo>
                </a:path>
              </a:pathLst>
            </a:custGeom>
            <a:blipFill dpi="0" rotWithShape="1">
              <a:blip r:embed="rId6"/>
              <a:srcRect/>
              <a:tile tx="0" ty="0" sx="100000" sy="100000" flip="none" algn="tl"/>
            </a:blipFill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4214" name="Freeform 6" descr="Орех"/>
            <p:cNvSpPr>
              <a:spLocks/>
            </p:cNvSpPr>
            <p:nvPr/>
          </p:nvSpPr>
          <p:spPr bwMode="auto">
            <a:xfrm rot="21228534" flipH="1">
              <a:off x="4907" y="3699"/>
              <a:ext cx="277" cy="238"/>
            </a:xfrm>
            <a:custGeom>
              <a:avLst/>
              <a:gdLst>
                <a:gd name="T0" fmla="*/ 0 w 265"/>
                <a:gd name="T1" fmla="*/ 334 h 334"/>
                <a:gd name="T2" fmla="*/ 197 w 265"/>
                <a:gd name="T3" fmla="*/ 0 h 334"/>
                <a:gd name="T4" fmla="*/ 265 w 265"/>
                <a:gd name="T5" fmla="*/ 8 h 334"/>
                <a:gd name="T6" fmla="*/ 91 w 265"/>
                <a:gd name="T7" fmla="*/ 326 h 334"/>
                <a:gd name="T8" fmla="*/ 0 w 265"/>
                <a:gd name="T9" fmla="*/ 334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dpi="0" rotWithShape="1">
              <a:blip r:embed="rId7"/>
              <a:srcRect/>
              <a:tile tx="0" ty="0" sx="100000" sy="100000" flip="none" algn="tl"/>
            </a:blipFill>
            <a:ln w="12700" cap="flat" cmpd="sng">
              <a:prstDash val="solid"/>
              <a:round/>
              <a:headEnd type="none" w="sm" len="sm"/>
              <a:tailEnd type="none" w="sm" len="sm"/>
            </a:ln>
            <a:effectLst/>
            <a:scene3d>
              <a:camera prst="legacyObliqueTopRight">
                <a:rot lat="20099999" lon="20399999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66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flatTx/>
            </a:bodyPr>
            <a:lstStyle/>
            <a:p>
              <a:endParaRPr lang="ru-RU"/>
            </a:p>
          </p:txBody>
        </p:sp>
        <p:sp>
          <p:nvSpPr>
            <p:cNvPr id="94215" name="Freeform 7" descr="Орех"/>
            <p:cNvSpPr>
              <a:spLocks/>
            </p:cNvSpPr>
            <p:nvPr/>
          </p:nvSpPr>
          <p:spPr bwMode="auto">
            <a:xfrm rot="21228534" flipH="1">
              <a:off x="5088" y="3651"/>
              <a:ext cx="277" cy="238"/>
            </a:xfrm>
            <a:custGeom>
              <a:avLst/>
              <a:gdLst>
                <a:gd name="T0" fmla="*/ 0 w 265"/>
                <a:gd name="T1" fmla="*/ 334 h 334"/>
                <a:gd name="T2" fmla="*/ 197 w 265"/>
                <a:gd name="T3" fmla="*/ 0 h 334"/>
                <a:gd name="T4" fmla="*/ 265 w 265"/>
                <a:gd name="T5" fmla="*/ 8 h 334"/>
                <a:gd name="T6" fmla="*/ 91 w 265"/>
                <a:gd name="T7" fmla="*/ 326 h 334"/>
                <a:gd name="T8" fmla="*/ 0 w 265"/>
                <a:gd name="T9" fmla="*/ 334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dpi="0" rotWithShape="1">
              <a:blip r:embed="rId7"/>
              <a:srcRect/>
              <a:tile tx="0" ty="0" sx="100000" sy="100000" flip="none" algn="tl"/>
            </a:blipFill>
            <a:ln w="12700" cap="flat" cmpd="sng">
              <a:prstDash val="solid"/>
              <a:round/>
              <a:headEnd type="none" w="sm" len="sm"/>
              <a:tailEnd type="none" w="sm" len="sm"/>
            </a:ln>
            <a:effectLst/>
            <a:scene3d>
              <a:camera prst="legacyObliqueTopRight">
                <a:rot lat="20099999" lon="20399999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66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flatTx/>
            </a:bodyPr>
            <a:lstStyle/>
            <a:p>
              <a:endParaRPr lang="ru-RU"/>
            </a:p>
          </p:txBody>
        </p:sp>
        <p:sp>
          <p:nvSpPr>
            <p:cNvPr id="94216" name="Freeform 8" descr="Орех"/>
            <p:cNvSpPr>
              <a:spLocks/>
            </p:cNvSpPr>
            <p:nvPr/>
          </p:nvSpPr>
          <p:spPr bwMode="auto">
            <a:xfrm rot="21228534" flipH="1">
              <a:off x="5243" y="3651"/>
              <a:ext cx="277" cy="238"/>
            </a:xfrm>
            <a:custGeom>
              <a:avLst/>
              <a:gdLst>
                <a:gd name="T0" fmla="*/ 0 w 265"/>
                <a:gd name="T1" fmla="*/ 334 h 334"/>
                <a:gd name="T2" fmla="*/ 197 w 265"/>
                <a:gd name="T3" fmla="*/ 0 h 334"/>
                <a:gd name="T4" fmla="*/ 265 w 265"/>
                <a:gd name="T5" fmla="*/ 8 h 334"/>
                <a:gd name="T6" fmla="*/ 91 w 265"/>
                <a:gd name="T7" fmla="*/ 326 h 334"/>
                <a:gd name="T8" fmla="*/ 0 w 265"/>
                <a:gd name="T9" fmla="*/ 334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dpi="0" rotWithShape="1">
              <a:blip r:embed="rId7"/>
              <a:srcRect/>
              <a:tile tx="0" ty="0" sx="100000" sy="100000" flip="none" algn="tl"/>
            </a:blipFill>
            <a:ln w="12700" cap="flat" cmpd="sng">
              <a:prstDash val="solid"/>
              <a:round/>
              <a:headEnd type="none" w="sm" len="sm"/>
              <a:tailEnd type="none" w="sm" len="sm"/>
            </a:ln>
            <a:effectLst/>
            <a:scene3d>
              <a:camera prst="legacyObliqueTopRight">
                <a:rot lat="20099999" lon="20399999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66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flatTx/>
            </a:bodyPr>
            <a:lstStyle/>
            <a:p>
              <a:endParaRPr lang="ru-RU"/>
            </a:p>
          </p:txBody>
        </p:sp>
        <p:sp>
          <p:nvSpPr>
            <p:cNvPr id="94217" name="Freeform 9" descr="Орех"/>
            <p:cNvSpPr>
              <a:spLocks/>
            </p:cNvSpPr>
            <p:nvPr/>
          </p:nvSpPr>
          <p:spPr bwMode="auto">
            <a:xfrm rot="21228534" flipH="1">
              <a:off x="5483" y="3647"/>
              <a:ext cx="277" cy="238"/>
            </a:xfrm>
            <a:custGeom>
              <a:avLst/>
              <a:gdLst>
                <a:gd name="T0" fmla="*/ 0 w 265"/>
                <a:gd name="T1" fmla="*/ 334 h 334"/>
                <a:gd name="T2" fmla="*/ 197 w 265"/>
                <a:gd name="T3" fmla="*/ 0 h 334"/>
                <a:gd name="T4" fmla="*/ 265 w 265"/>
                <a:gd name="T5" fmla="*/ 8 h 334"/>
                <a:gd name="T6" fmla="*/ 91 w 265"/>
                <a:gd name="T7" fmla="*/ 326 h 334"/>
                <a:gd name="T8" fmla="*/ 0 w 265"/>
                <a:gd name="T9" fmla="*/ 334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dpi="0" rotWithShape="1">
              <a:blip r:embed="rId7"/>
              <a:srcRect/>
              <a:tile tx="0" ty="0" sx="100000" sy="100000" flip="none" algn="tl"/>
            </a:blipFill>
            <a:ln w="12700" cap="flat" cmpd="sng">
              <a:prstDash val="solid"/>
              <a:round/>
              <a:headEnd type="none" w="sm" len="sm"/>
              <a:tailEnd type="none" w="sm" len="sm"/>
            </a:ln>
            <a:effectLst/>
            <a:scene3d>
              <a:camera prst="legacyObliqueTopRight">
                <a:rot lat="20099999" lon="20399999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66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flatTx/>
            </a:bodyPr>
            <a:lstStyle/>
            <a:p>
              <a:endParaRPr lang="ru-RU"/>
            </a:p>
          </p:txBody>
        </p:sp>
        <p:sp>
          <p:nvSpPr>
            <p:cNvPr id="94218" name="Freeform 10" descr="Каштан"/>
            <p:cNvSpPr>
              <a:spLocks/>
            </p:cNvSpPr>
            <p:nvPr/>
          </p:nvSpPr>
          <p:spPr bwMode="auto">
            <a:xfrm rot="21228534" flipH="1">
              <a:off x="480" y="3985"/>
              <a:ext cx="277" cy="238"/>
            </a:xfrm>
            <a:custGeom>
              <a:avLst/>
              <a:gdLst>
                <a:gd name="T0" fmla="*/ 0 w 265"/>
                <a:gd name="T1" fmla="*/ 334 h 334"/>
                <a:gd name="T2" fmla="*/ 197 w 265"/>
                <a:gd name="T3" fmla="*/ 0 h 334"/>
                <a:gd name="T4" fmla="*/ 265 w 265"/>
                <a:gd name="T5" fmla="*/ 8 h 334"/>
                <a:gd name="T6" fmla="*/ 91 w 265"/>
                <a:gd name="T7" fmla="*/ 326 h 334"/>
                <a:gd name="T8" fmla="*/ 0 w 265"/>
                <a:gd name="T9" fmla="*/ 334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dpi="0" rotWithShape="1">
              <a:blip r:embed="rId8"/>
              <a:srcRect/>
              <a:tile tx="0" ty="0" sx="100000" sy="100000" flip="none" algn="tl"/>
            </a:blipFill>
            <a:ln w="12700" cap="flat" cmpd="sng">
              <a:prstDash val="solid"/>
              <a:round/>
              <a:headEnd type="none" w="sm" len="sm"/>
              <a:tailEnd type="none" w="sm" len="sm"/>
            </a:ln>
            <a:effectLst/>
            <a:scene3d>
              <a:camera prst="legacyObliqueTopRight">
                <a:rot lat="20099999" lon="20399999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33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flatTx/>
            </a:bodyPr>
            <a:lstStyle/>
            <a:p>
              <a:endParaRPr lang="ru-RU"/>
            </a:p>
          </p:txBody>
        </p:sp>
        <p:sp>
          <p:nvSpPr>
            <p:cNvPr id="94219" name="Freeform 11" descr="Каштан"/>
            <p:cNvSpPr>
              <a:spLocks/>
            </p:cNvSpPr>
            <p:nvPr/>
          </p:nvSpPr>
          <p:spPr bwMode="auto">
            <a:xfrm rot="21228534" flipH="1">
              <a:off x="4475" y="3695"/>
              <a:ext cx="277" cy="238"/>
            </a:xfrm>
            <a:custGeom>
              <a:avLst/>
              <a:gdLst>
                <a:gd name="T0" fmla="*/ 0 w 265"/>
                <a:gd name="T1" fmla="*/ 334 h 334"/>
                <a:gd name="T2" fmla="*/ 197 w 265"/>
                <a:gd name="T3" fmla="*/ 0 h 334"/>
                <a:gd name="T4" fmla="*/ 265 w 265"/>
                <a:gd name="T5" fmla="*/ 8 h 334"/>
                <a:gd name="T6" fmla="*/ 91 w 265"/>
                <a:gd name="T7" fmla="*/ 326 h 334"/>
                <a:gd name="T8" fmla="*/ 0 w 265"/>
                <a:gd name="T9" fmla="*/ 334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dpi="0" rotWithShape="1">
              <a:blip r:embed="rId8"/>
              <a:srcRect/>
              <a:tile tx="0" ty="0" sx="100000" sy="100000" flip="none" algn="tl"/>
            </a:blipFill>
            <a:ln w="12700" cap="flat" cmpd="sng">
              <a:prstDash val="solid"/>
              <a:round/>
              <a:headEnd type="none" w="sm" len="sm"/>
              <a:tailEnd type="none" w="sm" len="sm"/>
            </a:ln>
            <a:effectLst/>
            <a:scene3d>
              <a:camera prst="legacyObliqueTopRight">
                <a:rot lat="20099999" lon="20399999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33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flatTx/>
            </a:bodyPr>
            <a:lstStyle/>
            <a:p>
              <a:endParaRPr lang="ru-RU"/>
            </a:p>
          </p:txBody>
        </p:sp>
        <p:sp>
          <p:nvSpPr>
            <p:cNvPr id="94220" name="Freeform 12" descr="Каштан"/>
            <p:cNvSpPr>
              <a:spLocks/>
            </p:cNvSpPr>
            <p:nvPr/>
          </p:nvSpPr>
          <p:spPr bwMode="auto">
            <a:xfrm rot="21228534" flipH="1">
              <a:off x="4704" y="3695"/>
              <a:ext cx="277" cy="238"/>
            </a:xfrm>
            <a:custGeom>
              <a:avLst/>
              <a:gdLst>
                <a:gd name="T0" fmla="*/ 0 w 265"/>
                <a:gd name="T1" fmla="*/ 334 h 334"/>
                <a:gd name="T2" fmla="*/ 197 w 265"/>
                <a:gd name="T3" fmla="*/ 0 h 334"/>
                <a:gd name="T4" fmla="*/ 265 w 265"/>
                <a:gd name="T5" fmla="*/ 8 h 334"/>
                <a:gd name="T6" fmla="*/ 91 w 265"/>
                <a:gd name="T7" fmla="*/ 326 h 334"/>
                <a:gd name="T8" fmla="*/ 0 w 265"/>
                <a:gd name="T9" fmla="*/ 334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dpi="0" rotWithShape="1">
              <a:blip r:embed="rId8"/>
              <a:srcRect/>
              <a:tile tx="0" ty="0" sx="100000" sy="100000" flip="none" algn="tl"/>
            </a:blipFill>
            <a:ln w="12700" cap="flat" cmpd="sng">
              <a:prstDash val="solid"/>
              <a:round/>
              <a:headEnd type="none" w="sm" len="sm"/>
              <a:tailEnd type="none" w="sm" len="sm"/>
            </a:ln>
            <a:effectLst/>
            <a:scene3d>
              <a:camera prst="legacyObliqueTopRight">
                <a:rot lat="20099999" lon="20399999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33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flatTx/>
            </a:bodyPr>
            <a:lstStyle/>
            <a:p>
              <a:endParaRPr lang="ru-RU"/>
            </a:p>
          </p:txBody>
        </p:sp>
        <p:sp>
          <p:nvSpPr>
            <p:cNvPr id="94221" name="Freeform 13" descr="Орех"/>
            <p:cNvSpPr>
              <a:spLocks/>
            </p:cNvSpPr>
            <p:nvPr/>
          </p:nvSpPr>
          <p:spPr bwMode="auto">
            <a:xfrm rot="21228534" flipH="1">
              <a:off x="4272" y="3695"/>
              <a:ext cx="277" cy="238"/>
            </a:xfrm>
            <a:custGeom>
              <a:avLst/>
              <a:gdLst>
                <a:gd name="T0" fmla="*/ 0 w 265"/>
                <a:gd name="T1" fmla="*/ 334 h 334"/>
                <a:gd name="T2" fmla="*/ 197 w 265"/>
                <a:gd name="T3" fmla="*/ 0 h 334"/>
                <a:gd name="T4" fmla="*/ 265 w 265"/>
                <a:gd name="T5" fmla="*/ 8 h 334"/>
                <a:gd name="T6" fmla="*/ 91 w 265"/>
                <a:gd name="T7" fmla="*/ 326 h 334"/>
                <a:gd name="T8" fmla="*/ 0 w 265"/>
                <a:gd name="T9" fmla="*/ 334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dpi="0" rotWithShape="1">
              <a:blip r:embed="rId7"/>
              <a:srcRect/>
              <a:tile tx="0" ty="0" sx="100000" sy="100000" flip="none" algn="tl"/>
            </a:blipFill>
            <a:ln w="12700" cap="flat" cmpd="sng">
              <a:prstDash val="solid"/>
              <a:round/>
              <a:headEnd type="none" w="sm" len="sm"/>
              <a:tailEnd type="none" w="sm" len="sm"/>
            </a:ln>
            <a:effectLst/>
            <a:scene3d>
              <a:camera prst="legacyObliqueTopRight">
                <a:rot lat="20099999" lon="20399999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66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flatTx/>
            </a:bodyPr>
            <a:lstStyle/>
            <a:p>
              <a:endParaRPr lang="ru-RU"/>
            </a:p>
          </p:txBody>
        </p:sp>
        <p:grpSp>
          <p:nvGrpSpPr>
            <p:cNvPr id="94222" name="Group 14"/>
            <p:cNvGrpSpPr>
              <a:grpSpLocks/>
            </p:cNvGrpSpPr>
            <p:nvPr/>
          </p:nvGrpSpPr>
          <p:grpSpPr bwMode="auto">
            <a:xfrm>
              <a:off x="-16" y="3744"/>
              <a:ext cx="5776" cy="479"/>
              <a:chOff x="-16" y="3169"/>
              <a:chExt cx="5776" cy="479"/>
            </a:xfrm>
          </p:grpSpPr>
          <p:sp>
            <p:nvSpPr>
              <p:cNvPr id="94223" name="Freeform 15" descr="Орех"/>
              <p:cNvSpPr>
                <a:spLocks/>
              </p:cNvSpPr>
              <p:nvPr/>
            </p:nvSpPr>
            <p:spPr bwMode="auto">
              <a:xfrm rot="21228534" flipH="1">
                <a:off x="288" y="3410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9966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94224" name="Freeform 16" descr="Дуб"/>
              <p:cNvSpPr>
                <a:spLocks/>
              </p:cNvSpPr>
              <p:nvPr/>
            </p:nvSpPr>
            <p:spPr bwMode="auto">
              <a:xfrm rot="21228534" flipH="1">
                <a:off x="624" y="3366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9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CC99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94225" name="Freeform 17" descr="Каштан"/>
              <p:cNvSpPr>
                <a:spLocks/>
              </p:cNvSpPr>
              <p:nvPr/>
            </p:nvSpPr>
            <p:spPr bwMode="auto">
              <a:xfrm rot="21228534" flipH="1">
                <a:off x="0" y="3410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8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94226" name="Freeform 18" descr="Каштан"/>
              <p:cNvSpPr>
                <a:spLocks/>
              </p:cNvSpPr>
              <p:nvPr/>
            </p:nvSpPr>
            <p:spPr bwMode="auto">
              <a:xfrm rot="21228534" flipH="1">
                <a:off x="144" y="3410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8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94227" name="Freeform 19" descr="Каштан"/>
              <p:cNvSpPr>
                <a:spLocks/>
              </p:cNvSpPr>
              <p:nvPr/>
            </p:nvSpPr>
            <p:spPr bwMode="auto">
              <a:xfrm rot="21228534" flipH="1">
                <a:off x="4080" y="3169"/>
                <a:ext cx="277" cy="237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8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94228" name="Freeform 20" descr="Каштан"/>
              <p:cNvSpPr>
                <a:spLocks/>
              </p:cNvSpPr>
              <p:nvPr/>
            </p:nvSpPr>
            <p:spPr bwMode="auto">
              <a:xfrm rot="21228534" flipH="1">
                <a:off x="3888" y="3169"/>
                <a:ext cx="277" cy="237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8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94229" name="Freeform 21" descr="Каштан"/>
              <p:cNvSpPr>
                <a:spLocks/>
              </p:cNvSpPr>
              <p:nvPr/>
            </p:nvSpPr>
            <p:spPr bwMode="auto">
              <a:xfrm rot="21228534" flipH="1">
                <a:off x="3696" y="3169"/>
                <a:ext cx="277" cy="237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8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94230" name="Freeform 22" descr="Каштан"/>
              <p:cNvSpPr>
                <a:spLocks/>
              </p:cNvSpPr>
              <p:nvPr/>
            </p:nvSpPr>
            <p:spPr bwMode="auto">
              <a:xfrm rot="21228534" flipH="1">
                <a:off x="3504" y="3217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8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94231" name="Freeform 23" descr="Орех"/>
              <p:cNvSpPr>
                <a:spLocks/>
              </p:cNvSpPr>
              <p:nvPr/>
            </p:nvSpPr>
            <p:spPr bwMode="auto">
              <a:xfrm rot="21228534" flipH="1">
                <a:off x="3312" y="3217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9966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94232" name="Freeform 24" descr="Каштан"/>
              <p:cNvSpPr>
                <a:spLocks/>
              </p:cNvSpPr>
              <p:nvPr/>
            </p:nvSpPr>
            <p:spPr bwMode="auto">
              <a:xfrm rot="21228534" flipH="1">
                <a:off x="3072" y="3217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8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94233" name="Freeform 25" descr="Каштан"/>
              <p:cNvSpPr>
                <a:spLocks/>
              </p:cNvSpPr>
              <p:nvPr/>
            </p:nvSpPr>
            <p:spPr bwMode="auto">
              <a:xfrm rot="21228534" flipH="1">
                <a:off x="2880" y="3269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8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94234" name="Freeform 26" descr="Каштан"/>
              <p:cNvSpPr>
                <a:spLocks/>
              </p:cNvSpPr>
              <p:nvPr/>
            </p:nvSpPr>
            <p:spPr bwMode="auto">
              <a:xfrm rot="21228534" flipH="1">
                <a:off x="2688" y="3265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8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94235" name="Freeform 27" descr="Орех"/>
              <p:cNvSpPr>
                <a:spLocks/>
              </p:cNvSpPr>
              <p:nvPr/>
            </p:nvSpPr>
            <p:spPr bwMode="auto">
              <a:xfrm rot="21228534" flipH="1">
                <a:off x="2496" y="3265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9966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94236" name="Freeform 28" descr="Орех"/>
              <p:cNvSpPr>
                <a:spLocks/>
              </p:cNvSpPr>
              <p:nvPr/>
            </p:nvSpPr>
            <p:spPr bwMode="auto">
              <a:xfrm rot="21228534" flipH="1">
                <a:off x="2304" y="3265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9966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94237" name="Freeform 29" descr="Орех"/>
              <p:cNvSpPr>
                <a:spLocks/>
              </p:cNvSpPr>
              <p:nvPr/>
            </p:nvSpPr>
            <p:spPr bwMode="auto">
              <a:xfrm rot="21228534" flipH="1">
                <a:off x="2112" y="3265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9966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94238" name="Freeform 30" descr="Орех"/>
              <p:cNvSpPr>
                <a:spLocks/>
              </p:cNvSpPr>
              <p:nvPr/>
            </p:nvSpPr>
            <p:spPr bwMode="auto">
              <a:xfrm rot="21228534" flipH="1">
                <a:off x="1872" y="3261"/>
                <a:ext cx="277" cy="246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9966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94239" name="Freeform 31" descr="Орех"/>
              <p:cNvSpPr>
                <a:spLocks/>
              </p:cNvSpPr>
              <p:nvPr/>
            </p:nvSpPr>
            <p:spPr bwMode="auto">
              <a:xfrm rot="21228534" flipH="1">
                <a:off x="1691" y="3310"/>
                <a:ext cx="277" cy="245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9966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94240" name="Freeform 32" descr="Орех"/>
              <p:cNvSpPr>
                <a:spLocks/>
              </p:cNvSpPr>
              <p:nvPr/>
            </p:nvSpPr>
            <p:spPr bwMode="auto">
              <a:xfrm rot="21228534" flipH="1">
                <a:off x="1488" y="3314"/>
                <a:ext cx="277" cy="245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9966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94241" name="Freeform 33" descr="Каштан"/>
              <p:cNvSpPr>
                <a:spLocks/>
              </p:cNvSpPr>
              <p:nvPr/>
            </p:nvSpPr>
            <p:spPr bwMode="auto">
              <a:xfrm rot="21228534" flipH="1">
                <a:off x="1296" y="3314"/>
                <a:ext cx="277" cy="237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8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94242" name="Freeform 34" descr="Каштан"/>
              <p:cNvSpPr>
                <a:spLocks/>
              </p:cNvSpPr>
              <p:nvPr/>
            </p:nvSpPr>
            <p:spPr bwMode="auto">
              <a:xfrm rot="21228534" flipH="1">
                <a:off x="1152" y="3362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8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94243" name="Freeform 35" descr="Каштан"/>
              <p:cNvSpPr>
                <a:spLocks/>
              </p:cNvSpPr>
              <p:nvPr/>
            </p:nvSpPr>
            <p:spPr bwMode="auto">
              <a:xfrm rot="21228534" flipH="1">
                <a:off x="960" y="3362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8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94244" name="Freeform 36" descr="Каштан"/>
              <p:cNvSpPr>
                <a:spLocks/>
              </p:cNvSpPr>
              <p:nvPr/>
            </p:nvSpPr>
            <p:spPr bwMode="auto">
              <a:xfrm rot="21228534" flipH="1">
                <a:off x="768" y="3362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8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94245" name="Line 37"/>
              <p:cNvSpPr>
                <a:spLocks noChangeShapeType="1"/>
              </p:cNvSpPr>
              <p:nvPr/>
            </p:nvSpPr>
            <p:spPr bwMode="auto">
              <a:xfrm rot="-371466">
                <a:off x="9" y="3223"/>
                <a:ext cx="5751" cy="25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94246" name="Freeform 38"/>
              <p:cNvSpPr>
                <a:spLocks/>
              </p:cNvSpPr>
              <p:nvPr/>
            </p:nvSpPr>
            <p:spPr bwMode="auto">
              <a:xfrm>
                <a:off x="-16" y="3219"/>
                <a:ext cx="5736" cy="393"/>
              </a:xfrm>
              <a:custGeom>
                <a:avLst/>
                <a:gdLst>
                  <a:gd name="T0" fmla="*/ 0 w 5736"/>
                  <a:gd name="T1" fmla="*/ 390 h 390"/>
                  <a:gd name="T2" fmla="*/ 5736 w 5736"/>
                  <a:gd name="T3" fmla="*/ 0 h 3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736" h="390">
                    <a:moveTo>
                      <a:pt x="0" y="390"/>
                    </a:moveTo>
                    <a:lnTo>
                      <a:pt x="5736" y="0"/>
                    </a:ln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28575" cmpd="sng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</p:grpSp>
        <p:sp>
          <p:nvSpPr>
            <p:cNvPr id="94247" name="AutoShape 39"/>
            <p:cNvSpPr>
              <a:spLocks noChangeArrowheads="1"/>
            </p:cNvSpPr>
            <p:nvPr/>
          </p:nvSpPr>
          <p:spPr bwMode="auto">
            <a:xfrm>
              <a:off x="5098" y="3750"/>
              <a:ext cx="80" cy="96"/>
            </a:xfrm>
            <a:prstGeom prst="star4">
              <a:avLst>
                <a:gd name="adj" fmla="val 12500"/>
              </a:avLst>
            </a:prstGeom>
            <a:noFill/>
            <a:ln w="25400" algn="ctr">
              <a:solidFill>
                <a:srgbClr val="33CC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4248" name="AutoShape 40"/>
            <p:cNvSpPr>
              <a:spLocks noChangeArrowheads="1"/>
            </p:cNvSpPr>
            <p:nvPr/>
          </p:nvSpPr>
          <p:spPr bwMode="auto">
            <a:xfrm>
              <a:off x="3744" y="3359"/>
              <a:ext cx="160" cy="208"/>
            </a:xfrm>
            <a:prstGeom prst="star8">
              <a:avLst>
                <a:gd name="adj" fmla="val 15000"/>
              </a:avLst>
            </a:prstGeom>
            <a:noFill/>
            <a:ln w="12700" algn="ctr">
              <a:solidFill>
                <a:srgbClr val="33CC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4249" name="AutoShape 41"/>
            <p:cNvSpPr>
              <a:spLocks noChangeArrowheads="1"/>
            </p:cNvSpPr>
            <p:nvPr/>
          </p:nvSpPr>
          <p:spPr bwMode="auto">
            <a:xfrm>
              <a:off x="2544" y="3311"/>
              <a:ext cx="160" cy="208"/>
            </a:xfrm>
            <a:prstGeom prst="star8">
              <a:avLst>
                <a:gd name="adj" fmla="val 15000"/>
              </a:avLst>
            </a:prstGeom>
            <a:noFill/>
            <a:ln w="12700" algn="ctr">
              <a:solidFill>
                <a:srgbClr val="33CC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4250" name="AutoShape 42"/>
            <p:cNvSpPr>
              <a:spLocks noChangeArrowheads="1"/>
            </p:cNvSpPr>
            <p:nvPr/>
          </p:nvSpPr>
          <p:spPr bwMode="auto">
            <a:xfrm>
              <a:off x="4512" y="3407"/>
              <a:ext cx="80" cy="96"/>
            </a:xfrm>
            <a:prstGeom prst="star4">
              <a:avLst>
                <a:gd name="adj" fmla="val 12500"/>
              </a:avLst>
            </a:prstGeom>
            <a:noFill/>
            <a:ln w="25400" algn="ctr">
              <a:solidFill>
                <a:srgbClr val="33CC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4251" name="Group 43"/>
            <p:cNvGrpSpPr>
              <a:grpSpLocks/>
            </p:cNvGrpSpPr>
            <p:nvPr/>
          </p:nvGrpSpPr>
          <p:grpSpPr bwMode="auto">
            <a:xfrm>
              <a:off x="5057" y="4080"/>
              <a:ext cx="228" cy="240"/>
              <a:chOff x="3228" y="2304"/>
              <a:chExt cx="897" cy="971"/>
            </a:xfrm>
          </p:grpSpPr>
          <p:sp>
            <p:nvSpPr>
              <p:cNvPr id="94252" name="Freeform 44"/>
              <p:cNvSpPr>
                <a:spLocks/>
              </p:cNvSpPr>
              <p:nvPr/>
            </p:nvSpPr>
            <p:spPr bwMode="auto">
              <a:xfrm>
                <a:off x="4022" y="3018"/>
                <a:ext cx="28" cy="80"/>
              </a:xfrm>
              <a:custGeom>
                <a:avLst/>
                <a:gdLst>
                  <a:gd name="T0" fmla="*/ 0 w 56"/>
                  <a:gd name="T1" fmla="*/ 0 h 159"/>
                  <a:gd name="T2" fmla="*/ 56 w 56"/>
                  <a:gd name="T3" fmla="*/ 0 h 159"/>
                  <a:gd name="T4" fmla="*/ 43 w 56"/>
                  <a:gd name="T5" fmla="*/ 40 h 159"/>
                  <a:gd name="T6" fmla="*/ 40 w 56"/>
                  <a:gd name="T7" fmla="*/ 85 h 159"/>
                  <a:gd name="T8" fmla="*/ 35 w 56"/>
                  <a:gd name="T9" fmla="*/ 127 h 159"/>
                  <a:gd name="T10" fmla="*/ 23 w 56"/>
                  <a:gd name="T11" fmla="*/ 159 h 159"/>
                  <a:gd name="T12" fmla="*/ 16 w 56"/>
                  <a:gd name="T13" fmla="*/ 150 h 159"/>
                  <a:gd name="T14" fmla="*/ 10 w 56"/>
                  <a:gd name="T15" fmla="*/ 138 h 159"/>
                  <a:gd name="T16" fmla="*/ 4 w 56"/>
                  <a:gd name="T17" fmla="*/ 125 h 159"/>
                  <a:gd name="T18" fmla="*/ 0 w 56"/>
                  <a:gd name="T19" fmla="*/ 113 h 159"/>
                  <a:gd name="T20" fmla="*/ 0 w 56"/>
                  <a:gd name="T21" fmla="*/ 0 h 159"/>
                  <a:gd name="T22" fmla="*/ 0 w 56"/>
                  <a:gd name="T23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6" h="159">
                    <a:moveTo>
                      <a:pt x="0" y="0"/>
                    </a:moveTo>
                    <a:lnTo>
                      <a:pt x="56" y="0"/>
                    </a:lnTo>
                    <a:lnTo>
                      <a:pt x="43" y="40"/>
                    </a:lnTo>
                    <a:lnTo>
                      <a:pt x="40" y="85"/>
                    </a:lnTo>
                    <a:lnTo>
                      <a:pt x="35" y="127"/>
                    </a:lnTo>
                    <a:lnTo>
                      <a:pt x="23" y="159"/>
                    </a:lnTo>
                    <a:lnTo>
                      <a:pt x="16" y="150"/>
                    </a:lnTo>
                    <a:lnTo>
                      <a:pt x="10" y="138"/>
                    </a:lnTo>
                    <a:lnTo>
                      <a:pt x="4" y="125"/>
                    </a:lnTo>
                    <a:lnTo>
                      <a:pt x="0" y="11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53" name="Freeform 45"/>
              <p:cNvSpPr>
                <a:spLocks/>
              </p:cNvSpPr>
              <p:nvPr/>
            </p:nvSpPr>
            <p:spPr bwMode="auto">
              <a:xfrm>
                <a:off x="4058" y="3018"/>
                <a:ext cx="45" cy="22"/>
              </a:xfrm>
              <a:custGeom>
                <a:avLst/>
                <a:gdLst>
                  <a:gd name="T0" fmla="*/ 0 w 90"/>
                  <a:gd name="T1" fmla="*/ 0 h 44"/>
                  <a:gd name="T2" fmla="*/ 90 w 90"/>
                  <a:gd name="T3" fmla="*/ 0 h 44"/>
                  <a:gd name="T4" fmla="*/ 90 w 90"/>
                  <a:gd name="T5" fmla="*/ 6 h 44"/>
                  <a:gd name="T6" fmla="*/ 89 w 90"/>
                  <a:gd name="T7" fmla="*/ 11 h 44"/>
                  <a:gd name="T8" fmla="*/ 87 w 90"/>
                  <a:gd name="T9" fmla="*/ 17 h 44"/>
                  <a:gd name="T10" fmla="*/ 85 w 90"/>
                  <a:gd name="T11" fmla="*/ 24 h 44"/>
                  <a:gd name="T12" fmla="*/ 85 w 90"/>
                  <a:gd name="T13" fmla="*/ 24 h 44"/>
                  <a:gd name="T14" fmla="*/ 85 w 90"/>
                  <a:gd name="T15" fmla="*/ 24 h 44"/>
                  <a:gd name="T16" fmla="*/ 85 w 90"/>
                  <a:gd name="T17" fmla="*/ 24 h 44"/>
                  <a:gd name="T18" fmla="*/ 86 w 90"/>
                  <a:gd name="T19" fmla="*/ 24 h 44"/>
                  <a:gd name="T20" fmla="*/ 85 w 90"/>
                  <a:gd name="T21" fmla="*/ 24 h 44"/>
                  <a:gd name="T22" fmla="*/ 85 w 90"/>
                  <a:gd name="T23" fmla="*/ 24 h 44"/>
                  <a:gd name="T24" fmla="*/ 85 w 90"/>
                  <a:gd name="T25" fmla="*/ 25 h 44"/>
                  <a:gd name="T26" fmla="*/ 85 w 90"/>
                  <a:gd name="T27" fmla="*/ 25 h 44"/>
                  <a:gd name="T28" fmla="*/ 85 w 90"/>
                  <a:gd name="T29" fmla="*/ 25 h 44"/>
                  <a:gd name="T30" fmla="*/ 85 w 90"/>
                  <a:gd name="T31" fmla="*/ 25 h 44"/>
                  <a:gd name="T32" fmla="*/ 85 w 90"/>
                  <a:gd name="T33" fmla="*/ 25 h 44"/>
                  <a:gd name="T34" fmla="*/ 85 w 90"/>
                  <a:gd name="T35" fmla="*/ 26 h 44"/>
                  <a:gd name="T36" fmla="*/ 84 w 90"/>
                  <a:gd name="T37" fmla="*/ 26 h 44"/>
                  <a:gd name="T38" fmla="*/ 84 w 90"/>
                  <a:gd name="T39" fmla="*/ 26 h 44"/>
                  <a:gd name="T40" fmla="*/ 84 w 90"/>
                  <a:gd name="T41" fmla="*/ 26 h 44"/>
                  <a:gd name="T42" fmla="*/ 84 w 90"/>
                  <a:gd name="T43" fmla="*/ 26 h 44"/>
                  <a:gd name="T44" fmla="*/ 71 w 90"/>
                  <a:gd name="T45" fmla="*/ 39 h 44"/>
                  <a:gd name="T46" fmla="*/ 59 w 90"/>
                  <a:gd name="T47" fmla="*/ 44 h 44"/>
                  <a:gd name="T48" fmla="*/ 47 w 90"/>
                  <a:gd name="T49" fmla="*/ 42 h 44"/>
                  <a:gd name="T50" fmla="*/ 37 w 90"/>
                  <a:gd name="T51" fmla="*/ 37 h 44"/>
                  <a:gd name="T52" fmla="*/ 28 w 90"/>
                  <a:gd name="T53" fmla="*/ 29 h 44"/>
                  <a:gd name="T54" fmla="*/ 18 w 90"/>
                  <a:gd name="T55" fmla="*/ 19 h 44"/>
                  <a:gd name="T56" fmla="*/ 9 w 90"/>
                  <a:gd name="T57" fmla="*/ 9 h 44"/>
                  <a:gd name="T58" fmla="*/ 0 w 90"/>
                  <a:gd name="T59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90" h="44">
                    <a:moveTo>
                      <a:pt x="0" y="0"/>
                    </a:moveTo>
                    <a:lnTo>
                      <a:pt x="90" y="0"/>
                    </a:lnTo>
                    <a:lnTo>
                      <a:pt x="90" y="6"/>
                    </a:lnTo>
                    <a:lnTo>
                      <a:pt x="89" y="11"/>
                    </a:lnTo>
                    <a:lnTo>
                      <a:pt x="87" y="17"/>
                    </a:lnTo>
                    <a:lnTo>
                      <a:pt x="85" y="24"/>
                    </a:lnTo>
                    <a:lnTo>
                      <a:pt x="85" y="24"/>
                    </a:lnTo>
                    <a:lnTo>
                      <a:pt x="85" y="24"/>
                    </a:lnTo>
                    <a:lnTo>
                      <a:pt x="85" y="24"/>
                    </a:lnTo>
                    <a:lnTo>
                      <a:pt x="86" y="24"/>
                    </a:lnTo>
                    <a:lnTo>
                      <a:pt x="85" y="24"/>
                    </a:lnTo>
                    <a:lnTo>
                      <a:pt x="85" y="24"/>
                    </a:lnTo>
                    <a:lnTo>
                      <a:pt x="85" y="25"/>
                    </a:lnTo>
                    <a:lnTo>
                      <a:pt x="85" y="25"/>
                    </a:lnTo>
                    <a:lnTo>
                      <a:pt x="85" y="25"/>
                    </a:lnTo>
                    <a:lnTo>
                      <a:pt x="85" y="25"/>
                    </a:lnTo>
                    <a:lnTo>
                      <a:pt x="85" y="25"/>
                    </a:lnTo>
                    <a:lnTo>
                      <a:pt x="85" y="26"/>
                    </a:lnTo>
                    <a:lnTo>
                      <a:pt x="84" y="26"/>
                    </a:lnTo>
                    <a:lnTo>
                      <a:pt x="84" y="26"/>
                    </a:lnTo>
                    <a:lnTo>
                      <a:pt x="84" y="26"/>
                    </a:lnTo>
                    <a:lnTo>
                      <a:pt x="84" y="26"/>
                    </a:lnTo>
                    <a:lnTo>
                      <a:pt x="71" y="39"/>
                    </a:lnTo>
                    <a:lnTo>
                      <a:pt x="59" y="44"/>
                    </a:lnTo>
                    <a:lnTo>
                      <a:pt x="47" y="42"/>
                    </a:lnTo>
                    <a:lnTo>
                      <a:pt x="37" y="37"/>
                    </a:lnTo>
                    <a:lnTo>
                      <a:pt x="28" y="29"/>
                    </a:lnTo>
                    <a:lnTo>
                      <a:pt x="18" y="19"/>
                    </a:lnTo>
                    <a:lnTo>
                      <a:pt x="9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54" name="Freeform 46"/>
              <p:cNvSpPr>
                <a:spLocks/>
              </p:cNvSpPr>
              <p:nvPr/>
            </p:nvSpPr>
            <p:spPr bwMode="auto">
              <a:xfrm>
                <a:off x="4022" y="2938"/>
                <a:ext cx="103" cy="80"/>
              </a:xfrm>
              <a:custGeom>
                <a:avLst/>
                <a:gdLst>
                  <a:gd name="T0" fmla="*/ 71 w 206"/>
                  <a:gd name="T1" fmla="*/ 160 h 160"/>
                  <a:gd name="T2" fmla="*/ 66 w 206"/>
                  <a:gd name="T3" fmla="*/ 156 h 160"/>
                  <a:gd name="T4" fmla="*/ 61 w 206"/>
                  <a:gd name="T5" fmla="*/ 153 h 160"/>
                  <a:gd name="T6" fmla="*/ 58 w 206"/>
                  <a:gd name="T7" fmla="*/ 156 h 160"/>
                  <a:gd name="T8" fmla="*/ 56 w 206"/>
                  <a:gd name="T9" fmla="*/ 160 h 160"/>
                  <a:gd name="T10" fmla="*/ 0 w 206"/>
                  <a:gd name="T11" fmla="*/ 45 h 160"/>
                  <a:gd name="T12" fmla="*/ 17 w 206"/>
                  <a:gd name="T13" fmla="*/ 40 h 160"/>
                  <a:gd name="T14" fmla="*/ 35 w 206"/>
                  <a:gd name="T15" fmla="*/ 35 h 160"/>
                  <a:gd name="T16" fmla="*/ 51 w 206"/>
                  <a:gd name="T17" fmla="*/ 31 h 160"/>
                  <a:gd name="T18" fmla="*/ 61 w 206"/>
                  <a:gd name="T19" fmla="*/ 25 h 160"/>
                  <a:gd name="T20" fmla="*/ 63 w 206"/>
                  <a:gd name="T21" fmla="*/ 26 h 160"/>
                  <a:gd name="T22" fmla="*/ 65 w 206"/>
                  <a:gd name="T23" fmla="*/ 27 h 160"/>
                  <a:gd name="T24" fmla="*/ 66 w 206"/>
                  <a:gd name="T25" fmla="*/ 25 h 160"/>
                  <a:gd name="T26" fmla="*/ 67 w 206"/>
                  <a:gd name="T27" fmla="*/ 24 h 160"/>
                  <a:gd name="T28" fmla="*/ 82 w 206"/>
                  <a:gd name="T29" fmla="*/ 24 h 160"/>
                  <a:gd name="T30" fmla="*/ 102 w 206"/>
                  <a:gd name="T31" fmla="*/ 18 h 160"/>
                  <a:gd name="T32" fmla="*/ 123 w 206"/>
                  <a:gd name="T33" fmla="*/ 12 h 160"/>
                  <a:gd name="T34" fmla="*/ 139 w 206"/>
                  <a:gd name="T35" fmla="*/ 11 h 160"/>
                  <a:gd name="T36" fmla="*/ 140 w 206"/>
                  <a:gd name="T37" fmla="*/ 9 h 160"/>
                  <a:gd name="T38" fmla="*/ 141 w 206"/>
                  <a:gd name="T39" fmla="*/ 8 h 160"/>
                  <a:gd name="T40" fmla="*/ 158 w 206"/>
                  <a:gd name="T41" fmla="*/ 4 h 160"/>
                  <a:gd name="T42" fmla="*/ 176 w 206"/>
                  <a:gd name="T43" fmla="*/ 1 h 160"/>
                  <a:gd name="T44" fmla="*/ 192 w 206"/>
                  <a:gd name="T45" fmla="*/ 0 h 160"/>
                  <a:gd name="T46" fmla="*/ 206 w 206"/>
                  <a:gd name="T47" fmla="*/ 2 h 160"/>
                  <a:gd name="T48" fmla="*/ 183 w 206"/>
                  <a:gd name="T49" fmla="*/ 31 h 160"/>
                  <a:gd name="T50" fmla="*/ 147 w 206"/>
                  <a:gd name="T51" fmla="*/ 56 h 160"/>
                  <a:gd name="T52" fmla="*/ 108 w 206"/>
                  <a:gd name="T53" fmla="*/ 84 h 160"/>
                  <a:gd name="T54" fmla="*/ 80 w 206"/>
                  <a:gd name="T55" fmla="*/ 117 h 160"/>
                  <a:gd name="T56" fmla="*/ 101 w 206"/>
                  <a:gd name="T57" fmla="*/ 125 h 160"/>
                  <a:gd name="T58" fmla="*/ 127 w 206"/>
                  <a:gd name="T59" fmla="*/ 131 h 160"/>
                  <a:gd name="T60" fmla="*/ 150 w 206"/>
                  <a:gd name="T61" fmla="*/ 141 h 160"/>
                  <a:gd name="T62" fmla="*/ 161 w 206"/>
                  <a:gd name="T63" fmla="*/ 16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206" h="160">
                    <a:moveTo>
                      <a:pt x="161" y="160"/>
                    </a:moveTo>
                    <a:lnTo>
                      <a:pt x="71" y="160"/>
                    </a:lnTo>
                    <a:lnTo>
                      <a:pt x="69" y="158"/>
                    </a:lnTo>
                    <a:lnTo>
                      <a:pt x="66" y="156"/>
                    </a:lnTo>
                    <a:lnTo>
                      <a:pt x="63" y="154"/>
                    </a:lnTo>
                    <a:lnTo>
                      <a:pt x="61" y="153"/>
                    </a:lnTo>
                    <a:lnTo>
                      <a:pt x="59" y="154"/>
                    </a:lnTo>
                    <a:lnTo>
                      <a:pt x="58" y="156"/>
                    </a:lnTo>
                    <a:lnTo>
                      <a:pt x="57" y="158"/>
                    </a:lnTo>
                    <a:lnTo>
                      <a:pt x="56" y="160"/>
                    </a:lnTo>
                    <a:lnTo>
                      <a:pt x="0" y="160"/>
                    </a:lnTo>
                    <a:lnTo>
                      <a:pt x="0" y="45"/>
                    </a:lnTo>
                    <a:lnTo>
                      <a:pt x="8" y="42"/>
                    </a:lnTo>
                    <a:lnTo>
                      <a:pt x="17" y="40"/>
                    </a:lnTo>
                    <a:lnTo>
                      <a:pt x="26" y="38"/>
                    </a:lnTo>
                    <a:lnTo>
                      <a:pt x="35" y="35"/>
                    </a:lnTo>
                    <a:lnTo>
                      <a:pt x="43" y="33"/>
                    </a:lnTo>
                    <a:lnTo>
                      <a:pt x="51" y="31"/>
                    </a:lnTo>
                    <a:lnTo>
                      <a:pt x="57" y="27"/>
                    </a:lnTo>
                    <a:lnTo>
                      <a:pt x="61" y="25"/>
                    </a:lnTo>
                    <a:lnTo>
                      <a:pt x="62" y="26"/>
                    </a:lnTo>
                    <a:lnTo>
                      <a:pt x="63" y="26"/>
                    </a:lnTo>
                    <a:lnTo>
                      <a:pt x="64" y="27"/>
                    </a:lnTo>
                    <a:lnTo>
                      <a:pt x="65" y="27"/>
                    </a:lnTo>
                    <a:lnTo>
                      <a:pt x="66" y="26"/>
                    </a:lnTo>
                    <a:lnTo>
                      <a:pt x="66" y="25"/>
                    </a:lnTo>
                    <a:lnTo>
                      <a:pt x="66" y="25"/>
                    </a:lnTo>
                    <a:lnTo>
                      <a:pt x="67" y="24"/>
                    </a:lnTo>
                    <a:lnTo>
                      <a:pt x="73" y="25"/>
                    </a:lnTo>
                    <a:lnTo>
                      <a:pt x="82" y="24"/>
                    </a:lnTo>
                    <a:lnTo>
                      <a:pt x="92" y="22"/>
                    </a:lnTo>
                    <a:lnTo>
                      <a:pt x="102" y="18"/>
                    </a:lnTo>
                    <a:lnTo>
                      <a:pt x="114" y="15"/>
                    </a:lnTo>
                    <a:lnTo>
                      <a:pt x="123" y="12"/>
                    </a:lnTo>
                    <a:lnTo>
                      <a:pt x="132" y="11"/>
                    </a:lnTo>
                    <a:lnTo>
                      <a:pt x="139" y="11"/>
                    </a:lnTo>
                    <a:lnTo>
                      <a:pt x="140" y="10"/>
                    </a:lnTo>
                    <a:lnTo>
                      <a:pt x="140" y="9"/>
                    </a:lnTo>
                    <a:lnTo>
                      <a:pt x="140" y="9"/>
                    </a:lnTo>
                    <a:lnTo>
                      <a:pt x="141" y="8"/>
                    </a:lnTo>
                    <a:lnTo>
                      <a:pt x="150" y="7"/>
                    </a:lnTo>
                    <a:lnTo>
                      <a:pt x="158" y="4"/>
                    </a:lnTo>
                    <a:lnTo>
                      <a:pt x="168" y="3"/>
                    </a:lnTo>
                    <a:lnTo>
                      <a:pt x="176" y="1"/>
                    </a:lnTo>
                    <a:lnTo>
                      <a:pt x="184" y="1"/>
                    </a:lnTo>
                    <a:lnTo>
                      <a:pt x="192" y="0"/>
                    </a:lnTo>
                    <a:lnTo>
                      <a:pt x="199" y="1"/>
                    </a:lnTo>
                    <a:lnTo>
                      <a:pt x="206" y="2"/>
                    </a:lnTo>
                    <a:lnTo>
                      <a:pt x="196" y="17"/>
                    </a:lnTo>
                    <a:lnTo>
                      <a:pt x="183" y="31"/>
                    </a:lnTo>
                    <a:lnTo>
                      <a:pt x="165" y="43"/>
                    </a:lnTo>
                    <a:lnTo>
                      <a:pt x="147" y="56"/>
                    </a:lnTo>
                    <a:lnTo>
                      <a:pt x="126" y="70"/>
                    </a:lnTo>
                    <a:lnTo>
                      <a:pt x="108" y="84"/>
                    </a:lnTo>
                    <a:lnTo>
                      <a:pt x="92" y="100"/>
                    </a:lnTo>
                    <a:lnTo>
                      <a:pt x="80" y="117"/>
                    </a:lnTo>
                    <a:lnTo>
                      <a:pt x="89" y="122"/>
                    </a:lnTo>
                    <a:lnTo>
                      <a:pt x="101" y="125"/>
                    </a:lnTo>
                    <a:lnTo>
                      <a:pt x="114" y="129"/>
                    </a:lnTo>
                    <a:lnTo>
                      <a:pt x="127" y="131"/>
                    </a:lnTo>
                    <a:lnTo>
                      <a:pt x="139" y="136"/>
                    </a:lnTo>
                    <a:lnTo>
                      <a:pt x="150" y="141"/>
                    </a:lnTo>
                    <a:lnTo>
                      <a:pt x="157" y="148"/>
                    </a:lnTo>
                    <a:lnTo>
                      <a:pt x="161" y="16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55" name="Freeform 47"/>
              <p:cNvSpPr>
                <a:spLocks/>
              </p:cNvSpPr>
              <p:nvPr/>
            </p:nvSpPr>
            <p:spPr bwMode="auto">
              <a:xfrm>
                <a:off x="4022" y="2559"/>
                <a:ext cx="100" cy="79"/>
              </a:xfrm>
              <a:custGeom>
                <a:avLst/>
                <a:gdLst>
                  <a:gd name="T0" fmla="*/ 50 w 199"/>
                  <a:gd name="T1" fmla="*/ 0 h 157"/>
                  <a:gd name="T2" fmla="*/ 51 w 199"/>
                  <a:gd name="T3" fmla="*/ 1 h 157"/>
                  <a:gd name="T4" fmla="*/ 52 w 199"/>
                  <a:gd name="T5" fmla="*/ 4 h 157"/>
                  <a:gd name="T6" fmla="*/ 56 w 199"/>
                  <a:gd name="T7" fmla="*/ 1 h 157"/>
                  <a:gd name="T8" fmla="*/ 59 w 199"/>
                  <a:gd name="T9" fmla="*/ 0 h 157"/>
                  <a:gd name="T10" fmla="*/ 148 w 199"/>
                  <a:gd name="T11" fmla="*/ 11 h 157"/>
                  <a:gd name="T12" fmla="*/ 130 w 199"/>
                  <a:gd name="T13" fmla="*/ 22 h 157"/>
                  <a:gd name="T14" fmla="*/ 104 w 199"/>
                  <a:gd name="T15" fmla="*/ 28 h 157"/>
                  <a:gd name="T16" fmla="*/ 81 w 199"/>
                  <a:gd name="T17" fmla="*/ 35 h 157"/>
                  <a:gd name="T18" fmla="*/ 85 w 199"/>
                  <a:gd name="T19" fmla="*/ 57 h 157"/>
                  <a:gd name="T20" fmla="*/ 119 w 199"/>
                  <a:gd name="T21" fmla="*/ 87 h 157"/>
                  <a:gd name="T22" fmla="*/ 157 w 199"/>
                  <a:gd name="T23" fmla="*/ 113 h 157"/>
                  <a:gd name="T24" fmla="*/ 190 w 199"/>
                  <a:gd name="T25" fmla="*/ 140 h 157"/>
                  <a:gd name="T26" fmla="*/ 192 w 199"/>
                  <a:gd name="T27" fmla="*/ 156 h 157"/>
                  <a:gd name="T28" fmla="*/ 176 w 199"/>
                  <a:gd name="T29" fmla="*/ 156 h 157"/>
                  <a:gd name="T30" fmla="*/ 160 w 199"/>
                  <a:gd name="T31" fmla="*/ 154 h 157"/>
                  <a:gd name="T32" fmla="*/ 142 w 199"/>
                  <a:gd name="T33" fmla="*/ 151 h 157"/>
                  <a:gd name="T34" fmla="*/ 133 w 199"/>
                  <a:gd name="T35" fmla="*/ 149 h 157"/>
                  <a:gd name="T36" fmla="*/ 132 w 199"/>
                  <a:gd name="T37" fmla="*/ 147 h 157"/>
                  <a:gd name="T38" fmla="*/ 124 w 199"/>
                  <a:gd name="T39" fmla="*/ 146 h 157"/>
                  <a:gd name="T40" fmla="*/ 105 w 199"/>
                  <a:gd name="T41" fmla="*/ 142 h 157"/>
                  <a:gd name="T42" fmla="*/ 84 w 199"/>
                  <a:gd name="T43" fmla="*/ 135 h 157"/>
                  <a:gd name="T44" fmla="*/ 65 w 199"/>
                  <a:gd name="T45" fmla="*/ 133 h 157"/>
                  <a:gd name="T46" fmla="*/ 58 w 199"/>
                  <a:gd name="T47" fmla="*/ 133 h 157"/>
                  <a:gd name="T48" fmla="*/ 58 w 199"/>
                  <a:gd name="T49" fmla="*/ 131 h 157"/>
                  <a:gd name="T50" fmla="*/ 56 w 199"/>
                  <a:gd name="T51" fmla="*/ 129 h 157"/>
                  <a:gd name="T52" fmla="*/ 54 w 199"/>
                  <a:gd name="T53" fmla="*/ 131 h 157"/>
                  <a:gd name="T54" fmla="*/ 49 w 199"/>
                  <a:gd name="T55" fmla="*/ 129 h 157"/>
                  <a:gd name="T56" fmla="*/ 39 w 199"/>
                  <a:gd name="T57" fmla="*/ 125 h 157"/>
                  <a:gd name="T58" fmla="*/ 24 w 199"/>
                  <a:gd name="T59" fmla="*/ 120 h 157"/>
                  <a:gd name="T60" fmla="*/ 8 w 199"/>
                  <a:gd name="T61" fmla="*/ 117 h 157"/>
                  <a:gd name="T62" fmla="*/ 0 w 199"/>
                  <a:gd name="T63" fmla="*/ 0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99" h="157">
                    <a:moveTo>
                      <a:pt x="0" y="0"/>
                    </a:moveTo>
                    <a:lnTo>
                      <a:pt x="50" y="0"/>
                    </a:lnTo>
                    <a:lnTo>
                      <a:pt x="51" y="1"/>
                    </a:lnTo>
                    <a:lnTo>
                      <a:pt x="51" y="1"/>
                    </a:lnTo>
                    <a:lnTo>
                      <a:pt x="51" y="3"/>
                    </a:lnTo>
                    <a:lnTo>
                      <a:pt x="52" y="4"/>
                    </a:lnTo>
                    <a:lnTo>
                      <a:pt x="55" y="3"/>
                    </a:lnTo>
                    <a:lnTo>
                      <a:pt x="56" y="1"/>
                    </a:lnTo>
                    <a:lnTo>
                      <a:pt x="58" y="1"/>
                    </a:lnTo>
                    <a:lnTo>
                      <a:pt x="59" y="0"/>
                    </a:lnTo>
                    <a:lnTo>
                      <a:pt x="153" y="0"/>
                    </a:lnTo>
                    <a:lnTo>
                      <a:pt x="148" y="11"/>
                    </a:lnTo>
                    <a:lnTo>
                      <a:pt x="140" y="18"/>
                    </a:lnTo>
                    <a:lnTo>
                      <a:pt x="130" y="22"/>
                    </a:lnTo>
                    <a:lnTo>
                      <a:pt x="117" y="26"/>
                    </a:lnTo>
                    <a:lnTo>
                      <a:pt x="104" y="28"/>
                    </a:lnTo>
                    <a:lnTo>
                      <a:pt x="93" y="31"/>
                    </a:lnTo>
                    <a:lnTo>
                      <a:pt x="81" y="35"/>
                    </a:lnTo>
                    <a:lnTo>
                      <a:pt x="73" y="40"/>
                    </a:lnTo>
                    <a:lnTo>
                      <a:pt x="85" y="57"/>
                    </a:lnTo>
                    <a:lnTo>
                      <a:pt x="101" y="73"/>
                    </a:lnTo>
                    <a:lnTo>
                      <a:pt x="119" y="87"/>
                    </a:lnTo>
                    <a:lnTo>
                      <a:pt x="139" y="101"/>
                    </a:lnTo>
                    <a:lnTo>
                      <a:pt x="157" y="113"/>
                    </a:lnTo>
                    <a:lnTo>
                      <a:pt x="176" y="126"/>
                    </a:lnTo>
                    <a:lnTo>
                      <a:pt x="190" y="140"/>
                    </a:lnTo>
                    <a:lnTo>
                      <a:pt x="199" y="155"/>
                    </a:lnTo>
                    <a:lnTo>
                      <a:pt x="192" y="156"/>
                    </a:lnTo>
                    <a:lnTo>
                      <a:pt x="184" y="157"/>
                    </a:lnTo>
                    <a:lnTo>
                      <a:pt x="176" y="156"/>
                    </a:lnTo>
                    <a:lnTo>
                      <a:pt x="168" y="156"/>
                    </a:lnTo>
                    <a:lnTo>
                      <a:pt x="160" y="154"/>
                    </a:lnTo>
                    <a:lnTo>
                      <a:pt x="150" y="152"/>
                    </a:lnTo>
                    <a:lnTo>
                      <a:pt x="142" y="151"/>
                    </a:lnTo>
                    <a:lnTo>
                      <a:pt x="133" y="150"/>
                    </a:lnTo>
                    <a:lnTo>
                      <a:pt x="133" y="149"/>
                    </a:lnTo>
                    <a:lnTo>
                      <a:pt x="132" y="148"/>
                    </a:lnTo>
                    <a:lnTo>
                      <a:pt x="132" y="147"/>
                    </a:lnTo>
                    <a:lnTo>
                      <a:pt x="131" y="146"/>
                    </a:lnTo>
                    <a:lnTo>
                      <a:pt x="124" y="146"/>
                    </a:lnTo>
                    <a:lnTo>
                      <a:pt x="115" y="144"/>
                    </a:lnTo>
                    <a:lnTo>
                      <a:pt x="105" y="142"/>
                    </a:lnTo>
                    <a:lnTo>
                      <a:pt x="94" y="139"/>
                    </a:lnTo>
                    <a:lnTo>
                      <a:pt x="84" y="135"/>
                    </a:lnTo>
                    <a:lnTo>
                      <a:pt x="74" y="133"/>
                    </a:lnTo>
                    <a:lnTo>
                      <a:pt x="65" y="133"/>
                    </a:lnTo>
                    <a:lnTo>
                      <a:pt x="59" y="134"/>
                    </a:lnTo>
                    <a:lnTo>
                      <a:pt x="58" y="133"/>
                    </a:lnTo>
                    <a:lnTo>
                      <a:pt x="58" y="132"/>
                    </a:lnTo>
                    <a:lnTo>
                      <a:pt x="58" y="131"/>
                    </a:lnTo>
                    <a:lnTo>
                      <a:pt x="57" y="129"/>
                    </a:lnTo>
                    <a:lnTo>
                      <a:pt x="56" y="129"/>
                    </a:lnTo>
                    <a:lnTo>
                      <a:pt x="55" y="131"/>
                    </a:lnTo>
                    <a:lnTo>
                      <a:pt x="54" y="131"/>
                    </a:lnTo>
                    <a:lnTo>
                      <a:pt x="52" y="132"/>
                    </a:lnTo>
                    <a:lnTo>
                      <a:pt x="49" y="129"/>
                    </a:lnTo>
                    <a:lnTo>
                      <a:pt x="44" y="127"/>
                    </a:lnTo>
                    <a:lnTo>
                      <a:pt x="39" y="125"/>
                    </a:lnTo>
                    <a:lnTo>
                      <a:pt x="32" y="122"/>
                    </a:lnTo>
                    <a:lnTo>
                      <a:pt x="24" y="120"/>
                    </a:lnTo>
                    <a:lnTo>
                      <a:pt x="16" y="119"/>
                    </a:lnTo>
                    <a:lnTo>
                      <a:pt x="8" y="117"/>
                    </a:lnTo>
                    <a:lnTo>
                      <a:pt x="0" y="1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56" name="Freeform 48"/>
              <p:cNvSpPr>
                <a:spLocks/>
              </p:cNvSpPr>
              <p:nvPr/>
            </p:nvSpPr>
            <p:spPr bwMode="auto">
              <a:xfrm>
                <a:off x="4052" y="2536"/>
                <a:ext cx="47" cy="23"/>
              </a:xfrm>
              <a:custGeom>
                <a:avLst/>
                <a:gdLst>
                  <a:gd name="T0" fmla="*/ 94 w 94"/>
                  <a:gd name="T1" fmla="*/ 47 h 47"/>
                  <a:gd name="T2" fmla="*/ 0 w 94"/>
                  <a:gd name="T3" fmla="*/ 47 h 47"/>
                  <a:gd name="T4" fmla="*/ 10 w 94"/>
                  <a:gd name="T5" fmla="*/ 39 h 47"/>
                  <a:gd name="T6" fmla="*/ 19 w 94"/>
                  <a:gd name="T7" fmla="*/ 29 h 47"/>
                  <a:gd name="T8" fmla="*/ 28 w 94"/>
                  <a:gd name="T9" fmla="*/ 19 h 47"/>
                  <a:gd name="T10" fmla="*/ 38 w 94"/>
                  <a:gd name="T11" fmla="*/ 8 h 47"/>
                  <a:gd name="T12" fmla="*/ 50 w 94"/>
                  <a:gd name="T13" fmla="*/ 2 h 47"/>
                  <a:gd name="T14" fmla="*/ 61 w 94"/>
                  <a:gd name="T15" fmla="*/ 0 h 47"/>
                  <a:gd name="T16" fmla="*/ 74 w 94"/>
                  <a:gd name="T17" fmla="*/ 6 h 47"/>
                  <a:gd name="T18" fmla="*/ 88 w 94"/>
                  <a:gd name="T19" fmla="*/ 19 h 47"/>
                  <a:gd name="T20" fmla="*/ 89 w 94"/>
                  <a:gd name="T21" fmla="*/ 19 h 47"/>
                  <a:gd name="T22" fmla="*/ 89 w 94"/>
                  <a:gd name="T23" fmla="*/ 19 h 47"/>
                  <a:gd name="T24" fmla="*/ 89 w 94"/>
                  <a:gd name="T25" fmla="*/ 19 h 47"/>
                  <a:gd name="T26" fmla="*/ 89 w 94"/>
                  <a:gd name="T27" fmla="*/ 19 h 47"/>
                  <a:gd name="T28" fmla="*/ 89 w 94"/>
                  <a:gd name="T29" fmla="*/ 19 h 47"/>
                  <a:gd name="T30" fmla="*/ 89 w 94"/>
                  <a:gd name="T31" fmla="*/ 19 h 47"/>
                  <a:gd name="T32" fmla="*/ 89 w 94"/>
                  <a:gd name="T33" fmla="*/ 19 h 47"/>
                  <a:gd name="T34" fmla="*/ 89 w 94"/>
                  <a:gd name="T35" fmla="*/ 20 h 47"/>
                  <a:gd name="T36" fmla="*/ 90 w 94"/>
                  <a:gd name="T37" fmla="*/ 20 h 47"/>
                  <a:gd name="T38" fmla="*/ 90 w 94"/>
                  <a:gd name="T39" fmla="*/ 20 h 47"/>
                  <a:gd name="T40" fmla="*/ 93 w 94"/>
                  <a:gd name="T41" fmla="*/ 28 h 47"/>
                  <a:gd name="T42" fmla="*/ 94 w 94"/>
                  <a:gd name="T43" fmla="*/ 35 h 47"/>
                  <a:gd name="T44" fmla="*/ 94 w 94"/>
                  <a:gd name="T45" fmla="*/ 42 h 47"/>
                  <a:gd name="T46" fmla="*/ 94 w 94"/>
                  <a:gd name="T47" fmla="*/ 47 h 47"/>
                  <a:gd name="T48" fmla="*/ 94 w 94"/>
                  <a:gd name="T49" fmla="*/ 47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94" h="47">
                    <a:moveTo>
                      <a:pt x="94" y="47"/>
                    </a:moveTo>
                    <a:lnTo>
                      <a:pt x="0" y="47"/>
                    </a:lnTo>
                    <a:lnTo>
                      <a:pt x="10" y="39"/>
                    </a:lnTo>
                    <a:lnTo>
                      <a:pt x="19" y="29"/>
                    </a:lnTo>
                    <a:lnTo>
                      <a:pt x="28" y="19"/>
                    </a:lnTo>
                    <a:lnTo>
                      <a:pt x="38" y="8"/>
                    </a:lnTo>
                    <a:lnTo>
                      <a:pt x="50" y="2"/>
                    </a:lnTo>
                    <a:lnTo>
                      <a:pt x="61" y="0"/>
                    </a:lnTo>
                    <a:lnTo>
                      <a:pt x="74" y="6"/>
                    </a:lnTo>
                    <a:lnTo>
                      <a:pt x="88" y="19"/>
                    </a:lnTo>
                    <a:lnTo>
                      <a:pt x="89" y="19"/>
                    </a:lnTo>
                    <a:lnTo>
                      <a:pt x="89" y="19"/>
                    </a:lnTo>
                    <a:lnTo>
                      <a:pt x="89" y="19"/>
                    </a:lnTo>
                    <a:lnTo>
                      <a:pt x="89" y="19"/>
                    </a:lnTo>
                    <a:lnTo>
                      <a:pt x="89" y="19"/>
                    </a:lnTo>
                    <a:lnTo>
                      <a:pt x="89" y="19"/>
                    </a:lnTo>
                    <a:lnTo>
                      <a:pt x="89" y="19"/>
                    </a:lnTo>
                    <a:lnTo>
                      <a:pt x="89" y="20"/>
                    </a:lnTo>
                    <a:lnTo>
                      <a:pt x="90" y="20"/>
                    </a:lnTo>
                    <a:lnTo>
                      <a:pt x="90" y="20"/>
                    </a:lnTo>
                    <a:lnTo>
                      <a:pt x="93" y="28"/>
                    </a:lnTo>
                    <a:lnTo>
                      <a:pt x="94" y="35"/>
                    </a:lnTo>
                    <a:lnTo>
                      <a:pt x="94" y="42"/>
                    </a:lnTo>
                    <a:lnTo>
                      <a:pt x="94" y="47"/>
                    </a:lnTo>
                    <a:lnTo>
                      <a:pt x="94" y="47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57" name="Freeform 49"/>
              <p:cNvSpPr>
                <a:spLocks/>
              </p:cNvSpPr>
              <p:nvPr/>
            </p:nvSpPr>
            <p:spPr bwMode="auto">
              <a:xfrm>
                <a:off x="4022" y="2478"/>
                <a:ext cx="26" cy="81"/>
              </a:xfrm>
              <a:custGeom>
                <a:avLst/>
                <a:gdLst>
                  <a:gd name="T0" fmla="*/ 50 w 50"/>
                  <a:gd name="T1" fmla="*/ 162 h 162"/>
                  <a:gd name="T2" fmla="*/ 0 w 50"/>
                  <a:gd name="T3" fmla="*/ 162 h 162"/>
                  <a:gd name="T4" fmla="*/ 0 w 50"/>
                  <a:gd name="T5" fmla="*/ 25 h 162"/>
                  <a:gd name="T6" fmla="*/ 3 w 50"/>
                  <a:gd name="T7" fmla="*/ 17 h 162"/>
                  <a:gd name="T8" fmla="*/ 6 w 50"/>
                  <a:gd name="T9" fmla="*/ 10 h 162"/>
                  <a:gd name="T10" fmla="*/ 11 w 50"/>
                  <a:gd name="T11" fmla="*/ 4 h 162"/>
                  <a:gd name="T12" fmla="*/ 16 w 50"/>
                  <a:gd name="T13" fmla="*/ 0 h 162"/>
                  <a:gd name="T14" fmla="*/ 24 w 50"/>
                  <a:gd name="T15" fmla="*/ 15 h 162"/>
                  <a:gd name="T16" fmla="*/ 28 w 50"/>
                  <a:gd name="T17" fmla="*/ 33 h 162"/>
                  <a:gd name="T18" fmla="*/ 31 w 50"/>
                  <a:gd name="T19" fmla="*/ 54 h 162"/>
                  <a:gd name="T20" fmla="*/ 33 w 50"/>
                  <a:gd name="T21" fmla="*/ 76 h 162"/>
                  <a:gd name="T22" fmla="*/ 34 w 50"/>
                  <a:gd name="T23" fmla="*/ 99 h 162"/>
                  <a:gd name="T24" fmla="*/ 36 w 50"/>
                  <a:gd name="T25" fmla="*/ 122 h 162"/>
                  <a:gd name="T26" fmla="*/ 42 w 50"/>
                  <a:gd name="T27" fmla="*/ 143 h 162"/>
                  <a:gd name="T28" fmla="*/ 50 w 50"/>
                  <a:gd name="T29" fmla="*/ 162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0" h="162">
                    <a:moveTo>
                      <a:pt x="50" y="162"/>
                    </a:moveTo>
                    <a:lnTo>
                      <a:pt x="0" y="162"/>
                    </a:lnTo>
                    <a:lnTo>
                      <a:pt x="0" y="25"/>
                    </a:lnTo>
                    <a:lnTo>
                      <a:pt x="3" y="17"/>
                    </a:lnTo>
                    <a:lnTo>
                      <a:pt x="6" y="10"/>
                    </a:lnTo>
                    <a:lnTo>
                      <a:pt x="11" y="4"/>
                    </a:lnTo>
                    <a:lnTo>
                      <a:pt x="16" y="0"/>
                    </a:lnTo>
                    <a:lnTo>
                      <a:pt x="24" y="15"/>
                    </a:lnTo>
                    <a:lnTo>
                      <a:pt x="28" y="33"/>
                    </a:lnTo>
                    <a:lnTo>
                      <a:pt x="31" y="54"/>
                    </a:lnTo>
                    <a:lnTo>
                      <a:pt x="33" y="76"/>
                    </a:lnTo>
                    <a:lnTo>
                      <a:pt x="34" y="99"/>
                    </a:lnTo>
                    <a:lnTo>
                      <a:pt x="36" y="122"/>
                    </a:lnTo>
                    <a:lnTo>
                      <a:pt x="42" y="143"/>
                    </a:lnTo>
                    <a:lnTo>
                      <a:pt x="50" y="162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58" name="Freeform 50"/>
              <p:cNvSpPr>
                <a:spLocks/>
              </p:cNvSpPr>
              <p:nvPr/>
            </p:nvSpPr>
            <p:spPr bwMode="auto">
              <a:xfrm>
                <a:off x="4006" y="3018"/>
                <a:ext cx="16" cy="57"/>
              </a:xfrm>
              <a:custGeom>
                <a:avLst/>
                <a:gdLst>
                  <a:gd name="T0" fmla="*/ 0 w 33"/>
                  <a:gd name="T1" fmla="*/ 0 h 113"/>
                  <a:gd name="T2" fmla="*/ 33 w 33"/>
                  <a:gd name="T3" fmla="*/ 0 h 113"/>
                  <a:gd name="T4" fmla="*/ 33 w 33"/>
                  <a:gd name="T5" fmla="*/ 113 h 113"/>
                  <a:gd name="T6" fmla="*/ 31 w 33"/>
                  <a:gd name="T7" fmla="*/ 109 h 113"/>
                  <a:gd name="T8" fmla="*/ 30 w 33"/>
                  <a:gd name="T9" fmla="*/ 107 h 113"/>
                  <a:gd name="T10" fmla="*/ 29 w 33"/>
                  <a:gd name="T11" fmla="*/ 104 h 113"/>
                  <a:gd name="T12" fmla="*/ 28 w 33"/>
                  <a:gd name="T13" fmla="*/ 101 h 113"/>
                  <a:gd name="T14" fmla="*/ 29 w 33"/>
                  <a:gd name="T15" fmla="*/ 100 h 113"/>
                  <a:gd name="T16" fmla="*/ 29 w 33"/>
                  <a:gd name="T17" fmla="*/ 99 h 113"/>
                  <a:gd name="T18" fmla="*/ 29 w 33"/>
                  <a:gd name="T19" fmla="*/ 98 h 113"/>
                  <a:gd name="T20" fmla="*/ 30 w 33"/>
                  <a:gd name="T21" fmla="*/ 97 h 113"/>
                  <a:gd name="T22" fmla="*/ 23 w 33"/>
                  <a:gd name="T23" fmla="*/ 83 h 113"/>
                  <a:gd name="T24" fmla="*/ 18 w 33"/>
                  <a:gd name="T25" fmla="*/ 61 h 113"/>
                  <a:gd name="T26" fmla="*/ 13 w 33"/>
                  <a:gd name="T27" fmla="*/ 40 h 113"/>
                  <a:gd name="T28" fmla="*/ 5 w 33"/>
                  <a:gd name="T29" fmla="*/ 29 h 113"/>
                  <a:gd name="T30" fmla="*/ 6 w 33"/>
                  <a:gd name="T31" fmla="*/ 27 h 113"/>
                  <a:gd name="T32" fmla="*/ 6 w 33"/>
                  <a:gd name="T33" fmla="*/ 26 h 113"/>
                  <a:gd name="T34" fmla="*/ 6 w 33"/>
                  <a:gd name="T35" fmla="*/ 25 h 113"/>
                  <a:gd name="T36" fmla="*/ 7 w 33"/>
                  <a:gd name="T37" fmla="*/ 24 h 113"/>
                  <a:gd name="T38" fmla="*/ 6 w 33"/>
                  <a:gd name="T39" fmla="*/ 24 h 113"/>
                  <a:gd name="T40" fmla="*/ 6 w 33"/>
                  <a:gd name="T41" fmla="*/ 23 h 113"/>
                  <a:gd name="T42" fmla="*/ 5 w 33"/>
                  <a:gd name="T43" fmla="*/ 23 h 113"/>
                  <a:gd name="T44" fmla="*/ 4 w 33"/>
                  <a:gd name="T45" fmla="*/ 22 h 113"/>
                  <a:gd name="T46" fmla="*/ 4 w 33"/>
                  <a:gd name="T47" fmla="*/ 18 h 113"/>
                  <a:gd name="T48" fmla="*/ 4 w 33"/>
                  <a:gd name="T49" fmla="*/ 14 h 113"/>
                  <a:gd name="T50" fmla="*/ 1 w 33"/>
                  <a:gd name="T51" fmla="*/ 7 h 113"/>
                  <a:gd name="T52" fmla="*/ 0 w 33"/>
                  <a:gd name="T53" fmla="*/ 0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3" h="113">
                    <a:moveTo>
                      <a:pt x="0" y="0"/>
                    </a:moveTo>
                    <a:lnTo>
                      <a:pt x="33" y="0"/>
                    </a:lnTo>
                    <a:lnTo>
                      <a:pt x="33" y="113"/>
                    </a:lnTo>
                    <a:lnTo>
                      <a:pt x="31" y="109"/>
                    </a:lnTo>
                    <a:lnTo>
                      <a:pt x="30" y="107"/>
                    </a:lnTo>
                    <a:lnTo>
                      <a:pt x="29" y="104"/>
                    </a:lnTo>
                    <a:lnTo>
                      <a:pt x="28" y="101"/>
                    </a:lnTo>
                    <a:lnTo>
                      <a:pt x="29" y="100"/>
                    </a:lnTo>
                    <a:lnTo>
                      <a:pt x="29" y="99"/>
                    </a:lnTo>
                    <a:lnTo>
                      <a:pt x="29" y="98"/>
                    </a:lnTo>
                    <a:lnTo>
                      <a:pt x="30" y="97"/>
                    </a:lnTo>
                    <a:lnTo>
                      <a:pt x="23" y="83"/>
                    </a:lnTo>
                    <a:lnTo>
                      <a:pt x="18" y="61"/>
                    </a:lnTo>
                    <a:lnTo>
                      <a:pt x="13" y="40"/>
                    </a:lnTo>
                    <a:lnTo>
                      <a:pt x="5" y="29"/>
                    </a:lnTo>
                    <a:lnTo>
                      <a:pt x="6" y="27"/>
                    </a:lnTo>
                    <a:lnTo>
                      <a:pt x="6" y="26"/>
                    </a:lnTo>
                    <a:lnTo>
                      <a:pt x="6" y="25"/>
                    </a:lnTo>
                    <a:lnTo>
                      <a:pt x="7" y="24"/>
                    </a:lnTo>
                    <a:lnTo>
                      <a:pt x="6" y="24"/>
                    </a:lnTo>
                    <a:lnTo>
                      <a:pt x="6" y="23"/>
                    </a:lnTo>
                    <a:lnTo>
                      <a:pt x="5" y="23"/>
                    </a:lnTo>
                    <a:lnTo>
                      <a:pt x="4" y="22"/>
                    </a:lnTo>
                    <a:lnTo>
                      <a:pt x="4" y="18"/>
                    </a:lnTo>
                    <a:lnTo>
                      <a:pt x="4" y="14"/>
                    </a:lnTo>
                    <a:lnTo>
                      <a:pt x="1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59" name="Freeform 51"/>
              <p:cNvSpPr>
                <a:spLocks/>
              </p:cNvSpPr>
              <p:nvPr/>
            </p:nvSpPr>
            <p:spPr bwMode="auto">
              <a:xfrm>
                <a:off x="3907" y="2904"/>
                <a:ext cx="115" cy="114"/>
              </a:xfrm>
              <a:custGeom>
                <a:avLst/>
                <a:gdLst>
                  <a:gd name="T0" fmla="*/ 55 w 231"/>
                  <a:gd name="T1" fmla="*/ 0 h 230"/>
                  <a:gd name="T2" fmla="*/ 51 w 231"/>
                  <a:gd name="T3" fmla="*/ 5 h 230"/>
                  <a:gd name="T4" fmla="*/ 46 w 231"/>
                  <a:gd name="T5" fmla="*/ 10 h 230"/>
                  <a:gd name="T6" fmla="*/ 55 w 231"/>
                  <a:gd name="T7" fmla="*/ 21 h 230"/>
                  <a:gd name="T8" fmla="*/ 69 w 231"/>
                  <a:gd name="T9" fmla="*/ 24 h 230"/>
                  <a:gd name="T10" fmla="*/ 84 w 231"/>
                  <a:gd name="T11" fmla="*/ 20 h 230"/>
                  <a:gd name="T12" fmla="*/ 98 w 231"/>
                  <a:gd name="T13" fmla="*/ 19 h 230"/>
                  <a:gd name="T14" fmla="*/ 99 w 231"/>
                  <a:gd name="T15" fmla="*/ 17 h 230"/>
                  <a:gd name="T16" fmla="*/ 100 w 231"/>
                  <a:gd name="T17" fmla="*/ 14 h 230"/>
                  <a:gd name="T18" fmla="*/ 121 w 231"/>
                  <a:gd name="T19" fmla="*/ 12 h 230"/>
                  <a:gd name="T20" fmla="*/ 128 w 231"/>
                  <a:gd name="T21" fmla="*/ 13 h 230"/>
                  <a:gd name="T22" fmla="*/ 129 w 231"/>
                  <a:gd name="T23" fmla="*/ 11 h 230"/>
                  <a:gd name="T24" fmla="*/ 130 w 231"/>
                  <a:gd name="T25" fmla="*/ 9 h 230"/>
                  <a:gd name="T26" fmla="*/ 146 w 231"/>
                  <a:gd name="T27" fmla="*/ 9 h 230"/>
                  <a:gd name="T28" fmla="*/ 155 w 231"/>
                  <a:gd name="T29" fmla="*/ 12 h 230"/>
                  <a:gd name="T30" fmla="*/ 160 w 231"/>
                  <a:gd name="T31" fmla="*/ 42 h 230"/>
                  <a:gd name="T32" fmla="*/ 172 w 231"/>
                  <a:gd name="T33" fmla="*/ 85 h 230"/>
                  <a:gd name="T34" fmla="*/ 190 w 231"/>
                  <a:gd name="T35" fmla="*/ 117 h 230"/>
                  <a:gd name="T36" fmla="*/ 218 w 231"/>
                  <a:gd name="T37" fmla="*/ 115 h 230"/>
                  <a:gd name="T38" fmla="*/ 221 w 231"/>
                  <a:gd name="T39" fmla="*/ 116 h 230"/>
                  <a:gd name="T40" fmla="*/ 224 w 231"/>
                  <a:gd name="T41" fmla="*/ 118 h 230"/>
                  <a:gd name="T42" fmla="*/ 226 w 231"/>
                  <a:gd name="T43" fmla="*/ 116 h 230"/>
                  <a:gd name="T44" fmla="*/ 231 w 231"/>
                  <a:gd name="T45" fmla="*/ 115 h 230"/>
                  <a:gd name="T46" fmla="*/ 198 w 231"/>
                  <a:gd name="T47" fmla="*/ 230 h 230"/>
                  <a:gd name="T48" fmla="*/ 191 w 231"/>
                  <a:gd name="T49" fmla="*/ 204 h 230"/>
                  <a:gd name="T50" fmla="*/ 187 w 231"/>
                  <a:gd name="T51" fmla="*/ 181 h 230"/>
                  <a:gd name="T52" fmla="*/ 184 w 231"/>
                  <a:gd name="T53" fmla="*/ 180 h 230"/>
                  <a:gd name="T54" fmla="*/ 182 w 231"/>
                  <a:gd name="T55" fmla="*/ 179 h 230"/>
                  <a:gd name="T56" fmla="*/ 169 w 231"/>
                  <a:gd name="T57" fmla="*/ 153 h 230"/>
                  <a:gd name="T58" fmla="*/ 133 w 231"/>
                  <a:gd name="T59" fmla="*/ 153 h 230"/>
                  <a:gd name="T60" fmla="*/ 89 w 231"/>
                  <a:gd name="T61" fmla="*/ 165 h 230"/>
                  <a:gd name="T62" fmla="*/ 60 w 231"/>
                  <a:gd name="T63" fmla="*/ 175 h 230"/>
                  <a:gd name="T64" fmla="*/ 54 w 231"/>
                  <a:gd name="T65" fmla="*/ 170 h 230"/>
                  <a:gd name="T66" fmla="*/ 45 w 231"/>
                  <a:gd name="T67" fmla="*/ 156 h 230"/>
                  <a:gd name="T68" fmla="*/ 46 w 231"/>
                  <a:gd name="T69" fmla="*/ 154 h 230"/>
                  <a:gd name="T70" fmla="*/ 47 w 231"/>
                  <a:gd name="T71" fmla="*/ 151 h 230"/>
                  <a:gd name="T72" fmla="*/ 44 w 231"/>
                  <a:gd name="T73" fmla="*/ 146 h 230"/>
                  <a:gd name="T74" fmla="*/ 36 w 231"/>
                  <a:gd name="T75" fmla="*/ 127 h 230"/>
                  <a:gd name="T76" fmla="*/ 37 w 231"/>
                  <a:gd name="T77" fmla="*/ 125 h 230"/>
                  <a:gd name="T78" fmla="*/ 38 w 231"/>
                  <a:gd name="T79" fmla="*/ 123 h 230"/>
                  <a:gd name="T80" fmla="*/ 28 w 231"/>
                  <a:gd name="T81" fmla="*/ 95 h 230"/>
                  <a:gd name="T82" fmla="*/ 5 w 231"/>
                  <a:gd name="T83" fmla="*/ 82 h 230"/>
                  <a:gd name="T84" fmla="*/ 3 w 231"/>
                  <a:gd name="T85" fmla="*/ 90 h 230"/>
                  <a:gd name="T86" fmla="*/ 0 w 231"/>
                  <a:gd name="T87" fmla="*/ 97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31" h="230">
                    <a:moveTo>
                      <a:pt x="0" y="0"/>
                    </a:moveTo>
                    <a:lnTo>
                      <a:pt x="55" y="0"/>
                    </a:lnTo>
                    <a:lnTo>
                      <a:pt x="53" y="3"/>
                    </a:lnTo>
                    <a:lnTo>
                      <a:pt x="51" y="5"/>
                    </a:lnTo>
                    <a:lnTo>
                      <a:pt x="49" y="7"/>
                    </a:lnTo>
                    <a:lnTo>
                      <a:pt x="46" y="10"/>
                    </a:lnTo>
                    <a:lnTo>
                      <a:pt x="50" y="18"/>
                    </a:lnTo>
                    <a:lnTo>
                      <a:pt x="55" y="21"/>
                    </a:lnTo>
                    <a:lnTo>
                      <a:pt x="61" y="24"/>
                    </a:lnTo>
                    <a:lnTo>
                      <a:pt x="69" y="24"/>
                    </a:lnTo>
                    <a:lnTo>
                      <a:pt x="76" y="22"/>
                    </a:lnTo>
                    <a:lnTo>
                      <a:pt x="84" y="20"/>
                    </a:lnTo>
                    <a:lnTo>
                      <a:pt x="91" y="19"/>
                    </a:lnTo>
                    <a:lnTo>
                      <a:pt x="98" y="19"/>
                    </a:lnTo>
                    <a:lnTo>
                      <a:pt x="99" y="18"/>
                    </a:lnTo>
                    <a:lnTo>
                      <a:pt x="99" y="17"/>
                    </a:lnTo>
                    <a:lnTo>
                      <a:pt x="100" y="15"/>
                    </a:lnTo>
                    <a:lnTo>
                      <a:pt x="100" y="14"/>
                    </a:lnTo>
                    <a:lnTo>
                      <a:pt x="114" y="12"/>
                    </a:lnTo>
                    <a:lnTo>
                      <a:pt x="121" y="12"/>
                    </a:lnTo>
                    <a:lnTo>
                      <a:pt x="125" y="12"/>
                    </a:lnTo>
                    <a:lnTo>
                      <a:pt x="128" y="13"/>
                    </a:lnTo>
                    <a:lnTo>
                      <a:pt x="129" y="12"/>
                    </a:lnTo>
                    <a:lnTo>
                      <a:pt x="129" y="11"/>
                    </a:lnTo>
                    <a:lnTo>
                      <a:pt x="130" y="10"/>
                    </a:lnTo>
                    <a:lnTo>
                      <a:pt x="130" y="9"/>
                    </a:lnTo>
                    <a:lnTo>
                      <a:pt x="141" y="9"/>
                    </a:lnTo>
                    <a:lnTo>
                      <a:pt x="146" y="9"/>
                    </a:lnTo>
                    <a:lnTo>
                      <a:pt x="150" y="10"/>
                    </a:lnTo>
                    <a:lnTo>
                      <a:pt x="155" y="12"/>
                    </a:lnTo>
                    <a:lnTo>
                      <a:pt x="157" y="24"/>
                    </a:lnTo>
                    <a:lnTo>
                      <a:pt x="160" y="42"/>
                    </a:lnTo>
                    <a:lnTo>
                      <a:pt x="165" y="63"/>
                    </a:lnTo>
                    <a:lnTo>
                      <a:pt x="172" y="85"/>
                    </a:lnTo>
                    <a:lnTo>
                      <a:pt x="180" y="104"/>
                    </a:lnTo>
                    <a:lnTo>
                      <a:pt x="190" y="117"/>
                    </a:lnTo>
                    <a:lnTo>
                      <a:pt x="203" y="121"/>
                    </a:lnTo>
                    <a:lnTo>
                      <a:pt x="218" y="115"/>
                    </a:lnTo>
                    <a:lnTo>
                      <a:pt x="219" y="116"/>
                    </a:lnTo>
                    <a:lnTo>
                      <a:pt x="221" y="116"/>
                    </a:lnTo>
                    <a:lnTo>
                      <a:pt x="222" y="117"/>
                    </a:lnTo>
                    <a:lnTo>
                      <a:pt x="224" y="118"/>
                    </a:lnTo>
                    <a:lnTo>
                      <a:pt x="225" y="117"/>
                    </a:lnTo>
                    <a:lnTo>
                      <a:pt x="226" y="116"/>
                    </a:lnTo>
                    <a:lnTo>
                      <a:pt x="228" y="116"/>
                    </a:lnTo>
                    <a:lnTo>
                      <a:pt x="231" y="115"/>
                    </a:lnTo>
                    <a:lnTo>
                      <a:pt x="231" y="230"/>
                    </a:lnTo>
                    <a:lnTo>
                      <a:pt x="198" y="230"/>
                    </a:lnTo>
                    <a:lnTo>
                      <a:pt x="195" y="217"/>
                    </a:lnTo>
                    <a:lnTo>
                      <a:pt x="191" y="204"/>
                    </a:lnTo>
                    <a:lnTo>
                      <a:pt x="188" y="192"/>
                    </a:lnTo>
                    <a:lnTo>
                      <a:pt x="187" y="181"/>
                    </a:lnTo>
                    <a:lnTo>
                      <a:pt x="186" y="180"/>
                    </a:lnTo>
                    <a:lnTo>
                      <a:pt x="184" y="180"/>
                    </a:lnTo>
                    <a:lnTo>
                      <a:pt x="183" y="179"/>
                    </a:lnTo>
                    <a:lnTo>
                      <a:pt x="182" y="179"/>
                    </a:lnTo>
                    <a:lnTo>
                      <a:pt x="180" y="162"/>
                    </a:lnTo>
                    <a:lnTo>
                      <a:pt x="169" y="153"/>
                    </a:lnTo>
                    <a:lnTo>
                      <a:pt x="153" y="150"/>
                    </a:lnTo>
                    <a:lnTo>
                      <a:pt x="133" y="153"/>
                    </a:lnTo>
                    <a:lnTo>
                      <a:pt x="111" y="158"/>
                    </a:lnTo>
                    <a:lnTo>
                      <a:pt x="89" y="165"/>
                    </a:lnTo>
                    <a:lnTo>
                      <a:pt x="72" y="171"/>
                    </a:lnTo>
                    <a:lnTo>
                      <a:pt x="60" y="175"/>
                    </a:lnTo>
                    <a:lnTo>
                      <a:pt x="57" y="172"/>
                    </a:lnTo>
                    <a:lnTo>
                      <a:pt x="54" y="170"/>
                    </a:lnTo>
                    <a:lnTo>
                      <a:pt x="51" y="165"/>
                    </a:lnTo>
                    <a:lnTo>
                      <a:pt x="45" y="156"/>
                    </a:lnTo>
                    <a:lnTo>
                      <a:pt x="46" y="155"/>
                    </a:lnTo>
                    <a:lnTo>
                      <a:pt x="46" y="154"/>
                    </a:lnTo>
                    <a:lnTo>
                      <a:pt x="47" y="153"/>
                    </a:lnTo>
                    <a:lnTo>
                      <a:pt x="47" y="151"/>
                    </a:lnTo>
                    <a:lnTo>
                      <a:pt x="45" y="149"/>
                    </a:lnTo>
                    <a:lnTo>
                      <a:pt x="44" y="146"/>
                    </a:lnTo>
                    <a:lnTo>
                      <a:pt x="41" y="139"/>
                    </a:lnTo>
                    <a:lnTo>
                      <a:pt x="36" y="127"/>
                    </a:lnTo>
                    <a:lnTo>
                      <a:pt x="36" y="126"/>
                    </a:lnTo>
                    <a:lnTo>
                      <a:pt x="37" y="125"/>
                    </a:lnTo>
                    <a:lnTo>
                      <a:pt x="37" y="124"/>
                    </a:lnTo>
                    <a:lnTo>
                      <a:pt x="38" y="123"/>
                    </a:lnTo>
                    <a:lnTo>
                      <a:pt x="32" y="110"/>
                    </a:lnTo>
                    <a:lnTo>
                      <a:pt x="28" y="95"/>
                    </a:lnTo>
                    <a:lnTo>
                      <a:pt x="20" y="83"/>
                    </a:lnTo>
                    <a:lnTo>
                      <a:pt x="5" y="82"/>
                    </a:lnTo>
                    <a:lnTo>
                      <a:pt x="4" y="87"/>
                    </a:lnTo>
                    <a:lnTo>
                      <a:pt x="3" y="90"/>
                    </a:lnTo>
                    <a:lnTo>
                      <a:pt x="1" y="94"/>
                    </a:lnTo>
                    <a:lnTo>
                      <a:pt x="0" y="9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60" name="Freeform 52"/>
              <p:cNvSpPr>
                <a:spLocks/>
              </p:cNvSpPr>
              <p:nvPr/>
            </p:nvSpPr>
            <p:spPr bwMode="auto">
              <a:xfrm>
                <a:off x="3907" y="2814"/>
                <a:ext cx="107" cy="90"/>
              </a:xfrm>
              <a:custGeom>
                <a:avLst/>
                <a:gdLst>
                  <a:gd name="T0" fmla="*/ 55 w 214"/>
                  <a:gd name="T1" fmla="*/ 178 h 178"/>
                  <a:gd name="T2" fmla="*/ 0 w 214"/>
                  <a:gd name="T3" fmla="*/ 178 h 178"/>
                  <a:gd name="T4" fmla="*/ 0 w 214"/>
                  <a:gd name="T5" fmla="*/ 98 h 178"/>
                  <a:gd name="T6" fmla="*/ 14 w 214"/>
                  <a:gd name="T7" fmla="*/ 91 h 178"/>
                  <a:gd name="T8" fmla="*/ 27 w 214"/>
                  <a:gd name="T9" fmla="*/ 83 h 178"/>
                  <a:gd name="T10" fmla="*/ 39 w 214"/>
                  <a:gd name="T11" fmla="*/ 75 h 178"/>
                  <a:gd name="T12" fmla="*/ 52 w 214"/>
                  <a:gd name="T13" fmla="*/ 68 h 178"/>
                  <a:gd name="T14" fmla="*/ 64 w 214"/>
                  <a:gd name="T15" fmla="*/ 61 h 178"/>
                  <a:gd name="T16" fmla="*/ 74 w 214"/>
                  <a:gd name="T17" fmla="*/ 54 h 178"/>
                  <a:gd name="T18" fmla="*/ 84 w 214"/>
                  <a:gd name="T19" fmla="*/ 48 h 178"/>
                  <a:gd name="T20" fmla="*/ 92 w 214"/>
                  <a:gd name="T21" fmla="*/ 44 h 178"/>
                  <a:gd name="T22" fmla="*/ 93 w 214"/>
                  <a:gd name="T23" fmla="*/ 45 h 178"/>
                  <a:gd name="T24" fmla="*/ 95 w 214"/>
                  <a:gd name="T25" fmla="*/ 45 h 178"/>
                  <a:gd name="T26" fmla="*/ 96 w 214"/>
                  <a:gd name="T27" fmla="*/ 46 h 178"/>
                  <a:gd name="T28" fmla="*/ 97 w 214"/>
                  <a:gd name="T29" fmla="*/ 46 h 178"/>
                  <a:gd name="T30" fmla="*/ 118 w 214"/>
                  <a:gd name="T31" fmla="*/ 37 h 178"/>
                  <a:gd name="T32" fmla="*/ 134 w 214"/>
                  <a:gd name="T33" fmla="*/ 30 h 178"/>
                  <a:gd name="T34" fmla="*/ 146 w 214"/>
                  <a:gd name="T35" fmla="*/ 24 h 178"/>
                  <a:gd name="T36" fmla="*/ 158 w 214"/>
                  <a:gd name="T37" fmla="*/ 19 h 178"/>
                  <a:gd name="T38" fmla="*/ 168 w 214"/>
                  <a:gd name="T39" fmla="*/ 15 h 178"/>
                  <a:gd name="T40" fmla="*/ 180 w 214"/>
                  <a:gd name="T41" fmla="*/ 11 h 178"/>
                  <a:gd name="T42" fmla="*/ 193 w 214"/>
                  <a:gd name="T43" fmla="*/ 6 h 178"/>
                  <a:gd name="T44" fmla="*/ 210 w 214"/>
                  <a:gd name="T45" fmla="*/ 0 h 178"/>
                  <a:gd name="T46" fmla="*/ 211 w 214"/>
                  <a:gd name="T47" fmla="*/ 1 h 178"/>
                  <a:gd name="T48" fmla="*/ 212 w 214"/>
                  <a:gd name="T49" fmla="*/ 1 h 178"/>
                  <a:gd name="T50" fmla="*/ 213 w 214"/>
                  <a:gd name="T51" fmla="*/ 2 h 178"/>
                  <a:gd name="T52" fmla="*/ 214 w 214"/>
                  <a:gd name="T53" fmla="*/ 3 h 178"/>
                  <a:gd name="T54" fmla="*/ 195 w 214"/>
                  <a:gd name="T55" fmla="*/ 25 h 178"/>
                  <a:gd name="T56" fmla="*/ 179 w 214"/>
                  <a:gd name="T57" fmla="*/ 44 h 178"/>
                  <a:gd name="T58" fmla="*/ 165 w 214"/>
                  <a:gd name="T59" fmla="*/ 60 h 178"/>
                  <a:gd name="T60" fmla="*/ 151 w 214"/>
                  <a:gd name="T61" fmla="*/ 75 h 178"/>
                  <a:gd name="T62" fmla="*/ 134 w 214"/>
                  <a:gd name="T63" fmla="*/ 93 h 178"/>
                  <a:gd name="T64" fmla="*/ 114 w 214"/>
                  <a:gd name="T65" fmla="*/ 115 h 178"/>
                  <a:gd name="T66" fmla="*/ 89 w 214"/>
                  <a:gd name="T67" fmla="*/ 143 h 178"/>
                  <a:gd name="T68" fmla="*/ 55 w 214"/>
                  <a:gd name="T69" fmla="*/ 178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14" h="178">
                    <a:moveTo>
                      <a:pt x="55" y="178"/>
                    </a:moveTo>
                    <a:lnTo>
                      <a:pt x="0" y="178"/>
                    </a:lnTo>
                    <a:lnTo>
                      <a:pt x="0" y="98"/>
                    </a:lnTo>
                    <a:lnTo>
                      <a:pt x="14" y="91"/>
                    </a:lnTo>
                    <a:lnTo>
                      <a:pt x="27" y="83"/>
                    </a:lnTo>
                    <a:lnTo>
                      <a:pt x="39" y="75"/>
                    </a:lnTo>
                    <a:lnTo>
                      <a:pt x="52" y="68"/>
                    </a:lnTo>
                    <a:lnTo>
                      <a:pt x="64" y="61"/>
                    </a:lnTo>
                    <a:lnTo>
                      <a:pt x="74" y="54"/>
                    </a:lnTo>
                    <a:lnTo>
                      <a:pt x="84" y="48"/>
                    </a:lnTo>
                    <a:lnTo>
                      <a:pt x="92" y="44"/>
                    </a:lnTo>
                    <a:lnTo>
                      <a:pt x="93" y="45"/>
                    </a:lnTo>
                    <a:lnTo>
                      <a:pt x="95" y="45"/>
                    </a:lnTo>
                    <a:lnTo>
                      <a:pt x="96" y="46"/>
                    </a:lnTo>
                    <a:lnTo>
                      <a:pt x="97" y="46"/>
                    </a:lnTo>
                    <a:lnTo>
                      <a:pt x="118" y="37"/>
                    </a:lnTo>
                    <a:lnTo>
                      <a:pt x="134" y="30"/>
                    </a:lnTo>
                    <a:lnTo>
                      <a:pt x="146" y="24"/>
                    </a:lnTo>
                    <a:lnTo>
                      <a:pt x="158" y="19"/>
                    </a:lnTo>
                    <a:lnTo>
                      <a:pt x="168" y="15"/>
                    </a:lnTo>
                    <a:lnTo>
                      <a:pt x="180" y="11"/>
                    </a:lnTo>
                    <a:lnTo>
                      <a:pt x="193" y="6"/>
                    </a:lnTo>
                    <a:lnTo>
                      <a:pt x="210" y="0"/>
                    </a:lnTo>
                    <a:lnTo>
                      <a:pt x="211" y="1"/>
                    </a:lnTo>
                    <a:lnTo>
                      <a:pt x="212" y="1"/>
                    </a:lnTo>
                    <a:lnTo>
                      <a:pt x="213" y="2"/>
                    </a:lnTo>
                    <a:lnTo>
                      <a:pt x="214" y="3"/>
                    </a:lnTo>
                    <a:lnTo>
                      <a:pt x="195" y="25"/>
                    </a:lnTo>
                    <a:lnTo>
                      <a:pt x="179" y="44"/>
                    </a:lnTo>
                    <a:lnTo>
                      <a:pt x="165" y="60"/>
                    </a:lnTo>
                    <a:lnTo>
                      <a:pt x="151" y="75"/>
                    </a:lnTo>
                    <a:lnTo>
                      <a:pt x="134" y="93"/>
                    </a:lnTo>
                    <a:lnTo>
                      <a:pt x="114" y="115"/>
                    </a:lnTo>
                    <a:lnTo>
                      <a:pt x="89" y="143"/>
                    </a:lnTo>
                    <a:lnTo>
                      <a:pt x="55" y="178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61" name="Freeform 53"/>
              <p:cNvSpPr>
                <a:spLocks/>
              </p:cNvSpPr>
              <p:nvPr/>
            </p:nvSpPr>
            <p:spPr bwMode="auto">
              <a:xfrm>
                <a:off x="3907" y="2674"/>
                <a:ext cx="103" cy="89"/>
              </a:xfrm>
              <a:custGeom>
                <a:avLst/>
                <a:gdLst>
                  <a:gd name="T0" fmla="*/ 0 w 206"/>
                  <a:gd name="T1" fmla="*/ 0 h 176"/>
                  <a:gd name="T2" fmla="*/ 51 w 206"/>
                  <a:gd name="T3" fmla="*/ 0 h 176"/>
                  <a:gd name="T4" fmla="*/ 83 w 206"/>
                  <a:gd name="T5" fmla="*/ 34 h 176"/>
                  <a:gd name="T6" fmla="*/ 108 w 206"/>
                  <a:gd name="T7" fmla="*/ 61 h 176"/>
                  <a:gd name="T8" fmla="*/ 128 w 206"/>
                  <a:gd name="T9" fmla="*/ 83 h 176"/>
                  <a:gd name="T10" fmla="*/ 144 w 206"/>
                  <a:gd name="T11" fmla="*/ 100 h 176"/>
                  <a:gd name="T12" fmla="*/ 158 w 206"/>
                  <a:gd name="T13" fmla="*/ 116 h 176"/>
                  <a:gd name="T14" fmla="*/ 172 w 206"/>
                  <a:gd name="T15" fmla="*/ 131 h 176"/>
                  <a:gd name="T16" fmla="*/ 188 w 206"/>
                  <a:gd name="T17" fmla="*/ 150 h 176"/>
                  <a:gd name="T18" fmla="*/ 206 w 206"/>
                  <a:gd name="T19" fmla="*/ 172 h 176"/>
                  <a:gd name="T20" fmla="*/ 205 w 206"/>
                  <a:gd name="T21" fmla="*/ 173 h 176"/>
                  <a:gd name="T22" fmla="*/ 204 w 206"/>
                  <a:gd name="T23" fmla="*/ 174 h 176"/>
                  <a:gd name="T24" fmla="*/ 203 w 206"/>
                  <a:gd name="T25" fmla="*/ 175 h 176"/>
                  <a:gd name="T26" fmla="*/ 202 w 206"/>
                  <a:gd name="T27" fmla="*/ 176 h 176"/>
                  <a:gd name="T28" fmla="*/ 184 w 206"/>
                  <a:gd name="T29" fmla="*/ 169 h 176"/>
                  <a:gd name="T30" fmla="*/ 172 w 206"/>
                  <a:gd name="T31" fmla="*/ 165 h 176"/>
                  <a:gd name="T32" fmla="*/ 160 w 206"/>
                  <a:gd name="T33" fmla="*/ 160 h 176"/>
                  <a:gd name="T34" fmla="*/ 150 w 206"/>
                  <a:gd name="T35" fmla="*/ 155 h 176"/>
                  <a:gd name="T36" fmla="*/ 138 w 206"/>
                  <a:gd name="T37" fmla="*/ 151 h 176"/>
                  <a:gd name="T38" fmla="*/ 126 w 206"/>
                  <a:gd name="T39" fmla="*/ 145 h 176"/>
                  <a:gd name="T40" fmla="*/ 110 w 206"/>
                  <a:gd name="T41" fmla="*/ 137 h 176"/>
                  <a:gd name="T42" fmla="*/ 89 w 206"/>
                  <a:gd name="T43" fmla="*/ 128 h 176"/>
                  <a:gd name="T44" fmla="*/ 88 w 206"/>
                  <a:gd name="T45" fmla="*/ 129 h 176"/>
                  <a:gd name="T46" fmla="*/ 87 w 206"/>
                  <a:gd name="T47" fmla="*/ 129 h 176"/>
                  <a:gd name="T48" fmla="*/ 85 w 206"/>
                  <a:gd name="T49" fmla="*/ 129 h 176"/>
                  <a:gd name="T50" fmla="*/ 84 w 206"/>
                  <a:gd name="T51" fmla="*/ 130 h 176"/>
                  <a:gd name="T52" fmla="*/ 76 w 206"/>
                  <a:gd name="T53" fmla="*/ 125 h 176"/>
                  <a:gd name="T54" fmla="*/ 68 w 206"/>
                  <a:gd name="T55" fmla="*/ 121 h 176"/>
                  <a:gd name="T56" fmla="*/ 59 w 206"/>
                  <a:gd name="T57" fmla="*/ 115 h 176"/>
                  <a:gd name="T58" fmla="*/ 47 w 206"/>
                  <a:gd name="T59" fmla="*/ 108 h 176"/>
                  <a:gd name="T60" fmla="*/ 37 w 206"/>
                  <a:gd name="T61" fmla="*/ 101 h 176"/>
                  <a:gd name="T62" fmla="*/ 24 w 206"/>
                  <a:gd name="T63" fmla="*/ 94 h 176"/>
                  <a:gd name="T64" fmla="*/ 13 w 206"/>
                  <a:gd name="T65" fmla="*/ 87 h 176"/>
                  <a:gd name="T66" fmla="*/ 0 w 206"/>
                  <a:gd name="T67" fmla="*/ 80 h 176"/>
                  <a:gd name="T68" fmla="*/ 0 w 206"/>
                  <a:gd name="T69" fmla="*/ 0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06" h="176">
                    <a:moveTo>
                      <a:pt x="0" y="0"/>
                    </a:moveTo>
                    <a:lnTo>
                      <a:pt x="51" y="0"/>
                    </a:lnTo>
                    <a:lnTo>
                      <a:pt x="83" y="34"/>
                    </a:lnTo>
                    <a:lnTo>
                      <a:pt x="108" y="61"/>
                    </a:lnTo>
                    <a:lnTo>
                      <a:pt x="128" y="83"/>
                    </a:lnTo>
                    <a:lnTo>
                      <a:pt x="144" y="100"/>
                    </a:lnTo>
                    <a:lnTo>
                      <a:pt x="158" y="116"/>
                    </a:lnTo>
                    <a:lnTo>
                      <a:pt x="172" y="131"/>
                    </a:lnTo>
                    <a:lnTo>
                      <a:pt x="188" y="150"/>
                    </a:lnTo>
                    <a:lnTo>
                      <a:pt x="206" y="172"/>
                    </a:lnTo>
                    <a:lnTo>
                      <a:pt x="205" y="173"/>
                    </a:lnTo>
                    <a:lnTo>
                      <a:pt x="204" y="174"/>
                    </a:lnTo>
                    <a:lnTo>
                      <a:pt x="203" y="175"/>
                    </a:lnTo>
                    <a:lnTo>
                      <a:pt x="202" y="176"/>
                    </a:lnTo>
                    <a:lnTo>
                      <a:pt x="184" y="169"/>
                    </a:lnTo>
                    <a:lnTo>
                      <a:pt x="172" y="165"/>
                    </a:lnTo>
                    <a:lnTo>
                      <a:pt x="160" y="160"/>
                    </a:lnTo>
                    <a:lnTo>
                      <a:pt x="150" y="155"/>
                    </a:lnTo>
                    <a:lnTo>
                      <a:pt x="138" y="151"/>
                    </a:lnTo>
                    <a:lnTo>
                      <a:pt x="126" y="145"/>
                    </a:lnTo>
                    <a:lnTo>
                      <a:pt x="110" y="137"/>
                    </a:lnTo>
                    <a:lnTo>
                      <a:pt x="89" y="128"/>
                    </a:lnTo>
                    <a:lnTo>
                      <a:pt x="88" y="129"/>
                    </a:lnTo>
                    <a:lnTo>
                      <a:pt x="87" y="129"/>
                    </a:lnTo>
                    <a:lnTo>
                      <a:pt x="85" y="129"/>
                    </a:lnTo>
                    <a:lnTo>
                      <a:pt x="84" y="130"/>
                    </a:lnTo>
                    <a:lnTo>
                      <a:pt x="76" y="125"/>
                    </a:lnTo>
                    <a:lnTo>
                      <a:pt x="68" y="121"/>
                    </a:lnTo>
                    <a:lnTo>
                      <a:pt x="59" y="115"/>
                    </a:lnTo>
                    <a:lnTo>
                      <a:pt x="47" y="108"/>
                    </a:lnTo>
                    <a:lnTo>
                      <a:pt x="37" y="101"/>
                    </a:lnTo>
                    <a:lnTo>
                      <a:pt x="24" y="94"/>
                    </a:lnTo>
                    <a:lnTo>
                      <a:pt x="13" y="87"/>
                    </a:lnTo>
                    <a:lnTo>
                      <a:pt x="0" y="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62" name="Freeform 54"/>
              <p:cNvSpPr>
                <a:spLocks/>
              </p:cNvSpPr>
              <p:nvPr/>
            </p:nvSpPr>
            <p:spPr bwMode="auto">
              <a:xfrm>
                <a:off x="3907" y="2559"/>
                <a:ext cx="115" cy="115"/>
              </a:xfrm>
              <a:custGeom>
                <a:avLst/>
                <a:gdLst>
                  <a:gd name="T0" fmla="*/ 231 w 231"/>
                  <a:gd name="T1" fmla="*/ 0 h 231"/>
                  <a:gd name="T2" fmla="*/ 226 w 231"/>
                  <a:gd name="T3" fmla="*/ 113 h 231"/>
                  <a:gd name="T4" fmla="*/ 219 w 231"/>
                  <a:gd name="T5" fmla="*/ 111 h 231"/>
                  <a:gd name="T6" fmla="*/ 214 w 231"/>
                  <a:gd name="T7" fmla="*/ 110 h 231"/>
                  <a:gd name="T8" fmla="*/ 212 w 231"/>
                  <a:gd name="T9" fmla="*/ 111 h 231"/>
                  <a:gd name="T10" fmla="*/ 195 w 231"/>
                  <a:gd name="T11" fmla="*/ 105 h 231"/>
                  <a:gd name="T12" fmla="*/ 172 w 231"/>
                  <a:gd name="T13" fmla="*/ 122 h 231"/>
                  <a:gd name="T14" fmla="*/ 157 w 231"/>
                  <a:gd name="T15" fmla="*/ 164 h 231"/>
                  <a:gd name="T16" fmla="*/ 149 w 231"/>
                  <a:gd name="T17" fmla="*/ 203 h 231"/>
                  <a:gd name="T18" fmla="*/ 143 w 231"/>
                  <a:gd name="T19" fmla="*/ 217 h 231"/>
                  <a:gd name="T20" fmla="*/ 133 w 231"/>
                  <a:gd name="T21" fmla="*/ 219 h 231"/>
                  <a:gd name="T22" fmla="*/ 122 w 231"/>
                  <a:gd name="T23" fmla="*/ 218 h 231"/>
                  <a:gd name="T24" fmla="*/ 121 w 231"/>
                  <a:gd name="T25" fmla="*/ 216 h 231"/>
                  <a:gd name="T26" fmla="*/ 117 w 231"/>
                  <a:gd name="T27" fmla="*/ 216 h 231"/>
                  <a:gd name="T28" fmla="*/ 106 w 231"/>
                  <a:gd name="T29" fmla="*/ 215 h 231"/>
                  <a:gd name="T30" fmla="*/ 92 w 231"/>
                  <a:gd name="T31" fmla="*/ 211 h 231"/>
                  <a:gd name="T32" fmla="*/ 91 w 231"/>
                  <a:gd name="T33" fmla="*/ 209 h 231"/>
                  <a:gd name="T34" fmla="*/ 83 w 231"/>
                  <a:gd name="T35" fmla="*/ 208 h 231"/>
                  <a:gd name="T36" fmla="*/ 68 w 231"/>
                  <a:gd name="T37" fmla="*/ 205 h 231"/>
                  <a:gd name="T38" fmla="*/ 53 w 231"/>
                  <a:gd name="T39" fmla="*/ 203 h 231"/>
                  <a:gd name="T40" fmla="*/ 42 w 231"/>
                  <a:gd name="T41" fmla="*/ 209 h 231"/>
                  <a:gd name="T42" fmla="*/ 42 w 231"/>
                  <a:gd name="T43" fmla="*/ 220 h 231"/>
                  <a:gd name="T44" fmla="*/ 47 w 231"/>
                  <a:gd name="T45" fmla="*/ 227 h 231"/>
                  <a:gd name="T46" fmla="*/ 0 w 231"/>
                  <a:gd name="T47" fmla="*/ 231 h 231"/>
                  <a:gd name="T48" fmla="*/ 13 w 231"/>
                  <a:gd name="T49" fmla="*/ 142 h 231"/>
                  <a:gd name="T50" fmla="*/ 26 w 231"/>
                  <a:gd name="T51" fmla="*/ 117 h 231"/>
                  <a:gd name="T52" fmla="*/ 29 w 231"/>
                  <a:gd name="T53" fmla="*/ 103 h 231"/>
                  <a:gd name="T54" fmla="*/ 29 w 231"/>
                  <a:gd name="T55" fmla="*/ 102 h 231"/>
                  <a:gd name="T56" fmla="*/ 32 w 231"/>
                  <a:gd name="T57" fmla="*/ 88 h 231"/>
                  <a:gd name="T58" fmla="*/ 38 w 231"/>
                  <a:gd name="T59" fmla="*/ 78 h 231"/>
                  <a:gd name="T60" fmla="*/ 39 w 231"/>
                  <a:gd name="T61" fmla="*/ 74 h 231"/>
                  <a:gd name="T62" fmla="*/ 38 w 231"/>
                  <a:gd name="T63" fmla="*/ 72 h 231"/>
                  <a:gd name="T64" fmla="*/ 43 w 231"/>
                  <a:gd name="T65" fmla="*/ 61 h 231"/>
                  <a:gd name="T66" fmla="*/ 49 w 231"/>
                  <a:gd name="T67" fmla="*/ 54 h 231"/>
                  <a:gd name="T68" fmla="*/ 65 w 231"/>
                  <a:gd name="T69" fmla="*/ 56 h 231"/>
                  <a:gd name="T70" fmla="*/ 103 w 231"/>
                  <a:gd name="T71" fmla="*/ 68 h 231"/>
                  <a:gd name="T72" fmla="*/ 145 w 231"/>
                  <a:gd name="T73" fmla="*/ 76 h 231"/>
                  <a:gd name="T74" fmla="*/ 172 w 231"/>
                  <a:gd name="T75" fmla="*/ 66 h 231"/>
                  <a:gd name="T76" fmla="*/ 175 w 231"/>
                  <a:gd name="T77" fmla="*/ 48 h 231"/>
                  <a:gd name="T78" fmla="*/ 178 w 231"/>
                  <a:gd name="T79" fmla="*/ 46 h 231"/>
                  <a:gd name="T80" fmla="*/ 180 w 231"/>
                  <a:gd name="T81" fmla="*/ 36 h 231"/>
                  <a:gd name="T82" fmla="*/ 187 w 231"/>
                  <a:gd name="T83" fmla="*/ 12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231" h="231">
                    <a:moveTo>
                      <a:pt x="190" y="0"/>
                    </a:moveTo>
                    <a:lnTo>
                      <a:pt x="231" y="0"/>
                    </a:lnTo>
                    <a:lnTo>
                      <a:pt x="231" y="114"/>
                    </a:lnTo>
                    <a:lnTo>
                      <a:pt x="226" y="113"/>
                    </a:lnTo>
                    <a:lnTo>
                      <a:pt x="222" y="112"/>
                    </a:lnTo>
                    <a:lnTo>
                      <a:pt x="219" y="111"/>
                    </a:lnTo>
                    <a:lnTo>
                      <a:pt x="216" y="110"/>
                    </a:lnTo>
                    <a:lnTo>
                      <a:pt x="214" y="110"/>
                    </a:lnTo>
                    <a:lnTo>
                      <a:pt x="213" y="111"/>
                    </a:lnTo>
                    <a:lnTo>
                      <a:pt x="212" y="111"/>
                    </a:lnTo>
                    <a:lnTo>
                      <a:pt x="211" y="112"/>
                    </a:lnTo>
                    <a:lnTo>
                      <a:pt x="195" y="105"/>
                    </a:lnTo>
                    <a:lnTo>
                      <a:pt x="182" y="110"/>
                    </a:lnTo>
                    <a:lnTo>
                      <a:pt x="172" y="122"/>
                    </a:lnTo>
                    <a:lnTo>
                      <a:pt x="164" y="142"/>
                    </a:lnTo>
                    <a:lnTo>
                      <a:pt x="157" y="164"/>
                    </a:lnTo>
                    <a:lnTo>
                      <a:pt x="152" y="185"/>
                    </a:lnTo>
                    <a:lnTo>
                      <a:pt x="149" y="203"/>
                    </a:lnTo>
                    <a:lnTo>
                      <a:pt x="146" y="215"/>
                    </a:lnTo>
                    <a:lnTo>
                      <a:pt x="143" y="217"/>
                    </a:lnTo>
                    <a:lnTo>
                      <a:pt x="140" y="218"/>
                    </a:lnTo>
                    <a:lnTo>
                      <a:pt x="133" y="219"/>
                    </a:lnTo>
                    <a:lnTo>
                      <a:pt x="122" y="219"/>
                    </a:lnTo>
                    <a:lnTo>
                      <a:pt x="122" y="218"/>
                    </a:lnTo>
                    <a:lnTo>
                      <a:pt x="121" y="217"/>
                    </a:lnTo>
                    <a:lnTo>
                      <a:pt x="121" y="216"/>
                    </a:lnTo>
                    <a:lnTo>
                      <a:pt x="120" y="215"/>
                    </a:lnTo>
                    <a:lnTo>
                      <a:pt x="117" y="216"/>
                    </a:lnTo>
                    <a:lnTo>
                      <a:pt x="113" y="215"/>
                    </a:lnTo>
                    <a:lnTo>
                      <a:pt x="106" y="215"/>
                    </a:lnTo>
                    <a:lnTo>
                      <a:pt x="92" y="212"/>
                    </a:lnTo>
                    <a:lnTo>
                      <a:pt x="92" y="211"/>
                    </a:lnTo>
                    <a:lnTo>
                      <a:pt x="91" y="210"/>
                    </a:lnTo>
                    <a:lnTo>
                      <a:pt x="91" y="209"/>
                    </a:lnTo>
                    <a:lnTo>
                      <a:pt x="90" y="208"/>
                    </a:lnTo>
                    <a:lnTo>
                      <a:pt x="83" y="208"/>
                    </a:lnTo>
                    <a:lnTo>
                      <a:pt x="76" y="207"/>
                    </a:lnTo>
                    <a:lnTo>
                      <a:pt x="68" y="205"/>
                    </a:lnTo>
                    <a:lnTo>
                      <a:pt x="61" y="203"/>
                    </a:lnTo>
                    <a:lnTo>
                      <a:pt x="53" y="203"/>
                    </a:lnTo>
                    <a:lnTo>
                      <a:pt x="47" y="205"/>
                    </a:lnTo>
                    <a:lnTo>
                      <a:pt x="42" y="209"/>
                    </a:lnTo>
                    <a:lnTo>
                      <a:pt x="38" y="217"/>
                    </a:lnTo>
                    <a:lnTo>
                      <a:pt x="42" y="220"/>
                    </a:lnTo>
                    <a:lnTo>
                      <a:pt x="45" y="224"/>
                    </a:lnTo>
                    <a:lnTo>
                      <a:pt x="47" y="227"/>
                    </a:lnTo>
                    <a:lnTo>
                      <a:pt x="51" y="231"/>
                    </a:lnTo>
                    <a:lnTo>
                      <a:pt x="0" y="231"/>
                    </a:lnTo>
                    <a:lnTo>
                      <a:pt x="0" y="146"/>
                    </a:lnTo>
                    <a:lnTo>
                      <a:pt x="13" y="142"/>
                    </a:lnTo>
                    <a:lnTo>
                      <a:pt x="21" y="132"/>
                    </a:lnTo>
                    <a:lnTo>
                      <a:pt x="26" y="117"/>
                    </a:lnTo>
                    <a:lnTo>
                      <a:pt x="30" y="104"/>
                    </a:lnTo>
                    <a:lnTo>
                      <a:pt x="29" y="103"/>
                    </a:lnTo>
                    <a:lnTo>
                      <a:pt x="29" y="102"/>
                    </a:lnTo>
                    <a:lnTo>
                      <a:pt x="29" y="102"/>
                    </a:lnTo>
                    <a:lnTo>
                      <a:pt x="28" y="101"/>
                    </a:lnTo>
                    <a:lnTo>
                      <a:pt x="32" y="88"/>
                    </a:lnTo>
                    <a:lnTo>
                      <a:pt x="36" y="81"/>
                    </a:lnTo>
                    <a:lnTo>
                      <a:pt x="38" y="78"/>
                    </a:lnTo>
                    <a:lnTo>
                      <a:pt x="41" y="75"/>
                    </a:lnTo>
                    <a:lnTo>
                      <a:pt x="39" y="74"/>
                    </a:lnTo>
                    <a:lnTo>
                      <a:pt x="39" y="73"/>
                    </a:lnTo>
                    <a:lnTo>
                      <a:pt x="38" y="72"/>
                    </a:lnTo>
                    <a:lnTo>
                      <a:pt x="37" y="71"/>
                    </a:lnTo>
                    <a:lnTo>
                      <a:pt x="43" y="61"/>
                    </a:lnTo>
                    <a:lnTo>
                      <a:pt x="46" y="57"/>
                    </a:lnTo>
                    <a:lnTo>
                      <a:pt x="49" y="54"/>
                    </a:lnTo>
                    <a:lnTo>
                      <a:pt x="53" y="52"/>
                    </a:lnTo>
                    <a:lnTo>
                      <a:pt x="65" y="56"/>
                    </a:lnTo>
                    <a:lnTo>
                      <a:pt x="82" y="63"/>
                    </a:lnTo>
                    <a:lnTo>
                      <a:pt x="103" y="68"/>
                    </a:lnTo>
                    <a:lnTo>
                      <a:pt x="125" y="74"/>
                    </a:lnTo>
                    <a:lnTo>
                      <a:pt x="145" y="76"/>
                    </a:lnTo>
                    <a:lnTo>
                      <a:pt x="161" y="74"/>
                    </a:lnTo>
                    <a:lnTo>
                      <a:pt x="172" y="66"/>
                    </a:lnTo>
                    <a:lnTo>
                      <a:pt x="174" y="49"/>
                    </a:lnTo>
                    <a:lnTo>
                      <a:pt x="175" y="48"/>
                    </a:lnTo>
                    <a:lnTo>
                      <a:pt x="176" y="46"/>
                    </a:lnTo>
                    <a:lnTo>
                      <a:pt x="178" y="46"/>
                    </a:lnTo>
                    <a:lnTo>
                      <a:pt x="179" y="45"/>
                    </a:lnTo>
                    <a:lnTo>
                      <a:pt x="180" y="36"/>
                    </a:lnTo>
                    <a:lnTo>
                      <a:pt x="183" y="25"/>
                    </a:lnTo>
                    <a:lnTo>
                      <a:pt x="187" y="12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63" name="Freeform 55"/>
              <p:cNvSpPr>
                <a:spLocks/>
              </p:cNvSpPr>
              <p:nvPr/>
            </p:nvSpPr>
            <p:spPr bwMode="auto">
              <a:xfrm>
                <a:off x="4002" y="2491"/>
                <a:ext cx="20" cy="68"/>
              </a:xfrm>
              <a:custGeom>
                <a:avLst/>
                <a:gdLst>
                  <a:gd name="T0" fmla="*/ 41 w 41"/>
                  <a:gd name="T1" fmla="*/ 0 h 137"/>
                  <a:gd name="T2" fmla="*/ 41 w 41"/>
                  <a:gd name="T3" fmla="*/ 137 h 137"/>
                  <a:gd name="T4" fmla="*/ 0 w 41"/>
                  <a:gd name="T5" fmla="*/ 137 h 137"/>
                  <a:gd name="T6" fmla="*/ 1 w 41"/>
                  <a:gd name="T7" fmla="*/ 129 h 137"/>
                  <a:gd name="T8" fmla="*/ 4 w 41"/>
                  <a:gd name="T9" fmla="*/ 122 h 137"/>
                  <a:gd name="T10" fmla="*/ 4 w 41"/>
                  <a:gd name="T11" fmla="*/ 117 h 137"/>
                  <a:gd name="T12" fmla="*/ 4 w 41"/>
                  <a:gd name="T13" fmla="*/ 112 h 137"/>
                  <a:gd name="T14" fmla="*/ 5 w 41"/>
                  <a:gd name="T15" fmla="*/ 111 h 137"/>
                  <a:gd name="T16" fmla="*/ 6 w 41"/>
                  <a:gd name="T17" fmla="*/ 111 h 137"/>
                  <a:gd name="T18" fmla="*/ 7 w 41"/>
                  <a:gd name="T19" fmla="*/ 111 h 137"/>
                  <a:gd name="T20" fmla="*/ 8 w 41"/>
                  <a:gd name="T21" fmla="*/ 110 h 137"/>
                  <a:gd name="T22" fmla="*/ 7 w 41"/>
                  <a:gd name="T23" fmla="*/ 109 h 137"/>
                  <a:gd name="T24" fmla="*/ 7 w 41"/>
                  <a:gd name="T25" fmla="*/ 107 h 137"/>
                  <a:gd name="T26" fmla="*/ 6 w 41"/>
                  <a:gd name="T27" fmla="*/ 106 h 137"/>
                  <a:gd name="T28" fmla="*/ 5 w 41"/>
                  <a:gd name="T29" fmla="*/ 105 h 137"/>
                  <a:gd name="T30" fmla="*/ 13 w 41"/>
                  <a:gd name="T31" fmla="*/ 94 h 137"/>
                  <a:gd name="T32" fmla="*/ 17 w 41"/>
                  <a:gd name="T33" fmla="*/ 73 h 137"/>
                  <a:gd name="T34" fmla="*/ 23 w 41"/>
                  <a:gd name="T35" fmla="*/ 52 h 137"/>
                  <a:gd name="T36" fmla="*/ 30 w 41"/>
                  <a:gd name="T37" fmla="*/ 37 h 137"/>
                  <a:gd name="T38" fmla="*/ 30 w 41"/>
                  <a:gd name="T39" fmla="*/ 36 h 137"/>
                  <a:gd name="T40" fmla="*/ 29 w 41"/>
                  <a:gd name="T41" fmla="*/ 35 h 137"/>
                  <a:gd name="T42" fmla="*/ 29 w 41"/>
                  <a:gd name="T43" fmla="*/ 35 h 137"/>
                  <a:gd name="T44" fmla="*/ 28 w 41"/>
                  <a:gd name="T45" fmla="*/ 34 h 137"/>
                  <a:gd name="T46" fmla="*/ 31 w 41"/>
                  <a:gd name="T47" fmla="*/ 26 h 137"/>
                  <a:gd name="T48" fmla="*/ 35 w 41"/>
                  <a:gd name="T49" fmla="*/ 16 h 137"/>
                  <a:gd name="T50" fmla="*/ 37 w 41"/>
                  <a:gd name="T51" fmla="*/ 8 h 137"/>
                  <a:gd name="T52" fmla="*/ 41 w 41"/>
                  <a:gd name="T53" fmla="*/ 0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41" h="137">
                    <a:moveTo>
                      <a:pt x="41" y="0"/>
                    </a:moveTo>
                    <a:lnTo>
                      <a:pt x="41" y="137"/>
                    </a:lnTo>
                    <a:lnTo>
                      <a:pt x="0" y="137"/>
                    </a:lnTo>
                    <a:lnTo>
                      <a:pt x="1" y="129"/>
                    </a:lnTo>
                    <a:lnTo>
                      <a:pt x="4" y="122"/>
                    </a:lnTo>
                    <a:lnTo>
                      <a:pt x="4" y="117"/>
                    </a:lnTo>
                    <a:lnTo>
                      <a:pt x="4" y="112"/>
                    </a:lnTo>
                    <a:lnTo>
                      <a:pt x="5" y="111"/>
                    </a:lnTo>
                    <a:lnTo>
                      <a:pt x="6" y="111"/>
                    </a:lnTo>
                    <a:lnTo>
                      <a:pt x="7" y="111"/>
                    </a:lnTo>
                    <a:lnTo>
                      <a:pt x="8" y="110"/>
                    </a:lnTo>
                    <a:lnTo>
                      <a:pt x="7" y="109"/>
                    </a:lnTo>
                    <a:lnTo>
                      <a:pt x="7" y="107"/>
                    </a:lnTo>
                    <a:lnTo>
                      <a:pt x="6" y="106"/>
                    </a:lnTo>
                    <a:lnTo>
                      <a:pt x="5" y="105"/>
                    </a:lnTo>
                    <a:lnTo>
                      <a:pt x="13" y="94"/>
                    </a:lnTo>
                    <a:lnTo>
                      <a:pt x="17" y="73"/>
                    </a:lnTo>
                    <a:lnTo>
                      <a:pt x="23" y="52"/>
                    </a:lnTo>
                    <a:lnTo>
                      <a:pt x="30" y="37"/>
                    </a:lnTo>
                    <a:lnTo>
                      <a:pt x="30" y="36"/>
                    </a:lnTo>
                    <a:lnTo>
                      <a:pt x="29" y="35"/>
                    </a:lnTo>
                    <a:lnTo>
                      <a:pt x="29" y="35"/>
                    </a:lnTo>
                    <a:lnTo>
                      <a:pt x="28" y="34"/>
                    </a:lnTo>
                    <a:lnTo>
                      <a:pt x="31" y="26"/>
                    </a:lnTo>
                    <a:lnTo>
                      <a:pt x="35" y="16"/>
                    </a:lnTo>
                    <a:lnTo>
                      <a:pt x="37" y="8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64" name="Freeform 56"/>
              <p:cNvSpPr>
                <a:spLocks/>
              </p:cNvSpPr>
              <p:nvPr/>
            </p:nvSpPr>
            <p:spPr bwMode="auto">
              <a:xfrm>
                <a:off x="3862" y="3018"/>
                <a:ext cx="24" cy="46"/>
              </a:xfrm>
              <a:custGeom>
                <a:avLst/>
                <a:gdLst>
                  <a:gd name="T0" fmla="*/ 0 w 49"/>
                  <a:gd name="T1" fmla="*/ 0 h 91"/>
                  <a:gd name="T2" fmla="*/ 49 w 49"/>
                  <a:gd name="T3" fmla="*/ 0 h 91"/>
                  <a:gd name="T4" fmla="*/ 42 w 49"/>
                  <a:gd name="T5" fmla="*/ 21 h 91"/>
                  <a:gd name="T6" fmla="*/ 36 w 49"/>
                  <a:gd name="T7" fmla="*/ 40 h 91"/>
                  <a:gd name="T8" fmla="*/ 28 w 49"/>
                  <a:gd name="T9" fmla="*/ 63 h 91"/>
                  <a:gd name="T10" fmla="*/ 19 w 49"/>
                  <a:gd name="T11" fmla="*/ 91 h 91"/>
                  <a:gd name="T12" fmla="*/ 18 w 49"/>
                  <a:gd name="T13" fmla="*/ 90 h 91"/>
                  <a:gd name="T14" fmla="*/ 15 w 49"/>
                  <a:gd name="T15" fmla="*/ 90 h 91"/>
                  <a:gd name="T16" fmla="*/ 14 w 49"/>
                  <a:gd name="T17" fmla="*/ 90 h 91"/>
                  <a:gd name="T18" fmla="*/ 12 w 49"/>
                  <a:gd name="T19" fmla="*/ 89 h 91"/>
                  <a:gd name="T20" fmla="*/ 7 w 49"/>
                  <a:gd name="T21" fmla="*/ 62 h 91"/>
                  <a:gd name="T22" fmla="*/ 5 w 49"/>
                  <a:gd name="T23" fmla="*/ 42 h 91"/>
                  <a:gd name="T24" fmla="*/ 3 w 49"/>
                  <a:gd name="T25" fmla="*/ 23 h 91"/>
                  <a:gd name="T26" fmla="*/ 0 w 49"/>
                  <a:gd name="T27" fmla="*/ 0 h 91"/>
                  <a:gd name="T28" fmla="*/ 0 w 49"/>
                  <a:gd name="T29" fmla="*/ 0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9" h="91">
                    <a:moveTo>
                      <a:pt x="0" y="0"/>
                    </a:moveTo>
                    <a:lnTo>
                      <a:pt x="49" y="0"/>
                    </a:lnTo>
                    <a:lnTo>
                      <a:pt x="42" y="21"/>
                    </a:lnTo>
                    <a:lnTo>
                      <a:pt x="36" y="40"/>
                    </a:lnTo>
                    <a:lnTo>
                      <a:pt x="28" y="63"/>
                    </a:lnTo>
                    <a:lnTo>
                      <a:pt x="19" y="91"/>
                    </a:lnTo>
                    <a:lnTo>
                      <a:pt x="18" y="90"/>
                    </a:lnTo>
                    <a:lnTo>
                      <a:pt x="15" y="90"/>
                    </a:lnTo>
                    <a:lnTo>
                      <a:pt x="14" y="90"/>
                    </a:lnTo>
                    <a:lnTo>
                      <a:pt x="12" y="89"/>
                    </a:lnTo>
                    <a:lnTo>
                      <a:pt x="7" y="62"/>
                    </a:lnTo>
                    <a:lnTo>
                      <a:pt x="5" y="42"/>
                    </a:lnTo>
                    <a:lnTo>
                      <a:pt x="3" y="2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65" name="Freeform 57"/>
              <p:cNvSpPr>
                <a:spLocks/>
              </p:cNvSpPr>
              <p:nvPr/>
            </p:nvSpPr>
            <p:spPr bwMode="auto">
              <a:xfrm>
                <a:off x="3792" y="3067"/>
                <a:ext cx="30" cy="26"/>
              </a:xfrm>
              <a:custGeom>
                <a:avLst/>
                <a:gdLst>
                  <a:gd name="T0" fmla="*/ 0 w 60"/>
                  <a:gd name="T1" fmla="*/ 41 h 53"/>
                  <a:gd name="T2" fmla="*/ 0 w 60"/>
                  <a:gd name="T3" fmla="*/ 0 h 53"/>
                  <a:gd name="T4" fmla="*/ 8 w 60"/>
                  <a:gd name="T5" fmla="*/ 5 h 53"/>
                  <a:gd name="T6" fmla="*/ 14 w 60"/>
                  <a:gd name="T7" fmla="*/ 10 h 53"/>
                  <a:gd name="T8" fmla="*/ 21 w 60"/>
                  <a:gd name="T9" fmla="*/ 16 h 53"/>
                  <a:gd name="T10" fmla="*/ 26 w 60"/>
                  <a:gd name="T11" fmla="*/ 20 h 53"/>
                  <a:gd name="T12" fmla="*/ 33 w 60"/>
                  <a:gd name="T13" fmla="*/ 25 h 53"/>
                  <a:gd name="T14" fmla="*/ 41 w 60"/>
                  <a:gd name="T15" fmla="*/ 31 h 53"/>
                  <a:gd name="T16" fmla="*/ 49 w 60"/>
                  <a:gd name="T17" fmla="*/ 38 h 53"/>
                  <a:gd name="T18" fmla="*/ 60 w 60"/>
                  <a:gd name="T19" fmla="*/ 46 h 53"/>
                  <a:gd name="T20" fmla="*/ 60 w 60"/>
                  <a:gd name="T21" fmla="*/ 47 h 53"/>
                  <a:gd name="T22" fmla="*/ 60 w 60"/>
                  <a:gd name="T23" fmla="*/ 49 h 53"/>
                  <a:gd name="T24" fmla="*/ 59 w 60"/>
                  <a:gd name="T25" fmla="*/ 50 h 53"/>
                  <a:gd name="T26" fmla="*/ 59 w 60"/>
                  <a:gd name="T27" fmla="*/ 53 h 53"/>
                  <a:gd name="T28" fmla="*/ 49 w 60"/>
                  <a:gd name="T29" fmla="*/ 51 h 53"/>
                  <a:gd name="T30" fmla="*/ 41 w 60"/>
                  <a:gd name="T31" fmla="*/ 49 h 53"/>
                  <a:gd name="T32" fmla="*/ 33 w 60"/>
                  <a:gd name="T33" fmla="*/ 48 h 53"/>
                  <a:gd name="T34" fmla="*/ 26 w 60"/>
                  <a:gd name="T35" fmla="*/ 47 h 53"/>
                  <a:gd name="T36" fmla="*/ 18 w 60"/>
                  <a:gd name="T37" fmla="*/ 45 h 53"/>
                  <a:gd name="T38" fmla="*/ 13 w 60"/>
                  <a:gd name="T39" fmla="*/ 43 h 53"/>
                  <a:gd name="T40" fmla="*/ 6 w 60"/>
                  <a:gd name="T41" fmla="*/ 42 h 53"/>
                  <a:gd name="T42" fmla="*/ 0 w 60"/>
                  <a:gd name="T43" fmla="*/ 41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60" h="53">
                    <a:moveTo>
                      <a:pt x="0" y="41"/>
                    </a:moveTo>
                    <a:lnTo>
                      <a:pt x="0" y="0"/>
                    </a:lnTo>
                    <a:lnTo>
                      <a:pt x="8" y="5"/>
                    </a:lnTo>
                    <a:lnTo>
                      <a:pt x="14" y="10"/>
                    </a:lnTo>
                    <a:lnTo>
                      <a:pt x="21" y="16"/>
                    </a:lnTo>
                    <a:lnTo>
                      <a:pt x="26" y="20"/>
                    </a:lnTo>
                    <a:lnTo>
                      <a:pt x="33" y="25"/>
                    </a:lnTo>
                    <a:lnTo>
                      <a:pt x="41" y="31"/>
                    </a:lnTo>
                    <a:lnTo>
                      <a:pt x="49" y="38"/>
                    </a:lnTo>
                    <a:lnTo>
                      <a:pt x="60" y="46"/>
                    </a:lnTo>
                    <a:lnTo>
                      <a:pt x="60" y="47"/>
                    </a:lnTo>
                    <a:lnTo>
                      <a:pt x="60" y="49"/>
                    </a:lnTo>
                    <a:lnTo>
                      <a:pt x="59" y="50"/>
                    </a:lnTo>
                    <a:lnTo>
                      <a:pt x="59" y="53"/>
                    </a:lnTo>
                    <a:lnTo>
                      <a:pt x="49" y="51"/>
                    </a:lnTo>
                    <a:lnTo>
                      <a:pt x="41" y="49"/>
                    </a:lnTo>
                    <a:lnTo>
                      <a:pt x="33" y="48"/>
                    </a:lnTo>
                    <a:lnTo>
                      <a:pt x="26" y="47"/>
                    </a:lnTo>
                    <a:lnTo>
                      <a:pt x="18" y="45"/>
                    </a:lnTo>
                    <a:lnTo>
                      <a:pt x="13" y="43"/>
                    </a:lnTo>
                    <a:lnTo>
                      <a:pt x="6" y="42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66" name="Freeform 58"/>
              <p:cNvSpPr>
                <a:spLocks/>
              </p:cNvSpPr>
              <p:nvPr/>
            </p:nvSpPr>
            <p:spPr bwMode="auto">
              <a:xfrm>
                <a:off x="3850" y="2904"/>
                <a:ext cx="57" cy="114"/>
              </a:xfrm>
              <a:custGeom>
                <a:avLst/>
                <a:gdLst>
                  <a:gd name="T0" fmla="*/ 0 w 114"/>
                  <a:gd name="T1" fmla="*/ 0 h 230"/>
                  <a:gd name="T2" fmla="*/ 114 w 114"/>
                  <a:gd name="T3" fmla="*/ 0 h 230"/>
                  <a:gd name="T4" fmla="*/ 114 w 114"/>
                  <a:gd name="T5" fmla="*/ 97 h 230"/>
                  <a:gd name="T6" fmla="*/ 106 w 114"/>
                  <a:gd name="T7" fmla="*/ 121 h 230"/>
                  <a:gd name="T8" fmla="*/ 99 w 114"/>
                  <a:gd name="T9" fmla="*/ 143 h 230"/>
                  <a:gd name="T10" fmla="*/ 93 w 114"/>
                  <a:gd name="T11" fmla="*/ 162 h 230"/>
                  <a:gd name="T12" fmla="*/ 89 w 114"/>
                  <a:gd name="T13" fmla="*/ 179 h 230"/>
                  <a:gd name="T14" fmla="*/ 84 w 114"/>
                  <a:gd name="T15" fmla="*/ 194 h 230"/>
                  <a:gd name="T16" fmla="*/ 80 w 114"/>
                  <a:gd name="T17" fmla="*/ 207 h 230"/>
                  <a:gd name="T18" fmla="*/ 76 w 114"/>
                  <a:gd name="T19" fmla="*/ 219 h 230"/>
                  <a:gd name="T20" fmla="*/ 73 w 114"/>
                  <a:gd name="T21" fmla="*/ 230 h 230"/>
                  <a:gd name="T22" fmla="*/ 24 w 114"/>
                  <a:gd name="T23" fmla="*/ 230 h 230"/>
                  <a:gd name="T24" fmla="*/ 23 w 114"/>
                  <a:gd name="T25" fmla="*/ 223 h 230"/>
                  <a:gd name="T26" fmla="*/ 23 w 114"/>
                  <a:gd name="T27" fmla="*/ 215 h 230"/>
                  <a:gd name="T28" fmla="*/ 22 w 114"/>
                  <a:gd name="T29" fmla="*/ 207 h 230"/>
                  <a:gd name="T30" fmla="*/ 21 w 114"/>
                  <a:gd name="T31" fmla="*/ 196 h 230"/>
                  <a:gd name="T32" fmla="*/ 20 w 114"/>
                  <a:gd name="T33" fmla="*/ 196 h 230"/>
                  <a:gd name="T34" fmla="*/ 20 w 114"/>
                  <a:gd name="T35" fmla="*/ 195 h 230"/>
                  <a:gd name="T36" fmla="*/ 19 w 114"/>
                  <a:gd name="T37" fmla="*/ 195 h 230"/>
                  <a:gd name="T38" fmla="*/ 17 w 114"/>
                  <a:gd name="T39" fmla="*/ 194 h 230"/>
                  <a:gd name="T40" fmla="*/ 17 w 114"/>
                  <a:gd name="T41" fmla="*/ 153 h 230"/>
                  <a:gd name="T42" fmla="*/ 17 w 114"/>
                  <a:gd name="T43" fmla="*/ 98 h 230"/>
                  <a:gd name="T44" fmla="*/ 13 w 114"/>
                  <a:gd name="T45" fmla="*/ 44 h 230"/>
                  <a:gd name="T46" fmla="*/ 0 w 114"/>
                  <a:gd name="T47" fmla="*/ 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14" h="230">
                    <a:moveTo>
                      <a:pt x="0" y="0"/>
                    </a:moveTo>
                    <a:lnTo>
                      <a:pt x="114" y="0"/>
                    </a:lnTo>
                    <a:lnTo>
                      <a:pt x="114" y="97"/>
                    </a:lnTo>
                    <a:lnTo>
                      <a:pt x="106" y="121"/>
                    </a:lnTo>
                    <a:lnTo>
                      <a:pt x="99" y="143"/>
                    </a:lnTo>
                    <a:lnTo>
                      <a:pt x="93" y="162"/>
                    </a:lnTo>
                    <a:lnTo>
                      <a:pt x="89" y="179"/>
                    </a:lnTo>
                    <a:lnTo>
                      <a:pt x="84" y="194"/>
                    </a:lnTo>
                    <a:lnTo>
                      <a:pt x="80" y="207"/>
                    </a:lnTo>
                    <a:lnTo>
                      <a:pt x="76" y="219"/>
                    </a:lnTo>
                    <a:lnTo>
                      <a:pt x="73" y="230"/>
                    </a:lnTo>
                    <a:lnTo>
                      <a:pt x="24" y="230"/>
                    </a:lnTo>
                    <a:lnTo>
                      <a:pt x="23" y="223"/>
                    </a:lnTo>
                    <a:lnTo>
                      <a:pt x="23" y="215"/>
                    </a:lnTo>
                    <a:lnTo>
                      <a:pt x="22" y="207"/>
                    </a:lnTo>
                    <a:lnTo>
                      <a:pt x="21" y="196"/>
                    </a:lnTo>
                    <a:lnTo>
                      <a:pt x="20" y="196"/>
                    </a:lnTo>
                    <a:lnTo>
                      <a:pt x="20" y="195"/>
                    </a:lnTo>
                    <a:lnTo>
                      <a:pt x="19" y="195"/>
                    </a:lnTo>
                    <a:lnTo>
                      <a:pt x="17" y="194"/>
                    </a:lnTo>
                    <a:lnTo>
                      <a:pt x="17" y="153"/>
                    </a:lnTo>
                    <a:lnTo>
                      <a:pt x="17" y="98"/>
                    </a:lnTo>
                    <a:lnTo>
                      <a:pt x="13" y="4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67" name="Freeform 59"/>
              <p:cNvSpPr>
                <a:spLocks/>
              </p:cNvSpPr>
              <p:nvPr/>
            </p:nvSpPr>
            <p:spPr bwMode="auto">
              <a:xfrm>
                <a:off x="3792" y="2839"/>
                <a:ext cx="115" cy="65"/>
              </a:xfrm>
              <a:custGeom>
                <a:avLst/>
                <a:gdLst>
                  <a:gd name="T0" fmla="*/ 230 w 230"/>
                  <a:gd name="T1" fmla="*/ 49 h 129"/>
                  <a:gd name="T2" fmla="*/ 230 w 230"/>
                  <a:gd name="T3" fmla="*/ 129 h 129"/>
                  <a:gd name="T4" fmla="*/ 116 w 230"/>
                  <a:gd name="T5" fmla="*/ 129 h 129"/>
                  <a:gd name="T6" fmla="*/ 113 w 230"/>
                  <a:gd name="T7" fmla="*/ 123 h 129"/>
                  <a:gd name="T8" fmla="*/ 108 w 230"/>
                  <a:gd name="T9" fmla="*/ 117 h 129"/>
                  <a:gd name="T10" fmla="*/ 102 w 230"/>
                  <a:gd name="T11" fmla="*/ 112 h 129"/>
                  <a:gd name="T12" fmla="*/ 98 w 230"/>
                  <a:gd name="T13" fmla="*/ 109 h 129"/>
                  <a:gd name="T14" fmla="*/ 81 w 230"/>
                  <a:gd name="T15" fmla="*/ 115 h 129"/>
                  <a:gd name="T16" fmla="*/ 64 w 230"/>
                  <a:gd name="T17" fmla="*/ 117 h 129"/>
                  <a:gd name="T18" fmla="*/ 49 w 230"/>
                  <a:gd name="T19" fmla="*/ 117 h 129"/>
                  <a:gd name="T20" fmla="*/ 36 w 230"/>
                  <a:gd name="T21" fmla="*/ 115 h 129"/>
                  <a:gd name="T22" fmla="*/ 24 w 230"/>
                  <a:gd name="T23" fmla="*/ 110 h 129"/>
                  <a:gd name="T24" fmla="*/ 14 w 230"/>
                  <a:gd name="T25" fmla="*/ 102 h 129"/>
                  <a:gd name="T26" fmla="*/ 6 w 230"/>
                  <a:gd name="T27" fmla="*/ 91 h 129"/>
                  <a:gd name="T28" fmla="*/ 0 w 230"/>
                  <a:gd name="T29" fmla="*/ 79 h 129"/>
                  <a:gd name="T30" fmla="*/ 0 w 230"/>
                  <a:gd name="T31" fmla="*/ 13 h 129"/>
                  <a:gd name="T32" fmla="*/ 2 w 230"/>
                  <a:gd name="T33" fmla="*/ 14 h 129"/>
                  <a:gd name="T34" fmla="*/ 3 w 230"/>
                  <a:gd name="T35" fmla="*/ 14 h 129"/>
                  <a:gd name="T36" fmla="*/ 6 w 230"/>
                  <a:gd name="T37" fmla="*/ 15 h 129"/>
                  <a:gd name="T38" fmla="*/ 8 w 230"/>
                  <a:gd name="T39" fmla="*/ 17 h 129"/>
                  <a:gd name="T40" fmla="*/ 29 w 230"/>
                  <a:gd name="T41" fmla="*/ 5 h 129"/>
                  <a:gd name="T42" fmla="*/ 48 w 230"/>
                  <a:gd name="T43" fmla="*/ 0 h 129"/>
                  <a:gd name="T44" fmla="*/ 66 w 230"/>
                  <a:gd name="T45" fmla="*/ 0 h 129"/>
                  <a:gd name="T46" fmla="*/ 81 w 230"/>
                  <a:gd name="T47" fmla="*/ 5 h 129"/>
                  <a:gd name="T48" fmla="*/ 94 w 230"/>
                  <a:gd name="T49" fmla="*/ 15 h 129"/>
                  <a:gd name="T50" fmla="*/ 105 w 230"/>
                  <a:gd name="T51" fmla="*/ 29 h 129"/>
                  <a:gd name="T52" fmla="*/ 113 w 230"/>
                  <a:gd name="T53" fmla="*/ 49 h 129"/>
                  <a:gd name="T54" fmla="*/ 119 w 230"/>
                  <a:gd name="T55" fmla="*/ 71 h 129"/>
                  <a:gd name="T56" fmla="*/ 129 w 230"/>
                  <a:gd name="T57" fmla="*/ 75 h 129"/>
                  <a:gd name="T58" fmla="*/ 140 w 230"/>
                  <a:gd name="T59" fmla="*/ 78 h 129"/>
                  <a:gd name="T60" fmla="*/ 153 w 230"/>
                  <a:gd name="T61" fmla="*/ 76 h 129"/>
                  <a:gd name="T62" fmla="*/ 167 w 230"/>
                  <a:gd name="T63" fmla="*/ 74 h 129"/>
                  <a:gd name="T64" fmla="*/ 182 w 230"/>
                  <a:gd name="T65" fmla="*/ 70 h 129"/>
                  <a:gd name="T66" fmla="*/ 198 w 230"/>
                  <a:gd name="T67" fmla="*/ 64 h 129"/>
                  <a:gd name="T68" fmla="*/ 214 w 230"/>
                  <a:gd name="T69" fmla="*/ 57 h 129"/>
                  <a:gd name="T70" fmla="*/ 230 w 230"/>
                  <a:gd name="T71" fmla="*/ 49 h 129"/>
                  <a:gd name="T72" fmla="*/ 230 w 230"/>
                  <a:gd name="T73" fmla="*/ 49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30" h="129">
                    <a:moveTo>
                      <a:pt x="230" y="49"/>
                    </a:moveTo>
                    <a:lnTo>
                      <a:pt x="230" y="129"/>
                    </a:lnTo>
                    <a:lnTo>
                      <a:pt x="116" y="129"/>
                    </a:lnTo>
                    <a:lnTo>
                      <a:pt x="113" y="123"/>
                    </a:lnTo>
                    <a:lnTo>
                      <a:pt x="108" y="117"/>
                    </a:lnTo>
                    <a:lnTo>
                      <a:pt x="102" y="112"/>
                    </a:lnTo>
                    <a:lnTo>
                      <a:pt x="98" y="109"/>
                    </a:lnTo>
                    <a:lnTo>
                      <a:pt x="81" y="115"/>
                    </a:lnTo>
                    <a:lnTo>
                      <a:pt x="64" y="117"/>
                    </a:lnTo>
                    <a:lnTo>
                      <a:pt x="49" y="117"/>
                    </a:lnTo>
                    <a:lnTo>
                      <a:pt x="36" y="115"/>
                    </a:lnTo>
                    <a:lnTo>
                      <a:pt x="24" y="110"/>
                    </a:lnTo>
                    <a:lnTo>
                      <a:pt x="14" y="102"/>
                    </a:lnTo>
                    <a:lnTo>
                      <a:pt x="6" y="91"/>
                    </a:lnTo>
                    <a:lnTo>
                      <a:pt x="0" y="79"/>
                    </a:lnTo>
                    <a:lnTo>
                      <a:pt x="0" y="13"/>
                    </a:lnTo>
                    <a:lnTo>
                      <a:pt x="2" y="14"/>
                    </a:lnTo>
                    <a:lnTo>
                      <a:pt x="3" y="14"/>
                    </a:lnTo>
                    <a:lnTo>
                      <a:pt x="6" y="15"/>
                    </a:lnTo>
                    <a:lnTo>
                      <a:pt x="8" y="17"/>
                    </a:lnTo>
                    <a:lnTo>
                      <a:pt x="29" y="5"/>
                    </a:lnTo>
                    <a:lnTo>
                      <a:pt x="48" y="0"/>
                    </a:lnTo>
                    <a:lnTo>
                      <a:pt x="66" y="0"/>
                    </a:lnTo>
                    <a:lnTo>
                      <a:pt x="81" y="5"/>
                    </a:lnTo>
                    <a:lnTo>
                      <a:pt x="94" y="15"/>
                    </a:lnTo>
                    <a:lnTo>
                      <a:pt x="105" y="29"/>
                    </a:lnTo>
                    <a:lnTo>
                      <a:pt x="113" y="49"/>
                    </a:lnTo>
                    <a:lnTo>
                      <a:pt x="119" y="71"/>
                    </a:lnTo>
                    <a:lnTo>
                      <a:pt x="129" y="75"/>
                    </a:lnTo>
                    <a:lnTo>
                      <a:pt x="140" y="78"/>
                    </a:lnTo>
                    <a:lnTo>
                      <a:pt x="153" y="76"/>
                    </a:lnTo>
                    <a:lnTo>
                      <a:pt x="167" y="74"/>
                    </a:lnTo>
                    <a:lnTo>
                      <a:pt x="182" y="70"/>
                    </a:lnTo>
                    <a:lnTo>
                      <a:pt x="198" y="64"/>
                    </a:lnTo>
                    <a:lnTo>
                      <a:pt x="214" y="57"/>
                    </a:lnTo>
                    <a:lnTo>
                      <a:pt x="230" y="49"/>
                    </a:lnTo>
                    <a:lnTo>
                      <a:pt x="230" y="49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68" name="Freeform 60"/>
              <p:cNvSpPr>
                <a:spLocks/>
              </p:cNvSpPr>
              <p:nvPr/>
            </p:nvSpPr>
            <p:spPr bwMode="auto">
              <a:xfrm>
                <a:off x="3792" y="2797"/>
                <a:ext cx="43" cy="36"/>
              </a:xfrm>
              <a:custGeom>
                <a:avLst/>
                <a:gdLst>
                  <a:gd name="T0" fmla="*/ 0 w 86"/>
                  <a:gd name="T1" fmla="*/ 73 h 73"/>
                  <a:gd name="T2" fmla="*/ 13 w 86"/>
                  <a:gd name="T3" fmla="*/ 64 h 73"/>
                  <a:gd name="T4" fmla="*/ 28 w 86"/>
                  <a:gd name="T5" fmla="*/ 54 h 73"/>
                  <a:gd name="T6" fmla="*/ 44 w 86"/>
                  <a:gd name="T7" fmla="*/ 45 h 73"/>
                  <a:gd name="T8" fmla="*/ 60 w 86"/>
                  <a:gd name="T9" fmla="*/ 37 h 73"/>
                  <a:gd name="T10" fmla="*/ 72 w 86"/>
                  <a:gd name="T11" fmla="*/ 28 h 73"/>
                  <a:gd name="T12" fmla="*/ 83 w 86"/>
                  <a:gd name="T13" fmla="*/ 19 h 73"/>
                  <a:gd name="T14" fmla="*/ 86 w 86"/>
                  <a:gd name="T15" fmla="*/ 9 h 73"/>
                  <a:gd name="T16" fmla="*/ 84 w 86"/>
                  <a:gd name="T17" fmla="*/ 0 h 73"/>
                  <a:gd name="T18" fmla="*/ 74 w 86"/>
                  <a:gd name="T19" fmla="*/ 1 h 73"/>
                  <a:gd name="T20" fmla="*/ 63 w 86"/>
                  <a:gd name="T21" fmla="*/ 4 h 73"/>
                  <a:gd name="T22" fmla="*/ 53 w 86"/>
                  <a:gd name="T23" fmla="*/ 5 h 73"/>
                  <a:gd name="T24" fmla="*/ 42 w 86"/>
                  <a:gd name="T25" fmla="*/ 6 h 73"/>
                  <a:gd name="T26" fmla="*/ 31 w 86"/>
                  <a:gd name="T27" fmla="*/ 8 h 73"/>
                  <a:gd name="T28" fmla="*/ 21 w 86"/>
                  <a:gd name="T29" fmla="*/ 9 h 73"/>
                  <a:gd name="T30" fmla="*/ 10 w 86"/>
                  <a:gd name="T31" fmla="*/ 12 h 73"/>
                  <a:gd name="T32" fmla="*/ 0 w 86"/>
                  <a:gd name="T33" fmla="*/ 13 h 73"/>
                  <a:gd name="T34" fmla="*/ 0 w 86"/>
                  <a:gd name="T35" fmla="*/ 73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6" h="73">
                    <a:moveTo>
                      <a:pt x="0" y="73"/>
                    </a:moveTo>
                    <a:lnTo>
                      <a:pt x="13" y="64"/>
                    </a:lnTo>
                    <a:lnTo>
                      <a:pt x="28" y="54"/>
                    </a:lnTo>
                    <a:lnTo>
                      <a:pt x="44" y="45"/>
                    </a:lnTo>
                    <a:lnTo>
                      <a:pt x="60" y="37"/>
                    </a:lnTo>
                    <a:lnTo>
                      <a:pt x="72" y="28"/>
                    </a:lnTo>
                    <a:lnTo>
                      <a:pt x="83" y="19"/>
                    </a:lnTo>
                    <a:lnTo>
                      <a:pt x="86" y="9"/>
                    </a:lnTo>
                    <a:lnTo>
                      <a:pt x="84" y="0"/>
                    </a:lnTo>
                    <a:lnTo>
                      <a:pt x="74" y="1"/>
                    </a:lnTo>
                    <a:lnTo>
                      <a:pt x="63" y="4"/>
                    </a:lnTo>
                    <a:lnTo>
                      <a:pt x="53" y="5"/>
                    </a:lnTo>
                    <a:lnTo>
                      <a:pt x="42" y="6"/>
                    </a:lnTo>
                    <a:lnTo>
                      <a:pt x="31" y="8"/>
                    </a:lnTo>
                    <a:lnTo>
                      <a:pt x="21" y="9"/>
                    </a:lnTo>
                    <a:lnTo>
                      <a:pt x="10" y="12"/>
                    </a:lnTo>
                    <a:lnTo>
                      <a:pt x="0" y="13"/>
                    </a:lnTo>
                    <a:lnTo>
                      <a:pt x="0" y="73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69" name="Freeform 61"/>
              <p:cNvSpPr>
                <a:spLocks/>
              </p:cNvSpPr>
              <p:nvPr/>
            </p:nvSpPr>
            <p:spPr bwMode="auto">
              <a:xfrm>
                <a:off x="3792" y="2674"/>
                <a:ext cx="115" cy="63"/>
              </a:xfrm>
              <a:custGeom>
                <a:avLst/>
                <a:gdLst>
                  <a:gd name="T0" fmla="*/ 107 w 230"/>
                  <a:gd name="T1" fmla="*/ 0 h 124"/>
                  <a:gd name="T2" fmla="*/ 230 w 230"/>
                  <a:gd name="T3" fmla="*/ 0 h 124"/>
                  <a:gd name="T4" fmla="*/ 230 w 230"/>
                  <a:gd name="T5" fmla="*/ 80 h 124"/>
                  <a:gd name="T6" fmla="*/ 213 w 230"/>
                  <a:gd name="T7" fmla="*/ 71 h 124"/>
                  <a:gd name="T8" fmla="*/ 196 w 230"/>
                  <a:gd name="T9" fmla="*/ 63 h 124"/>
                  <a:gd name="T10" fmla="*/ 178 w 230"/>
                  <a:gd name="T11" fmla="*/ 57 h 124"/>
                  <a:gd name="T12" fmla="*/ 162 w 230"/>
                  <a:gd name="T13" fmla="*/ 52 h 124"/>
                  <a:gd name="T14" fmla="*/ 147 w 230"/>
                  <a:gd name="T15" fmla="*/ 48 h 124"/>
                  <a:gd name="T16" fmla="*/ 133 w 230"/>
                  <a:gd name="T17" fmla="*/ 47 h 124"/>
                  <a:gd name="T18" fmla="*/ 122 w 230"/>
                  <a:gd name="T19" fmla="*/ 49 h 124"/>
                  <a:gd name="T20" fmla="*/ 112 w 230"/>
                  <a:gd name="T21" fmla="*/ 54 h 124"/>
                  <a:gd name="T22" fmla="*/ 106 w 230"/>
                  <a:gd name="T23" fmla="*/ 76 h 124"/>
                  <a:gd name="T24" fmla="*/ 98 w 230"/>
                  <a:gd name="T25" fmla="*/ 95 h 124"/>
                  <a:gd name="T26" fmla="*/ 86 w 230"/>
                  <a:gd name="T27" fmla="*/ 109 h 124"/>
                  <a:gd name="T28" fmla="*/ 74 w 230"/>
                  <a:gd name="T29" fmla="*/ 120 h 124"/>
                  <a:gd name="T30" fmla="*/ 57 w 230"/>
                  <a:gd name="T31" fmla="*/ 124 h 124"/>
                  <a:gd name="T32" fmla="*/ 40 w 230"/>
                  <a:gd name="T33" fmla="*/ 124 h 124"/>
                  <a:gd name="T34" fmla="*/ 21 w 230"/>
                  <a:gd name="T35" fmla="*/ 120 h 124"/>
                  <a:gd name="T36" fmla="*/ 0 w 230"/>
                  <a:gd name="T37" fmla="*/ 108 h 124"/>
                  <a:gd name="T38" fmla="*/ 0 w 230"/>
                  <a:gd name="T39" fmla="*/ 108 h 124"/>
                  <a:gd name="T40" fmla="*/ 0 w 230"/>
                  <a:gd name="T41" fmla="*/ 30 h 124"/>
                  <a:gd name="T42" fmla="*/ 7 w 230"/>
                  <a:gd name="T43" fmla="*/ 22 h 124"/>
                  <a:gd name="T44" fmla="*/ 15 w 230"/>
                  <a:gd name="T45" fmla="*/ 16 h 124"/>
                  <a:gd name="T46" fmla="*/ 25 w 230"/>
                  <a:gd name="T47" fmla="*/ 11 h 124"/>
                  <a:gd name="T48" fmla="*/ 36 w 230"/>
                  <a:gd name="T49" fmla="*/ 9 h 124"/>
                  <a:gd name="T50" fmla="*/ 48 w 230"/>
                  <a:gd name="T51" fmla="*/ 8 h 124"/>
                  <a:gd name="T52" fmla="*/ 61 w 230"/>
                  <a:gd name="T53" fmla="*/ 9 h 124"/>
                  <a:gd name="T54" fmla="*/ 75 w 230"/>
                  <a:gd name="T55" fmla="*/ 11 h 124"/>
                  <a:gd name="T56" fmla="*/ 90 w 230"/>
                  <a:gd name="T57" fmla="*/ 16 h 124"/>
                  <a:gd name="T58" fmla="*/ 94 w 230"/>
                  <a:gd name="T59" fmla="*/ 14 h 124"/>
                  <a:gd name="T60" fmla="*/ 99 w 230"/>
                  <a:gd name="T61" fmla="*/ 9 h 124"/>
                  <a:gd name="T62" fmla="*/ 104 w 230"/>
                  <a:gd name="T63" fmla="*/ 4 h 124"/>
                  <a:gd name="T64" fmla="*/ 107 w 230"/>
                  <a:gd name="T65" fmla="*/ 0 h 124"/>
                  <a:gd name="T66" fmla="*/ 107 w 230"/>
                  <a:gd name="T67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30" h="124">
                    <a:moveTo>
                      <a:pt x="107" y="0"/>
                    </a:moveTo>
                    <a:lnTo>
                      <a:pt x="230" y="0"/>
                    </a:lnTo>
                    <a:lnTo>
                      <a:pt x="230" y="80"/>
                    </a:lnTo>
                    <a:lnTo>
                      <a:pt x="213" y="71"/>
                    </a:lnTo>
                    <a:lnTo>
                      <a:pt x="196" y="63"/>
                    </a:lnTo>
                    <a:lnTo>
                      <a:pt x="178" y="57"/>
                    </a:lnTo>
                    <a:lnTo>
                      <a:pt x="162" y="52"/>
                    </a:lnTo>
                    <a:lnTo>
                      <a:pt x="147" y="48"/>
                    </a:lnTo>
                    <a:lnTo>
                      <a:pt x="133" y="47"/>
                    </a:lnTo>
                    <a:lnTo>
                      <a:pt x="122" y="49"/>
                    </a:lnTo>
                    <a:lnTo>
                      <a:pt x="112" y="54"/>
                    </a:lnTo>
                    <a:lnTo>
                      <a:pt x="106" y="76"/>
                    </a:lnTo>
                    <a:lnTo>
                      <a:pt x="98" y="95"/>
                    </a:lnTo>
                    <a:lnTo>
                      <a:pt x="86" y="109"/>
                    </a:lnTo>
                    <a:lnTo>
                      <a:pt x="74" y="120"/>
                    </a:lnTo>
                    <a:lnTo>
                      <a:pt x="57" y="124"/>
                    </a:lnTo>
                    <a:lnTo>
                      <a:pt x="40" y="124"/>
                    </a:lnTo>
                    <a:lnTo>
                      <a:pt x="21" y="120"/>
                    </a:lnTo>
                    <a:lnTo>
                      <a:pt x="0" y="108"/>
                    </a:lnTo>
                    <a:lnTo>
                      <a:pt x="0" y="108"/>
                    </a:lnTo>
                    <a:lnTo>
                      <a:pt x="0" y="30"/>
                    </a:lnTo>
                    <a:lnTo>
                      <a:pt x="7" y="22"/>
                    </a:lnTo>
                    <a:lnTo>
                      <a:pt x="15" y="16"/>
                    </a:lnTo>
                    <a:lnTo>
                      <a:pt x="25" y="11"/>
                    </a:lnTo>
                    <a:lnTo>
                      <a:pt x="36" y="9"/>
                    </a:lnTo>
                    <a:lnTo>
                      <a:pt x="48" y="8"/>
                    </a:lnTo>
                    <a:lnTo>
                      <a:pt x="61" y="9"/>
                    </a:lnTo>
                    <a:lnTo>
                      <a:pt x="75" y="11"/>
                    </a:lnTo>
                    <a:lnTo>
                      <a:pt x="90" y="16"/>
                    </a:lnTo>
                    <a:lnTo>
                      <a:pt x="94" y="14"/>
                    </a:lnTo>
                    <a:lnTo>
                      <a:pt x="99" y="9"/>
                    </a:lnTo>
                    <a:lnTo>
                      <a:pt x="104" y="4"/>
                    </a:lnTo>
                    <a:lnTo>
                      <a:pt x="107" y="0"/>
                    </a:ln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70" name="Freeform 62"/>
              <p:cNvSpPr>
                <a:spLocks/>
              </p:cNvSpPr>
              <p:nvPr/>
            </p:nvSpPr>
            <p:spPr bwMode="auto">
              <a:xfrm>
                <a:off x="3792" y="2746"/>
                <a:ext cx="40" cy="34"/>
              </a:xfrm>
              <a:custGeom>
                <a:avLst/>
                <a:gdLst>
                  <a:gd name="T0" fmla="*/ 0 w 79"/>
                  <a:gd name="T1" fmla="*/ 56 h 68"/>
                  <a:gd name="T2" fmla="*/ 9 w 79"/>
                  <a:gd name="T3" fmla="*/ 57 h 68"/>
                  <a:gd name="T4" fmla="*/ 19 w 79"/>
                  <a:gd name="T5" fmla="*/ 60 h 68"/>
                  <a:gd name="T6" fmla="*/ 29 w 79"/>
                  <a:gd name="T7" fmla="*/ 61 h 68"/>
                  <a:gd name="T8" fmla="*/ 38 w 79"/>
                  <a:gd name="T9" fmla="*/ 62 h 68"/>
                  <a:gd name="T10" fmla="*/ 47 w 79"/>
                  <a:gd name="T11" fmla="*/ 64 h 68"/>
                  <a:gd name="T12" fmla="*/ 57 w 79"/>
                  <a:gd name="T13" fmla="*/ 65 h 68"/>
                  <a:gd name="T14" fmla="*/ 67 w 79"/>
                  <a:gd name="T15" fmla="*/ 67 h 68"/>
                  <a:gd name="T16" fmla="*/ 77 w 79"/>
                  <a:gd name="T17" fmla="*/ 68 h 68"/>
                  <a:gd name="T18" fmla="*/ 79 w 79"/>
                  <a:gd name="T19" fmla="*/ 58 h 68"/>
                  <a:gd name="T20" fmla="*/ 76 w 79"/>
                  <a:gd name="T21" fmla="*/ 50 h 68"/>
                  <a:gd name="T22" fmla="*/ 68 w 79"/>
                  <a:gd name="T23" fmla="*/ 42 h 68"/>
                  <a:gd name="T24" fmla="*/ 56 w 79"/>
                  <a:gd name="T25" fmla="*/ 33 h 68"/>
                  <a:gd name="T26" fmla="*/ 42 w 79"/>
                  <a:gd name="T27" fmla="*/ 25 h 68"/>
                  <a:gd name="T28" fmla="*/ 28 w 79"/>
                  <a:gd name="T29" fmla="*/ 17 h 68"/>
                  <a:gd name="T30" fmla="*/ 13 w 79"/>
                  <a:gd name="T31" fmla="*/ 9 h 68"/>
                  <a:gd name="T32" fmla="*/ 0 w 79"/>
                  <a:gd name="T33" fmla="*/ 0 h 68"/>
                  <a:gd name="T34" fmla="*/ 0 w 79"/>
                  <a:gd name="T35" fmla="*/ 56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9" h="68">
                    <a:moveTo>
                      <a:pt x="0" y="56"/>
                    </a:moveTo>
                    <a:lnTo>
                      <a:pt x="9" y="57"/>
                    </a:lnTo>
                    <a:lnTo>
                      <a:pt x="19" y="60"/>
                    </a:lnTo>
                    <a:lnTo>
                      <a:pt x="29" y="61"/>
                    </a:lnTo>
                    <a:lnTo>
                      <a:pt x="38" y="62"/>
                    </a:lnTo>
                    <a:lnTo>
                      <a:pt x="47" y="64"/>
                    </a:lnTo>
                    <a:lnTo>
                      <a:pt x="57" y="65"/>
                    </a:lnTo>
                    <a:lnTo>
                      <a:pt x="67" y="67"/>
                    </a:lnTo>
                    <a:lnTo>
                      <a:pt x="77" y="68"/>
                    </a:lnTo>
                    <a:lnTo>
                      <a:pt x="79" y="58"/>
                    </a:lnTo>
                    <a:lnTo>
                      <a:pt x="76" y="50"/>
                    </a:lnTo>
                    <a:lnTo>
                      <a:pt x="68" y="42"/>
                    </a:lnTo>
                    <a:lnTo>
                      <a:pt x="56" y="33"/>
                    </a:lnTo>
                    <a:lnTo>
                      <a:pt x="42" y="25"/>
                    </a:lnTo>
                    <a:lnTo>
                      <a:pt x="28" y="17"/>
                    </a:lnTo>
                    <a:lnTo>
                      <a:pt x="13" y="9"/>
                    </a:lnTo>
                    <a:lnTo>
                      <a:pt x="0" y="0"/>
                    </a:lnTo>
                    <a:lnTo>
                      <a:pt x="0" y="56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71" name="Freeform 63"/>
              <p:cNvSpPr>
                <a:spLocks/>
              </p:cNvSpPr>
              <p:nvPr/>
            </p:nvSpPr>
            <p:spPr bwMode="auto">
              <a:xfrm>
                <a:off x="3845" y="2559"/>
                <a:ext cx="62" cy="115"/>
              </a:xfrm>
              <a:custGeom>
                <a:avLst/>
                <a:gdLst>
                  <a:gd name="T0" fmla="*/ 25 w 123"/>
                  <a:gd name="T1" fmla="*/ 0 h 231"/>
                  <a:gd name="T2" fmla="*/ 75 w 123"/>
                  <a:gd name="T3" fmla="*/ 0 h 231"/>
                  <a:gd name="T4" fmla="*/ 78 w 123"/>
                  <a:gd name="T5" fmla="*/ 12 h 231"/>
                  <a:gd name="T6" fmla="*/ 83 w 123"/>
                  <a:gd name="T7" fmla="*/ 25 h 231"/>
                  <a:gd name="T8" fmla="*/ 88 w 123"/>
                  <a:gd name="T9" fmla="*/ 40 h 231"/>
                  <a:gd name="T10" fmla="*/ 92 w 123"/>
                  <a:gd name="T11" fmla="*/ 54 h 231"/>
                  <a:gd name="T12" fmla="*/ 98 w 123"/>
                  <a:gd name="T13" fmla="*/ 73 h 231"/>
                  <a:gd name="T14" fmla="*/ 105 w 123"/>
                  <a:gd name="T15" fmla="*/ 94 h 231"/>
                  <a:gd name="T16" fmla="*/ 112 w 123"/>
                  <a:gd name="T17" fmla="*/ 118 h 231"/>
                  <a:gd name="T18" fmla="*/ 120 w 123"/>
                  <a:gd name="T19" fmla="*/ 144 h 231"/>
                  <a:gd name="T20" fmla="*/ 121 w 123"/>
                  <a:gd name="T21" fmla="*/ 144 h 231"/>
                  <a:gd name="T22" fmla="*/ 122 w 123"/>
                  <a:gd name="T23" fmla="*/ 144 h 231"/>
                  <a:gd name="T24" fmla="*/ 122 w 123"/>
                  <a:gd name="T25" fmla="*/ 146 h 231"/>
                  <a:gd name="T26" fmla="*/ 123 w 123"/>
                  <a:gd name="T27" fmla="*/ 146 h 231"/>
                  <a:gd name="T28" fmla="*/ 123 w 123"/>
                  <a:gd name="T29" fmla="*/ 231 h 231"/>
                  <a:gd name="T30" fmla="*/ 0 w 123"/>
                  <a:gd name="T31" fmla="*/ 231 h 231"/>
                  <a:gd name="T32" fmla="*/ 14 w 123"/>
                  <a:gd name="T33" fmla="*/ 187 h 231"/>
                  <a:gd name="T34" fmla="*/ 18 w 123"/>
                  <a:gd name="T35" fmla="*/ 131 h 231"/>
                  <a:gd name="T36" fmla="*/ 18 w 123"/>
                  <a:gd name="T37" fmla="*/ 75 h 231"/>
                  <a:gd name="T38" fmla="*/ 18 w 123"/>
                  <a:gd name="T39" fmla="*/ 33 h 231"/>
                  <a:gd name="T40" fmla="*/ 20 w 123"/>
                  <a:gd name="T41" fmla="*/ 31 h 231"/>
                  <a:gd name="T42" fmla="*/ 21 w 123"/>
                  <a:gd name="T43" fmla="*/ 31 h 231"/>
                  <a:gd name="T44" fmla="*/ 22 w 123"/>
                  <a:gd name="T45" fmla="*/ 31 h 231"/>
                  <a:gd name="T46" fmla="*/ 23 w 123"/>
                  <a:gd name="T47" fmla="*/ 30 h 231"/>
                  <a:gd name="T48" fmla="*/ 24 w 123"/>
                  <a:gd name="T49" fmla="*/ 22 h 231"/>
                  <a:gd name="T50" fmla="*/ 24 w 123"/>
                  <a:gd name="T51" fmla="*/ 14 h 231"/>
                  <a:gd name="T52" fmla="*/ 24 w 123"/>
                  <a:gd name="T53" fmla="*/ 7 h 231"/>
                  <a:gd name="T54" fmla="*/ 25 w 123"/>
                  <a:gd name="T55" fmla="*/ 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23" h="231">
                    <a:moveTo>
                      <a:pt x="25" y="0"/>
                    </a:moveTo>
                    <a:lnTo>
                      <a:pt x="75" y="0"/>
                    </a:lnTo>
                    <a:lnTo>
                      <a:pt x="78" y="12"/>
                    </a:lnTo>
                    <a:lnTo>
                      <a:pt x="83" y="25"/>
                    </a:lnTo>
                    <a:lnTo>
                      <a:pt x="88" y="40"/>
                    </a:lnTo>
                    <a:lnTo>
                      <a:pt x="92" y="54"/>
                    </a:lnTo>
                    <a:lnTo>
                      <a:pt x="98" y="73"/>
                    </a:lnTo>
                    <a:lnTo>
                      <a:pt x="105" y="94"/>
                    </a:lnTo>
                    <a:lnTo>
                      <a:pt x="112" y="118"/>
                    </a:lnTo>
                    <a:lnTo>
                      <a:pt x="120" y="144"/>
                    </a:lnTo>
                    <a:lnTo>
                      <a:pt x="121" y="144"/>
                    </a:lnTo>
                    <a:lnTo>
                      <a:pt x="122" y="144"/>
                    </a:lnTo>
                    <a:lnTo>
                      <a:pt x="122" y="146"/>
                    </a:lnTo>
                    <a:lnTo>
                      <a:pt x="123" y="146"/>
                    </a:lnTo>
                    <a:lnTo>
                      <a:pt x="123" y="231"/>
                    </a:lnTo>
                    <a:lnTo>
                      <a:pt x="0" y="231"/>
                    </a:lnTo>
                    <a:lnTo>
                      <a:pt x="14" y="187"/>
                    </a:lnTo>
                    <a:lnTo>
                      <a:pt x="18" y="131"/>
                    </a:lnTo>
                    <a:lnTo>
                      <a:pt x="18" y="75"/>
                    </a:lnTo>
                    <a:lnTo>
                      <a:pt x="18" y="33"/>
                    </a:lnTo>
                    <a:lnTo>
                      <a:pt x="20" y="31"/>
                    </a:lnTo>
                    <a:lnTo>
                      <a:pt x="21" y="31"/>
                    </a:lnTo>
                    <a:lnTo>
                      <a:pt x="22" y="31"/>
                    </a:lnTo>
                    <a:lnTo>
                      <a:pt x="23" y="30"/>
                    </a:lnTo>
                    <a:lnTo>
                      <a:pt x="24" y="22"/>
                    </a:lnTo>
                    <a:lnTo>
                      <a:pt x="24" y="14"/>
                    </a:lnTo>
                    <a:lnTo>
                      <a:pt x="24" y="7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72" name="Freeform 64"/>
              <p:cNvSpPr>
                <a:spLocks/>
              </p:cNvSpPr>
              <p:nvPr/>
            </p:nvSpPr>
            <p:spPr bwMode="auto">
              <a:xfrm>
                <a:off x="3858" y="2512"/>
                <a:ext cx="25" cy="47"/>
              </a:xfrm>
              <a:custGeom>
                <a:avLst/>
                <a:gdLst>
                  <a:gd name="T0" fmla="*/ 50 w 50"/>
                  <a:gd name="T1" fmla="*/ 93 h 93"/>
                  <a:gd name="T2" fmla="*/ 0 w 50"/>
                  <a:gd name="T3" fmla="*/ 93 h 93"/>
                  <a:gd name="T4" fmla="*/ 3 w 50"/>
                  <a:gd name="T5" fmla="*/ 68 h 93"/>
                  <a:gd name="T6" fmla="*/ 5 w 50"/>
                  <a:gd name="T7" fmla="*/ 48 h 93"/>
                  <a:gd name="T8" fmla="*/ 7 w 50"/>
                  <a:gd name="T9" fmla="*/ 29 h 93"/>
                  <a:gd name="T10" fmla="*/ 12 w 50"/>
                  <a:gd name="T11" fmla="*/ 1 h 93"/>
                  <a:gd name="T12" fmla="*/ 14 w 50"/>
                  <a:gd name="T13" fmla="*/ 1 h 93"/>
                  <a:gd name="T14" fmla="*/ 15 w 50"/>
                  <a:gd name="T15" fmla="*/ 0 h 93"/>
                  <a:gd name="T16" fmla="*/ 18 w 50"/>
                  <a:gd name="T17" fmla="*/ 0 h 93"/>
                  <a:gd name="T18" fmla="*/ 19 w 50"/>
                  <a:gd name="T19" fmla="*/ 0 h 93"/>
                  <a:gd name="T20" fmla="*/ 29 w 50"/>
                  <a:gd name="T21" fmla="*/ 29 h 93"/>
                  <a:gd name="T22" fmla="*/ 36 w 50"/>
                  <a:gd name="T23" fmla="*/ 52 h 93"/>
                  <a:gd name="T24" fmla="*/ 43 w 50"/>
                  <a:gd name="T25" fmla="*/ 73 h 93"/>
                  <a:gd name="T26" fmla="*/ 50 w 50"/>
                  <a:gd name="T27" fmla="*/ 93 h 93"/>
                  <a:gd name="T28" fmla="*/ 50 w 50"/>
                  <a:gd name="T29" fmla="*/ 93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0" h="93">
                    <a:moveTo>
                      <a:pt x="50" y="93"/>
                    </a:moveTo>
                    <a:lnTo>
                      <a:pt x="0" y="93"/>
                    </a:lnTo>
                    <a:lnTo>
                      <a:pt x="3" y="68"/>
                    </a:lnTo>
                    <a:lnTo>
                      <a:pt x="5" y="48"/>
                    </a:lnTo>
                    <a:lnTo>
                      <a:pt x="7" y="29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19" y="0"/>
                    </a:lnTo>
                    <a:lnTo>
                      <a:pt x="29" y="29"/>
                    </a:lnTo>
                    <a:lnTo>
                      <a:pt x="36" y="52"/>
                    </a:lnTo>
                    <a:lnTo>
                      <a:pt x="43" y="73"/>
                    </a:lnTo>
                    <a:lnTo>
                      <a:pt x="50" y="93"/>
                    </a:lnTo>
                    <a:lnTo>
                      <a:pt x="50" y="93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73" name="Freeform 65"/>
              <p:cNvSpPr>
                <a:spLocks/>
              </p:cNvSpPr>
              <p:nvPr/>
            </p:nvSpPr>
            <p:spPr bwMode="auto">
              <a:xfrm>
                <a:off x="3792" y="2486"/>
                <a:ext cx="34" cy="29"/>
              </a:xfrm>
              <a:custGeom>
                <a:avLst/>
                <a:gdLst>
                  <a:gd name="T0" fmla="*/ 0 w 68"/>
                  <a:gd name="T1" fmla="*/ 59 h 59"/>
                  <a:gd name="T2" fmla="*/ 0 w 68"/>
                  <a:gd name="T3" fmla="*/ 14 h 59"/>
                  <a:gd name="T4" fmla="*/ 7 w 68"/>
                  <a:gd name="T5" fmla="*/ 13 h 59"/>
                  <a:gd name="T6" fmla="*/ 14 w 68"/>
                  <a:gd name="T7" fmla="*/ 10 h 59"/>
                  <a:gd name="T8" fmla="*/ 21 w 68"/>
                  <a:gd name="T9" fmla="*/ 9 h 59"/>
                  <a:gd name="T10" fmla="*/ 29 w 68"/>
                  <a:gd name="T11" fmla="*/ 7 h 59"/>
                  <a:gd name="T12" fmla="*/ 37 w 68"/>
                  <a:gd name="T13" fmla="*/ 6 h 59"/>
                  <a:gd name="T14" fmla="*/ 46 w 68"/>
                  <a:gd name="T15" fmla="*/ 3 h 59"/>
                  <a:gd name="T16" fmla="*/ 55 w 68"/>
                  <a:gd name="T17" fmla="*/ 2 h 59"/>
                  <a:gd name="T18" fmla="*/ 66 w 68"/>
                  <a:gd name="T19" fmla="*/ 0 h 59"/>
                  <a:gd name="T20" fmla="*/ 67 w 68"/>
                  <a:gd name="T21" fmla="*/ 1 h 59"/>
                  <a:gd name="T22" fmla="*/ 67 w 68"/>
                  <a:gd name="T23" fmla="*/ 3 h 59"/>
                  <a:gd name="T24" fmla="*/ 67 w 68"/>
                  <a:gd name="T25" fmla="*/ 5 h 59"/>
                  <a:gd name="T26" fmla="*/ 68 w 68"/>
                  <a:gd name="T27" fmla="*/ 7 h 59"/>
                  <a:gd name="T28" fmla="*/ 56 w 68"/>
                  <a:gd name="T29" fmla="*/ 16 h 59"/>
                  <a:gd name="T30" fmla="*/ 47 w 68"/>
                  <a:gd name="T31" fmla="*/ 23 h 59"/>
                  <a:gd name="T32" fmla="*/ 39 w 68"/>
                  <a:gd name="T33" fmla="*/ 30 h 59"/>
                  <a:gd name="T34" fmla="*/ 32 w 68"/>
                  <a:gd name="T35" fmla="*/ 36 h 59"/>
                  <a:gd name="T36" fmla="*/ 25 w 68"/>
                  <a:gd name="T37" fmla="*/ 40 h 59"/>
                  <a:gd name="T38" fmla="*/ 17 w 68"/>
                  <a:gd name="T39" fmla="*/ 46 h 59"/>
                  <a:gd name="T40" fmla="*/ 9 w 68"/>
                  <a:gd name="T41" fmla="*/ 52 h 59"/>
                  <a:gd name="T42" fmla="*/ 0 w 68"/>
                  <a:gd name="T43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68" h="59">
                    <a:moveTo>
                      <a:pt x="0" y="59"/>
                    </a:moveTo>
                    <a:lnTo>
                      <a:pt x="0" y="14"/>
                    </a:lnTo>
                    <a:lnTo>
                      <a:pt x="7" y="13"/>
                    </a:lnTo>
                    <a:lnTo>
                      <a:pt x="14" y="10"/>
                    </a:lnTo>
                    <a:lnTo>
                      <a:pt x="21" y="9"/>
                    </a:lnTo>
                    <a:lnTo>
                      <a:pt x="29" y="7"/>
                    </a:lnTo>
                    <a:lnTo>
                      <a:pt x="37" y="6"/>
                    </a:lnTo>
                    <a:lnTo>
                      <a:pt x="46" y="3"/>
                    </a:lnTo>
                    <a:lnTo>
                      <a:pt x="55" y="2"/>
                    </a:lnTo>
                    <a:lnTo>
                      <a:pt x="66" y="0"/>
                    </a:lnTo>
                    <a:lnTo>
                      <a:pt x="67" y="1"/>
                    </a:lnTo>
                    <a:lnTo>
                      <a:pt x="67" y="3"/>
                    </a:lnTo>
                    <a:lnTo>
                      <a:pt x="67" y="5"/>
                    </a:lnTo>
                    <a:lnTo>
                      <a:pt x="68" y="7"/>
                    </a:lnTo>
                    <a:lnTo>
                      <a:pt x="56" y="16"/>
                    </a:lnTo>
                    <a:lnTo>
                      <a:pt x="47" y="23"/>
                    </a:lnTo>
                    <a:lnTo>
                      <a:pt x="39" y="30"/>
                    </a:lnTo>
                    <a:lnTo>
                      <a:pt x="32" y="36"/>
                    </a:lnTo>
                    <a:lnTo>
                      <a:pt x="25" y="40"/>
                    </a:lnTo>
                    <a:lnTo>
                      <a:pt x="17" y="46"/>
                    </a:lnTo>
                    <a:lnTo>
                      <a:pt x="9" y="52"/>
                    </a:ln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74" name="Freeform 66"/>
              <p:cNvSpPr>
                <a:spLocks/>
              </p:cNvSpPr>
              <p:nvPr/>
            </p:nvSpPr>
            <p:spPr bwMode="auto">
              <a:xfrm>
                <a:off x="3677" y="3248"/>
                <a:ext cx="19" cy="27"/>
              </a:xfrm>
              <a:custGeom>
                <a:avLst/>
                <a:gdLst>
                  <a:gd name="T0" fmla="*/ 0 w 38"/>
                  <a:gd name="T1" fmla="*/ 0 h 54"/>
                  <a:gd name="T2" fmla="*/ 34 w 38"/>
                  <a:gd name="T3" fmla="*/ 0 h 54"/>
                  <a:gd name="T4" fmla="*/ 36 w 38"/>
                  <a:gd name="T5" fmla="*/ 9 h 54"/>
                  <a:gd name="T6" fmla="*/ 38 w 38"/>
                  <a:gd name="T7" fmla="*/ 17 h 54"/>
                  <a:gd name="T8" fmla="*/ 38 w 38"/>
                  <a:gd name="T9" fmla="*/ 26 h 54"/>
                  <a:gd name="T10" fmla="*/ 36 w 38"/>
                  <a:gd name="T11" fmla="*/ 33 h 54"/>
                  <a:gd name="T12" fmla="*/ 32 w 38"/>
                  <a:gd name="T13" fmla="*/ 40 h 54"/>
                  <a:gd name="T14" fmla="*/ 26 w 38"/>
                  <a:gd name="T15" fmla="*/ 46 h 54"/>
                  <a:gd name="T16" fmla="*/ 17 w 38"/>
                  <a:gd name="T17" fmla="*/ 50 h 54"/>
                  <a:gd name="T18" fmla="*/ 4 w 38"/>
                  <a:gd name="T19" fmla="*/ 54 h 54"/>
                  <a:gd name="T20" fmla="*/ 4 w 38"/>
                  <a:gd name="T21" fmla="*/ 54 h 54"/>
                  <a:gd name="T22" fmla="*/ 4 w 38"/>
                  <a:gd name="T23" fmla="*/ 54 h 54"/>
                  <a:gd name="T24" fmla="*/ 4 w 38"/>
                  <a:gd name="T25" fmla="*/ 54 h 54"/>
                  <a:gd name="T26" fmla="*/ 4 w 38"/>
                  <a:gd name="T27" fmla="*/ 54 h 54"/>
                  <a:gd name="T28" fmla="*/ 3 w 38"/>
                  <a:gd name="T29" fmla="*/ 54 h 54"/>
                  <a:gd name="T30" fmla="*/ 3 w 38"/>
                  <a:gd name="T31" fmla="*/ 54 h 54"/>
                  <a:gd name="T32" fmla="*/ 3 w 38"/>
                  <a:gd name="T33" fmla="*/ 54 h 54"/>
                  <a:gd name="T34" fmla="*/ 3 w 38"/>
                  <a:gd name="T35" fmla="*/ 54 h 54"/>
                  <a:gd name="T36" fmla="*/ 2 w 38"/>
                  <a:gd name="T37" fmla="*/ 54 h 54"/>
                  <a:gd name="T38" fmla="*/ 2 w 38"/>
                  <a:gd name="T39" fmla="*/ 54 h 54"/>
                  <a:gd name="T40" fmla="*/ 2 w 38"/>
                  <a:gd name="T41" fmla="*/ 54 h 54"/>
                  <a:gd name="T42" fmla="*/ 1 w 38"/>
                  <a:gd name="T43" fmla="*/ 54 h 54"/>
                  <a:gd name="T44" fmla="*/ 1 w 38"/>
                  <a:gd name="T45" fmla="*/ 54 h 54"/>
                  <a:gd name="T46" fmla="*/ 0 w 38"/>
                  <a:gd name="T47" fmla="*/ 54 h 54"/>
                  <a:gd name="T48" fmla="*/ 0 w 38"/>
                  <a:gd name="T49" fmla="*/ 0 h 54"/>
                  <a:gd name="T50" fmla="*/ 0 w 38"/>
                  <a:gd name="T5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38" h="54">
                    <a:moveTo>
                      <a:pt x="0" y="0"/>
                    </a:moveTo>
                    <a:lnTo>
                      <a:pt x="34" y="0"/>
                    </a:lnTo>
                    <a:lnTo>
                      <a:pt x="36" y="9"/>
                    </a:lnTo>
                    <a:lnTo>
                      <a:pt x="38" y="17"/>
                    </a:lnTo>
                    <a:lnTo>
                      <a:pt x="38" y="26"/>
                    </a:lnTo>
                    <a:lnTo>
                      <a:pt x="36" y="33"/>
                    </a:lnTo>
                    <a:lnTo>
                      <a:pt x="32" y="40"/>
                    </a:lnTo>
                    <a:lnTo>
                      <a:pt x="26" y="46"/>
                    </a:lnTo>
                    <a:lnTo>
                      <a:pt x="17" y="50"/>
                    </a:lnTo>
                    <a:lnTo>
                      <a:pt x="4" y="54"/>
                    </a:lnTo>
                    <a:lnTo>
                      <a:pt x="4" y="54"/>
                    </a:lnTo>
                    <a:lnTo>
                      <a:pt x="4" y="54"/>
                    </a:lnTo>
                    <a:lnTo>
                      <a:pt x="4" y="54"/>
                    </a:lnTo>
                    <a:lnTo>
                      <a:pt x="4" y="54"/>
                    </a:lnTo>
                    <a:lnTo>
                      <a:pt x="3" y="54"/>
                    </a:lnTo>
                    <a:lnTo>
                      <a:pt x="3" y="54"/>
                    </a:lnTo>
                    <a:lnTo>
                      <a:pt x="3" y="54"/>
                    </a:lnTo>
                    <a:lnTo>
                      <a:pt x="3" y="54"/>
                    </a:lnTo>
                    <a:lnTo>
                      <a:pt x="2" y="54"/>
                    </a:lnTo>
                    <a:lnTo>
                      <a:pt x="2" y="54"/>
                    </a:lnTo>
                    <a:lnTo>
                      <a:pt x="2" y="54"/>
                    </a:lnTo>
                    <a:lnTo>
                      <a:pt x="1" y="54"/>
                    </a:lnTo>
                    <a:lnTo>
                      <a:pt x="1" y="54"/>
                    </a:lnTo>
                    <a:lnTo>
                      <a:pt x="0" y="5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75" name="Freeform 67"/>
              <p:cNvSpPr>
                <a:spLocks/>
              </p:cNvSpPr>
              <p:nvPr/>
            </p:nvSpPr>
            <p:spPr bwMode="auto">
              <a:xfrm>
                <a:off x="3750" y="3248"/>
                <a:ext cx="19" cy="4"/>
              </a:xfrm>
              <a:custGeom>
                <a:avLst/>
                <a:gdLst>
                  <a:gd name="T0" fmla="*/ 0 w 38"/>
                  <a:gd name="T1" fmla="*/ 0 h 7"/>
                  <a:gd name="T2" fmla="*/ 36 w 38"/>
                  <a:gd name="T3" fmla="*/ 0 h 7"/>
                  <a:gd name="T4" fmla="*/ 37 w 38"/>
                  <a:gd name="T5" fmla="*/ 1 h 7"/>
                  <a:gd name="T6" fmla="*/ 37 w 38"/>
                  <a:gd name="T7" fmla="*/ 3 h 7"/>
                  <a:gd name="T8" fmla="*/ 38 w 38"/>
                  <a:gd name="T9" fmla="*/ 4 h 7"/>
                  <a:gd name="T10" fmla="*/ 38 w 38"/>
                  <a:gd name="T11" fmla="*/ 7 h 7"/>
                  <a:gd name="T12" fmla="*/ 33 w 38"/>
                  <a:gd name="T13" fmla="*/ 7 h 7"/>
                  <a:gd name="T14" fmla="*/ 29 w 38"/>
                  <a:gd name="T15" fmla="*/ 7 h 7"/>
                  <a:gd name="T16" fmla="*/ 24 w 38"/>
                  <a:gd name="T17" fmla="*/ 7 h 7"/>
                  <a:gd name="T18" fmla="*/ 20 w 38"/>
                  <a:gd name="T19" fmla="*/ 5 h 7"/>
                  <a:gd name="T20" fmla="*/ 15 w 38"/>
                  <a:gd name="T21" fmla="*/ 4 h 7"/>
                  <a:gd name="T22" fmla="*/ 10 w 38"/>
                  <a:gd name="T23" fmla="*/ 3 h 7"/>
                  <a:gd name="T24" fmla="*/ 5 w 38"/>
                  <a:gd name="T25" fmla="*/ 1 h 7"/>
                  <a:gd name="T26" fmla="*/ 0 w 38"/>
                  <a:gd name="T27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8" h="7">
                    <a:moveTo>
                      <a:pt x="0" y="0"/>
                    </a:moveTo>
                    <a:lnTo>
                      <a:pt x="36" y="0"/>
                    </a:lnTo>
                    <a:lnTo>
                      <a:pt x="37" y="1"/>
                    </a:lnTo>
                    <a:lnTo>
                      <a:pt x="37" y="3"/>
                    </a:lnTo>
                    <a:lnTo>
                      <a:pt x="38" y="4"/>
                    </a:lnTo>
                    <a:lnTo>
                      <a:pt x="38" y="7"/>
                    </a:lnTo>
                    <a:lnTo>
                      <a:pt x="33" y="7"/>
                    </a:lnTo>
                    <a:lnTo>
                      <a:pt x="29" y="7"/>
                    </a:lnTo>
                    <a:lnTo>
                      <a:pt x="24" y="7"/>
                    </a:lnTo>
                    <a:lnTo>
                      <a:pt x="20" y="5"/>
                    </a:lnTo>
                    <a:lnTo>
                      <a:pt x="15" y="4"/>
                    </a:lnTo>
                    <a:lnTo>
                      <a:pt x="10" y="3"/>
                    </a:lnTo>
                    <a:lnTo>
                      <a:pt x="5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76" name="Freeform 68"/>
              <p:cNvSpPr>
                <a:spLocks/>
              </p:cNvSpPr>
              <p:nvPr/>
            </p:nvSpPr>
            <p:spPr bwMode="auto">
              <a:xfrm>
                <a:off x="3677" y="3133"/>
                <a:ext cx="91" cy="115"/>
              </a:xfrm>
              <a:custGeom>
                <a:avLst/>
                <a:gdLst>
                  <a:gd name="T0" fmla="*/ 54 w 183"/>
                  <a:gd name="T1" fmla="*/ 0 h 231"/>
                  <a:gd name="T2" fmla="*/ 36 w 183"/>
                  <a:gd name="T3" fmla="*/ 20 h 231"/>
                  <a:gd name="T4" fmla="*/ 26 w 183"/>
                  <a:gd name="T5" fmla="*/ 39 h 231"/>
                  <a:gd name="T6" fmla="*/ 25 w 183"/>
                  <a:gd name="T7" fmla="*/ 57 h 231"/>
                  <a:gd name="T8" fmla="*/ 39 w 183"/>
                  <a:gd name="T9" fmla="*/ 69 h 231"/>
                  <a:gd name="T10" fmla="*/ 39 w 183"/>
                  <a:gd name="T11" fmla="*/ 72 h 231"/>
                  <a:gd name="T12" fmla="*/ 39 w 183"/>
                  <a:gd name="T13" fmla="*/ 74 h 231"/>
                  <a:gd name="T14" fmla="*/ 53 w 183"/>
                  <a:gd name="T15" fmla="*/ 85 h 231"/>
                  <a:gd name="T16" fmla="*/ 68 w 183"/>
                  <a:gd name="T17" fmla="*/ 102 h 231"/>
                  <a:gd name="T18" fmla="*/ 81 w 183"/>
                  <a:gd name="T19" fmla="*/ 115 h 231"/>
                  <a:gd name="T20" fmla="*/ 93 w 183"/>
                  <a:gd name="T21" fmla="*/ 122 h 231"/>
                  <a:gd name="T22" fmla="*/ 93 w 183"/>
                  <a:gd name="T23" fmla="*/ 125 h 231"/>
                  <a:gd name="T24" fmla="*/ 93 w 183"/>
                  <a:gd name="T25" fmla="*/ 128 h 231"/>
                  <a:gd name="T26" fmla="*/ 95 w 183"/>
                  <a:gd name="T27" fmla="*/ 128 h 231"/>
                  <a:gd name="T28" fmla="*/ 97 w 183"/>
                  <a:gd name="T29" fmla="*/ 128 h 231"/>
                  <a:gd name="T30" fmla="*/ 104 w 183"/>
                  <a:gd name="T31" fmla="*/ 141 h 231"/>
                  <a:gd name="T32" fmla="*/ 119 w 183"/>
                  <a:gd name="T33" fmla="*/ 156 h 231"/>
                  <a:gd name="T34" fmla="*/ 134 w 183"/>
                  <a:gd name="T35" fmla="*/ 171 h 231"/>
                  <a:gd name="T36" fmla="*/ 144 w 183"/>
                  <a:gd name="T37" fmla="*/ 183 h 231"/>
                  <a:gd name="T38" fmla="*/ 146 w 183"/>
                  <a:gd name="T39" fmla="*/ 183 h 231"/>
                  <a:gd name="T40" fmla="*/ 148 w 183"/>
                  <a:gd name="T41" fmla="*/ 183 h 231"/>
                  <a:gd name="T42" fmla="*/ 158 w 183"/>
                  <a:gd name="T43" fmla="*/ 195 h 231"/>
                  <a:gd name="T44" fmla="*/ 168 w 183"/>
                  <a:gd name="T45" fmla="*/ 206 h 231"/>
                  <a:gd name="T46" fmla="*/ 177 w 183"/>
                  <a:gd name="T47" fmla="*/ 219 h 231"/>
                  <a:gd name="T48" fmla="*/ 183 w 183"/>
                  <a:gd name="T49" fmla="*/ 231 h 231"/>
                  <a:gd name="T50" fmla="*/ 132 w 183"/>
                  <a:gd name="T51" fmla="*/ 225 h 231"/>
                  <a:gd name="T52" fmla="*/ 102 w 183"/>
                  <a:gd name="T53" fmla="*/ 209 h 231"/>
                  <a:gd name="T54" fmla="*/ 71 w 183"/>
                  <a:gd name="T55" fmla="*/ 195 h 231"/>
                  <a:gd name="T56" fmla="*/ 39 w 183"/>
                  <a:gd name="T57" fmla="*/ 187 h 231"/>
                  <a:gd name="T58" fmla="*/ 24 w 183"/>
                  <a:gd name="T59" fmla="*/ 195 h 231"/>
                  <a:gd name="T60" fmla="*/ 30 w 183"/>
                  <a:gd name="T61" fmla="*/ 218 h 231"/>
                  <a:gd name="T62" fmla="*/ 0 w 183"/>
                  <a:gd name="T63" fmla="*/ 231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83" h="231">
                    <a:moveTo>
                      <a:pt x="0" y="0"/>
                    </a:moveTo>
                    <a:lnTo>
                      <a:pt x="54" y="0"/>
                    </a:lnTo>
                    <a:lnTo>
                      <a:pt x="44" y="9"/>
                    </a:lnTo>
                    <a:lnTo>
                      <a:pt x="36" y="20"/>
                    </a:lnTo>
                    <a:lnTo>
                      <a:pt x="31" y="30"/>
                    </a:lnTo>
                    <a:lnTo>
                      <a:pt x="26" y="39"/>
                    </a:lnTo>
                    <a:lnTo>
                      <a:pt x="24" y="49"/>
                    </a:lnTo>
                    <a:lnTo>
                      <a:pt x="25" y="57"/>
                    </a:lnTo>
                    <a:lnTo>
                      <a:pt x="30" y="64"/>
                    </a:lnTo>
                    <a:lnTo>
                      <a:pt x="39" y="69"/>
                    </a:lnTo>
                    <a:lnTo>
                      <a:pt x="39" y="70"/>
                    </a:lnTo>
                    <a:lnTo>
                      <a:pt x="39" y="72"/>
                    </a:lnTo>
                    <a:lnTo>
                      <a:pt x="39" y="73"/>
                    </a:lnTo>
                    <a:lnTo>
                      <a:pt x="39" y="74"/>
                    </a:lnTo>
                    <a:lnTo>
                      <a:pt x="46" y="80"/>
                    </a:lnTo>
                    <a:lnTo>
                      <a:pt x="53" y="85"/>
                    </a:lnTo>
                    <a:lnTo>
                      <a:pt x="59" y="94"/>
                    </a:lnTo>
                    <a:lnTo>
                      <a:pt x="68" y="102"/>
                    </a:lnTo>
                    <a:lnTo>
                      <a:pt x="74" y="109"/>
                    </a:lnTo>
                    <a:lnTo>
                      <a:pt x="81" y="115"/>
                    </a:lnTo>
                    <a:lnTo>
                      <a:pt x="88" y="120"/>
                    </a:lnTo>
                    <a:lnTo>
                      <a:pt x="93" y="122"/>
                    </a:lnTo>
                    <a:lnTo>
                      <a:pt x="93" y="123"/>
                    </a:lnTo>
                    <a:lnTo>
                      <a:pt x="93" y="125"/>
                    </a:lnTo>
                    <a:lnTo>
                      <a:pt x="93" y="127"/>
                    </a:lnTo>
                    <a:lnTo>
                      <a:pt x="93" y="128"/>
                    </a:lnTo>
                    <a:lnTo>
                      <a:pt x="94" y="128"/>
                    </a:lnTo>
                    <a:lnTo>
                      <a:pt x="95" y="128"/>
                    </a:lnTo>
                    <a:lnTo>
                      <a:pt x="96" y="128"/>
                    </a:lnTo>
                    <a:lnTo>
                      <a:pt x="97" y="128"/>
                    </a:lnTo>
                    <a:lnTo>
                      <a:pt x="100" y="134"/>
                    </a:lnTo>
                    <a:lnTo>
                      <a:pt x="104" y="141"/>
                    </a:lnTo>
                    <a:lnTo>
                      <a:pt x="111" y="148"/>
                    </a:lnTo>
                    <a:lnTo>
                      <a:pt x="119" y="156"/>
                    </a:lnTo>
                    <a:lnTo>
                      <a:pt x="127" y="163"/>
                    </a:lnTo>
                    <a:lnTo>
                      <a:pt x="134" y="171"/>
                    </a:lnTo>
                    <a:lnTo>
                      <a:pt x="140" y="178"/>
                    </a:lnTo>
                    <a:lnTo>
                      <a:pt x="144" y="183"/>
                    </a:lnTo>
                    <a:lnTo>
                      <a:pt x="145" y="183"/>
                    </a:lnTo>
                    <a:lnTo>
                      <a:pt x="146" y="183"/>
                    </a:lnTo>
                    <a:lnTo>
                      <a:pt x="147" y="183"/>
                    </a:lnTo>
                    <a:lnTo>
                      <a:pt x="148" y="183"/>
                    </a:lnTo>
                    <a:lnTo>
                      <a:pt x="153" y="189"/>
                    </a:lnTo>
                    <a:lnTo>
                      <a:pt x="158" y="195"/>
                    </a:lnTo>
                    <a:lnTo>
                      <a:pt x="163" y="201"/>
                    </a:lnTo>
                    <a:lnTo>
                      <a:pt x="168" y="206"/>
                    </a:lnTo>
                    <a:lnTo>
                      <a:pt x="172" y="213"/>
                    </a:lnTo>
                    <a:lnTo>
                      <a:pt x="177" y="219"/>
                    </a:lnTo>
                    <a:lnTo>
                      <a:pt x="180" y="225"/>
                    </a:lnTo>
                    <a:lnTo>
                      <a:pt x="183" y="231"/>
                    </a:lnTo>
                    <a:lnTo>
                      <a:pt x="147" y="231"/>
                    </a:lnTo>
                    <a:lnTo>
                      <a:pt x="132" y="225"/>
                    </a:lnTo>
                    <a:lnTo>
                      <a:pt x="117" y="217"/>
                    </a:lnTo>
                    <a:lnTo>
                      <a:pt x="102" y="209"/>
                    </a:lnTo>
                    <a:lnTo>
                      <a:pt x="86" y="202"/>
                    </a:lnTo>
                    <a:lnTo>
                      <a:pt x="71" y="195"/>
                    </a:lnTo>
                    <a:lnTo>
                      <a:pt x="55" y="189"/>
                    </a:lnTo>
                    <a:lnTo>
                      <a:pt x="39" y="187"/>
                    </a:lnTo>
                    <a:lnTo>
                      <a:pt x="24" y="186"/>
                    </a:lnTo>
                    <a:lnTo>
                      <a:pt x="24" y="195"/>
                    </a:lnTo>
                    <a:lnTo>
                      <a:pt x="26" y="206"/>
                    </a:lnTo>
                    <a:lnTo>
                      <a:pt x="30" y="218"/>
                    </a:lnTo>
                    <a:lnTo>
                      <a:pt x="34" y="231"/>
                    </a:lnTo>
                    <a:lnTo>
                      <a:pt x="0" y="2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77" name="Freeform 69"/>
              <p:cNvSpPr>
                <a:spLocks/>
              </p:cNvSpPr>
              <p:nvPr/>
            </p:nvSpPr>
            <p:spPr bwMode="auto">
              <a:xfrm>
                <a:off x="3677" y="3018"/>
                <a:ext cx="115" cy="115"/>
              </a:xfrm>
              <a:custGeom>
                <a:avLst/>
                <a:gdLst>
                  <a:gd name="T0" fmla="*/ 81 w 230"/>
                  <a:gd name="T1" fmla="*/ 0 h 229"/>
                  <a:gd name="T2" fmla="*/ 111 w 230"/>
                  <a:gd name="T3" fmla="*/ 19 h 229"/>
                  <a:gd name="T4" fmla="*/ 142 w 230"/>
                  <a:gd name="T5" fmla="*/ 38 h 229"/>
                  <a:gd name="T6" fmla="*/ 170 w 230"/>
                  <a:gd name="T7" fmla="*/ 53 h 229"/>
                  <a:gd name="T8" fmla="*/ 192 w 230"/>
                  <a:gd name="T9" fmla="*/ 66 h 229"/>
                  <a:gd name="T10" fmla="*/ 192 w 230"/>
                  <a:gd name="T11" fmla="*/ 68 h 229"/>
                  <a:gd name="T12" fmla="*/ 192 w 230"/>
                  <a:gd name="T13" fmla="*/ 70 h 229"/>
                  <a:gd name="T14" fmla="*/ 203 w 230"/>
                  <a:gd name="T15" fmla="*/ 78 h 229"/>
                  <a:gd name="T16" fmla="*/ 213 w 230"/>
                  <a:gd name="T17" fmla="*/ 85 h 229"/>
                  <a:gd name="T18" fmla="*/ 222 w 230"/>
                  <a:gd name="T19" fmla="*/ 92 h 229"/>
                  <a:gd name="T20" fmla="*/ 230 w 230"/>
                  <a:gd name="T21" fmla="*/ 97 h 229"/>
                  <a:gd name="T22" fmla="*/ 222 w 230"/>
                  <a:gd name="T23" fmla="*/ 137 h 229"/>
                  <a:gd name="T24" fmla="*/ 207 w 230"/>
                  <a:gd name="T25" fmla="*/ 134 h 229"/>
                  <a:gd name="T26" fmla="*/ 191 w 230"/>
                  <a:gd name="T27" fmla="*/ 130 h 229"/>
                  <a:gd name="T28" fmla="*/ 172 w 230"/>
                  <a:gd name="T29" fmla="*/ 127 h 229"/>
                  <a:gd name="T30" fmla="*/ 153 w 230"/>
                  <a:gd name="T31" fmla="*/ 122 h 229"/>
                  <a:gd name="T32" fmla="*/ 129 w 230"/>
                  <a:gd name="T33" fmla="*/ 116 h 229"/>
                  <a:gd name="T34" fmla="*/ 100 w 230"/>
                  <a:gd name="T35" fmla="*/ 110 h 229"/>
                  <a:gd name="T36" fmla="*/ 64 w 230"/>
                  <a:gd name="T37" fmla="*/ 102 h 229"/>
                  <a:gd name="T38" fmla="*/ 40 w 230"/>
                  <a:gd name="T39" fmla="*/ 105 h 229"/>
                  <a:gd name="T40" fmla="*/ 40 w 230"/>
                  <a:gd name="T41" fmla="*/ 117 h 229"/>
                  <a:gd name="T42" fmla="*/ 48 w 230"/>
                  <a:gd name="T43" fmla="*/ 129 h 229"/>
                  <a:gd name="T44" fmla="*/ 58 w 230"/>
                  <a:gd name="T45" fmla="*/ 140 h 229"/>
                  <a:gd name="T46" fmla="*/ 63 w 230"/>
                  <a:gd name="T47" fmla="*/ 146 h 229"/>
                  <a:gd name="T48" fmla="*/ 66 w 230"/>
                  <a:gd name="T49" fmla="*/ 146 h 229"/>
                  <a:gd name="T50" fmla="*/ 76 w 230"/>
                  <a:gd name="T51" fmla="*/ 157 h 229"/>
                  <a:gd name="T52" fmla="*/ 81 w 230"/>
                  <a:gd name="T53" fmla="*/ 165 h 229"/>
                  <a:gd name="T54" fmla="*/ 84 w 230"/>
                  <a:gd name="T55" fmla="*/ 168 h 229"/>
                  <a:gd name="T56" fmla="*/ 87 w 230"/>
                  <a:gd name="T57" fmla="*/ 168 h 229"/>
                  <a:gd name="T58" fmla="*/ 93 w 230"/>
                  <a:gd name="T59" fmla="*/ 177 h 229"/>
                  <a:gd name="T60" fmla="*/ 96 w 230"/>
                  <a:gd name="T61" fmla="*/ 187 h 229"/>
                  <a:gd name="T62" fmla="*/ 94 w 230"/>
                  <a:gd name="T63" fmla="*/ 193 h 229"/>
                  <a:gd name="T64" fmla="*/ 85 w 230"/>
                  <a:gd name="T65" fmla="*/ 202 h 229"/>
                  <a:gd name="T66" fmla="*/ 73 w 230"/>
                  <a:gd name="T67" fmla="*/ 211 h 229"/>
                  <a:gd name="T68" fmla="*/ 61 w 230"/>
                  <a:gd name="T69" fmla="*/ 222 h 229"/>
                  <a:gd name="T70" fmla="*/ 0 w 230"/>
                  <a:gd name="T71" fmla="*/ 229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30" h="229">
                    <a:moveTo>
                      <a:pt x="0" y="0"/>
                    </a:moveTo>
                    <a:lnTo>
                      <a:pt x="81" y="0"/>
                    </a:lnTo>
                    <a:lnTo>
                      <a:pt x="96" y="10"/>
                    </a:lnTo>
                    <a:lnTo>
                      <a:pt x="111" y="19"/>
                    </a:lnTo>
                    <a:lnTo>
                      <a:pt x="127" y="29"/>
                    </a:lnTo>
                    <a:lnTo>
                      <a:pt x="142" y="38"/>
                    </a:lnTo>
                    <a:lnTo>
                      <a:pt x="156" y="46"/>
                    </a:lnTo>
                    <a:lnTo>
                      <a:pt x="170" y="53"/>
                    </a:lnTo>
                    <a:lnTo>
                      <a:pt x="182" y="60"/>
                    </a:lnTo>
                    <a:lnTo>
                      <a:pt x="192" y="66"/>
                    </a:lnTo>
                    <a:lnTo>
                      <a:pt x="192" y="67"/>
                    </a:lnTo>
                    <a:lnTo>
                      <a:pt x="192" y="68"/>
                    </a:lnTo>
                    <a:lnTo>
                      <a:pt x="192" y="69"/>
                    </a:lnTo>
                    <a:lnTo>
                      <a:pt x="192" y="70"/>
                    </a:lnTo>
                    <a:lnTo>
                      <a:pt x="198" y="75"/>
                    </a:lnTo>
                    <a:lnTo>
                      <a:pt x="203" y="78"/>
                    </a:lnTo>
                    <a:lnTo>
                      <a:pt x="208" y="82"/>
                    </a:lnTo>
                    <a:lnTo>
                      <a:pt x="213" y="85"/>
                    </a:lnTo>
                    <a:lnTo>
                      <a:pt x="217" y="89"/>
                    </a:lnTo>
                    <a:lnTo>
                      <a:pt x="222" y="92"/>
                    </a:lnTo>
                    <a:lnTo>
                      <a:pt x="226" y="94"/>
                    </a:lnTo>
                    <a:lnTo>
                      <a:pt x="230" y="97"/>
                    </a:lnTo>
                    <a:lnTo>
                      <a:pt x="230" y="138"/>
                    </a:lnTo>
                    <a:lnTo>
                      <a:pt x="222" y="137"/>
                    </a:lnTo>
                    <a:lnTo>
                      <a:pt x="214" y="135"/>
                    </a:lnTo>
                    <a:lnTo>
                      <a:pt x="207" y="134"/>
                    </a:lnTo>
                    <a:lnTo>
                      <a:pt x="199" y="131"/>
                    </a:lnTo>
                    <a:lnTo>
                      <a:pt x="191" y="130"/>
                    </a:lnTo>
                    <a:lnTo>
                      <a:pt x="182" y="128"/>
                    </a:lnTo>
                    <a:lnTo>
                      <a:pt x="172" y="127"/>
                    </a:lnTo>
                    <a:lnTo>
                      <a:pt x="163" y="124"/>
                    </a:lnTo>
                    <a:lnTo>
                      <a:pt x="153" y="122"/>
                    </a:lnTo>
                    <a:lnTo>
                      <a:pt x="141" y="120"/>
                    </a:lnTo>
                    <a:lnTo>
                      <a:pt x="129" y="116"/>
                    </a:lnTo>
                    <a:lnTo>
                      <a:pt x="115" y="114"/>
                    </a:lnTo>
                    <a:lnTo>
                      <a:pt x="100" y="110"/>
                    </a:lnTo>
                    <a:lnTo>
                      <a:pt x="82" y="106"/>
                    </a:lnTo>
                    <a:lnTo>
                      <a:pt x="64" y="102"/>
                    </a:lnTo>
                    <a:lnTo>
                      <a:pt x="44" y="98"/>
                    </a:lnTo>
                    <a:lnTo>
                      <a:pt x="40" y="105"/>
                    </a:lnTo>
                    <a:lnTo>
                      <a:pt x="39" y="110"/>
                    </a:lnTo>
                    <a:lnTo>
                      <a:pt x="40" y="117"/>
                    </a:lnTo>
                    <a:lnTo>
                      <a:pt x="43" y="123"/>
                    </a:lnTo>
                    <a:lnTo>
                      <a:pt x="48" y="129"/>
                    </a:lnTo>
                    <a:lnTo>
                      <a:pt x="54" y="135"/>
                    </a:lnTo>
                    <a:lnTo>
                      <a:pt x="58" y="140"/>
                    </a:lnTo>
                    <a:lnTo>
                      <a:pt x="62" y="146"/>
                    </a:lnTo>
                    <a:lnTo>
                      <a:pt x="63" y="146"/>
                    </a:lnTo>
                    <a:lnTo>
                      <a:pt x="65" y="146"/>
                    </a:lnTo>
                    <a:lnTo>
                      <a:pt x="66" y="146"/>
                    </a:lnTo>
                    <a:lnTo>
                      <a:pt x="68" y="146"/>
                    </a:lnTo>
                    <a:lnTo>
                      <a:pt x="76" y="157"/>
                    </a:lnTo>
                    <a:lnTo>
                      <a:pt x="80" y="162"/>
                    </a:lnTo>
                    <a:lnTo>
                      <a:pt x="81" y="165"/>
                    </a:lnTo>
                    <a:lnTo>
                      <a:pt x="82" y="168"/>
                    </a:lnTo>
                    <a:lnTo>
                      <a:pt x="84" y="168"/>
                    </a:lnTo>
                    <a:lnTo>
                      <a:pt x="86" y="168"/>
                    </a:lnTo>
                    <a:lnTo>
                      <a:pt x="87" y="168"/>
                    </a:lnTo>
                    <a:lnTo>
                      <a:pt x="88" y="168"/>
                    </a:lnTo>
                    <a:lnTo>
                      <a:pt x="93" y="177"/>
                    </a:lnTo>
                    <a:lnTo>
                      <a:pt x="95" y="183"/>
                    </a:lnTo>
                    <a:lnTo>
                      <a:pt x="96" y="187"/>
                    </a:lnTo>
                    <a:lnTo>
                      <a:pt x="96" y="191"/>
                    </a:lnTo>
                    <a:lnTo>
                      <a:pt x="94" y="193"/>
                    </a:lnTo>
                    <a:lnTo>
                      <a:pt x="89" y="197"/>
                    </a:lnTo>
                    <a:lnTo>
                      <a:pt x="85" y="202"/>
                    </a:lnTo>
                    <a:lnTo>
                      <a:pt x="79" y="206"/>
                    </a:lnTo>
                    <a:lnTo>
                      <a:pt x="73" y="211"/>
                    </a:lnTo>
                    <a:lnTo>
                      <a:pt x="66" y="216"/>
                    </a:lnTo>
                    <a:lnTo>
                      <a:pt x="61" y="222"/>
                    </a:lnTo>
                    <a:lnTo>
                      <a:pt x="54" y="229"/>
                    </a:lnTo>
                    <a:lnTo>
                      <a:pt x="0" y="2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78" name="Freeform 70"/>
              <p:cNvSpPr>
                <a:spLocks/>
              </p:cNvSpPr>
              <p:nvPr/>
            </p:nvSpPr>
            <p:spPr bwMode="auto">
              <a:xfrm>
                <a:off x="3677" y="2904"/>
                <a:ext cx="71" cy="114"/>
              </a:xfrm>
              <a:custGeom>
                <a:avLst/>
                <a:gdLst>
                  <a:gd name="T0" fmla="*/ 0 w 142"/>
                  <a:gd name="T1" fmla="*/ 0 h 230"/>
                  <a:gd name="T2" fmla="*/ 104 w 142"/>
                  <a:gd name="T3" fmla="*/ 0 h 230"/>
                  <a:gd name="T4" fmla="*/ 109 w 142"/>
                  <a:gd name="T5" fmla="*/ 6 h 230"/>
                  <a:gd name="T6" fmla="*/ 114 w 142"/>
                  <a:gd name="T7" fmla="*/ 12 h 230"/>
                  <a:gd name="T8" fmla="*/ 118 w 142"/>
                  <a:gd name="T9" fmla="*/ 19 h 230"/>
                  <a:gd name="T10" fmla="*/ 124 w 142"/>
                  <a:gd name="T11" fmla="*/ 25 h 230"/>
                  <a:gd name="T12" fmla="*/ 129 w 142"/>
                  <a:gd name="T13" fmla="*/ 30 h 230"/>
                  <a:gd name="T14" fmla="*/ 133 w 142"/>
                  <a:gd name="T15" fmla="*/ 36 h 230"/>
                  <a:gd name="T16" fmla="*/ 138 w 142"/>
                  <a:gd name="T17" fmla="*/ 43 h 230"/>
                  <a:gd name="T18" fmla="*/ 142 w 142"/>
                  <a:gd name="T19" fmla="*/ 49 h 230"/>
                  <a:gd name="T20" fmla="*/ 134 w 142"/>
                  <a:gd name="T21" fmla="*/ 56 h 230"/>
                  <a:gd name="T22" fmla="*/ 122 w 142"/>
                  <a:gd name="T23" fmla="*/ 56 h 230"/>
                  <a:gd name="T24" fmla="*/ 107 w 142"/>
                  <a:gd name="T25" fmla="*/ 50 h 230"/>
                  <a:gd name="T26" fmla="*/ 91 w 142"/>
                  <a:gd name="T27" fmla="*/ 41 h 230"/>
                  <a:gd name="T28" fmla="*/ 72 w 142"/>
                  <a:gd name="T29" fmla="*/ 30 h 230"/>
                  <a:gd name="T30" fmla="*/ 55 w 142"/>
                  <a:gd name="T31" fmla="*/ 20 h 230"/>
                  <a:gd name="T32" fmla="*/ 38 w 142"/>
                  <a:gd name="T33" fmla="*/ 13 h 230"/>
                  <a:gd name="T34" fmla="*/ 23 w 142"/>
                  <a:gd name="T35" fmla="*/ 10 h 230"/>
                  <a:gd name="T36" fmla="*/ 20 w 142"/>
                  <a:gd name="T37" fmla="*/ 12 h 230"/>
                  <a:gd name="T38" fmla="*/ 19 w 142"/>
                  <a:gd name="T39" fmla="*/ 14 h 230"/>
                  <a:gd name="T40" fmla="*/ 17 w 142"/>
                  <a:gd name="T41" fmla="*/ 17 h 230"/>
                  <a:gd name="T42" fmla="*/ 15 w 142"/>
                  <a:gd name="T43" fmla="*/ 19 h 230"/>
                  <a:gd name="T44" fmla="*/ 15 w 142"/>
                  <a:gd name="T45" fmla="*/ 22 h 230"/>
                  <a:gd name="T46" fmla="*/ 16 w 142"/>
                  <a:gd name="T47" fmla="*/ 26 h 230"/>
                  <a:gd name="T48" fmla="*/ 16 w 142"/>
                  <a:gd name="T49" fmla="*/ 29 h 230"/>
                  <a:gd name="T50" fmla="*/ 17 w 142"/>
                  <a:gd name="T51" fmla="*/ 34 h 230"/>
                  <a:gd name="T52" fmla="*/ 36 w 142"/>
                  <a:gd name="T53" fmla="*/ 47 h 230"/>
                  <a:gd name="T54" fmla="*/ 51 w 142"/>
                  <a:gd name="T55" fmla="*/ 60 h 230"/>
                  <a:gd name="T56" fmla="*/ 59 w 142"/>
                  <a:gd name="T57" fmla="*/ 75 h 230"/>
                  <a:gd name="T58" fmla="*/ 63 w 142"/>
                  <a:gd name="T59" fmla="*/ 92 h 230"/>
                  <a:gd name="T60" fmla="*/ 61 w 142"/>
                  <a:gd name="T61" fmla="*/ 108 h 230"/>
                  <a:gd name="T62" fmla="*/ 54 w 142"/>
                  <a:gd name="T63" fmla="*/ 125 h 230"/>
                  <a:gd name="T64" fmla="*/ 41 w 142"/>
                  <a:gd name="T65" fmla="*/ 141 h 230"/>
                  <a:gd name="T66" fmla="*/ 25 w 142"/>
                  <a:gd name="T67" fmla="*/ 157 h 230"/>
                  <a:gd name="T68" fmla="*/ 25 w 142"/>
                  <a:gd name="T69" fmla="*/ 166 h 230"/>
                  <a:gd name="T70" fmla="*/ 28 w 142"/>
                  <a:gd name="T71" fmla="*/ 176 h 230"/>
                  <a:gd name="T72" fmla="*/ 33 w 142"/>
                  <a:gd name="T73" fmla="*/ 185 h 230"/>
                  <a:gd name="T74" fmla="*/ 40 w 142"/>
                  <a:gd name="T75" fmla="*/ 194 h 230"/>
                  <a:gd name="T76" fmla="*/ 48 w 142"/>
                  <a:gd name="T77" fmla="*/ 203 h 230"/>
                  <a:gd name="T78" fmla="*/ 58 w 142"/>
                  <a:gd name="T79" fmla="*/ 213 h 230"/>
                  <a:gd name="T80" fmla="*/ 69 w 142"/>
                  <a:gd name="T81" fmla="*/ 221 h 230"/>
                  <a:gd name="T82" fmla="*/ 81 w 142"/>
                  <a:gd name="T83" fmla="*/ 230 h 230"/>
                  <a:gd name="T84" fmla="*/ 0 w 142"/>
                  <a:gd name="T85" fmla="*/ 230 h 230"/>
                  <a:gd name="T86" fmla="*/ 0 w 142"/>
                  <a:gd name="T87" fmla="*/ 0 h 230"/>
                  <a:gd name="T88" fmla="*/ 0 w 142"/>
                  <a:gd name="T89" fmla="*/ 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42" h="230">
                    <a:moveTo>
                      <a:pt x="0" y="0"/>
                    </a:moveTo>
                    <a:lnTo>
                      <a:pt x="104" y="0"/>
                    </a:lnTo>
                    <a:lnTo>
                      <a:pt x="109" y="6"/>
                    </a:lnTo>
                    <a:lnTo>
                      <a:pt x="114" y="12"/>
                    </a:lnTo>
                    <a:lnTo>
                      <a:pt x="118" y="19"/>
                    </a:lnTo>
                    <a:lnTo>
                      <a:pt x="124" y="25"/>
                    </a:lnTo>
                    <a:lnTo>
                      <a:pt x="129" y="30"/>
                    </a:lnTo>
                    <a:lnTo>
                      <a:pt x="133" y="36"/>
                    </a:lnTo>
                    <a:lnTo>
                      <a:pt x="138" y="43"/>
                    </a:lnTo>
                    <a:lnTo>
                      <a:pt x="142" y="49"/>
                    </a:lnTo>
                    <a:lnTo>
                      <a:pt x="134" y="56"/>
                    </a:lnTo>
                    <a:lnTo>
                      <a:pt x="122" y="56"/>
                    </a:lnTo>
                    <a:lnTo>
                      <a:pt x="107" y="50"/>
                    </a:lnTo>
                    <a:lnTo>
                      <a:pt x="91" y="41"/>
                    </a:lnTo>
                    <a:lnTo>
                      <a:pt x="72" y="30"/>
                    </a:lnTo>
                    <a:lnTo>
                      <a:pt x="55" y="20"/>
                    </a:lnTo>
                    <a:lnTo>
                      <a:pt x="38" y="13"/>
                    </a:lnTo>
                    <a:lnTo>
                      <a:pt x="23" y="10"/>
                    </a:lnTo>
                    <a:lnTo>
                      <a:pt x="20" y="12"/>
                    </a:lnTo>
                    <a:lnTo>
                      <a:pt x="19" y="14"/>
                    </a:lnTo>
                    <a:lnTo>
                      <a:pt x="17" y="17"/>
                    </a:lnTo>
                    <a:lnTo>
                      <a:pt x="15" y="19"/>
                    </a:lnTo>
                    <a:lnTo>
                      <a:pt x="15" y="22"/>
                    </a:lnTo>
                    <a:lnTo>
                      <a:pt x="16" y="26"/>
                    </a:lnTo>
                    <a:lnTo>
                      <a:pt x="16" y="29"/>
                    </a:lnTo>
                    <a:lnTo>
                      <a:pt x="17" y="34"/>
                    </a:lnTo>
                    <a:lnTo>
                      <a:pt x="36" y="47"/>
                    </a:lnTo>
                    <a:lnTo>
                      <a:pt x="51" y="60"/>
                    </a:lnTo>
                    <a:lnTo>
                      <a:pt x="59" y="75"/>
                    </a:lnTo>
                    <a:lnTo>
                      <a:pt x="63" y="92"/>
                    </a:lnTo>
                    <a:lnTo>
                      <a:pt x="61" y="108"/>
                    </a:lnTo>
                    <a:lnTo>
                      <a:pt x="54" y="125"/>
                    </a:lnTo>
                    <a:lnTo>
                      <a:pt x="41" y="141"/>
                    </a:lnTo>
                    <a:lnTo>
                      <a:pt x="25" y="157"/>
                    </a:lnTo>
                    <a:lnTo>
                      <a:pt x="25" y="166"/>
                    </a:lnTo>
                    <a:lnTo>
                      <a:pt x="28" y="176"/>
                    </a:lnTo>
                    <a:lnTo>
                      <a:pt x="33" y="185"/>
                    </a:lnTo>
                    <a:lnTo>
                      <a:pt x="40" y="194"/>
                    </a:lnTo>
                    <a:lnTo>
                      <a:pt x="48" y="203"/>
                    </a:lnTo>
                    <a:lnTo>
                      <a:pt x="58" y="213"/>
                    </a:lnTo>
                    <a:lnTo>
                      <a:pt x="69" y="221"/>
                    </a:lnTo>
                    <a:lnTo>
                      <a:pt x="81" y="230"/>
                    </a:lnTo>
                    <a:lnTo>
                      <a:pt x="0" y="23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79" name="Freeform 71"/>
              <p:cNvSpPr>
                <a:spLocks/>
              </p:cNvSpPr>
              <p:nvPr/>
            </p:nvSpPr>
            <p:spPr bwMode="auto">
              <a:xfrm>
                <a:off x="3759" y="2904"/>
                <a:ext cx="15" cy="14"/>
              </a:xfrm>
              <a:custGeom>
                <a:avLst/>
                <a:gdLst>
                  <a:gd name="T0" fmla="*/ 0 w 30"/>
                  <a:gd name="T1" fmla="*/ 0 h 28"/>
                  <a:gd name="T2" fmla="*/ 30 w 30"/>
                  <a:gd name="T3" fmla="*/ 0 h 28"/>
                  <a:gd name="T4" fmla="*/ 29 w 30"/>
                  <a:gd name="T5" fmla="*/ 12 h 28"/>
                  <a:gd name="T6" fmla="*/ 25 w 30"/>
                  <a:gd name="T7" fmla="*/ 21 h 28"/>
                  <a:gd name="T8" fmla="*/ 20 w 30"/>
                  <a:gd name="T9" fmla="*/ 27 h 28"/>
                  <a:gd name="T10" fmla="*/ 12 w 30"/>
                  <a:gd name="T11" fmla="*/ 28 h 28"/>
                  <a:gd name="T12" fmla="*/ 8 w 30"/>
                  <a:gd name="T13" fmla="*/ 21 h 28"/>
                  <a:gd name="T14" fmla="*/ 6 w 30"/>
                  <a:gd name="T15" fmla="*/ 14 h 28"/>
                  <a:gd name="T16" fmla="*/ 2 w 30"/>
                  <a:gd name="T17" fmla="*/ 7 h 28"/>
                  <a:gd name="T18" fmla="*/ 0 w 30"/>
                  <a:gd name="T19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0" h="28">
                    <a:moveTo>
                      <a:pt x="0" y="0"/>
                    </a:moveTo>
                    <a:lnTo>
                      <a:pt x="30" y="0"/>
                    </a:lnTo>
                    <a:lnTo>
                      <a:pt x="29" y="12"/>
                    </a:lnTo>
                    <a:lnTo>
                      <a:pt x="25" y="21"/>
                    </a:lnTo>
                    <a:lnTo>
                      <a:pt x="20" y="27"/>
                    </a:lnTo>
                    <a:lnTo>
                      <a:pt x="12" y="28"/>
                    </a:lnTo>
                    <a:lnTo>
                      <a:pt x="8" y="21"/>
                    </a:lnTo>
                    <a:lnTo>
                      <a:pt x="6" y="14"/>
                    </a:lnTo>
                    <a:lnTo>
                      <a:pt x="2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80" name="Freeform 72"/>
              <p:cNvSpPr>
                <a:spLocks/>
              </p:cNvSpPr>
              <p:nvPr/>
            </p:nvSpPr>
            <p:spPr bwMode="auto">
              <a:xfrm>
                <a:off x="3677" y="2789"/>
                <a:ext cx="115" cy="115"/>
              </a:xfrm>
              <a:custGeom>
                <a:avLst/>
                <a:gdLst>
                  <a:gd name="T0" fmla="*/ 126 w 230"/>
                  <a:gd name="T1" fmla="*/ 0 h 229"/>
                  <a:gd name="T2" fmla="*/ 127 w 230"/>
                  <a:gd name="T3" fmla="*/ 2 h 229"/>
                  <a:gd name="T4" fmla="*/ 130 w 230"/>
                  <a:gd name="T5" fmla="*/ 4 h 229"/>
                  <a:gd name="T6" fmla="*/ 130 w 230"/>
                  <a:gd name="T7" fmla="*/ 15 h 229"/>
                  <a:gd name="T8" fmla="*/ 127 w 230"/>
                  <a:gd name="T9" fmla="*/ 29 h 229"/>
                  <a:gd name="T10" fmla="*/ 127 w 230"/>
                  <a:gd name="T11" fmla="*/ 40 h 229"/>
                  <a:gd name="T12" fmla="*/ 135 w 230"/>
                  <a:gd name="T13" fmla="*/ 44 h 229"/>
                  <a:gd name="T14" fmla="*/ 154 w 230"/>
                  <a:gd name="T15" fmla="*/ 43 h 229"/>
                  <a:gd name="T16" fmla="*/ 176 w 230"/>
                  <a:gd name="T17" fmla="*/ 38 h 229"/>
                  <a:gd name="T18" fmla="*/ 198 w 230"/>
                  <a:gd name="T19" fmla="*/ 34 h 229"/>
                  <a:gd name="T20" fmla="*/ 220 w 230"/>
                  <a:gd name="T21" fmla="*/ 30 h 229"/>
                  <a:gd name="T22" fmla="*/ 230 w 230"/>
                  <a:gd name="T23" fmla="*/ 88 h 229"/>
                  <a:gd name="T24" fmla="*/ 224 w 230"/>
                  <a:gd name="T25" fmla="*/ 94 h 229"/>
                  <a:gd name="T26" fmla="*/ 220 w 230"/>
                  <a:gd name="T27" fmla="*/ 99 h 229"/>
                  <a:gd name="T28" fmla="*/ 222 w 230"/>
                  <a:gd name="T29" fmla="*/ 105 h 229"/>
                  <a:gd name="T30" fmla="*/ 223 w 230"/>
                  <a:gd name="T31" fmla="*/ 111 h 229"/>
                  <a:gd name="T32" fmla="*/ 226 w 230"/>
                  <a:gd name="T33" fmla="*/ 112 h 229"/>
                  <a:gd name="T34" fmla="*/ 230 w 230"/>
                  <a:gd name="T35" fmla="*/ 114 h 229"/>
                  <a:gd name="T36" fmla="*/ 228 w 230"/>
                  <a:gd name="T37" fmla="*/ 171 h 229"/>
                  <a:gd name="T38" fmla="*/ 225 w 230"/>
                  <a:gd name="T39" fmla="*/ 151 h 229"/>
                  <a:gd name="T40" fmla="*/ 222 w 230"/>
                  <a:gd name="T41" fmla="*/ 137 h 229"/>
                  <a:gd name="T42" fmla="*/ 216 w 230"/>
                  <a:gd name="T43" fmla="*/ 132 h 229"/>
                  <a:gd name="T44" fmla="*/ 210 w 230"/>
                  <a:gd name="T45" fmla="*/ 130 h 229"/>
                  <a:gd name="T46" fmla="*/ 203 w 230"/>
                  <a:gd name="T47" fmla="*/ 132 h 229"/>
                  <a:gd name="T48" fmla="*/ 195 w 230"/>
                  <a:gd name="T49" fmla="*/ 152 h 229"/>
                  <a:gd name="T50" fmla="*/ 193 w 230"/>
                  <a:gd name="T51" fmla="*/ 205 h 229"/>
                  <a:gd name="T52" fmla="*/ 163 w 230"/>
                  <a:gd name="T53" fmla="*/ 229 h 229"/>
                  <a:gd name="T54" fmla="*/ 150 w 230"/>
                  <a:gd name="T55" fmla="*/ 196 h 229"/>
                  <a:gd name="T56" fmla="*/ 138 w 230"/>
                  <a:gd name="T57" fmla="*/ 163 h 229"/>
                  <a:gd name="T58" fmla="*/ 125 w 230"/>
                  <a:gd name="T59" fmla="*/ 128 h 229"/>
                  <a:gd name="T60" fmla="*/ 114 w 230"/>
                  <a:gd name="T61" fmla="*/ 92 h 229"/>
                  <a:gd name="T62" fmla="*/ 106 w 230"/>
                  <a:gd name="T63" fmla="*/ 84 h 229"/>
                  <a:gd name="T64" fmla="*/ 99 w 230"/>
                  <a:gd name="T65" fmla="*/ 83 h 229"/>
                  <a:gd name="T66" fmla="*/ 92 w 230"/>
                  <a:gd name="T67" fmla="*/ 89 h 229"/>
                  <a:gd name="T68" fmla="*/ 87 w 230"/>
                  <a:gd name="T69" fmla="*/ 94 h 229"/>
                  <a:gd name="T70" fmla="*/ 87 w 230"/>
                  <a:gd name="T71" fmla="*/ 94 h 229"/>
                  <a:gd name="T72" fmla="*/ 86 w 230"/>
                  <a:gd name="T73" fmla="*/ 94 h 229"/>
                  <a:gd name="T74" fmla="*/ 78 w 230"/>
                  <a:gd name="T75" fmla="*/ 102 h 229"/>
                  <a:gd name="T76" fmla="*/ 68 w 230"/>
                  <a:gd name="T77" fmla="*/ 106 h 229"/>
                  <a:gd name="T78" fmla="*/ 68 w 230"/>
                  <a:gd name="T79" fmla="*/ 108 h 229"/>
                  <a:gd name="T80" fmla="*/ 68 w 230"/>
                  <a:gd name="T81" fmla="*/ 112 h 229"/>
                  <a:gd name="T82" fmla="*/ 57 w 230"/>
                  <a:gd name="T83" fmla="*/ 117 h 229"/>
                  <a:gd name="T84" fmla="*/ 49 w 230"/>
                  <a:gd name="T85" fmla="*/ 120 h 229"/>
                  <a:gd name="T86" fmla="*/ 42 w 230"/>
                  <a:gd name="T87" fmla="*/ 122 h 229"/>
                  <a:gd name="T88" fmla="*/ 31 w 230"/>
                  <a:gd name="T89" fmla="*/ 125 h 229"/>
                  <a:gd name="T90" fmla="*/ 31 w 230"/>
                  <a:gd name="T91" fmla="*/ 125 h 229"/>
                  <a:gd name="T92" fmla="*/ 30 w 230"/>
                  <a:gd name="T93" fmla="*/ 125 h 229"/>
                  <a:gd name="T94" fmla="*/ 28 w 230"/>
                  <a:gd name="T95" fmla="*/ 132 h 229"/>
                  <a:gd name="T96" fmla="*/ 32 w 230"/>
                  <a:gd name="T97" fmla="*/ 143 h 229"/>
                  <a:gd name="T98" fmla="*/ 50 w 230"/>
                  <a:gd name="T99" fmla="*/ 165 h 229"/>
                  <a:gd name="T100" fmla="*/ 69 w 230"/>
                  <a:gd name="T101" fmla="*/ 186 h 229"/>
                  <a:gd name="T102" fmla="*/ 87 w 230"/>
                  <a:gd name="T103" fmla="*/ 208 h 229"/>
                  <a:gd name="T104" fmla="*/ 104 w 230"/>
                  <a:gd name="T105" fmla="*/ 229 h 229"/>
                  <a:gd name="T106" fmla="*/ 0 w 230"/>
                  <a:gd name="T107" fmla="*/ 0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230" h="229">
                    <a:moveTo>
                      <a:pt x="0" y="0"/>
                    </a:moveTo>
                    <a:lnTo>
                      <a:pt x="126" y="0"/>
                    </a:lnTo>
                    <a:lnTo>
                      <a:pt x="126" y="1"/>
                    </a:lnTo>
                    <a:lnTo>
                      <a:pt x="127" y="2"/>
                    </a:lnTo>
                    <a:lnTo>
                      <a:pt x="129" y="2"/>
                    </a:lnTo>
                    <a:lnTo>
                      <a:pt x="130" y="4"/>
                    </a:lnTo>
                    <a:lnTo>
                      <a:pt x="131" y="4"/>
                    </a:lnTo>
                    <a:lnTo>
                      <a:pt x="130" y="15"/>
                    </a:lnTo>
                    <a:lnTo>
                      <a:pt x="130" y="22"/>
                    </a:lnTo>
                    <a:lnTo>
                      <a:pt x="127" y="29"/>
                    </a:lnTo>
                    <a:lnTo>
                      <a:pt x="125" y="37"/>
                    </a:lnTo>
                    <a:lnTo>
                      <a:pt x="127" y="40"/>
                    </a:lnTo>
                    <a:lnTo>
                      <a:pt x="131" y="43"/>
                    </a:lnTo>
                    <a:lnTo>
                      <a:pt x="135" y="44"/>
                    </a:lnTo>
                    <a:lnTo>
                      <a:pt x="142" y="45"/>
                    </a:lnTo>
                    <a:lnTo>
                      <a:pt x="154" y="43"/>
                    </a:lnTo>
                    <a:lnTo>
                      <a:pt x="164" y="40"/>
                    </a:lnTo>
                    <a:lnTo>
                      <a:pt x="176" y="38"/>
                    </a:lnTo>
                    <a:lnTo>
                      <a:pt x="186" y="36"/>
                    </a:lnTo>
                    <a:lnTo>
                      <a:pt x="198" y="34"/>
                    </a:lnTo>
                    <a:lnTo>
                      <a:pt x="208" y="31"/>
                    </a:lnTo>
                    <a:lnTo>
                      <a:pt x="220" y="30"/>
                    </a:lnTo>
                    <a:lnTo>
                      <a:pt x="230" y="28"/>
                    </a:lnTo>
                    <a:lnTo>
                      <a:pt x="230" y="88"/>
                    </a:lnTo>
                    <a:lnTo>
                      <a:pt x="226" y="91"/>
                    </a:lnTo>
                    <a:lnTo>
                      <a:pt x="224" y="94"/>
                    </a:lnTo>
                    <a:lnTo>
                      <a:pt x="222" y="97"/>
                    </a:lnTo>
                    <a:lnTo>
                      <a:pt x="220" y="99"/>
                    </a:lnTo>
                    <a:lnTo>
                      <a:pt x="221" y="102"/>
                    </a:lnTo>
                    <a:lnTo>
                      <a:pt x="222" y="105"/>
                    </a:lnTo>
                    <a:lnTo>
                      <a:pt x="223" y="108"/>
                    </a:lnTo>
                    <a:lnTo>
                      <a:pt x="223" y="111"/>
                    </a:lnTo>
                    <a:lnTo>
                      <a:pt x="225" y="112"/>
                    </a:lnTo>
                    <a:lnTo>
                      <a:pt x="226" y="112"/>
                    </a:lnTo>
                    <a:lnTo>
                      <a:pt x="229" y="113"/>
                    </a:lnTo>
                    <a:lnTo>
                      <a:pt x="230" y="114"/>
                    </a:lnTo>
                    <a:lnTo>
                      <a:pt x="230" y="179"/>
                    </a:lnTo>
                    <a:lnTo>
                      <a:pt x="228" y="171"/>
                    </a:lnTo>
                    <a:lnTo>
                      <a:pt x="225" y="160"/>
                    </a:lnTo>
                    <a:lnTo>
                      <a:pt x="225" y="151"/>
                    </a:lnTo>
                    <a:lnTo>
                      <a:pt x="225" y="140"/>
                    </a:lnTo>
                    <a:lnTo>
                      <a:pt x="222" y="137"/>
                    </a:lnTo>
                    <a:lnTo>
                      <a:pt x="220" y="134"/>
                    </a:lnTo>
                    <a:lnTo>
                      <a:pt x="216" y="132"/>
                    </a:lnTo>
                    <a:lnTo>
                      <a:pt x="213" y="129"/>
                    </a:lnTo>
                    <a:lnTo>
                      <a:pt x="210" y="130"/>
                    </a:lnTo>
                    <a:lnTo>
                      <a:pt x="207" y="130"/>
                    </a:lnTo>
                    <a:lnTo>
                      <a:pt x="203" y="132"/>
                    </a:lnTo>
                    <a:lnTo>
                      <a:pt x="201" y="133"/>
                    </a:lnTo>
                    <a:lnTo>
                      <a:pt x="195" y="152"/>
                    </a:lnTo>
                    <a:lnTo>
                      <a:pt x="193" y="178"/>
                    </a:lnTo>
                    <a:lnTo>
                      <a:pt x="193" y="205"/>
                    </a:lnTo>
                    <a:lnTo>
                      <a:pt x="193" y="229"/>
                    </a:lnTo>
                    <a:lnTo>
                      <a:pt x="163" y="229"/>
                    </a:lnTo>
                    <a:lnTo>
                      <a:pt x="156" y="213"/>
                    </a:lnTo>
                    <a:lnTo>
                      <a:pt x="150" y="196"/>
                    </a:lnTo>
                    <a:lnTo>
                      <a:pt x="144" y="180"/>
                    </a:lnTo>
                    <a:lnTo>
                      <a:pt x="138" y="163"/>
                    </a:lnTo>
                    <a:lnTo>
                      <a:pt x="131" y="147"/>
                    </a:lnTo>
                    <a:lnTo>
                      <a:pt x="125" y="128"/>
                    </a:lnTo>
                    <a:lnTo>
                      <a:pt x="119" y="111"/>
                    </a:lnTo>
                    <a:lnTo>
                      <a:pt x="114" y="92"/>
                    </a:lnTo>
                    <a:lnTo>
                      <a:pt x="109" y="88"/>
                    </a:lnTo>
                    <a:lnTo>
                      <a:pt x="106" y="84"/>
                    </a:lnTo>
                    <a:lnTo>
                      <a:pt x="102" y="82"/>
                    </a:lnTo>
                    <a:lnTo>
                      <a:pt x="99" y="83"/>
                    </a:lnTo>
                    <a:lnTo>
                      <a:pt x="95" y="87"/>
                    </a:lnTo>
                    <a:lnTo>
                      <a:pt x="92" y="89"/>
                    </a:lnTo>
                    <a:lnTo>
                      <a:pt x="89" y="91"/>
                    </a:lnTo>
                    <a:lnTo>
                      <a:pt x="87" y="94"/>
                    </a:lnTo>
                    <a:lnTo>
                      <a:pt x="87" y="94"/>
                    </a:lnTo>
                    <a:lnTo>
                      <a:pt x="87" y="94"/>
                    </a:lnTo>
                    <a:lnTo>
                      <a:pt x="87" y="94"/>
                    </a:lnTo>
                    <a:lnTo>
                      <a:pt x="86" y="94"/>
                    </a:lnTo>
                    <a:lnTo>
                      <a:pt x="81" y="99"/>
                    </a:lnTo>
                    <a:lnTo>
                      <a:pt x="78" y="102"/>
                    </a:lnTo>
                    <a:lnTo>
                      <a:pt x="73" y="104"/>
                    </a:lnTo>
                    <a:lnTo>
                      <a:pt x="68" y="106"/>
                    </a:lnTo>
                    <a:lnTo>
                      <a:pt x="68" y="107"/>
                    </a:lnTo>
                    <a:lnTo>
                      <a:pt x="68" y="108"/>
                    </a:lnTo>
                    <a:lnTo>
                      <a:pt x="68" y="111"/>
                    </a:lnTo>
                    <a:lnTo>
                      <a:pt x="68" y="112"/>
                    </a:lnTo>
                    <a:lnTo>
                      <a:pt x="62" y="114"/>
                    </a:lnTo>
                    <a:lnTo>
                      <a:pt x="57" y="117"/>
                    </a:lnTo>
                    <a:lnTo>
                      <a:pt x="53" y="119"/>
                    </a:lnTo>
                    <a:lnTo>
                      <a:pt x="49" y="120"/>
                    </a:lnTo>
                    <a:lnTo>
                      <a:pt x="46" y="121"/>
                    </a:lnTo>
                    <a:lnTo>
                      <a:pt x="42" y="122"/>
                    </a:lnTo>
                    <a:lnTo>
                      <a:pt x="36" y="123"/>
                    </a:lnTo>
                    <a:lnTo>
                      <a:pt x="31" y="125"/>
                    </a:lnTo>
                    <a:lnTo>
                      <a:pt x="31" y="125"/>
                    </a:lnTo>
                    <a:lnTo>
                      <a:pt x="31" y="125"/>
                    </a:lnTo>
                    <a:lnTo>
                      <a:pt x="31" y="125"/>
                    </a:lnTo>
                    <a:lnTo>
                      <a:pt x="30" y="125"/>
                    </a:lnTo>
                    <a:lnTo>
                      <a:pt x="28" y="128"/>
                    </a:lnTo>
                    <a:lnTo>
                      <a:pt x="28" y="132"/>
                    </a:lnTo>
                    <a:lnTo>
                      <a:pt x="30" y="137"/>
                    </a:lnTo>
                    <a:lnTo>
                      <a:pt x="32" y="143"/>
                    </a:lnTo>
                    <a:lnTo>
                      <a:pt x="41" y="153"/>
                    </a:lnTo>
                    <a:lnTo>
                      <a:pt x="50" y="165"/>
                    </a:lnTo>
                    <a:lnTo>
                      <a:pt x="59" y="175"/>
                    </a:lnTo>
                    <a:lnTo>
                      <a:pt x="69" y="186"/>
                    </a:lnTo>
                    <a:lnTo>
                      <a:pt x="78" y="197"/>
                    </a:lnTo>
                    <a:lnTo>
                      <a:pt x="87" y="208"/>
                    </a:lnTo>
                    <a:lnTo>
                      <a:pt x="95" y="219"/>
                    </a:lnTo>
                    <a:lnTo>
                      <a:pt x="104" y="229"/>
                    </a:lnTo>
                    <a:lnTo>
                      <a:pt x="0" y="2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81" name="Freeform 73"/>
              <p:cNvSpPr>
                <a:spLocks/>
              </p:cNvSpPr>
              <p:nvPr/>
            </p:nvSpPr>
            <p:spPr bwMode="auto">
              <a:xfrm>
                <a:off x="3677" y="2674"/>
                <a:ext cx="115" cy="115"/>
              </a:xfrm>
              <a:custGeom>
                <a:avLst/>
                <a:gdLst>
                  <a:gd name="T0" fmla="*/ 115 w 230"/>
                  <a:gd name="T1" fmla="*/ 0 h 229"/>
                  <a:gd name="T2" fmla="*/ 97 w 230"/>
                  <a:gd name="T3" fmla="*/ 22 h 229"/>
                  <a:gd name="T4" fmla="*/ 79 w 230"/>
                  <a:gd name="T5" fmla="*/ 45 h 229"/>
                  <a:gd name="T6" fmla="*/ 59 w 230"/>
                  <a:gd name="T7" fmla="*/ 67 h 229"/>
                  <a:gd name="T8" fmla="*/ 39 w 230"/>
                  <a:gd name="T9" fmla="*/ 90 h 229"/>
                  <a:gd name="T10" fmla="*/ 38 w 230"/>
                  <a:gd name="T11" fmla="*/ 107 h 229"/>
                  <a:gd name="T12" fmla="*/ 55 w 230"/>
                  <a:gd name="T13" fmla="*/ 116 h 229"/>
                  <a:gd name="T14" fmla="*/ 64 w 230"/>
                  <a:gd name="T15" fmla="*/ 123 h 229"/>
                  <a:gd name="T16" fmla="*/ 72 w 230"/>
                  <a:gd name="T17" fmla="*/ 130 h 229"/>
                  <a:gd name="T18" fmla="*/ 73 w 230"/>
                  <a:gd name="T19" fmla="*/ 130 h 229"/>
                  <a:gd name="T20" fmla="*/ 74 w 230"/>
                  <a:gd name="T21" fmla="*/ 131 h 229"/>
                  <a:gd name="T22" fmla="*/ 92 w 230"/>
                  <a:gd name="T23" fmla="*/ 143 h 229"/>
                  <a:gd name="T24" fmla="*/ 106 w 230"/>
                  <a:gd name="T25" fmla="*/ 132 h 229"/>
                  <a:gd name="T26" fmla="*/ 117 w 230"/>
                  <a:gd name="T27" fmla="*/ 98 h 229"/>
                  <a:gd name="T28" fmla="*/ 129 w 230"/>
                  <a:gd name="T29" fmla="*/ 64 h 229"/>
                  <a:gd name="T30" fmla="*/ 141 w 230"/>
                  <a:gd name="T31" fmla="*/ 32 h 229"/>
                  <a:gd name="T32" fmla="*/ 154 w 230"/>
                  <a:gd name="T33" fmla="*/ 0 h 229"/>
                  <a:gd name="T34" fmla="*/ 186 w 230"/>
                  <a:gd name="T35" fmla="*/ 24 h 229"/>
                  <a:gd name="T36" fmla="*/ 187 w 230"/>
                  <a:gd name="T37" fmla="*/ 74 h 229"/>
                  <a:gd name="T38" fmla="*/ 195 w 230"/>
                  <a:gd name="T39" fmla="*/ 93 h 229"/>
                  <a:gd name="T40" fmla="*/ 202 w 230"/>
                  <a:gd name="T41" fmla="*/ 94 h 229"/>
                  <a:gd name="T42" fmla="*/ 208 w 230"/>
                  <a:gd name="T43" fmla="*/ 93 h 229"/>
                  <a:gd name="T44" fmla="*/ 214 w 230"/>
                  <a:gd name="T45" fmla="*/ 89 h 229"/>
                  <a:gd name="T46" fmla="*/ 217 w 230"/>
                  <a:gd name="T47" fmla="*/ 69 h 229"/>
                  <a:gd name="T48" fmla="*/ 224 w 230"/>
                  <a:gd name="T49" fmla="*/ 40 h 229"/>
                  <a:gd name="T50" fmla="*/ 230 w 230"/>
                  <a:gd name="T51" fmla="*/ 108 h 229"/>
                  <a:gd name="T52" fmla="*/ 223 w 230"/>
                  <a:gd name="T53" fmla="*/ 110 h 229"/>
                  <a:gd name="T54" fmla="*/ 216 w 230"/>
                  <a:gd name="T55" fmla="*/ 114 h 229"/>
                  <a:gd name="T56" fmla="*/ 215 w 230"/>
                  <a:gd name="T57" fmla="*/ 120 h 229"/>
                  <a:gd name="T58" fmla="*/ 213 w 230"/>
                  <a:gd name="T59" fmla="*/ 125 h 229"/>
                  <a:gd name="T60" fmla="*/ 220 w 230"/>
                  <a:gd name="T61" fmla="*/ 133 h 229"/>
                  <a:gd name="T62" fmla="*/ 230 w 230"/>
                  <a:gd name="T63" fmla="*/ 143 h 229"/>
                  <a:gd name="T64" fmla="*/ 218 w 230"/>
                  <a:gd name="T65" fmla="*/ 197 h 229"/>
                  <a:gd name="T66" fmla="*/ 194 w 230"/>
                  <a:gd name="T67" fmla="*/ 193 h 229"/>
                  <a:gd name="T68" fmla="*/ 170 w 230"/>
                  <a:gd name="T69" fmla="*/ 189 h 229"/>
                  <a:gd name="T70" fmla="*/ 146 w 230"/>
                  <a:gd name="T71" fmla="*/ 184 h 229"/>
                  <a:gd name="T72" fmla="*/ 126 w 230"/>
                  <a:gd name="T73" fmla="*/ 182 h 229"/>
                  <a:gd name="T74" fmla="*/ 118 w 230"/>
                  <a:gd name="T75" fmla="*/ 189 h 229"/>
                  <a:gd name="T76" fmla="*/ 119 w 230"/>
                  <a:gd name="T77" fmla="*/ 198 h 229"/>
                  <a:gd name="T78" fmla="*/ 123 w 230"/>
                  <a:gd name="T79" fmla="*/ 204 h 229"/>
                  <a:gd name="T80" fmla="*/ 127 w 230"/>
                  <a:gd name="T81" fmla="*/ 214 h 229"/>
                  <a:gd name="T82" fmla="*/ 127 w 230"/>
                  <a:gd name="T83" fmla="*/ 223 h 229"/>
                  <a:gd name="T84" fmla="*/ 0 w 230"/>
                  <a:gd name="T85" fmla="*/ 229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230" h="229">
                    <a:moveTo>
                      <a:pt x="0" y="0"/>
                    </a:moveTo>
                    <a:lnTo>
                      <a:pt x="115" y="0"/>
                    </a:lnTo>
                    <a:lnTo>
                      <a:pt x="106" y="11"/>
                    </a:lnTo>
                    <a:lnTo>
                      <a:pt x="97" y="22"/>
                    </a:lnTo>
                    <a:lnTo>
                      <a:pt x="88" y="33"/>
                    </a:lnTo>
                    <a:lnTo>
                      <a:pt x="79" y="45"/>
                    </a:lnTo>
                    <a:lnTo>
                      <a:pt x="69" y="56"/>
                    </a:lnTo>
                    <a:lnTo>
                      <a:pt x="59" y="67"/>
                    </a:lnTo>
                    <a:lnTo>
                      <a:pt x="49" y="78"/>
                    </a:lnTo>
                    <a:lnTo>
                      <a:pt x="39" y="90"/>
                    </a:lnTo>
                    <a:lnTo>
                      <a:pt x="35" y="100"/>
                    </a:lnTo>
                    <a:lnTo>
                      <a:pt x="38" y="107"/>
                    </a:lnTo>
                    <a:lnTo>
                      <a:pt x="44" y="112"/>
                    </a:lnTo>
                    <a:lnTo>
                      <a:pt x="55" y="116"/>
                    </a:lnTo>
                    <a:lnTo>
                      <a:pt x="59" y="120"/>
                    </a:lnTo>
                    <a:lnTo>
                      <a:pt x="64" y="123"/>
                    </a:lnTo>
                    <a:lnTo>
                      <a:pt x="68" y="127"/>
                    </a:lnTo>
                    <a:lnTo>
                      <a:pt x="72" y="130"/>
                    </a:lnTo>
                    <a:lnTo>
                      <a:pt x="72" y="130"/>
                    </a:lnTo>
                    <a:lnTo>
                      <a:pt x="73" y="130"/>
                    </a:lnTo>
                    <a:lnTo>
                      <a:pt x="73" y="131"/>
                    </a:lnTo>
                    <a:lnTo>
                      <a:pt x="74" y="131"/>
                    </a:lnTo>
                    <a:lnTo>
                      <a:pt x="84" y="139"/>
                    </a:lnTo>
                    <a:lnTo>
                      <a:pt x="92" y="143"/>
                    </a:lnTo>
                    <a:lnTo>
                      <a:pt x="99" y="140"/>
                    </a:lnTo>
                    <a:lnTo>
                      <a:pt x="106" y="132"/>
                    </a:lnTo>
                    <a:lnTo>
                      <a:pt x="111" y="115"/>
                    </a:lnTo>
                    <a:lnTo>
                      <a:pt x="117" y="98"/>
                    </a:lnTo>
                    <a:lnTo>
                      <a:pt x="123" y="80"/>
                    </a:lnTo>
                    <a:lnTo>
                      <a:pt x="129" y="64"/>
                    </a:lnTo>
                    <a:lnTo>
                      <a:pt x="135" y="48"/>
                    </a:lnTo>
                    <a:lnTo>
                      <a:pt x="141" y="32"/>
                    </a:lnTo>
                    <a:lnTo>
                      <a:pt x="147" y="16"/>
                    </a:lnTo>
                    <a:lnTo>
                      <a:pt x="154" y="0"/>
                    </a:lnTo>
                    <a:lnTo>
                      <a:pt x="185" y="0"/>
                    </a:lnTo>
                    <a:lnTo>
                      <a:pt x="186" y="24"/>
                    </a:lnTo>
                    <a:lnTo>
                      <a:pt x="186" y="49"/>
                    </a:lnTo>
                    <a:lnTo>
                      <a:pt x="187" y="74"/>
                    </a:lnTo>
                    <a:lnTo>
                      <a:pt x="193" y="92"/>
                    </a:lnTo>
                    <a:lnTo>
                      <a:pt x="195" y="93"/>
                    </a:lnTo>
                    <a:lnTo>
                      <a:pt x="199" y="93"/>
                    </a:lnTo>
                    <a:lnTo>
                      <a:pt x="202" y="94"/>
                    </a:lnTo>
                    <a:lnTo>
                      <a:pt x="205" y="95"/>
                    </a:lnTo>
                    <a:lnTo>
                      <a:pt x="208" y="93"/>
                    </a:lnTo>
                    <a:lnTo>
                      <a:pt x="211" y="91"/>
                    </a:lnTo>
                    <a:lnTo>
                      <a:pt x="214" y="89"/>
                    </a:lnTo>
                    <a:lnTo>
                      <a:pt x="217" y="86"/>
                    </a:lnTo>
                    <a:lnTo>
                      <a:pt x="217" y="69"/>
                    </a:lnTo>
                    <a:lnTo>
                      <a:pt x="220" y="53"/>
                    </a:lnTo>
                    <a:lnTo>
                      <a:pt x="224" y="40"/>
                    </a:lnTo>
                    <a:lnTo>
                      <a:pt x="230" y="30"/>
                    </a:lnTo>
                    <a:lnTo>
                      <a:pt x="230" y="108"/>
                    </a:lnTo>
                    <a:lnTo>
                      <a:pt x="226" y="109"/>
                    </a:lnTo>
                    <a:lnTo>
                      <a:pt x="223" y="110"/>
                    </a:lnTo>
                    <a:lnTo>
                      <a:pt x="220" y="113"/>
                    </a:lnTo>
                    <a:lnTo>
                      <a:pt x="216" y="114"/>
                    </a:lnTo>
                    <a:lnTo>
                      <a:pt x="215" y="116"/>
                    </a:lnTo>
                    <a:lnTo>
                      <a:pt x="215" y="120"/>
                    </a:lnTo>
                    <a:lnTo>
                      <a:pt x="214" y="123"/>
                    </a:lnTo>
                    <a:lnTo>
                      <a:pt x="213" y="125"/>
                    </a:lnTo>
                    <a:lnTo>
                      <a:pt x="216" y="130"/>
                    </a:lnTo>
                    <a:lnTo>
                      <a:pt x="220" y="133"/>
                    </a:lnTo>
                    <a:lnTo>
                      <a:pt x="224" y="138"/>
                    </a:lnTo>
                    <a:lnTo>
                      <a:pt x="230" y="143"/>
                    </a:lnTo>
                    <a:lnTo>
                      <a:pt x="230" y="199"/>
                    </a:lnTo>
                    <a:lnTo>
                      <a:pt x="218" y="197"/>
                    </a:lnTo>
                    <a:lnTo>
                      <a:pt x="207" y="196"/>
                    </a:lnTo>
                    <a:lnTo>
                      <a:pt x="194" y="193"/>
                    </a:lnTo>
                    <a:lnTo>
                      <a:pt x="183" y="191"/>
                    </a:lnTo>
                    <a:lnTo>
                      <a:pt x="170" y="189"/>
                    </a:lnTo>
                    <a:lnTo>
                      <a:pt x="158" y="187"/>
                    </a:lnTo>
                    <a:lnTo>
                      <a:pt x="146" y="184"/>
                    </a:lnTo>
                    <a:lnTo>
                      <a:pt x="134" y="181"/>
                    </a:lnTo>
                    <a:lnTo>
                      <a:pt x="126" y="182"/>
                    </a:lnTo>
                    <a:lnTo>
                      <a:pt x="120" y="185"/>
                    </a:lnTo>
                    <a:lnTo>
                      <a:pt x="118" y="189"/>
                    </a:lnTo>
                    <a:lnTo>
                      <a:pt x="117" y="195"/>
                    </a:lnTo>
                    <a:lnTo>
                      <a:pt x="119" y="198"/>
                    </a:lnTo>
                    <a:lnTo>
                      <a:pt x="122" y="200"/>
                    </a:lnTo>
                    <a:lnTo>
                      <a:pt x="123" y="204"/>
                    </a:lnTo>
                    <a:lnTo>
                      <a:pt x="125" y="207"/>
                    </a:lnTo>
                    <a:lnTo>
                      <a:pt x="127" y="214"/>
                    </a:lnTo>
                    <a:lnTo>
                      <a:pt x="127" y="219"/>
                    </a:lnTo>
                    <a:lnTo>
                      <a:pt x="127" y="223"/>
                    </a:lnTo>
                    <a:lnTo>
                      <a:pt x="126" y="229"/>
                    </a:lnTo>
                    <a:lnTo>
                      <a:pt x="0" y="2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82" name="Freeform 74"/>
              <p:cNvSpPr>
                <a:spLocks/>
              </p:cNvSpPr>
              <p:nvPr/>
            </p:nvSpPr>
            <p:spPr bwMode="auto">
              <a:xfrm>
                <a:off x="3677" y="2559"/>
                <a:ext cx="75" cy="115"/>
              </a:xfrm>
              <a:custGeom>
                <a:avLst/>
                <a:gdLst>
                  <a:gd name="T0" fmla="*/ 0 w 150"/>
                  <a:gd name="T1" fmla="*/ 0 h 231"/>
                  <a:gd name="T2" fmla="*/ 95 w 150"/>
                  <a:gd name="T3" fmla="*/ 0 h 231"/>
                  <a:gd name="T4" fmla="*/ 82 w 150"/>
                  <a:gd name="T5" fmla="*/ 10 h 231"/>
                  <a:gd name="T6" fmla="*/ 70 w 150"/>
                  <a:gd name="T7" fmla="*/ 19 h 231"/>
                  <a:gd name="T8" fmla="*/ 59 w 150"/>
                  <a:gd name="T9" fmla="*/ 29 h 231"/>
                  <a:gd name="T10" fmla="*/ 50 w 150"/>
                  <a:gd name="T11" fmla="*/ 38 h 231"/>
                  <a:gd name="T12" fmla="*/ 42 w 150"/>
                  <a:gd name="T13" fmla="*/ 49 h 231"/>
                  <a:gd name="T14" fmla="*/ 36 w 150"/>
                  <a:gd name="T15" fmla="*/ 58 h 231"/>
                  <a:gd name="T16" fmla="*/ 33 w 150"/>
                  <a:gd name="T17" fmla="*/ 68 h 231"/>
                  <a:gd name="T18" fmla="*/ 33 w 150"/>
                  <a:gd name="T19" fmla="*/ 78 h 231"/>
                  <a:gd name="T20" fmla="*/ 49 w 150"/>
                  <a:gd name="T21" fmla="*/ 94 h 231"/>
                  <a:gd name="T22" fmla="*/ 61 w 150"/>
                  <a:gd name="T23" fmla="*/ 110 h 231"/>
                  <a:gd name="T24" fmla="*/ 68 w 150"/>
                  <a:gd name="T25" fmla="*/ 127 h 231"/>
                  <a:gd name="T26" fmla="*/ 70 w 150"/>
                  <a:gd name="T27" fmla="*/ 143 h 231"/>
                  <a:gd name="T28" fmla="*/ 66 w 150"/>
                  <a:gd name="T29" fmla="*/ 159 h 231"/>
                  <a:gd name="T30" fmla="*/ 58 w 150"/>
                  <a:gd name="T31" fmla="*/ 174 h 231"/>
                  <a:gd name="T32" fmla="*/ 43 w 150"/>
                  <a:gd name="T33" fmla="*/ 188 h 231"/>
                  <a:gd name="T34" fmla="*/ 24 w 150"/>
                  <a:gd name="T35" fmla="*/ 201 h 231"/>
                  <a:gd name="T36" fmla="*/ 23 w 150"/>
                  <a:gd name="T37" fmla="*/ 205 h 231"/>
                  <a:gd name="T38" fmla="*/ 23 w 150"/>
                  <a:gd name="T39" fmla="*/ 209 h 231"/>
                  <a:gd name="T40" fmla="*/ 23 w 150"/>
                  <a:gd name="T41" fmla="*/ 212 h 231"/>
                  <a:gd name="T42" fmla="*/ 21 w 150"/>
                  <a:gd name="T43" fmla="*/ 216 h 231"/>
                  <a:gd name="T44" fmla="*/ 24 w 150"/>
                  <a:gd name="T45" fmla="*/ 218 h 231"/>
                  <a:gd name="T46" fmla="*/ 26 w 150"/>
                  <a:gd name="T47" fmla="*/ 220 h 231"/>
                  <a:gd name="T48" fmla="*/ 28 w 150"/>
                  <a:gd name="T49" fmla="*/ 223 h 231"/>
                  <a:gd name="T50" fmla="*/ 31 w 150"/>
                  <a:gd name="T51" fmla="*/ 225 h 231"/>
                  <a:gd name="T52" fmla="*/ 46 w 150"/>
                  <a:gd name="T53" fmla="*/ 222 h 231"/>
                  <a:gd name="T54" fmla="*/ 63 w 150"/>
                  <a:gd name="T55" fmla="*/ 215 h 231"/>
                  <a:gd name="T56" fmla="*/ 80 w 150"/>
                  <a:gd name="T57" fmla="*/ 204 h 231"/>
                  <a:gd name="T58" fmla="*/ 99 w 150"/>
                  <a:gd name="T59" fmla="*/ 194 h 231"/>
                  <a:gd name="T60" fmla="*/ 115 w 150"/>
                  <a:gd name="T61" fmla="*/ 185 h 231"/>
                  <a:gd name="T62" fmla="*/ 130 w 150"/>
                  <a:gd name="T63" fmla="*/ 179 h 231"/>
                  <a:gd name="T64" fmla="*/ 142 w 150"/>
                  <a:gd name="T65" fmla="*/ 179 h 231"/>
                  <a:gd name="T66" fmla="*/ 150 w 150"/>
                  <a:gd name="T67" fmla="*/ 186 h 231"/>
                  <a:gd name="T68" fmla="*/ 146 w 150"/>
                  <a:gd name="T69" fmla="*/ 192 h 231"/>
                  <a:gd name="T70" fmla="*/ 141 w 150"/>
                  <a:gd name="T71" fmla="*/ 197 h 231"/>
                  <a:gd name="T72" fmla="*/ 137 w 150"/>
                  <a:gd name="T73" fmla="*/ 203 h 231"/>
                  <a:gd name="T74" fmla="*/ 133 w 150"/>
                  <a:gd name="T75" fmla="*/ 208 h 231"/>
                  <a:gd name="T76" fmla="*/ 129 w 150"/>
                  <a:gd name="T77" fmla="*/ 214 h 231"/>
                  <a:gd name="T78" fmla="*/ 124 w 150"/>
                  <a:gd name="T79" fmla="*/ 219 h 231"/>
                  <a:gd name="T80" fmla="*/ 119 w 150"/>
                  <a:gd name="T81" fmla="*/ 225 h 231"/>
                  <a:gd name="T82" fmla="*/ 115 w 150"/>
                  <a:gd name="T83" fmla="*/ 231 h 231"/>
                  <a:gd name="T84" fmla="*/ 0 w 150"/>
                  <a:gd name="T85" fmla="*/ 231 h 231"/>
                  <a:gd name="T86" fmla="*/ 0 w 150"/>
                  <a:gd name="T87" fmla="*/ 217 h 231"/>
                  <a:gd name="T88" fmla="*/ 1 w 150"/>
                  <a:gd name="T89" fmla="*/ 217 h 231"/>
                  <a:gd name="T90" fmla="*/ 1 w 150"/>
                  <a:gd name="T91" fmla="*/ 217 h 231"/>
                  <a:gd name="T92" fmla="*/ 1 w 150"/>
                  <a:gd name="T93" fmla="*/ 217 h 231"/>
                  <a:gd name="T94" fmla="*/ 1 w 150"/>
                  <a:gd name="T95" fmla="*/ 216 h 231"/>
                  <a:gd name="T96" fmla="*/ 1 w 150"/>
                  <a:gd name="T97" fmla="*/ 216 h 231"/>
                  <a:gd name="T98" fmla="*/ 1 w 150"/>
                  <a:gd name="T99" fmla="*/ 215 h 231"/>
                  <a:gd name="T100" fmla="*/ 1 w 150"/>
                  <a:gd name="T101" fmla="*/ 215 h 231"/>
                  <a:gd name="T102" fmla="*/ 0 w 150"/>
                  <a:gd name="T103" fmla="*/ 215 h 231"/>
                  <a:gd name="T104" fmla="*/ 0 w 150"/>
                  <a:gd name="T105" fmla="*/ 0 h 231"/>
                  <a:gd name="T106" fmla="*/ 0 w 150"/>
                  <a:gd name="T107" fmla="*/ 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50" h="231">
                    <a:moveTo>
                      <a:pt x="0" y="0"/>
                    </a:moveTo>
                    <a:lnTo>
                      <a:pt x="95" y="0"/>
                    </a:lnTo>
                    <a:lnTo>
                      <a:pt x="82" y="10"/>
                    </a:lnTo>
                    <a:lnTo>
                      <a:pt x="70" y="19"/>
                    </a:lnTo>
                    <a:lnTo>
                      <a:pt x="59" y="29"/>
                    </a:lnTo>
                    <a:lnTo>
                      <a:pt x="50" y="38"/>
                    </a:lnTo>
                    <a:lnTo>
                      <a:pt x="42" y="49"/>
                    </a:lnTo>
                    <a:lnTo>
                      <a:pt x="36" y="58"/>
                    </a:lnTo>
                    <a:lnTo>
                      <a:pt x="33" y="68"/>
                    </a:lnTo>
                    <a:lnTo>
                      <a:pt x="33" y="78"/>
                    </a:lnTo>
                    <a:lnTo>
                      <a:pt x="49" y="94"/>
                    </a:lnTo>
                    <a:lnTo>
                      <a:pt x="61" y="110"/>
                    </a:lnTo>
                    <a:lnTo>
                      <a:pt x="68" y="127"/>
                    </a:lnTo>
                    <a:lnTo>
                      <a:pt x="70" y="143"/>
                    </a:lnTo>
                    <a:lnTo>
                      <a:pt x="66" y="159"/>
                    </a:lnTo>
                    <a:lnTo>
                      <a:pt x="58" y="174"/>
                    </a:lnTo>
                    <a:lnTo>
                      <a:pt x="43" y="188"/>
                    </a:lnTo>
                    <a:lnTo>
                      <a:pt x="24" y="201"/>
                    </a:lnTo>
                    <a:lnTo>
                      <a:pt x="23" y="205"/>
                    </a:lnTo>
                    <a:lnTo>
                      <a:pt x="23" y="209"/>
                    </a:lnTo>
                    <a:lnTo>
                      <a:pt x="23" y="212"/>
                    </a:lnTo>
                    <a:lnTo>
                      <a:pt x="21" y="216"/>
                    </a:lnTo>
                    <a:lnTo>
                      <a:pt x="24" y="218"/>
                    </a:lnTo>
                    <a:lnTo>
                      <a:pt x="26" y="220"/>
                    </a:lnTo>
                    <a:lnTo>
                      <a:pt x="28" y="223"/>
                    </a:lnTo>
                    <a:lnTo>
                      <a:pt x="31" y="225"/>
                    </a:lnTo>
                    <a:lnTo>
                      <a:pt x="46" y="222"/>
                    </a:lnTo>
                    <a:lnTo>
                      <a:pt x="63" y="215"/>
                    </a:lnTo>
                    <a:lnTo>
                      <a:pt x="80" y="204"/>
                    </a:lnTo>
                    <a:lnTo>
                      <a:pt x="99" y="194"/>
                    </a:lnTo>
                    <a:lnTo>
                      <a:pt x="115" y="185"/>
                    </a:lnTo>
                    <a:lnTo>
                      <a:pt x="130" y="179"/>
                    </a:lnTo>
                    <a:lnTo>
                      <a:pt x="142" y="179"/>
                    </a:lnTo>
                    <a:lnTo>
                      <a:pt x="150" y="186"/>
                    </a:lnTo>
                    <a:lnTo>
                      <a:pt x="146" y="192"/>
                    </a:lnTo>
                    <a:lnTo>
                      <a:pt x="141" y="197"/>
                    </a:lnTo>
                    <a:lnTo>
                      <a:pt x="137" y="203"/>
                    </a:lnTo>
                    <a:lnTo>
                      <a:pt x="133" y="208"/>
                    </a:lnTo>
                    <a:lnTo>
                      <a:pt x="129" y="214"/>
                    </a:lnTo>
                    <a:lnTo>
                      <a:pt x="124" y="219"/>
                    </a:lnTo>
                    <a:lnTo>
                      <a:pt x="119" y="225"/>
                    </a:lnTo>
                    <a:lnTo>
                      <a:pt x="115" y="231"/>
                    </a:lnTo>
                    <a:lnTo>
                      <a:pt x="0" y="231"/>
                    </a:lnTo>
                    <a:lnTo>
                      <a:pt x="0" y="217"/>
                    </a:lnTo>
                    <a:lnTo>
                      <a:pt x="1" y="217"/>
                    </a:lnTo>
                    <a:lnTo>
                      <a:pt x="1" y="217"/>
                    </a:lnTo>
                    <a:lnTo>
                      <a:pt x="1" y="217"/>
                    </a:lnTo>
                    <a:lnTo>
                      <a:pt x="1" y="216"/>
                    </a:lnTo>
                    <a:lnTo>
                      <a:pt x="1" y="216"/>
                    </a:lnTo>
                    <a:lnTo>
                      <a:pt x="1" y="215"/>
                    </a:lnTo>
                    <a:lnTo>
                      <a:pt x="1" y="215"/>
                    </a:lnTo>
                    <a:lnTo>
                      <a:pt x="0" y="215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83" name="Freeform 75"/>
              <p:cNvSpPr>
                <a:spLocks/>
              </p:cNvSpPr>
              <p:nvPr/>
            </p:nvSpPr>
            <p:spPr bwMode="auto">
              <a:xfrm>
                <a:off x="3754" y="2658"/>
                <a:ext cx="15" cy="16"/>
              </a:xfrm>
              <a:custGeom>
                <a:avLst/>
                <a:gdLst>
                  <a:gd name="T0" fmla="*/ 31 w 31"/>
                  <a:gd name="T1" fmla="*/ 32 h 32"/>
                  <a:gd name="T2" fmla="*/ 0 w 31"/>
                  <a:gd name="T3" fmla="*/ 32 h 32"/>
                  <a:gd name="T4" fmla="*/ 2 w 31"/>
                  <a:gd name="T5" fmla="*/ 24 h 32"/>
                  <a:gd name="T6" fmla="*/ 6 w 31"/>
                  <a:gd name="T7" fmla="*/ 16 h 32"/>
                  <a:gd name="T8" fmla="*/ 9 w 31"/>
                  <a:gd name="T9" fmla="*/ 8 h 32"/>
                  <a:gd name="T10" fmla="*/ 13 w 31"/>
                  <a:gd name="T11" fmla="*/ 0 h 32"/>
                  <a:gd name="T12" fmla="*/ 21 w 31"/>
                  <a:gd name="T13" fmla="*/ 2 h 32"/>
                  <a:gd name="T14" fmla="*/ 26 w 31"/>
                  <a:gd name="T15" fmla="*/ 9 h 32"/>
                  <a:gd name="T16" fmla="*/ 30 w 31"/>
                  <a:gd name="T17" fmla="*/ 18 h 32"/>
                  <a:gd name="T18" fmla="*/ 31 w 31"/>
                  <a:gd name="T19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1" h="32">
                    <a:moveTo>
                      <a:pt x="31" y="32"/>
                    </a:moveTo>
                    <a:lnTo>
                      <a:pt x="0" y="32"/>
                    </a:lnTo>
                    <a:lnTo>
                      <a:pt x="2" y="24"/>
                    </a:lnTo>
                    <a:lnTo>
                      <a:pt x="6" y="16"/>
                    </a:lnTo>
                    <a:lnTo>
                      <a:pt x="9" y="8"/>
                    </a:lnTo>
                    <a:lnTo>
                      <a:pt x="13" y="0"/>
                    </a:lnTo>
                    <a:lnTo>
                      <a:pt x="21" y="2"/>
                    </a:lnTo>
                    <a:lnTo>
                      <a:pt x="26" y="9"/>
                    </a:lnTo>
                    <a:lnTo>
                      <a:pt x="30" y="18"/>
                    </a:lnTo>
                    <a:lnTo>
                      <a:pt x="31" y="32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84" name="Freeform 76"/>
              <p:cNvSpPr>
                <a:spLocks/>
              </p:cNvSpPr>
              <p:nvPr/>
            </p:nvSpPr>
            <p:spPr bwMode="auto">
              <a:xfrm>
                <a:off x="3677" y="2444"/>
                <a:ext cx="115" cy="115"/>
              </a:xfrm>
              <a:custGeom>
                <a:avLst/>
                <a:gdLst>
                  <a:gd name="T0" fmla="*/ 0 w 230"/>
                  <a:gd name="T1" fmla="*/ 0 h 230"/>
                  <a:gd name="T2" fmla="*/ 57 w 230"/>
                  <a:gd name="T3" fmla="*/ 0 h 230"/>
                  <a:gd name="T4" fmla="*/ 64 w 230"/>
                  <a:gd name="T5" fmla="*/ 7 h 230"/>
                  <a:gd name="T6" fmla="*/ 71 w 230"/>
                  <a:gd name="T7" fmla="*/ 14 h 230"/>
                  <a:gd name="T8" fmla="*/ 78 w 230"/>
                  <a:gd name="T9" fmla="*/ 21 h 230"/>
                  <a:gd name="T10" fmla="*/ 85 w 230"/>
                  <a:gd name="T11" fmla="*/ 26 h 230"/>
                  <a:gd name="T12" fmla="*/ 92 w 230"/>
                  <a:gd name="T13" fmla="*/ 32 h 230"/>
                  <a:gd name="T14" fmla="*/ 96 w 230"/>
                  <a:gd name="T15" fmla="*/ 36 h 230"/>
                  <a:gd name="T16" fmla="*/ 101 w 230"/>
                  <a:gd name="T17" fmla="*/ 40 h 230"/>
                  <a:gd name="T18" fmla="*/ 104 w 230"/>
                  <a:gd name="T19" fmla="*/ 42 h 230"/>
                  <a:gd name="T20" fmla="*/ 104 w 230"/>
                  <a:gd name="T21" fmla="*/ 47 h 230"/>
                  <a:gd name="T22" fmla="*/ 103 w 230"/>
                  <a:gd name="T23" fmla="*/ 52 h 230"/>
                  <a:gd name="T24" fmla="*/ 101 w 230"/>
                  <a:gd name="T25" fmla="*/ 56 h 230"/>
                  <a:gd name="T26" fmla="*/ 95 w 230"/>
                  <a:gd name="T27" fmla="*/ 66 h 230"/>
                  <a:gd name="T28" fmla="*/ 94 w 230"/>
                  <a:gd name="T29" fmla="*/ 66 h 230"/>
                  <a:gd name="T30" fmla="*/ 93 w 230"/>
                  <a:gd name="T31" fmla="*/ 66 h 230"/>
                  <a:gd name="T32" fmla="*/ 91 w 230"/>
                  <a:gd name="T33" fmla="*/ 66 h 230"/>
                  <a:gd name="T34" fmla="*/ 89 w 230"/>
                  <a:gd name="T35" fmla="*/ 66 h 230"/>
                  <a:gd name="T36" fmla="*/ 88 w 230"/>
                  <a:gd name="T37" fmla="*/ 69 h 230"/>
                  <a:gd name="T38" fmla="*/ 87 w 230"/>
                  <a:gd name="T39" fmla="*/ 71 h 230"/>
                  <a:gd name="T40" fmla="*/ 82 w 230"/>
                  <a:gd name="T41" fmla="*/ 78 h 230"/>
                  <a:gd name="T42" fmla="*/ 74 w 230"/>
                  <a:gd name="T43" fmla="*/ 89 h 230"/>
                  <a:gd name="T44" fmla="*/ 73 w 230"/>
                  <a:gd name="T45" fmla="*/ 89 h 230"/>
                  <a:gd name="T46" fmla="*/ 72 w 230"/>
                  <a:gd name="T47" fmla="*/ 89 h 230"/>
                  <a:gd name="T48" fmla="*/ 71 w 230"/>
                  <a:gd name="T49" fmla="*/ 89 h 230"/>
                  <a:gd name="T50" fmla="*/ 70 w 230"/>
                  <a:gd name="T51" fmla="*/ 89 h 230"/>
                  <a:gd name="T52" fmla="*/ 66 w 230"/>
                  <a:gd name="T53" fmla="*/ 94 h 230"/>
                  <a:gd name="T54" fmla="*/ 62 w 230"/>
                  <a:gd name="T55" fmla="*/ 99 h 230"/>
                  <a:gd name="T56" fmla="*/ 56 w 230"/>
                  <a:gd name="T57" fmla="*/ 105 h 230"/>
                  <a:gd name="T58" fmla="*/ 51 w 230"/>
                  <a:gd name="T59" fmla="*/ 110 h 230"/>
                  <a:gd name="T60" fmla="*/ 48 w 230"/>
                  <a:gd name="T61" fmla="*/ 117 h 230"/>
                  <a:gd name="T62" fmla="*/ 46 w 230"/>
                  <a:gd name="T63" fmla="*/ 123 h 230"/>
                  <a:gd name="T64" fmla="*/ 47 w 230"/>
                  <a:gd name="T65" fmla="*/ 130 h 230"/>
                  <a:gd name="T66" fmla="*/ 51 w 230"/>
                  <a:gd name="T67" fmla="*/ 137 h 230"/>
                  <a:gd name="T68" fmla="*/ 88 w 230"/>
                  <a:gd name="T69" fmla="*/ 129 h 230"/>
                  <a:gd name="T70" fmla="*/ 118 w 230"/>
                  <a:gd name="T71" fmla="*/ 122 h 230"/>
                  <a:gd name="T72" fmla="*/ 145 w 230"/>
                  <a:gd name="T73" fmla="*/ 116 h 230"/>
                  <a:gd name="T74" fmla="*/ 165 w 230"/>
                  <a:gd name="T75" fmla="*/ 112 h 230"/>
                  <a:gd name="T76" fmla="*/ 184 w 230"/>
                  <a:gd name="T77" fmla="*/ 107 h 230"/>
                  <a:gd name="T78" fmla="*/ 200 w 230"/>
                  <a:gd name="T79" fmla="*/ 104 h 230"/>
                  <a:gd name="T80" fmla="*/ 215 w 230"/>
                  <a:gd name="T81" fmla="*/ 101 h 230"/>
                  <a:gd name="T82" fmla="*/ 230 w 230"/>
                  <a:gd name="T83" fmla="*/ 98 h 230"/>
                  <a:gd name="T84" fmla="*/ 230 w 230"/>
                  <a:gd name="T85" fmla="*/ 143 h 230"/>
                  <a:gd name="T86" fmla="*/ 223 w 230"/>
                  <a:gd name="T87" fmla="*/ 147 h 230"/>
                  <a:gd name="T88" fmla="*/ 216 w 230"/>
                  <a:gd name="T89" fmla="*/ 152 h 230"/>
                  <a:gd name="T90" fmla="*/ 208 w 230"/>
                  <a:gd name="T91" fmla="*/ 158 h 230"/>
                  <a:gd name="T92" fmla="*/ 199 w 230"/>
                  <a:gd name="T93" fmla="*/ 165 h 230"/>
                  <a:gd name="T94" fmla="*/ 199 w 230"/>
                  <a:gd name="T95" fmla="*/ 166 h 230"/>
                  <a:gd name="T96" fmla="*/ 199 w 230"/>
                  <a:gd name="T97" fmla="*/ 167 h 230"/>
                  <a:gd name="T98" fmla="*/ 199 w 230"/>
                  <a:gd name="T99" fmla="*/ 168 h 230"/>
                  <a:gd name="T100" fmla="*/ 199 w 230"/>
                  <a:gd name="T101" fmla="*/ 169 h 230"/>
                  <a:gd name="T102" fmla="*/ 190 w 230"/>
                  <a:gd name="T103" fmla="*/ 175 h 230"/>
                  <a:gd name="T104" fmla="*/ 178 w 230"/>
                  <a:gd name="T105" fmla="*/ 181 h 230"/>
                  <a:gd name="T106" fmla="*/ 167 w 230"/>
                  <a:gd name="T107" fmla="*/ 188 h 230"/>
                  <a:gd name="T108" fmla="*/ 153 w 230"/>
                  <a:gd name="T109" fmla="*/ 196 h 230"/>
                  <a:gd name="T110" fmla="*/ 139 w 230"/>
                  <a:gd name="T111" fmla="*/ 204 h 230"/>
                  <a:gd name="T112" fmla="*/ 124 w 230"/>
                  <a:gd name="T113" fmla="*/ 212 h 230"/>
                  <a:gd name="T114" fmla="*/ 109 w 230"/>
                  <a:gd name="T115" fmla="*/ 221 h 230"/>
                  <a:gd name="T116" fmla="*/ 95 w 230"/>
                  <a:gd name="T117" fmla="*/ 230 h 230"/>
                  <a:gd name="T118" fmla="*/ 0 w 230"/>
                  <a:gd name="T119" fmla="*/ 230 h 230"/>
                  <a:gd name="T120" fmla="*/ 0 w 230"/>
                  <a:gd name="T121" fmla="*/ 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30" h="230">
                    <a:moveTo>
                      <a:pt x="0" y="0"/>
                    </a:moveTo>
                    <a:lnTo>
                      <a:pt x="57" y="0"/>
                    </a:lnTo>
                    <a:lnTo>
                      <a:pt x="64" y="7"/>
                    </a:lnTo>
                    <a:lnTo>
                      <a:pt x="71" y="14"/>
                    </a:lnTo>
                    <a:lnTo>
                      <a:pt x="78" y="21"/>
                    </a:lnTo>
                    <a:lnTo>
                      <a:pt x="85" y="26"/>
                    </a:lnTo>
                    <a:lnTo>
                      <a:pt x="92" y="32"/>
                    </a:lnTo>
                    <a:lnTo>
                      <a:pt x="96" y="36"/>
                    </a:lnTo>
                    <a:lnTo>
                      <a:pt x="101" y="40"/>
                    </a:lnTo>
                    <a:lnTo>
                      <a:pt x="104" y="42"/>
                    </a:lnTo>
                    <a:lnTo>
                      <a:pt x="104" y="47"/>
                    </a:lnTo>
                    <a:lnTo>
                      <a:pt x="103" y="52"/>
                    </a:lnTo>
                    <a:lnTo>
                      <a:pt x="101" y="56"/>
                    </a:lnTo>
                    <a:lnTo>
                      <a:pt x="95" y="66"/>
                    </a:lnTo>
                    <a:lnTo>
                      <a:pt x="94" y="66"/>
                    </a:lnTo>
                    <a:lnTo>
                      <a:pt x="93" y="66"/>
                    </a:lnTo>
                    <a:lnTo>
                      <a:pt x="91" y="66"/>
                    </a:lnTo>
                    <a:lnTo>
                      <a:pt x="89" y="66"/>
                    </a:lnTo>
                    <a:lnTo>
                      <a:pt x="88" y="69"/>
                    </a:lnTo>
                    <a:lnTo>
                      <a:pt x="87" y="71"/>
                    </a:lnTo>
                    <a:lnTo>
                      <a:pt x="82" y="78"/>
                    </a:lnTo>
                    <a:lnTo>
                      <a:pt x="74" y="89"/>
                    </a:lnTo>
                    <a:lnTo>
                      <a:pt x="73" y="89"/>
                    </a:lnTo>
                    <a:lnTo>
                      <a:pt x="72" y="89"/>
                    </a:lnTo>
                    <a:lnTo>
                      <a:pt x="71" y="89"/>
                    </a:lnTo>
                    <a:lnTo>
                      <a:pt x="70" y="89"/>
                    </a:lnTo>
                    <a:lnTo>
                      <a:pt x="66" y="94"/>
                    </a:lnTo>
                    <a:lnTo>
                      <a:pt x="62" y="99"/>
                    </a:lnTo>
                    <a:lnTo>
                      <a:pt x="56" y="105"/>
                    </a:lnTo>
                    <a:lnTo>
                      <a:pt x="51" y="110"/>
                    </a:lnTo>
                    <a:lnTo>
                      <a:pt x="48" y="117"/>
                    </a:lnTo>
                    <a:lnTo>
                      <a:pt x="46" y="123"/>
                    </a:lnTo>
                    <a:lnTo>
                      <a:pt x="47" y="130"/>
                    </a:lnTo>
                    <a:lnTo>
                      <a:pt x="51" y="137"/>
                    </a:lnTo>
                    <a:lnTo>
                      <a:pt x="88" y="129"/>
                    </a:lnTo>
                    <a:lnTo>
                      <a:pt x="118" y="122"/>
                    </a:lnTo>
                    <a:lnTo>
                      <a:pt x="145" y="116"/>
                    </a:lnTo>
                    <a:lnTo>
                      <a:pt x="165" y="112"/>
                    </a:lnTo>
                    <a:lnTo>
                      <a:pt x="184" y="107"/>
                    </a:lnTo>
                    <a:lnTo>
                      <a:pt x="200" y="104"/>
                    </a:lnTo>
                    <a:lnTo>
                      <a:pt x="215" y="101"/>
                    </a:lnTo>
                    <a:lnTo>
                      <a:pt x="230" y="98"/>
                    </a:lnTo>
                    <a:lnTo>
                      <a:pt x="230" y="143"/>
                    </a:lnTo>
                    <a:lnTo>
                      <a:pt x="223" y="147"/>
                    </a:lnTo>
                    <a:lnTo>
                      <a:pt x="216" y="152"/>
                    </a:lnTo>
                    <a:lnTo>
                      <a:pt x="208" y="158"/>
                    </a:lnTo>
                    <a:lnTo>
                      <a:pt x="199" y="165"/>
                    </a:lnTo>
                    <a:lnTo>
                      <a:pt x="199" y="166"/>
                    </a:lnTo>
                    <a:lnTo>
                      <a:pt x="199" y="167"/>
                    </a:lnTo>
                    <a:lnTo>
                      <a:pt x="199" y="168"/>
                    </a:lnTo>
                    <a:lnTo>
                      <a:pt x="199" y="169"/>
                    </a:lnTo>
                    <a:lnTo>
                      <a:pt x="190" y="175"/>
                    </a:lnTo>
                    <a:lnTo>
                      <a:pt x="178" y="181"/>
                    </a:lnTo>
                    <a:lnTo>
                      <a:pt x="167" y="188"/>
                    </a:lnTo>
                    <a:lnTo>
                      <a:pt x="153" y="196"/>
                    </a:lnTo>
                    <a:lnTo>
                      <a:pt x="139" y="204"/>
                    </a:lnTo>
                    <a:lnTo>
                      <a:pt x="124" y="212"/>
                    </a:lnTo>
                    <a:lnTo>
                      <a:pt x="109" y="221"/>
                    </a:lnTo>
                    <a:lnTo>
                      <a:pt x="95" y="230"/>
                    </a:lnTo>
                    <a:lnTo>
                      <a:pt x="0" y="23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85" name="Freeform 77"/>
              <p:cNvSpPr>
                <a:spLocks/>
              </p:cNvSpPr>
              <p:nvPr/>
            </p:nvSpPr>
            <p:spPr bwMode="auto">
              <a:xfrm>
                <a:off x="3677" y="2329"/>
                <a:ext cx="96" cy="115"/>
              </a:xfrm>
              <a:custGeom>
                <a:avLst/>
                <a:gdLst>
                  <a:gd name="T0" fmla="*/ 41 w 192"/>
                  <a:gd name="T1" fmla="*/ 0 h 230"/>
                  <a:gd name="T2" fmla="*/ 34 w 192"/>
                  <a:gd name="T3" fmla="*/ 26 h 230"/>
                  <a:gd name="T4" fmla="*/ 32 w 192"/>
                  <a:gd name="T5" fmla="*/ 49 h 230"/>
                  <a:gd name="T6" fmla="*/ 66 w 192"/>
                  <a:gd name="T7" fmla="*/ 44 h 230"/>
                  <a:gd name="T8" fmla="*/ 101 w 192"/>
                  <a:gd name="T9" fmla="*/ 29 h 230"/>
                  <a:gd name="T10" fmla="*/ 134 w 192"/>
                  <a:gd name="T11" fmla="*/ 13 h 230"/>
                  <a:gd name="T12" fmla="*/ 167 w 192"/>
                  <a:gd name="T13" fmla="*/ 0 h 230"/>
                  <a:gd name="T14" fmla="*/ 190 w 192"/>
                  <a:gd name="T15" fmla="*/ 6 h 230"/>
                  <a:gd name="T16" fmla="*/ 182 w 192"/>
                  <a:gd name="T17" fmla="*/ 19 h 230"/>
                  <a:gd name="T18" fmla="*/ 172 w 192"/>
                  <a:gd name="T19" fmla="*/ 32 h 230"/>
                  <a:gd name="T20" fmla="*/ 161 w 192"/>
                  <a:gd name="T21" fmla="*/ 44 h 230"/>
                  <a:gd name="T22" fmla="*/ 155 w 192"/>
                  <a:gd name="T23" fmla="*/ 51 h 230"/>
                  <a:gd name="T24" fmla="*/ 153 w 192"/>
                  <a:gd name="T25" fmla="*/ 51 h 230"/>
                  <a:gd name="T26" fmla="*/ 148 w 192"/>
                  <a:gd name="T27" fmla="*/ 57 h 230"/>
                  <a:gd name="T28" fmla="*/ 135 w 192"/>
                  <a:gd name="T29" fmla="*/ 72 h 230"/>
                  <a:gd name="T30" fmla="*/ 119 w 192"/>
                  <a:gd name="T31" fmla="*/ 87 h 230"/>
                  <a:gd name="T32" fmla="*/ 108 w 192"/>
                  <a:gd name="T33" fmla="*/ 101 h 230"/>
                  <a:gd name="T34" fmla="*/ 104 w 192"/>
                  <a:gd name="T35" fmla="*/ 107 h 230"/>
                  <a:gd name="T36" fmla="*/ 101 w 192"/>
                  <a:gd name="T37" fmla="*/ 107 h 230"/>
                  <a:gd name="T38" fmla="*/ 100 w 192"/>
                  <a:gd name="T39" fmla="*/ 108 h 230"/>
                  <a:gd name="T40" fmla="*/ 100 w 192"/>
                  <a:gd name="T41" fmla="*/ 111 h 230"/>
                  <a:gd name="T42" fmla="*/ 95 w 192"/>
                  <a:gd name="T43" fmla="*/ 115 h 230"/>
                  <a:gd name="T44" fmla="*/ 82 w 192"/>
                  <a:gd name="T45" fmla="*/ 126 h 230"/>
                  <a:gd name="T46" fmla="*/ 68 w 192"/>
                  <a:gd name="T47" fmla="*/ 141 h 230"/>
                  <a:gd name="T48" fmla="*/ 54 w 192"/>
                  <a:gd name="T49" fmla="*/ 155 h 230"/>
                  <a:gd name="T50" fmla="*/ 47 w 192"/>
                  <a:gd name="T51" fmla="*/ 162 h 230"/>
                  <a:gd name="T52" fmla="*/ 47 w 192"/>
                  <a:gd name="T53" fmla="*/ 164 h 230"/>
                  <a:gd name="T54" fmla="*/ 38 w 192"/>
                  <a:gd name="T55" fmla="*/ 170 h 230"/>
                  <a:gd name="T56" fmla="*/ 31 w 192"/>
                  <a:gd name="T57" fmla="*/ 185 h 230"/>
                  <a:gd name="T58" fmla="*/ 36 w 192"/>
                  <a:gd name="T59" fmla="*/ 202 h 230"/>
                  <a:gd name="T60" fmla="*/ 49 w 192"/>
                  <a:gd name="T61" fmla="*/ 221 h 230"/>
                  <a:gd name="T62" fmla="*/ 0 w 192"/>
                  <a:gd name="T63" fmla="*/ 23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92" h="230">
                    <a:moveTo>
                      <a:pt x="0" y="0"/>
                    </a:moveTo>
                    <a:lnTo>
                      <a:pt x="41" y="0"/>
                    </a:lnTo>
                    <a:lnTo>
                      <a:pt x="38" y="13"/>
                    </a:lnTo>
                    <a:lnTo>
                      <a:pt x="34" y="26"/>
                    </a:lnTo>
                    <a:lnTo>
                      <a:pt x="32" y="39"/>
                    </a:lnTo>
                    <a:lnTo>
                      <a:pt x="32" y="49"/>
                    </a:lnTo>
                    <a:lnTo>
                      <a:pt x="49" y="48"/>
                    </a:lnTo>
                    <a:lnTo>
                      <a:pt x="66" y="44"/>
                    </a:lnTo>
                    <a:lnTo>
                      <a:pt x="84" y="37"/>
                    </a:lnTo>
                    <a:lnTo>
                      <a:pt x="101" y="29"/>
                    </a:lnTo>
                    <a:lnTo>
                      <a:pt x="118" y="21"/>
                    </a:lnTo>
                    <a:lnTo>
                      <a:pt x="134" y="13"/>
                    </a:lnTo>
                    <a:lnTo>
                      <a:pt x="152" y="5"/>
                    </a:lnTo>
                    <a:lnTo>
                      <a:pt x="167" y="0"/>
                    </a:lnTo>
                    <a:lnTo>
                      <a:pt x="192" y="0"/>
                    </a:lnTo>
                    <a:lnTo>
                      <a:pt x="190" y="6"/>
                    </a:lnTo>
                    <a:lnTo>
                      <a:pt x="186" y="13"/>
                    </a:lnTo>
                    <a:lnTo>
                      <a:pt x="182" y="19"/>
                    </a:lnTo>
                    <a:lnTo>
                      <a:pt x="177" y="26"/>
                    </a:lnTo>
                    <a:lnTo>
                      <a:pt x="172" y="32"/>
                    </a:lnTo>
                    <a:lnTo>
                      <a:pt x="167" y="39"/>
                    </a:lnTo>
                    <a:lnTo>
                      <a:pt x="161" y="44"/>
                    </a:lnTo>
                    <a:lnTo>
                      <a:pt x="156" y="51"/>
                    </a:lnTo>
                    <a:lnTo>
                      <a:pt x="155" y="51"/>
                    </a:lnTo>
                    <a:lnTo>
                      <a:pt x="154" y="51"/>
                    </a:lnTo>
                    <a:lnTo>
                      <a:pt x="153" y="51"/>
                    </a:lnTo>
                    <a:lnTo>
                      <a:pt x="152" y="51"/>
                    </a:lnTo>
                    <a:lnTo>
                      <a:pt x="148" y="57"/>
                    </a:lnTo>
                    <a:lnTo>
                      <a:pt x="142" y="64"/>
                    </a:lnTo>
                    <a:lnTo>
                      <a:pt x="135" y="72"/>
                    </a:lnTo>
                    <a:lnTo>
                      <a:pt x="127" y="79"/>
                    </a:lnTo>
                    <a:lnTo>
                      <a:pt x="119" y="87"/>
                    </a:lnTo>
                    <a:lnTo>
                      <a:pt x="112" y="94"/>
                    </a:lnTo>
                    <a:lnTo>
                      <a:pt x="108" y="101"/>
                    </a:lnTo>
                    <a:lnTo>
                      <a:pt x="106" y="107"/>
                    </a:lnTo>
                    <a:lnTo>
                      <a:pt x="104" y="107"/>
                    </a:lnTo>
                    <a:lnTo>
                      <a:pt x="103" y="107"/>
                    </a:lnTo>
                    <a:lnTo>
                      <a:pt x="101" y="107"/>
                    </a:lnTo>
                    <a:lnTo>
                      <a:pt x="100" y="107"/>
                    </a:lnTo>
                    <a:lnTo>
                      <a:pt x="100" y="108"/>
                    </a:lnTo>
                    <a:lnTo>
                      <a:pt x="100" y="109"/>
                    </a:lnTo>
                    <a:lnTo>
                      <a:pt x="100" y="111"/>
                    </a:lnTo>
                    <a:lnTo>
                      <a:pt x="100" y="112"/>
                    </a:lnTo>
                    <a:lnTo>
                      <a:pt x="95" y="115"/>
                    </a:lnTo>
                    <a:lnTo>
                      <a:pt x="89" y="119"/>
                    </a:lnTo>
                    <a:lnTo>
                      <a:pt x="82" y="126"/>
                    </a:lnTo>
                    <a:lnTo>
                      <a:pt x="76" y="133"/>
                    </a:lnTo>
                    <a:lnTo>
                      <a:pt x="68" y="141"/>
                    </a:lnTo>
                    <a:lnTo>
                      <a:pt x="61" y="148"/>
                    </a:lnTo>
                    <a:lnTo>
                      <a:pt x="54" y="155"/>
                    </a:lnTo>
                    <a:lnTo>
                      <a:pt x="47" y="161"/>
                    </a:lnTo>
                    <a:lnTo>
                      <a:pt x="47" y="162"/>
                    </a:lnTo>
                    <a:lnTo>
                      <a:pt x="47" y="163"/>
                    </a:lnTo>
                    <a:lnTo>
                      <a:pt x="47" y="164"/>
                    </a:lnTo>
                    <a:lnTo>
                      <a:pt x="47" y="165"/>
                    </a:lnTo>
                    <a:lnTo>
                      <a:pt x="38" y="170"/>
                    </a:lnTo>
                    <a:lnTo>
                      <a:pt x="33" y="177"/>
                    </a:lnTo>
                    <a:lnTo>
                      <a:pt x="31" y="185"/>
                    </a:lnTo>
                    <a:lnTo>
                      <a:pt x="32" y="193"/>
                    </a:lnTo>
                    <a:lnTo>
                      <a:pt x="36" y="202"/>
                    </a:lnTo>
                    <a:lnTo>
                      <a:pt x="42" y="211"/>
                    </a:lnTo>
                    <a:lnTo>
                      <a:pt x="49" y="221"/>
                    </a:lnTo>
                    <a:lnTo>
                      <a:pt x="57" y="230"/>
                    </a:lnTo>
                    <a:lnTo>
                      <a:pt x="0" y="23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86" name="Freeform 78"/>
              <p:cNvSpPr>
                <a:spLocks/>
              </p:cNvSpPr>
              <p:nvPr/>
            </p:nvSpPr>
            <p:spPr bwMode="auto">
              <a:xfrm>
                <a:off x="3760" y="2328"/>
                <a:ext cx="14" cy="1"/>
              </a:xfrm>
              <a:custGeom>
                <a:avLst/>
                <a:gdLst>
                  <a:gd name="T0" fmla="*/ 25 w 26"/>
                  <a:gd name="T1" fmla="*/ 3 h 3"/>
                  <a:gd name="T2" fmla="*/ 0 w 26"/>
                  <a:gd name="T3" fmla="*/ 3 h 3"/>
                  <a:gd name="T4" fmla="*/ 6 w 26"/>
                  <a:gd name="T5" fmla="*/ 1 h 3"/>
                  <a:gd name="T6" fmla="*/ 13 w 26"/>
                  <a:gd name="T7" fmla="*/ 0 h 3"/>
                  <a:gd name="T8" fmla="*/ 20 w 26"/>
                  <a:gd name="T9" fmla="*/ 0 h 3"/>
                  <a:gd name="T10" fmla="*/ 26 w 26"/>
                  <a:gd name="T11" fmla="*/ 0 h 3"/>
                  <a:gd name="T12" fmla="*/ 26 w 26"/>
                  <a:gd name="T13" fmla="*/ 1 h 3"/>
                  <a:gd name="T14" fmla="*/ 26 w 26"/>
                  <a:gd name="T15" fmla="*/ 1 h 3"/>
                  <a:gd name="T16" fmla="*/ 25 w 26"/>
                  <a:gd name="T17" fmla="*/ 2 h 3"/>
                  <a:gd name="T18" fmla="*/ 25 w 26"/>
                  <a:gd name="T19" fmla="*/ 3 h 3"/>
                  <a:gd name="T20" fmla="*/ 25 w 26"/>
                  <a:gd name="T21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6" h="3">
                    <a:moveTo>
                      <a:pt x="25" y="3"/>
                    </a:moveTo>
                    <a:lnTo>
                      <a:pt x="0" y="3"/>
                    </a:lnTo>
                    <a:lnTo>
                      <a:pt x="6" y="1"/>
                    </a:lnTo>
                    <a:lnTo>
                      <a:pt x="13" y="0"/>
                    </a:lnTo>
                    <a:lnTo>
                      <a:pt x="20" y="0"/>
                    </a:lnTo>
                    <a:lnTo>
                      <a:pt x="26" y="0"/>
                    </a:lnTo>
                    <a:lnTo>
                      <a:pt x="26" y="1"/>
                    </a:lnTo>
                    <a:lnTo>
                      <a:pt x="26" y="1"/>
                    </a:lnTo>
                    <a:lnTo>
                      <a:pt x="25" y="2"/>
                    </a:lnTo>
                    <a:lnTo>
                      <a:pt x="25" y="3"/>
                    </a:lnTo>
                    <a:lnTo>
                      <a:pt x="25" y="3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87" name="Freeform 79"/>
              <p:cNvSpPr>
                <a:spLocks/>
              </p:cNvSpPr>
              <p:nvPr/>
            </p:nvSpPr>
            <p:spPr bwMode="auto">
              <a:xfrm>
                <a:off x="3677" y="2304"/>
                <a:ext cx="22" cy="25"/>
              </a:xfrm>
              <a:custGeom>
                <a:avLst/>
                <a:gdLst>
                  <a:gd name="T0" fmla="*/ 41 w 44"/>
                  <a:gd name="T1" fmla="*/ 50 h 50"/>
                  <a:gd name="T2" fmla="*/ 0 w 44"/>
                  <a:gd name="T3" fmla="*/ 50 h 50"/>
                  <a:gd name="T4" fmla="*/ 0 w 44"/>
                  <a:gd name="T5" fmla="*/ 2 h 50"/>
                  <a:gd name="T6" fmla="*/ 2 w 44"/>
                  <a:gd name="T7" fmla="*/ 1 h 50"/>
                  <a:gd name="T8" fmla="*/ 5 w 44"/>
                  <a:gd name="T9" fmla="*/ 1 h 50"/>
                  <a:gd name="T10" fmla="*/ 8 w 44"/>
                  <a:gd name="T11" fmla="*/ 0 h 50"/>
                  <a:gd name="T12" fmla="*/ 10 w 44"/>
                  <a:gd name="T13" fmla="*/ 0 h 50"/>
                  <a:gd name="T14" fmla="*/ 10 w 44"/>
                  <a:gd name="T15" fmla="*/ 0 h 50"/>
                  <a:gd name="T16" fmla="*/ 11 w 44"/>
                  <a:gd name="T17" fmla="*/ 0 h 50"/>
                  <a:gd name="T18" fmla="*/ 12 w 44"/>
                  <a:gd name="T19" fmla="*/ 0 h 50"/>
                  <a:gd name="T20" fmla="*/ 12 w 44"/>
                  <a:gd name="T21" fmla="*/ 0 h 50"/>
                  <a:gd name="T22" fmla="*/ 24 w 44"/>
                  <a:gd name="T23" fmla="*/ 3 h 50"/>
                  <a:gd name="T24" fmla="*/ 33 w 44"/>
                  <a:gd name="T25" fmla="*/ 7 h 50"/>
                  <a:gd name="T26" fmla="*/ 39 w 44"/>
                  <a:gd name="T27" fmla="*/ 12 h 50"/>
                  <a:gd name="T28" fmla="*/ 42 w 44"/>
                  <a:gd name="T29" fmla="*/ 18 h 50"/>
                  <a:gd name="T30" fmla="*/ 44 w 44"/>
                  <a:gd name="T31" fmla="*/ 26 h 50"/>
                  <a:gd name="T32" fmla="*/ 44 w 44"/>
                  <a:gd name="T33" fmla="*/ 33 h 50"/>
                  <a:gd name="T34" fmla="*/ 43 w 44"/>
                  <a:gd name="T35" fmla="*/ 42 h 50"/>
                  <a:gd name="T36" fmla="*/ 41 w 44"/>
                  <a:gd name="T3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4" h="50">
                    <a:moveTo>
                      <a:pt x="41" y="50"/>
                    </a:moveTo>
                    <a:lnTo>
                      <a:pt x="0" y="50"/>
                    </a:lnTo>
                    <a:lnTo>
                      <a:pt x="0" y="2"/>
                    </a:lnTo>
                    <a:lnTo>
                      <a:pt x="2" y="1"/>
                    </a:lnTo>
                    <a:lnTo>
                      <a:pt x="5" y="1"/>
                    </a:lnTo>
                    <a:lnTo>
                      <a:pt x="8" y="0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1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24" y="3"/>
                    </a:lnTo>
                    <a:lnTo>
                      <a:pt x="33" y="7"/>
                    </a:lnTo>
                    <a:lnTo>
                      <a:pt x="39" y="12"/>
                    </a:lnTo>
                    <a:lnTo>
                      <a:pt x="42" y="18"/>
                    </a:lnTo>
                    <a:lnTo>
                      <a:pt x="44" y="26"/>
                    </a:lnTo>
                    <a:lnTo>
                      <a:pt x="44" y="33"/>
                    </a:lnTo>
                    <a:lnTo>
                      <a:pt x="43" y="42"/>
                    </a:lnTo>
                    <a:lnTo>
                      <a:pt x="41" y="5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88" name="Freeform 80"/>
              <p:cNvSpPr>
                <a:spLocks/>
              </p:cNvSpPr>
              <p:nvPr/>
            </p:nvSpPr>
            <p:spPr bwMode="auto">
              <a:xfrm>
                <a:off x="3587" y="3248"/>
                <a:ext cx="20" cy="4"/>
              </a:xfrm>
              <a:custGeom>
                <a:avLst/>
                <a:gdLst>
                  <a:gd name="T0" fmla="*/ 2 w 39"/>
                  <a:gd name="T1" fmla="*/ 0 h 7"/>
                  <a:gd name="T2" fmla="*/ 39 w 39"/>
                  <a:gd name="T3" fmla="*/ 0 h 7"/>
                  <a:gd name="T4" fmla="*/ 34 w 39"/>
                  <a:gd name="T5" fmla="*/ 1 h 7"/>
                  <a:gd name="T6" fmla="*/ 29 w 39"/>
                  <a:gd name="T7" fmla="*/ 3 h 7"/>
                  <a:gd name="T8" fmla="*/ 24 w 39"/>
                  <a:gd name="T9" fmla="*/ 4 h 7"/>
                  <a:gd name="T10" fmla="*/ 20 w 39"/>
                  <a:gd name="T11" fmla="*/ 5 h 7"/>
                  <a:gd name="T12" fmla="*/ 14 w 39"/>
                  <a:gd name="T13" fmla="*/ 7 h 7"/>
                  <a:gd name="T14" fmla="*/ 9 w 39"/>
                  <a:gd name="T15" fmla="*/ 7 h 7"/>
                  <a:gd name="T16" fmla="*/ 5 w 39"/>
                  <a:gd name="T17" fmla="*/ 7 h 7"/>
                  <a:gd name="T18" fmla="*/ 0 w 39"/>
                  <a:gd name="T19" fmla="*/ 7 h 7"/>
                  <a:gd name="T20" fmla="*/ 1 w 39"/>
                  <a:gd name="T21" fmla="*/ 4 h 7"/>
                  <a:gd name="T22" fmla="*/ 1 w 39"/>
                  <a:gd name="T23" fmla="*/ 3 h 7"/>
                  <a:gd name="T24" fmla="*/ 1 w 39"/>
                  <a:gd name="T25" fmla="*/ 1 h 7"/>
                  <a:gd name="T26" fmla="*/ 2 w 39"/>
                  <a:gd name="T27" fmla="*/ 0 h 7"/>
                  <a:gd name="T28" fmla="*/ 2 w 39"/>
                  <a:gd name="T29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9" h="7">
                    <a:moveTo>
                      <a:pt x="2" y="0"/>
                    </a:moveTo>
                    <a:lnTo>
                      <a:pt x="39" y="0"/>
                    </a:lnTo>
                    <a:lnTo>
                      <a:pt x="34" y="1"/>
                    </a:lnTo>
                    <a:lnTo>
                      <a:pt x="29" y="3"/>
                    </a:lnTo>
                    <a:lnTo>
                      <a:pt x="24" y="4"/>
                    </a:lnTo>
                    <a:lnTo>
                      <a:pt x="20" y="5"/>
                    </a:lnTo>
                    <a:lnTo>
                      <a:pt x="14" y="7"/>
                    </a:lnTo>
                    <a:lnTo>
                      <a:pt x="9" y="7"/>
                    </a:lnTo>
                    <a:lnTo>
                      <a:pt x="5" y="7"/>
                    </a:lnTo>
                    <a:lnTo>
                      <a:pt x="0" y="7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1" y="1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89" name="Freeform 81"/>
              <p:cNvSpPr>
                <a:spLocks/>
              </p:cNvSpPr>
              <p:nvPr/>
            </p:nvSpPr>
            <p:spPr bwMode="auto">
              <a:xfrm>
                <a:off x="3661" y="3248"/>
                <a:ext cx="16" cy="27"/>
              </a:xfrm>
              <a:custGeom>
                <a:avLst/>
                <a:gdLst>
                  <a:gd name="T0" fmla="*/ 5 w 32"/>
                  <a:gd name="T1" fmla="*/ 0 h 54"/>
                  <a:gd name="T2" fmla="*/ 32 w 32"/>
                  <a:gd name="T3" fmla="*/ 0 h 54"/>
                  <a:gd name="T4" fmla="*/ 32 w 32"/>
                  <a:gd name="T5" fmla="*/ 54 h 54"/>
                  <a:gd name="T6" fmla="*/ 20 w 32"/>
                  <a:gd name="T7" fmla="*/ 50 h 54"/>
                  <a:gd name="T8" fmla="*/ 11 w 32"/>
                  <a:gd name="T9" fmla="*/ 46 h 54"/>
                  <a:gd name="T10" fmla="*/ 5 w 32"/>
                  <a:gd name="T11" fmla="*/ 39 h 54"/>
                  <a:gd name="T12" fmla="*/ 2 w 32"/>
                  <a:gd name="T13" fmla="*/ 32 h 54"/>
                  <a:gd name="T14" fmla="*/ 0 w 32"/>
                  <a:gd name="T15" fmla="*/ 25 h 54"/>
                  <a:gd name="T16" fmla="*/ 2 w 32"/>
                  <a:gd name="T17" fmla="*/ 17 h 54"/>
                  <a:gd name="T18" fmla="*/ 3 w 32"/>
                  <a:gd name="T19" fmla="*/ 8 h 54"/>
                  <a:gd name="T20" fmla="*/ 5 w 32"/>
                  <a:gd name="T2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2" h="54">
                    <a:moveTo>
                      <a:pt x="5" y="0"/>
                    </a:moveTo>
                    <a:lnTo>
                      <a:pt x="32" y="0"/>
                    </a:lnTo>
                    <a:lnTo>
                      <a:pt x="32" y="54"/>
                    </a:lnTo>
                    <a:lnTo>
                      <a:pt x="20" y="50"/>
                    </a:lnTo>
                    <a:lnTo>
                      <a:pt x="11" y="46"/>
                    </a:lnTo>
                    <a:lnTo>
                      <a:pt x="5" y="39"/>
                    </a:lnTo>
                    <a:lnTo>
                      <a:pt x="2" y="32"/>
                    </a:lnTo>
                    <a:lnTo>
                      <a:pt x="0" y="25"/>
                    </a:lnTo>
                    <a:lnTo>
                      <a:pt x="2" y="17"/>
                    </a:lnTo>
                    <a:lnTo>
                      <a:pt x="3" y="8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90" name="Freeform 82"/>
              <p:cNvSpPr>
                <a:spLocks/>
              </p:cNvSpPr>
              <p:nvPr/>
            </p:nvSpPr>
            <p:spPr bwMode="auto">
              <a:xfrm>
                <a:off x="3588" y="3133"/>
                <a:ext cx="89" cy="115"/>
              </a:xfrm>
              <a:custGeom>
                <a:avLst/>
                <a:gdLst>
                  <a:gd name="T0" fmla="*/ 178 w 178"/>
                  <a:gd name="T1" fmla="*/ 0 h 231"/>
                  <a:gd name="T2" fmla="*/ 151 w 178"/>
                  <a:gd name="T3" fmla="*/ 231 h 231"/>
                  <a:gd name="T4" fmla="*/ 158 w 178"/>
                  <a:gd name="T5" fmla="*/ 206 h 231"/>
                  <a:gd name="T6" fmla="*/ 161 w 178"/>
                  <a:gd name="T7" fmla="*/ 186 h 231"/>
                  <a:gd name="T8" fmla="*/ 130 w 178"/>
                  <a:gd name="T9" fmla="*/ 189 h 231"/>
                  <a:gd name="T10" fmla="*/ 98 w 178"/>
                  <a:gd name="T11" fmla="*/ 202 h 231"/>
                  <a:gd name="T12" fmla="*/ 67 w 178"/>
                  <a:gd name="T13" fmla="*/ 217 h 231"/>
                  <a:gd name="T14" fmla="*/ 37 w 178"/>
                  <a:gd name="T15" fmla="*/ 231 h 231"/>
                  <a:gd name="T16" fmla="*/ 4 w 178"/>
                  <a:gd name="T17" fmla="*/ 225 h 231"/>
                  <a:gd name="T18" fmla="*/ 11 w 178"/>
                  <a:gd name="T19" fmla="*/ 213 h 231"/>
                  <a:gd name="T20" fmla="*/ 21 w 178"/>
                  <a:gd name="T21" fmla="*/ 201 h 231"/>
                  <a:gd name="T22" fmla="*/ 30 w 178"/>
                  <a:gd name="T23" fmla="*/ 189 h 231"/>
                  <a:gd name="T24" fmla="*/ 36 w 178"/>
                  <a:gd name="T25" fmla="*/ 183 h 231"/>
                  <a:gd name="T26" fmla="*/ 39 w 178"/>
                  <a:gd name="T27" fmla="*/ 183 h 231"/>
                  <a:gd name="T28" fmla="*/ 44 w 178"/>
                  <a:gd name="T29" fmla="*/ 178 h 231"/>
                  <a:gd name="T30" fmla="*/ 57 w 178"/>
                  <a:gd name="T31" fmla="*/ 163 h 231"/>
                  <a:gd name="T32" fmla="*/ 73 w 178"/>
                  <a:gd name="T33" fmla="*/ 148 h 231"/>
                  <a:gd name="T34" fmla="*/ 84 w 178"/>
                  <a:gd name="T35" fmla="*/ 134 h 231"/>
                  <a:gd name="T36" fmla="*/ 88 w 178"/>
                  <a:gd name="T37" fmla="*/ 128 h 231"/>
                  <a:gd name="T38" fmla="*/ 90 w 178"/>
                  <a:gd name="T39" fmla="*/ 128 h 231"/>
                  <a:gd name="T40" fmla="*/ 91 w 178"/>
                  <a:gd name="T41" fmla="*/ 127 h 231"/>
                  <a:gd name="T42" fmla="*/ 91 w 178"/>
                  <a:gd name="T43" fmla="*/ 123 h 231"/>
                  <a:gd name="T44" fmla="*/ 96 w 178"/>
                  <a:gd name="T45" fmla="*/ 120 h 231"/>
                  <a:gd name="T46" fmla="*/ 108 w 178"/>
                  <a:gd name="T47" fmla="*/ 109 h 231"/>
                  <a:gd name="T48" fmla="*/ 123 w 178"/>
                  <a:gd name="T49" fmla="*/ 94 h 231"/>
                  <a:gd name="T50" fmla="*/ 137 w 178"/>
                  <a:gd name="T51" fmla="*/ 80 h 231"/>
                  <a:gd name="T52" fmla="*/ 144 w 178"/>
                  <a:gd name="T53" fmla="*/ 73 h 231"/>
                  <a:gd name="T54" fmla="*/ 144 w 178"/>
                  <a:gd name="T55" fmla="*/ 70 h 231"/>
                  <a:gd name="T56" fmla="*/ 155 w 178"/>
                  <a:gd name="T57" fmla="*/ 64 h 231"/>
                  <a:gd name="T58" fmla="*/ 161 w 178"/>
                  <a:gd name="T59" fmla="*/ 49 h 231"/>
                  <a:gd name="T60" fmla="*/ 155 w 178"/>
                  <a:gd name="T61" fmla="*/ 30 h 231"/>
                  <a:gd name="T62" fmla="*/ 140 w 178"/>
                  <a:gd name="T63" fmla="*/ 9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8" h="231">
                    <a:moveTo>
                      <a:pt x="130" y="0"/>
                    </a:moveTo>
                    <a:lnTo>
                      <a:pt x="178" y="0"/>
                    </a:lnTo>
                    <a:lnTo>
                      <a:pt x="178" y="231"/>
                    </a:lnTo>
                    <a:lnTo>
                      <a:pt x="151" y="231"/>
                    </a:lnTo>
                    <a:lnTo>
                      <a:pt x="155" y="218"/>
                    </a:lnTo>
                    <a:lnTo>
                      <a:pt x="158" y="206"/>
                    </a:lnTo>
                    <a:lnTo>
                      <a:pt x="161" y="195"/>
                    </a:lnTo>
                    <a:lnTo>
                      <a:pt x="161" y="186"/>
                    </a:lnTo>
                    <a:lnTo>
                      <a:pt x="145" y="187"/>
                    </a:lnTo>
                    <a:lnTo>
                      <a:pt x="130" y="189"/>
                    </a:lnTo>
                    <a:lnTo>
                      <a:pt x="114" y="195"/>
                    </a:lnTo>
                    <a:lnTo>
                      <a:pt x="98" y="202"/>
                    </a:lnTo>
                    <a:lnTo>
                      <a:pt x="82" y="209"/>
                    </a:lnTo>
                    <a:lnTo>
                      <a:pt x="67" y="217"/>
                    </a:lnTo>
                    <a:lnTo>
                      <a:pt x="52" y="225"/>
                    </a:lnTo>
                    <a:lnTo>
                      <a:pt x="37" y="231"/>
                    </a:lnTo>
                    <a:lnTo>
                      <a:pt x="0" y="231"/>
                    </a:lnTo>
                    <a:lnTo>
                      <a:pt x="4" y="225"/>
                    </a:lnTo>
                    <a:lnTo>
                      <a:pt x="7" y="219"/>
                    </a:lnTo>
                    <a:lnTo>
                      <a:pt x="11" y="213"/>
                    </a:lnTo>
                    <a:lnTo>
                      <a:pt x="16" y="206"/>
                    </a:lnTo>
                    <a:lnTo>
                      <a:pt x="21" y="201"/>
                    </a:lnTo>
                    <a:lnTo>
                      <a:pt x="26" y="195"/>
                    </a:lnTo>
                    <a:lnTo>
                      <a:pt x="30" y="189"/>
                    </a:lnTo>
                    <a:lnTo>
                      <a:pt x="35" y="183"/>
                    </a:lnTo>
                    <a:lnTo>
                      <a:pt x="36" y="183"/>
                    </a:lnTo>
                    <a:lnTo>
                      <a:pt x="38" y="183"/>
                    </a:lnTo>
                    <a:lnTo>
                      <a:pt x="39" y="183"/>
                    </a:lnTo>
                    <a:lnTo>
                      <a:pt x="41" y="183"/>
                    </a:lnTo>
                    <a:lnTo>
                      <a:pt x="44" y="178"/>
                    </a:lnTo>
                    <a:lnTo>
                      <a:pt x="50" y="171"/>
                    </a:lnTo>
                    <a:lnTo>
                      <a:pt x="57" y="163"/>
                    </a:lnTo>
                    <a:lnTo>
                      <a:pt x="65" y="156"/>
                    </a:lnTo>
                    <a:lnTo>
                      <a:pt x="73" y="148"/>
                    </a:lnTo>
                    <a:lnTo>
                      <a:pt x="80" y="141"/>
                    </a:lnTo>
                    <a:lnTo>
                      <a:pt x="84" y="134"/>
                    </a:lnTo>
                    <a:lnTo>
                      <a:pt x="87" y="128"/>
                    </a:lnTo>
                    <a:lnTo>
                      <a:pt x="88" y="128"/>
                    </a:lnTo>
                    <a:lnTo>
                      <a:pt x="89" y="128"/>
                    </a:lnTo>
                    <a:lnTo>
                      <a:pt x="90" y="128"/>
                    </a:lnTo>
                    <a:lnTo>
                      <a:pt x="91" y="128"/>
                    </a:lnTo>
                    <a:lnTo>
                      <a:pt x="91" y="127"/>
                    </a:lnTo>
                    <a:lnTo>
                      <a:pt x="91" y="125"/>
                    </a:lnTo>
                    <a:lnTo>
                      <a:pt x="91" y="123"/>
                    </a:lnTo>
                    <a:lnTo>
                      <a:pt x="91" y="122"/>
                    </a:lnTo>
                    <a:lnTo>
                      <a:pt x="96" y="120"/>
                    </a:lnTo>
                    <a:lnTo>
                      <a:pt x="102" y="115"/>
                    </a:lnTo>
                    <a:lnTo>
                      <a:pt x="108" y="109"/>
                    </a:lnTo>
                    <a:lnTo>
                      <a:pt x="117" y="102"/>
                    </a:lnTo>
                    <a:lnTo>
                      <a:pt x="123" y="94"/>
                    </a:lnTo>
                    <a:lnTo>
                      <a:pt x="130" y="85"/>
                    </a:lnTo>
                    <a:lnTo>
                      <a:pt x="137" y="80"/>
                    </a:lnTo>
                    <a:lnTo>
                      <a:pt x="144" y="74"/>
                    </a:lnTo>
                    <a:lnTo>
                      <a:pt x="144" y="73"/>
                    </a:lnTo>
                    <a:lnTo>
                      <a:pt x="144" y="72"/>
                    </a:lnTo>
                    <a:lnTo>
                      <a:pt x="144" y="70"/>
                    </a:lnTo>
                    <a:lnTo>
                      <a:pt x="144" y="69"/>
                    </a:lnTo>
                    <a:lnTo>
                      <a:pt x="155" y="64"/>
                    </a:lnTo>
                    <a:lnTo>
                      <a:pt x="159" y="57"/>
                    </a:lnTo>
                    <a:lnTo>
                      <a:pt x="161" y="49"/>
                    </a:lnTo>
                    <a:lnTo>
                      <a:pt x="159" y="39"/>
                    </a:lnTo>
                    <a:lnTo>
                      <a:pt x="155" y="30"/>
                    </a:lnTo>
                    <a:lnTo>
                      <a:pt x="148" y="20"/>
                    </a:lnTo>
                    <a:lnTo>
                      <a:pt x="140" y="9"/>
                    </a:lnTo>
                    <a:lnTo>
                      <a:pt x="13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91" name="Freeform 83"/>
              <p:cNvSpPr>
                <a:spLocks/>
              </p:cNvSpPr>
              <p:nvPr/>
            </p:nvSpPr>
            <p:spPr bwMode="auto">
              <a:xfrm>
                <a:off x="3562" y="3018"/>
                <a:ext cx="115" cy="115"/>
              </a:xfrm>
              <a:custGeom>
                <a:avLst/>
                <a:gdLst>
                  <a:gd name="T0" fmla="*/ 231 w 231"/>
                  <a:gd name="T1" fmla="*/ 0 h 229"/>
                  <a:gd name="T2" fmla="*/ 183 w 231"/>
                  <a:gd name="T3" fmla="*/ 229 h 229"/>
                  <a:gd name="T4" fmla="*/ 170 w 231"/>
                  <a:gd name="T5" fmla="*/ 216 h 229"/>
                  <a:gd name="T6" fmla="*/ 157 w 231"/>
                  <a:gd name="T7" fmla="*/ 206 h 229"/>
                  <a:gd name="T8" fmla="*/ 148 w 231"/>
                  <a:gd name="T9" fmla="*/ 197 h 229"/>
                  <a:gd name="T10" fmla="*/ 141 w 231"/>
                  <a:gd name="T11" fmla="*/ 191 h 229"/>
                  <a:gd name="T12" fmla="*/ 142 w 231"/>
                  <a:gd name="T13" fmla="*/ 183 h 229"/>
                  <a:gd name="T14" fmla="*/ 149 w 231"/>
                  <a:gd name="T15" fmla="*/ 168 h 229"/>
                  <a:gd name="T16" fmla="*/ 151 w 231"/>
                  <a:gd name="T17" fmla="*/ 168 h 229"/>
                  <a:gd name="T18" fmla="*/ 155 w 231"/>
                  <a:gd name="T19" fmla="*/ 168 h 229"/>
                  <a:gd name="T20" fmla="*/ 157 w 231"/>
                  <a:gd name="T21" fmla="*/ 162 h 229"/>
                  <a:gd name="T22" fmla="*/ 170 w 231"/>
                  <a:gd name="T23" fmla="*/ 146 h 229"/>
                  <a:gd name="T24" fmla="*/ 172 w 231"/>
                  <a:gd name="T25" fmla="*/ 146 h 229"/>
                  <a:gd name="T26" fmla="*/ 174 w 231"/>
                  <a:gd name="T27" fmla="*/ 146 h 229"/>
                  <a:gd name="T28" fmla="*/ 182 w 231"/>
                  <a:gd name="T29" fmla="*/ 135 h 229"/>
                  <a:gd name="T30" fmla="*/ 193 w 231"/>
                  <a:gd name="T31" fmla="*/ 123 h 229"/>
                  <a:gd name="T32" fmla="*/ 198 w 231"/>
                  <a:gd name="T33" fmla="*/ 110 h 229"/>
                  <a:gd name="T34" fmla="*/ 193 w 231"/>
                  <a:gd name="T35" fmla="*/ 98 h 229"/>
                  <a:gd name="T36" fmla="*/ 152 w 231"/>
                  <a:gd name="T37" fmla="*/ 107 h 229"/>
                  <a:gd name="T38" fmla="*/ 120 w 231"/>
                  <a:gd name="T39" fmla="*/ 114 h 229"/>
                  <a:gd name="T40" fmla="*/ 92 w 231"/>
                  <a:gd name="T41" fmla="*/ 120 h 229"/>
                  <a:gd name="T42" fmla="*/ 69 w 231"/>
                  <a:gd name="T43" fmla="*/ 125 h 229"/>
                  <a:gd name="T44" fmla="*/ 51 w 231"/>
                  <a:gd name="T45" fmla="*/ 129 h 229"/>
                  <a:gd name="T46" fmla="*/ 34 w 231"/>
                  <a:gd name="T47" fmla="*/ 132 h 229"/>
                  <a:gd name="T48" fmla="*/ 16 w 231"/>
                  <a:gd name="T49" fmla="*/ 136 h 229"/>
                  <a:gd name="T50" fmla="*/ 0 w 231"/>
                  <a:gd name="T51" fmla="*/ 139 h 229"/>
                  <a:gd name="T52" fmla="*/ 5 w 231"/>
                  <a:gd name="T53" fmla="*/ 99 h 229"/>
                  <a:gd name="T54" fmla="*/ 14 w 231"/>
                  <a:gd name="T55" fmla="*/ 92 h 229"/>
                  <a:gd name="T56" fmla="*/ 24 w 231"/>
                  <a:gd name="T57" fmla="*/ 85 h 229"/>
                  <a:gd name="T58" fmla="*/ 38 w 231"/>
                  <a:gd name="T59" fmla="*/ 76 h 229"/>
                  <a:gd name="T60" fmla="*/ 45 w 231"/>
                  <a:gd name="T61" fmla="*/ 69 h 229"/>
                  <a:gd name="T62" fmla="*/ 45 w 231"/>
                  <a:gd name="T63" fmla="*/ 67 h 229"/>
                  <a:gd name="T64" fmla="*/ 54 w 231"/>
                  <a:gd name="T65" fmla="*/ 60 h 229"/>
                  <a:gd name="T66" fmla="*/ 80 w 231"/>
                  <a:gd name="T67" fmla="*/ 46 h 229"/>
                  <a:gd name="T68" fmla="*/ 110 w 231"/>
                  <a:gd name="T69" fmla="*/ 29 h 229"/>
                  <a:gd name="T70" fmla="*/ 141 w 231"/>
                  <a:gd name="T71" fmla="*/ 10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31" h="229">
                    <a:moveTo>
                      <a:pt x="156" y="0"/>
                    </a:moveTo>
                    <a:lnTo>
                      <a:pt x="231" y="0"/>
                    </a:lnTo>
                    <a:lnTo>
                      <a:pt x="231" y="229"/>
                    </a:lnTo>
                    <a:lnTo>
                      <a:pt x="183" y="229"/>
                    </a:lnTo>
                    <a:lnTo>
                      <a:pt x="176" y="222"/>
                    </a:lnTo>
                    <a:lnTo>
                      <a:pt x="170" y="216"/>
                    </a:lnTo>
                    <a:lnTo>
                      <a:pt x="164" y="211"/>
                    </a:lnTo>
                    <a:lnTo>
                      <a:pt x="157" y="206"/>
                    </a:lnTo>
                    <a:lnTo>
                      <a:pt x="152" y="202"/>
                    </a:lnTo>
                    <a:lnTo>
                      <a:pt x="148" y="197"/>
                    </a:lnTo>
                    <a:lnTo>
                      <a:pt x="143" y="193"/>
                    </a:lnTo>
                    <a:lnTo>
                      <a:pt x="141" y="191"/>
                    </a:lnTo>
                    <a:lnTo>
                      <a:pt x="141" y="187"/>
                    </a:lnTo>
                    <a:lnTo>
                      <a:pt x="142" y="183"/>
                    </a:lnTo>
                    <a:lnTo>
                      <a:pt x="144" y="177"/>
                    </a:lnTo>
                    <a:lnTo>
                      <a:pt x="149" y="168"/>
                    </a:lnTo>
                    <a:lnTo>
                      <a:pt x="150" y="168"/>
                    </a:lnTo>
                    <a:lnTo>
                      <a:pt x="151" y="168"/>
                    </a:lnTo>
                    <a:lnTo>
                      <a:pt x="153" y="168"/>
                    </a:lnTo>
                    <a:lnTo>
                      <a:pt x="155" y="168"/>
                    </a:lnTo>
                    <a:lnTo>
                      <a:pt x="156" y="165"/>
                    </a:lnTo>
                    <a:lnTo>
                      <a:pt x="157" y="162"/>
                    </a:lnTo>
                    <a:lnTo>
                      <a:pt x="161" y="157"/>
                    </a:lnTo>
                    <a:lnTo>
                      <a:pt x="170" y="146"/>
                    </a:lnTo>
                    <a:lnTo>
                      <a:pt x="171" y="146"/>
                    </a:lnTo>
                    <a:lnTo>
                      <a:pt x="172" y="146"/>
                    </a:lnTo>
                    <a:lnTo>
                      <a:pt x="173" y="146"/>
                    </a:lnTo>
                    <a:lnTo>
                      <a:pt x="174" y="146"/>
                    </a:lnTo>
                    <a:lnTo>
                      <a:pt x="178" y="140"/>
                    </a:lnTo>
                    <a:lnTo>
                      <a:pt x="182" y="135"/>
                    </a:lnTo>
                    <a:lnTo>
                      <a:pt x="188" y="129"/>
                    </a:lnTo>
                    <a:lnTo>
                      <a:pt x="193" y="123"/>
                    </a:lnTo>
                    <a:lnTo>
                      <a:pt x="197" y="117"/>
                    </a:lnTo>
                    <a:lnTo>
                      <a:pt x="198" y="110"/>
                    </a:lnTo>
                    <a:lnTo>
                      <a:pt x="197" y="105"/>
                    </a:lnTo>
                    <a:lnTo>
                      <a:pt x="193" y="98"/>
                    </a:lnTo>
                    <a:lnTo>
                      <a:pt x="172" y="102"/>
                    </a:lnTo>
                    <a:lnTo>
                      <a:pt x="152" y="107"/>
                    </a:lnTo>
                    <a:lnTo>
                      <a:pt x="135" y="110"/>
                    </a:lnTo>
                    <a:lnTo>
                      <a:pt x="120" y="114"/>
                    </a:lnTo>
                    <a:lnTo>
                      <a:pt x="105" y="117"/>
                    </a:lnTo>
                    <a:lnTo>
                      <a:pt x="92" y="120"/>
                    </a:lnTo>
                    <a:lnTo>
                      <a:pt x="81" y="123"/>
                    </a:lnTo>
                    <a:lnTo>
                      <a:pt x="69" y="125"/>
                    </a:lnTo>
                    <a:lnTo>
                      <a:pt x="60" y="127"/>
                    </a:lnTo>
                    <a:lnTo>
                      <a:pt x="51" y="129"/>
                    </a:lnTo>
                    <a:lnTo>
                      <a:pt x="42" y="131"/>
                    </a:lnTo>
                    <a:lnTo>
                      <a:pt x="34" y="132"/>
                    </a:lnTo>
                    <a:lnTo>
                      <a:pt x="26" y="135"/>
                    </a:lnTo>
                    <a:lnTo>
                      <a:pt x="16" y="136"/>
                    </a:lnTo>
                    <a:lnTo>
                      <a:pt x="8" y="138"/>
                    </a:lnTo>
                    <a:lnTo>
                      <a:pt x="0" y="139"/>
                    </a:lnTo>
                    <a:lnTo>
                      <a:pt x="0" y="102"/>
                    </a:lnTo>
                    <a:lnTo>
                      <a:pt x="5" y="99"/>
                    </a:lnTo>
                    <a:lnTo>
                      <a:pt x="8" y="95"/>
                    </a:lnTo>
                    <a:lnTo>
                      <a:pt x="14" y="92"/>
                    </a:lnTo>
                    <a:lnTo>
                      <a:pt x="19" y="89"/>
                    </a:lnTo>
                    <a:lnTo>
                      <a:pt x="24" y="85"/>
                    </a:lnTo>
                    <a:lnTo>
                      <a:pt x="31" y="81"/>
                    </a:lnTo>
                    <a:lnTo>
                      <a:pt x="38" y="76"/>
                    </a:lnTo>
                    <a:lnTo>
                      <a:pt x="45" y="70"/>
                    </a:lnTo>
                    <a:lnTo>
                      <a:pt x="45" y="69"/>
                    </a:lnTo>
                    <a:lnTo>
                      <a:pt x="45" y="68"/>
                    </a:lnTo>
                    <a:lnTo>
                      <a:pt x="45" y="67"/>
                    </a:lnTo>
                    <a:lnTo>
                      <a:pt x="45" y="66"/>
                    </a:lnTo>
                    <a:lnTo>
                      <a:pt x="54" y="60"/>
                    </a:lnTo>
                    <a:lnTo>
                      <a:pt x="67" y="53"/>
                    </a:lnTo>
                    <a:lnTo>
                      <a:pt x="80" y="46"/>
                    </a:lnTo>
                    <a:lnTo>
                      <a:pt x="95" y="38"/>
                    </a:lnTo>
                    <a:lnTo>
                      <a:pt x="110" y="29"/>
                    </a:lnTo>
                    <a:lnTo>
                      <a:pt x="125" y="19"/>
                    </a:lnTo>
                    <a:lnTo>
                      <a:pt x="141" y="1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92" name="Freeform 84"/>
              <p:cNvSpPr>
                <a:spLocks/>
              </p:cNvSpPr>
              <p:nvPr/>
            </p:nvSpPr>
            <p:spPr bwMode="auto">
              <a:xfrm>
                <a:off x="3579" y="2904"/>
                <a:ext cx="15" cy="14"/>
              </a:xfrm>
              <a:custGeom>
                <a:avLst/>
                <a:gdLst>
                  <a:gd name="T0" fmla="*/ 0 w 30"/>
                  <a:gd name="T1" fmla="*/ 0 h 28"/>
                  <a:gd name="T2" fmla="*/ 30 w 30"/>
                  <a:gd name="T3" fmla="*/ 0 h 28"/>
                  <a:gd name="T4" fmla="*/ 28 w 30"/>
                  <a:gd name="T5" fmla="*/ 7 h 28"/>
                  <a:gd name="T6" fmla="*/ 24 w 30"/>
                  <a:gd name="T7" fmla="*/ 14 h 28"/>
                  <a:gd name="T8" fmla="*/ 22 w 30"/>
                  <a:gd name="T9" fmla="*/ 21 h 28"/>
                  <a:gd name="T10" fmla="*/ 18 w 30"/>
                  <a:gd name="T11" fmla="*/ 28 h 28"/>
                  <a:gd name="T12" fmla="*/ 10 w 30"/>
                  <a:gd name="T13" fmla="*/ 27 h 28"/>
                  <a:gd name="T14" fmla="*/ 5 w 30"/>
                  <a:gd name="T15" fmla="*/ 21 h 28"/>
                  <a:gd name="T16" fmla="*/ 1 w 30"/>
                  <a:gd name="T17" fmla="*/ 12 h 28"/>
                  <a:gd name="T18" fmla="*/ 0 w 30"/>
                  <a:gd name="T19" fmla="*/ 0 h 28"/>
                  <a:gd name="T20" fmla="*/ 0 w 30"/>
                  <a:gd name="T21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" h="28">
                    <a:moveTo>
                      <a:pt x="0" y="0"/>
                    </a:moveTo>
                    <a:lnTo>
                      <a:pt x="30" y="0"/>
                    </a:lnTo>
                    <a:lnTo>
                      <a:pt x="28" y="7"/>
                    </a:lnTo>
                    <a:lnTo>
                      <a:pt x="24" y="14"/>
                    </a:lnTo>
                    <a:lnTo>
                      <a:pt x="22" y="21"/>
                    </a:lnTo>
                    <a:lnTo>
                      <a:pt x="18" y="28"/>
                    </a:lnTo>
                    <a:lnTo>
                      <a:pt x="10" y="27"/>
                    </a:lnTo>
                    <a:lnTo>
                      <a:pt x="5" y="21"/>
                    </a:lnTo>
                    <a:lnTo>
                      <a:pt x="1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93" name="Freeform 85"/>
              <p:cNvSpPr>
                <a:spLocks/>
              </p:cNvSpPr>
              <p:nvPr/>
            </p:nvSpPr>
            <p:spPr bwMode="auto">
              <a:xfrm>
                <a:off x="3609" y="2904"/>
                <a:ext cx="68" cy="114"/>
              </a:xfrm>
              <a:custGeom>
                <a:avLst/>
                <a:gdLst>
                  <a:gd name="T0" fmla="*/ 38 w 136"/>
                  <a:gd name="T1" fmla="*/ 0 h 230"/>
                  <a:gd name="T2" fmla="*/ 136 w 136"/>
                  <a:gd name="T3" fmla="*/ 0 h 230"/>
                  <a:gd name="T4" fmla="*/ 136 w 136"/>
                  <a:gd name="T5" fmla="*/ 230 h 230"/>
                  <a:gd name="T6" fmla="*/ 61 w 136"/>
                  <a:gd name="T7" fmla="*/ 230 h 230"/>
                  <a:gd name="T8" fmla="*/ 72 w 136"/>
                  <a:gd name="T9" fmla="*/ 221 h 230"/>
                  <a:gd name="T10" fmla="*/ 84 w 136"/>
                  <a:gd name="T11" fmla="*/ 213 h 230"/>
                  <a:gd name="T12" fmla="*/ 93 w 136"/>
                  <a:gd name="T13" fmla="*/ 203 h 230"/>
                  <a:gd name="T14" fmla="*/ 102 w 136"/>
                  <a:gd name="T15" fmla="*/ 194 h 230"/>
                  <a:gd name="T16" fmla="*/ 109 w 136"/>
                  <a:gd name="T17" fmla="*/ 185 h 230"/>
                  <a:gd name="T18" fmla="*/ 115 w 136"/>
                  <a:gd name="T19" fmla="*/ 176 h 230"/>
                  <a:gd name="T20" fmla="*/ 117 w 136"/>
                  <a:gd name="T21" fmla="*/ 166 h 230"/>
                  <a:gd name="T22" fmla="*/ 118 w 136"/>
                  <a:gd name="T23" fmla="*/ 157 h 230"/>
                  <a:gd name="T24" fmla="*/ 101 w 136"/>
                  <a:gd name="T25" fmla="*/ 141 h 230"/>
                  <a:gd name="T26" fmla="*/ 90 w 136"/>
                  <a:gd name="T27" fmla="*/ 125 h 230"/>
                  <a:gd name="T28" fmla="*/ 83 w 136"/>
                  <a:gd name="T29" fmla="*/ 108 h 230"/>
                  <a:gd name="T30" fmla="*/ 80 w 136"/>
                  <a:gd name="T31" fmla="*/ 92 h 230"/>
                  <a:gd name="T32" fmla="*/ 83 w 136"/>
                  <a:gd name="T33" fmla="*/ 75 h 230"/>
                  <a:gd name="T34" fmla="*/ 92 w 136"/>
                  <a:gd name="T35" fmla="*/ 60 h 230"/>
                  <a:gd name="T36" fmla="*/ 106 w 136"/>
                  <a:gd name="T37" fmla="*/ 47 h 230"/>
                  <a:gd name="T38" fmla="*/ 126 w 136"/>
                  <a:gd name="T39" fmla="*/ 34 h 230"/>
                  <a:gd name="T40" fmla="*/ 128 w 136"/>
                  <a:gd name="T41" fmla="*/ 29 h 230"/>
                  <a:gd name="T42" fmla="*/ 128 w 136"/>
                  <a:gd name="T43" fmla="*/ 26 h 230"/>
                  <a:gd name="T44" fmla="*/ 128 w 136"/>
                  <a:gd name="T45" fmla="*/ 22 h 230"/>
                  <a:gd name="T46" fmla="*/ 129 w 136"/>
                  <a:gd name="T47" fmla="*/ 19 h 230"/>
                  <a:gd name="T48" fmla="*/ 126 w 136"/>
                  <a:gd name="T49" fmla="*/ 17 h 230"/>
                  <a:gd name="T50" fmla="*/ 125 w 136"/>
                  <a:gd name="T51" fmla="*/ 14 h 230"/>
                  <a:gd name="T52" fmla="*/ 123 w 136"/>
                  <a:gd name="T53" fmla="*/ 12 h 230"/>
                  <a:gd name="T54" fmla="*/ 121 w 136"/>
                  <a:gd name="T55" fmla="*/ 10 h 230"/>
                  <a:gd name="T56" fmla="*/ 104 w 136"/>
                  <a:gd name="T57" fmla="*/ 13 h 230"/>
                  <a:gd name="T58" fmla="*/ 87 w 136"/>
                  <a:gd name="T59" fmla="*/ 20 h 230"/>
                  <a:gd name="T60" fmla="*/ 69 w 136"/>
                  <a:gd name="T61" fmla="*/ 30 h 230"/>
                  <a:gd name="T62" fmla="*/ 52 w 136"/>
                  <a:gd name="T63" fmla="*/ 41 h 230"/>
                  <a:gd name="T64" fmla="*/ 34 w 136"/>
                  <a:gd name="T65" fmla="*/ 50 h 230"/>
                  <a:gd name="T66" fmla="*/ 19 w 136"/>
                  <a:gd name="T67" fmla="*/ 56 h 230"/>
                  <a:gd name="T68" fmla="*/ 8 w 136"/>
                  <a:gd name="T69" fmla="*/ 56 h 230"/>
                  <a:gd name="T70" fmla="*/ 0 w 136"/>
                  <a:gd name="T71" fmla="*/ 49 h 230"/>
                  <a:gd name="T72" fmla="*/ 4 w 136"/>
                  <a:gd name="T73" fmla="*/ 43 h 230"/>
                  <a:gd name="T74" fmla="*/ 9 w 136"/>
                  <a:gd name="T75" fmla="*/ 36 h 230"/>
                  <a:gd name="T76" fmla="*/ 14 w 136"/>
                  <a:gd name="T77" fmla="*/ 30 h 230"/>
                  <a:gd name="T78" fmla="*/ 19 w 136"/>
                  <a:gd name="T79" fmla="*/ 25 h 230"/>
                  <a:gd name="T80" fmla="*/ 24 w 136"/>
                  <a:gd name="T81" fmla="*/ 19 h 230"/>
                  <a:gd name="T82" fmla="*/ 28 w 136"/>
                  <a:gd name="T83" fmla="*/ 12 h 230"/>
                  <a:gd name="T84" fmla="*/ 33 w 136"/>
                  <a:gd name="T85" fmla="*/ 6 h 230"/>
                  <a:gd name="T86" fmla="*/ 38 w 136"/>
                  <a:gd name="T87" fmla="*/ 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36" h="230">
                    <a:moveTo>
                      <a:pt x="38" y="0"/>
                    </a:moveTo>
                    <a:lnTo>
                      <a:pt x="136" y="0"/>
                    </a:lnTo>
                    <a:lnTo>
                      <a:pt x="136" y="230"/>
                    </a:lnTo>
                    <a:lnTo>
                      <a:pt x="61" y="230"/>
                    </a:lnTo>
                    <a:lnTo>
                      <a:pt x="72" y="221"/>
                    </a:lnTo>
                    <a:lnTo>
                      <a:pt x="84" y="213"/>
                    </a:lnTo>
                    <a:lnTo>
                      <a:pt x="93" y="203"/>
                    </a:lnTo>
                    <a:lnTo>
                      <a:pt x="102" y="194"/>
                    </a:lnTo>
                    <a:lnTo>
                      <a:pt x="109" y="185"/>
                    </a:lnTo>
                    <a:lnTo>
                      <a:pt x="115" y="176"/>
                    </a:lnTo>
                    <a:lnTo>
                      <a:pt x="117" y="166"/>
                    </a:lnTo>
                    <a:lnTo>
                      <a:pt x="118" y="157"/>
                    </a:lnTo>
                    <a:lnTo>
                      <a:pt x="101" y="141"/>
                    </a:lnTo>
                    <a:lnTo>
                      <a:pt x="90" y="125"/>
                    </a:lnTo>
                    <a:lnTo>
                      <a:pt x="83" y="108"/>
                    </a:lnTo>
                    <a:lnTo>
                      <a:pt x="80" y="92"/>
                    </a:lnTo>
                    <a:lnTo>
                      <a:pt x="83" y="75"/>
                    </a:lnTo>
                    <a:lnTo>
                      <a:pt x="92" y="60"/>
                    </a:lnTo>
                    <a:lnTo>
                      <a:pt x="106" y="47"/>
                    </a:lnTo>
                    <a:lnTo>
                      <a:pt x="126" y="34"/>
                    </a:lnTo>
                    <a:lnTo>
                      <a:pt x="128" y="29"/>
                    </a:lnTo>
                    <a:lnTo>
                      <a:pt x="128" y="26"/>
                    </a:lnTo>
                    <a:lnTo>
                      <a:pt x="128" y="22"/>
                    </a:lnTo>
                    <a:lnTo>
                      <a:pt x="129" y="19"/>
                    </a:lnTo>
                    <a:lnTo>
                      <a:pt x="126" y="17"/>
                    </a:lnTo>
                    <a:lnTo>
                      <a:pt x="125" y="14"/>
                    </a:lnTo>
                    <a:lnTo>
                      <a:pt x="123" y="12"/>
                    </a:lnTo>
                    <a:lnTo>
                      <a:pt x="121" y="10"/>
                    </a:lnTo>
                    <a:lnTo>
                      <a:pt x="104" y="13"/>
                    </a:lnTo>
                    <a:lnTo>
                      <a:pt x="87" y="20"/>
                    </a:lnTo>
                    <a:lnTo>
                      <a:pt x="69" y="30"/>
                    </a:lnTo>
                    <a:lnTo>
                      <a:pt x="52" y="41"/>
                    </a:lnTo>
                    <a:lnTo>
                      <a:pt x="34" y="50"/>
                    </a:lnTo>
                    <a:lnTo>
                      <a:pt x="19" y="56"/>
                    </a:lnTo>
                    <a:lnTo>
                      <a:pt x="8" y="56"/>
                    </a:lnTo>
                    <a:lnTo>
                      <a:pt x="0" y="49"/>
                    </a:lnTo>
                    <a:lnTo>
                      <a:pt x="4" y="43"/>
                    </a:lnTo>
                    <a:lnTo>
                      <a:pt x="9" y="36"/>
                    </a:lnTo>
                    <a:lnTo>
                      <a:pt x="14" y="30"/>
                    </a:lnTo>
                    <a:lnTo>
                      <a:pt x="19" y="25"/>
                    </a:lnTo>
                    <a:lnTo>
                      <a:pt x="24" y="19"/>
                    </a:lnTo>
                    <a:lnTo>
                      <a:pt x="28" y="12"/>
                    </a:lnTo>
                    <a:lnTo>
                      <a:pt x="33" y="6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94" name="Freeform 86"/>
              <p:cNvSpPr>
                <a:spLocks/>
              </p:cNvSpPr>
              <p:nvPr/>
            </p:nvSpPr>
            <p:spPr bwMode="auto">
              <a:xfrm>
                <a:off x="3562" y="2789"/>
                <a:ext cx="115" cy="115"/>
              </a:xfrm>
              <a:custGeom>
                <a:avLst/>
                <a:gdLst>
                  <a:gd name="T0" fmla="*/ 231 w 231"/>
                  <a:gd name="T1" fmla="*/ 0 h 229"/>
                  <a:gd name="T2" fmla="*/ 133 w 231"/>
                  <a:gd name="T3" fmla="*/ 229 h 229"/>
                  <a:gd name="T4" fmla="*/ 150 w 231"/>
                  <a:gd name="T5" fmla="*/ 208 h 229"/>
                  <a:gd name="T6" fmla="*/ 168 w 231"/>
                  <a:gd name="T7" fmla="*/ 186 h 229"/>
                  <a:gd name="T8" fmla="*/ 187 w 231"/>
                  <a:gd name="T9" fmla="*/ 165 h 229"/>
                  <a:gd name="T10" fmla="*/ 206 w 231"/>
                  <a:gd name="T11" fmla="*/ 143 h 229"/>
                  <a:gd name="T12" fmla="*/ 209 w 231"/>
                  <a:gd name="T13" fmla="*/ 126 h 229"/>
                  <a:gd name="T14" fmla="*/ 189 w 231"/>
                  <a:gd name="T15" fmla="*/ 117 h 229"/>
                  <a:gd name="T16" fmla="*/ 182 w 231"/>
                  <a:gd name="T17" fmla="*/ 111 h 229"/>
                  <a:gd name="T18" fmla="*/ 175 w 231"/>
                  <a:gd name="T19" fmla="*/ 105 h 229"/>
                  <a:gd name="T20" fmla="*/ 174 w 231"/>
                  <a:gd name="T21" fmla="*/ 105 h 229"/>
                  <a:gd name="T22" fmla="*/ 174 w 231"/>
                  <a:gd name="T23" fmla="*/ 104 h 229"/>
                  <a:gd name="T24" fmla="*/ 170 w 231"/>
                  <a:gd name="T25" fmla="*/ 103 h 229"/>
                  <a:gd name="T26" fmla="*/ 164 w 231"/>
                  <a:gd name="T27" fmla="*/ 102 h 229"/>
                  <a:gd name="T28" fmla="*/ 164 w 231"/>
                  <a:gd name="T29" fmla="*/ 102 h 229"/>
                  <a:gd name="T30" fmla="*/ 163 w 231"/>
                  <a:gd name="T31" fmla="*/ 103 h 229"/>
                  <a:gd name="T32" fmla="*/ 160 w 231"/>
                  <a:gd name="T33" fmla="*/ 100 h 229"/>
                  <a:gd name="T34" fmla="*/ 158 w 231"/>
                  <a:gd name="T35" fmla="*/ 99 h 229"/>
                  <a:gd name="T36" fmla="*/ 152 w 231"/>
                  <a:gd name="T37" fmla="*/ 97 h 229"/>
                  <a:gd name="T38" fmla="*/ 147 w 231"/>
                  <a:gd name="T39" fmla="*/ 94 h 229"/>
                  <a:gd name="T40" fmla="*/ 129 w 231"/>
                  <a:gd name="T41" fmla="*/ 83 h 229"/>
                  <a:gd name="T42" fmla="*/ 115 w 231"/>
                  <a:gd name="T43" fmla="*/ 92 h 229"/>
                  <a:gd name="T44" fmla="*/ 104 w 231"/>
                  <a:gd name="T45" fmla="*/ 128 h 229"/>
                  <a:gd name="T46" fmla="*/ 91 w 231"/>
                  <a:gd name="T47" fmla="*/ 163 h 229"/>
                  <a:gd name="T48" fmla="*/ 79 w 231"/>
                  <a:gd name="T49" fmla="*/ 196 h 229"/>
                  <a:gd name="T50" fmla="*/ 66 w 231"/>
                  <a:gd name="T51" fmla="*/ 229 h 229"/>
                  <a:gd name="T52" fmla="*/ 36 w 231"/>
                  <a:gd name="T53" fmla="*/ 205 h 229"/>
                  <a:gd name="T54" fmla="*/ 34 w 231"/>
                  <a:gd name="T55" fmla="*/ 152 h 229"/>
                  <a:gd name="T56" fmla="*/ 26 w 231"/>
                  <a:gd name="T57" fmla="*/ 133 h 229"/>
                  <a:gd name="T58" fmla="*/ 19 w 231"/>
                  <a:gd name="T59" fmla="*/ 130 h 229"/>
                  <a:gd name="T60" fmla="*/ 13 w 231"/>
                  <a:gd name="T61" fmla="*/ 132 h 229"/>
                  <a:gd name="T62" fmla="*/ 7 w 231"/>
                  <a:gd name="T63" fmla="*/ 137 h 229"/>
                  <a:gd name="T64" fmla="*/ 4 w 231"/>
                  <a:gd name="T65" fmla="*/ 150 h 229"/>
                  <a:gd name="T66" fmla="*/ 3 w 231"/>
                  <a:gd name="T67" fmla="*/ 167 h 229"/>
                  <a:gd name="T68" fmla="*/ 0 w 231"/>
                  <a:gd name="T69" fmla="*/ 113 h 229"/>
                  <a:gd name="T70" fmla="*/ 4 w 231"/>
                  <a:gd name="T71" fmla="*/ 112 h 229"/>
                  <a:gd name="T72" fmla="*/ 6 w 231"/>
                  <a:gd name="T73" fmla="*/ 112 h 229"/>
                  <a:gd name="T74" fmla="*/ 7 w 231"/>
                  <a:gd name="T75" fmla="*/ 105 h 229"/>
                  <a:gd name="T76" fmla="*/ 8 w 231"/>
                  <a:gd name="T77" fmla="*/ 99 h 229"/>
                  <a:gd name="T78" fmla="*/ 5 w 231"/>
                  <a:gd name="T79" fmla="*/ 95 h 229"/>
                  <a:gd name="T80" fmla="*/ 0 w 231"/>
                  <a:gd name="T81" fmla="*/ 90 h 229"/>
                  <a:gd name="T82" fmla="*/ 11 w 231"/>
                  <a:gd name="T83" fmla="*/ 30 h 229"/>
                  <a:gd name="T84" fmla="*/ 33 w 231"/>
                  <a:gd name="T85" fmla="*/ 34 h 229"/>
                  <a:gd name="T86" fmla="*/ 54 w 231"/>
                  <a:gd name="T87" fmla="*/ 38 h 229"/>
                  <a:gd name="T88" fmla="*/ 76 w 231"/>
                  <a:gd name="T89" fmla="*/ 43 h 229"/>
                  <a:gd name="T90" fmla="*/ 98 w 231"/>
                  <a:gd name="T91" fmla="*/ 43 h 229"/>
                  <a:gd name="T92" fmla="*/ 104 w 231"/>
                  <a:gd name="T93" fmla="*/ 30 h 229"/>
                  <a:gd name="T94" fmla="*/ 103 w 231"/>
                  <a:gd name="T95" fmla="*/ 13 h 229"/>
                  <a:gd name="T96" fmla="*/ 103 w 231"/>
                  <a:gd name="T97" fmla="*/ 5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31" h="229">
                    <a:moveTo>
                      <a:pt x="104" y="0"/>
                    </a:moveTo>
                    <a:lnTo>
                      <a:pt x="231" y="0"/>
                    </a:lnTo>
                    <a:lnTo>
                      <a:pt x="231" y="229"/>
                    </a:lnTo>
                    <a:lnTo>
                      <a:pt x="133" y="229"/>
                    </a:lnTo>
                    <a:lnTo>
                      <a:pt x="142" y="219"/>
                    </a:lnTo>
                    <a:lnTo>
                      <a:pt x="150" y="208"/>
                    </a:lnTo>
                    <a:lnTo>
                      <a:pt x="159" y="197"/>
                    </a:lnTo>
                    <a:lnTo>
                      <a:pt x="168" y="186"/>
                    </a:lnTo>
                    <a:lnTo>
                      <a:pt x="176" y="175"/>
                    </a:lnTo>
                    <a:lnTo>
                      <a:pt x="187" y="165"/>
                    </a:lnTo>
                    <a:lnTo>
                      <a:pt x="196" y="153"/>
                    </a:lnTo>
                    <a:lnTo>
                      <a:pt x="206" y="143"/>
                    </a:lnTo>
                    <a:lnTo>
                      <a:pt x="210" y="133"/>
                    </a:lnTo>
                    <a:lnTo>
                      <a:pt x="209" y="126"/>
                    </a:lnTo>
                    <a:lnTo>
                      <a:pt x="202" y="121"/>
                    </a:lnTo>
                    <a:lnTo>
                      <a:pt x="189" y="117"/>
                    </a:lnTo>
                    <a:lnTo>
                      <a:pt x="186" y="114"/>
                    </a:lnTo>
                    <a:lnTo>
                      <a:pt x="182" y="111"/>
                    </a:lnTo>
                    <a:lnTo>
                      <a:pt x="179" y="107"/>
                    </a:lnTo>
                    <a:lnTo>
                      <a:pt x="175" y="105"/>
                    </a:lnTo>
                    <a:lnTo>
                      <a:pt x="174" y="105"/>
                    </a:lnTo>
                    <a:lnTo>
                      <a:pt x="174" y="105"/>
                    </a:lnTo>
                    <a:lnTo>
                      <a:pt x="174" y="105"/>
                    </a:lnTo>
                    <a:lnTo>
                      <a:pt x="174" y="104"/>
                    </a:lnTo>
                    <a:lnTo>
                      <a:pt x="172" y="104"/>
                    </a:lnTo>
                    <a:lnTo>
                      <a:pt x="170" y="103"/>
                    </a:lnTo>
                    <a:lnTo>
                      <a:pt x="166" y="103"/>
                    </a:lnTo>
                    <a:lnTo>
                      <a:pt x="164" y="102"/>
                    </a:lnTo>
                    <a:lnTo>
                      <a:pt x="164" y="102"/>
                    </a:lnTo>
                    <a:lnTo>
                      <a:pt x="164" y="102"/>
                    </a:lnTo>
                    <a:lnTo>
                      <a:pt x="164" y="102"/>
                    </a:lnTo>
                    <a:lnTo>
                      <a:pt x="163" y="103"/>
                    </a:lnTo>
                    <a:lnTo>
                      <a:pt x="161" y="102"/>
                    </a:lnTo>
                    <a:lnTo>
                      <a:pt x="160" y="100"/>
                    </a:lnTo>
                    <a:lnTo>
                      <a:pt x="159" y="100"/>
                    </a:lnTo>
                    <a:lnTo>
                      <a:pt x="158" y="99"/>
                    </a:lnTo>
                    <a:lnTo>
                      <a:pt x="156" y="98"/>
                    </a:lnTo>
                    <a:lnTo>
                      <a:pt x="152" y="97"/>
                    </a:lnTo>
                    <a:lnTo>
                      <a:pt x="149" y="95"/>
                    </a:lnTo>
                    <a:lnTo>
                      <a:pt x="147" y="94"/>
                    </a:lnTo>
                    <a:lnTo>
                      <a:pt x="137" y="87"/>
                    </a:lnTo>
                    <a:lnTo>
                      <a:pt x="129" y="83"/>
                    </a:lnTo>
                    <a:lnTo>
                      <a:pt x="122" y="85"/>
                    </a:lnTo>
                    <a:lnTo>
                      <a:pt x="115" y="92"/>
                    </a:lnTo>
                    <a:lnTo>
                      <a:pt x="110" y="111"/>
                    </a:lnTo>
                    <a:lnTo>
                      <a:pt x="104" y="128"/>
                    </a:lnTo>
                    <a:lnTo>
                      <a:pt x="98" y="147"/>
                    </a:lnTo>
                    <a:lnTo>
                      <a:pt x="91" y="163"/>
                    </a:lnTo>
                    <a:lnTo>
                      <a:pt x="85" y="180"/>
                    </a:lnTo>
                    <a:lnTo>
                      <a:pt x="79" y="196"/>
                    </a:lnTo>
                    <a:lnTo>
                      <a:pt x="73" y="213"/>
                    </a:lnTo>
                    <a:lnTo>
                      <a:pt x="66" y="229"/>
                    </a:lnTo>
                    <a:lnTo>
                      <a:pt x="36" y="229"/>
                    </a:lnTo>
                    <a:lnTo>
                      <a:pt x="36" y="205"/>
                    </a:lnTo>
                    <a:lnTo>
                      <a:pt x="36" y="178"/>
                    </a:lnTo>
                    <a:lnTo>
                      <a:pt x="34" y="152"/>
                    </a:lnTo>
                    <a:lnTo>
                      <a:pt x="28" y="133"/>
                    </a:lnTo>
                    <a:lnTo>
                      <a:pt x="26" y="133"/>
                    </a:lnTo>
                    <a:lnTo>
                      <a:pt x="22" y="132"/>
                    </a:lnTo>
                    <a:lnTo>
                      <a:pt x="19" y="130"/>
                    </a:lnTo>
                    <a:lnTo>
                      <a:pt x="16" y="129"/>
                    </a:lnTo>
                    <a:lnTo>
                      <a:pt x="13" y="132"/>
                    </a:lnTo>
                    <a:lnTo>
                      <a:pt x="11" y="134"/>
                    </a:lnTo>
                    <a:lnTo>
                      <a:pt x="7" y="137"/>
                    </a:lnTo>
                    <a:lnTo>
                      <a:pt x="4" y="140"/>
                    </a:lnTo>
                    <a:lnTo>
                      <a:pt x="4" y="150"/>
                    </a:lnTo>
                    <a:lnTo>
                      <a:pt x="4" y="159"/>
                    </a:lnTo>
                    <a:lnTo>
                      <a:pt x="3" y="167"/>
                    </a:lnTo>
                    <a:lnTo>
                      <a:pt x="0" y="175"/>
                    </a:lnTo>
                    <a:lnTo>
                      <a:pt x="0" y="113"/>
                    </a:lnTo>
                    <a:lnTo>
                      <a:pt x="1" y="113"/>
                    </a:lnTo>
                    <a:lnTo>
                      <a:pt x="4" y="112"/>
                    </a:lnTo>
                    <a:lnTo>
                      <a:pt x="5" y="112"/>
                    </a:lnTo>
                    <a:lnTo>
                      <a:pt x="6" y="112"/>
                    </a:lnTo>
                    <a:lnTo>
                      <a:pt x="6" y="108"/>
                    </a:lnTo>
                    <a:lnTo>
                      <a:pt x="7" y="105"/>
                    </a:lnTo>
                    <a:lnTo>
                      <a:pt x="7" y="103"/>
                    </a:lnTo>
                    <a:lnTo>
                      <a:pt x="8" y="99"/>
                    </a:lnTo>
                    <a:lnTo>
                      <a:pt x="7" y="97"/>
                    </a:lnTo>
                    <a:lnTo>
                      <a:pt x="5" y="95"/>
                    </a:lnTo>
                    <a:lnTo>
                      <a:pt x="3" y="92"/>
                    </a:lnTo>
                    <a:lnTo>
                      <a:pt x="0" y="90"/>
                    </a:lnTo>
                    <a:lnTo>
                      <a:pt x="0" y="28"/>
                    </a:lnTo>
                    <a:lnTo>
                      <a:pt x="11" y="30"/>
                    </a:lnTo>
                    <a:lnTo>
                      <a:pt x="22" y="31"/>
                    </a:lnTo>
                    <a:lnTo>
                      <a:pt x="33" y="34"/>
                    </a:lnTo>
                    <a:lnTo>
                      <a:pt x="44" y="36"/>
                    </a:lnTo>
                    <a:lnTo>
                      <a:pt x="54" y="38"/>
                    </a:lnTo>
                    <a:lnTo>
                      <a:pt x="65" y="40"/>
                    </a:lnTo>
                    <a:lnTo>
                      <a:pt x="76" y="43"/>
                    </a:lnTo>
                    <a:lnTo>
                      <a:pt x="87" y="45"/>
                    </a:lnTo>
                    <a:lnTo>
                      <a:pt x="98" y="43"/>
                    </a:lnTo>
                    <a:lnTo>
                      <a:pt x="103" y="38"/>
                    </a:lnTo>
                    <a:lnTo>
                      <a:pt x="104" y="30"/>
                    </a:lnTo>
                    <a:lnTo>
                      <a:pt x="102" y="17"/>
                    </a:lnTo>
                    <a:lnTo>
                      <a:pt x="103" y="13"/>
                    </a:lnTo>
                    <a:lnTo>
                      <a:pt x="103" y="8"/>
                    </a:lnTo>
                    <a:lnTo>
                      <a:pt x="103" y="5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95" name="Freeform 87"/>
              <p:cNvSpPr>
                <a:spLocks/>
              </p:cNvSpPr>
              <p:nvPr/>
            </p:nvSpPr>
            <p:spPr bwMode="auto">
              <a:xfrm>
                <a:off x="3562" y="2674"/>
                <a:ext cx="115" cy="115"/>
              </a:xfrm>
              <a:custGeom>
                <a:avLst/>
                <a:gdLst>
                  <a:gd name="T0" fmla="*/ 83 w 231"/>
                  <a:gd name="T1" fmla="*/ 0 h 229"/>
                  <a:gd name="T2" fmla="*/ 96 w 231"/>
                  <a:gd name="T3" fmla="*/ 32 h 229"/>
                  <a:gd name="T4" fmla="*/ 109 w 231"/>
                  <a:gd name="T5" fmla="*/ 64 h 229"/>
                  <a:gd name="T6" fmla="*/ 120 w 231"/>
                  <a:gd name="T7" fmla="*/ 98 h 229"/>
                  <a:gd name="T8" fmla="*/ 130 w 231"/>
                  <a:gd name="T9" fmla="*/ 132 h 229"/>
                  <a:gd name="T10" fmla="*/ 138 w 231"/>
                  <a:gd name="T11" fmla="*/ 140 h 229"/>
                  <a:gd name="T12" fmla="*/ 147 w 231"/>
                  <a:gd name="T13" fmla="*/ 143 h 229"/>
                  <a:gd name="T14" fmla="*/ 157 w 231"/>
                  <a:gd name="T15" fmla="*/ 132 h 229"/>
                  <a:gd name="T16" fmla="*/ 171 w 231"/>
                  <a:gd name="T17" fmla="*/ 123 h 229"/>
                  <a:gd name="T18" fmla="*/ 173 w 231"/>
                  <a:gd name="T19" fmla="*/ 124 h 229"/>
                  <a:gd name="T20" fmla="*/ 175 w 231"/>
                  <a:gd name="T21" fmla="*/ 125 h 229"/>
                  <a:gd name="T22" fmla="*/ 176 w 231"/>
                  <a:gd name="T23" fmla="*/ 124 h 229"/>
                  <a:gd name="T24" fmla="*/ 178 w 231"/>
                  <a:gd name="T25" fmla="*/ 124 h 229"/>
                  <a:gd name="T26" fmla="*/ 178 w 231"/>
                  <a:gd name="T27" fmla="*/ 122 h 229"/>
                  <a:gd name="T28" fmla="*/ 178 w 231"/>
                  <a:gd name="T29" fmla="*/ 121 h 229"/>
                  <a:gd name="T30" fmla="*/ 188 w 231"/>
                  <a:gd name="T31" fmla="*/ 116 h 229"/>
                  <a:gd name="T32" fmla="*/ 195 w 231"/>
                  <a:gd name="T33" fmla="*/ 113 h 229"/>
                  <a:gd name="T34" fmla="*/ 203 w 231"/>
                  <a:gd name="T35" fmla="*/ 110 h 229"/>
                  <a:gd name="T36" fmla="*/ 216 w 231"/>
                  <a:gd name="T37" fmla="*/ 108 h 229"/>
                  <a:gd name="T38" fmla="*/ 218 w 231"/>
                  <a:gd name="T39" fmla="*/ 105 h 229"/>
                  <a:gd name="T40" fmla="*/ 217 w 231"/>
                  <a:gd name="T41" fmla="*/ 95 h 229"/>
                  <a:gd name="T42" fmla="*/ 204 w 231"/>
                  <a:gd name="T43" fmla="*/ 78 h 229"/>
                  <a:gd name="T44" fmla="*/ 183 w 231"/>
                  <a:gd name="T45" fmla="*/ 56 h 229"/>
                  <a:gd name="T46" fmla="*/ 164 w 231"/>
                  <a:gd name="T47" fmla="*/ 33 h 229"/>
                  <a:gd name="T48" fmla="*/ 145 w 231"/>
                  <a:gd name="T49" fmla="*/ 11 h 229"/>
                  <a:gd name="T50" fmla="*/ 231 w 231"/>
                  <a:gd name="T51" fmla="*/ 0 h 229"/>
                  <a:gd name="T52" fmla="*/ 104 w 231"/>
                  <a:gd name="T53" fmla="*/ 229 h 229"/>
                  <a:gd name="T54" fmla="*/ 110 w 231"/>
                  <a:gd name="T55" fmla="*/ 206 h 229"/>
                  <a:gd name="T56" fmla="*/ 118 w 231"/>
                  <a:gd name="T57" fmla="*/ 187 h 229"/>
                  <a:gd name="T58" fmla="*/ 112 w 231"/>
                  <a:gd name="T59" fmla="*/ 183 h 229"/>
                  <a:gd name="T60" fmla="*/ 103 w 231"/>
                  <a:gd name="T61" fmla="*/ 181 h 229"/>
                  <a:gd name="T62" fmla="*/ 76 w 231"/>
                  <a:gd name="T63" fmla="*/ 187 h 229"/>
                  <a:gd name="T64" fmla="*/ 51 w 231"/>
                  <a:gd name="T65" fmla="*/ 192 h 229"/>
                  <a:gd name="T66" fmla="*/ 26 w 231"/>
                  <a:gd name="T67" fmla="*/ 197 h 229"/>
                  <a:gd name="T68" fmla="*/ 0 w 231"/>
                  <a:gd name="T69" fmla="*/ 200 h 229"/>
                  <a:gd name="T70" fmla="*/ 8 w 231"/>
                  <a:gd name="T71" fmla="*/ 142 h 229"/>
                  <a:gd name="T72" fmla="*/ 20 w 231"/>
                  <a:gd name="T73" fmla="*/ 131 h 229"/>
                  <a:gd name="T74" fmla="*/ 23 w 231"/>
                  <a:gd name="T75" fmla="*/ 123 h 229"/>
                  <a:gd name="T76" fmla="*/ 22 w 231"/>
                  <a:gd name="T77" fmla="*/ 116 h 229"/>
                  <a:gd name="T78" fmla="*/ 18 w 231"/>
                  <a:gd name="T79" fmla="*/ 113 h 229"/>
                  <a:gd name="T80" fmla="*/ 11 w 231"/>
                  <a:gd name="T81" fmla="*/ 109 h 229"/>
                  <a:gd name="T82" fmla="*/ 6 w 231"/>
                  <a:gd name="T83" fmla="*/ 109 h 229"/>
                  <a:gd name="T84" fmla="*/ 3 w 231"/>
                  <a:gd name="T85" fmla="*/ 110 h 229"/>
                  <a:gd name="T86" fmla="*/ 0 w 231"/>
                  <a:gd name="T87" fmla="*/ 23 h 229"/>
                  <a:gd name="T88" fmla="*/ 15 w 231"/>
                  <a:gd name="T89" fmla="*/ 48 h 229"/>
                  <a:gd name="T90" fmla="*/ 20 w 231"/>
                  <a:gd name="T91" fmla="*/ 86 h 229"/>
                  <a:gd name="T92" fmla="*/ 26 w 231"/>
                  <a:gd name="T93" fmla="*/ 91 h 229"/>
                  <a:gd name="T94" fmla="*/ 31 w 231"/>
                  <a:gd name="T95" fmla="*/ 95 h 229"/>
                  <a:gd name="T96" fmla="*/ 37 w 231"/>
                  <a:gd name="T97" fmla="*/ 93 h 229"/>
                  <a:gd name="T98" fmla="*/ 44 w 231"/>
                  <a:gd name="T99" fmla="*/ 92 h 229"/>
                  <a:gd name="T100" fmla="*/ 51 w 231"/>
                  <a:gd name="T101" fmla="*/ 49 h 229"/>
                  <a:gd name="T102" fmla="*/ 51 w 231"/>
                  <a:gd name="T103" fmla="*/ 0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231" h="229">
                    <a:moveTo>
                      <a:pt x="51" y="0"/>
                    </a:moveTo>
                    <a:lnTo>
                      <a:pt x="83" y="0"/>
                    </a:lnTo>
                    <a:lnTo>
                      <a:pt x="90" y="16"/>
                    </a:lnTo>
                    <a:lnTo>
                      <a:pt x="96" y="32"/>
                    </a:lnTo>
                    <a:lnTo>
                      <a:pt x="102" y="48"/>
                    </a:lnTo>
                    <a:lnTo>
                      <a:pt x="109" y="64"/>
                    </a:lnTo>
                    <a:lnTo>
                      <a:pt x="114" y="80"/>
                    </a:lnTo>
                    <a:lnTo>
                      <a:pt x="120" y="98"/>
                    </a:lnTo>
                    <a:lnTo>
                      <a:pt x="125" y="115"/>
                    </a:lnTo>
                    <a:lnTo>
                      <a:pt x="130" y="132"/>
                    </a:lnTo>
                    <a:lnTo>
                      <a:pt x="135" y="137"/>
                    </a:lnTo>
                    <a:lnTo>
                      <a:pt x="138" y="140"/>
                    </a:lnTo>
                    <a:lnTo>
                      <a:pt x="142" y="143"/>
                    </a:lnTo>
                    <a:lnTo>
                      <a:pt x="147" y="143"/>
                    </a:lnTo>
                    <a:lnTo>
                      <a:pt x="152" y="137"/>
                    </a:lnTo>
                    <a:lnTo>
                      <a:pt x="157" y="132"/>
                    </a:lnTo>
                    <a:lnTo>
                      <a:pt x="163" y="129"/>
                    </a:lnTo>
                    <a:lnTo>
                      <a:pt x="171" y="123"/>
                    </a:lnTo>
                    <a:lnTo>
                      <a:pt x="172" y="124"/>
                    </a:lnTo>
                    <a:lnTo>
                      <a:pt x="173" y="124"/>
                    </a:lnTo>
                    <a:lnTo>
                      <a:pt x="174" y="124"/>
                    </a:lnTo>
                    <a:lnTo>
                      <a:pt x="175" y="125"/>
                    </a:lnTo>
                    <a:lnTo>
                      <a:pt x="176" y="125"/>
                    </a:lnTo>
                    <a:lnTo>
                      <a:pt x="176" y="124"/>
                    </a:lnTo>
                    <a:lnTo>
                      <a:pt x="176" y="124"/>
                    </a:lnTo>
                    <a:lnTo>
                      <a:pt x="178" y="124"/>
                    </a:lnTo>
                    <a:lnTo>
                      <a:pt x="178" y="123"/>
                    </a:lnTo>
                    <a:lnTo>
                      <a:pt x="178" y="122"/>
                    </a:lnTo>
                    <a:lnTo>
                      <a:pt x="178" y="122"/>
                    </a:lnTo>
                    <a:lnTo>
                      <a:pt x="178" y="121"/>
                    </a:lnTo>
                    <a:lnTo>
                      <a:pt x="183" y="119"/>
                    </a:lnTo>
                    <a:lnTo>
                      <a:pt x="188" y="116"/>
                    </a:lnTo>
                    <a:lnTo>
                      <a:pt x="191" y="114"/>
                    </a:lnTo>
                    <a:lnTo>
                      <a:pt x="195" y="113"/>
                    </a:lnTo>
                    <a:lnTo>
                      <a:pt x="199" y="112"/>
                    </a:lnTo>
                    <a:lnTo>
                      <a:pt x="203" y="110"/>
                    </a:lnTo>
                    <a:lnTo>
                      <a:pt x="209" y="109"/>
                    </a:lnTo>
                    <a:lnTo>
                      <a:pt x="216" y="108"/>
                    </a:lnTo>
                    <a:lnTo>
                      <a:pt x="216" y="108"/>
                    </a:lnTo>
                    <a:lnTo>
                      <a:pt x="218" y="105"/>
                    </a:lnTo>
                    <a:lnTo>
                      <a:pt x="218" y="100"/>
                    </a:lnTo>
                    <a:lnTo>
                      <a:pt x="217" y="95"/>
                    </a:lnTo>
                    <a:lnTo>
                      <a:pt x="214" y="90"/>
                    </a:lnTo>
                    <a:lnTo>
                      <a:pt x="204" y="78"/>
                    </a:lnTo>
                    <a:lnTo>
                      <a:pt x="194" y="67"/>
                    </a:lnTo>
                    <a:lnTo>
                      <a:pt x="183" y="56"/>
                    </a:lnTo>
                    <a:lnTo>
                      <a:pt x="174" y="45"/>
                    </a:lnTo>
                    <a:lnTo>
                      <a:pt x="164" y="33"/>
                    </a:lnTo>
                    <a:lnTo>
                      <a:pt x="155" y="22"/>
                    </a:lnTo>
                    <a:lnTo>
                      <a:pt x="145" y="11"/>
                    </a:lnTo>
                    <a:lnTo>
                      <a:pt x="136" y="0"/>
                    </a:lnTo>
                    <a:lnTo>
                      <a:pt x="231" y="0"/>
                    </a:lnTo>
                    <a:lnTo>
                      <a:pt x="231" y="229"/>
                    </a:lnTo>
                    <a:lnTo>
                      <a:pt x="104" y="229"/>
                    </a:lnTo>
                    <a:lnTo>
                      <a:pt x="106" y="218"/>
                    </a:lnTo>
                    <a:lnTo>
                      <a:pt x="110" y="206"/>
                    </a:lnTo>
                    <a:lnTo>
                      <a:pt x="113" y="196"/>
                    </a:lnTo>
                    <a:lnTo>
                      <a:pt x="118" y="187"/>
                    </a:lnTo>
                    <a:lnTo>
                      <a:pt x="115" y="184"/>
                    </a:lnTo>
                    <a:lnTo>
                      <a:pt x="112" y="183"/>
                    </a:lnTo>
                    <a:lnTo>
                      <a:pt x="109" y="182"/>
                    </a:lnTo>
                    <a:lnTo>
                      <a:pt x="103" y="181"/>
                    </a:lnTo>
                    <a:lnTo>
                      <a:pt x="89" y="184"/>
                    </a:lnTo>
                    <a:lnTo>
                      <a:pt x="76" y="187"/>
                    </a:lnTo>
                    <a:lnTo>
                      <a:pt x="64" y="190"/>
                    </a:lnTo>
                    <a:lnTo>
                      <a:pt x="51" y="192"/>
                    </a:lnTo>
                    <a:lnTo>
                      <a:pt x="38" y="195"/>
                    </a:lnTo>
                    <a:lnTo>
                      <a:pt x="26" y="197"/>
                    </a:lnTo>
                    <a:lnTo>
                      <a:pt x="13" y="198"/>
                    </a:lnTo>
                    <a:lnTo>
                      <a:pt x="0" y="200"/>
                    </a:lnTo>
                    <a:lnTo>
                      <a:pt x="0" y="147"/>
                    </a:lnTo>
                    <a:lnTo>
                      <a:pt x="8" y="142"/>
                    </a:lnTo>
                    <a:lnTo>
                      <a:pt x="14" y="137"/>
                    </a:lnTo>
                    <a:lnTo>
                      <a:pt x="20" y="131"/>
                    </a:lnTo>
                    <a:lnTo>
                      <a:pt x="24" y="125"/>
                    </a:lnTo>
                    <a:lnTo>
                      <a:pt x="23" y="123"/>
                    </a:lnTo>
                    <a:lnTo>
                      <a:pt x="23" y="120"/>
                    </a:lnTo>
                    <a:lnTo>
                      <a:pt x="22" y="116"/>
                    </a:lnTo>
                    <a:lnTo>
                      <a:pt x="21" y="114"/>
                    </a:lnTo>
                    <a:lnTo>
                      <a:pt x="18" y="113"/>
                    </a:lnTo>
                    <a:lnTo>
                      <a:pt x="14" y="110"/>
                    </a:lnTo>
                    <a:lnTo>
                      <a:pt x="11" y="109"/>
                    </a:lnTo>
                    <a:lnTo>
                      <a:pt x="7" y="108"/>
                    </a:lnTo>
                    <a:lnTo>
                      <a:pt x="6" y="109"/>
                    </a:lnTo>
                    <a:lnTo>
                      <a:pt x="4" y="109"/>
                    </a:lnTo>
                    <a:lnTo>
                      <a:pt x="3" y="110"/>
                    </a:lnTo>
                    <a:lnTo>
                      <a:pt x="0" y="112"/>
                    </a:lnTo>
                    <a:lnTo>
                      <a:pt x="0" y="23"/>
                    </a:lnTo>
                    <a:lnTo>
                      <a:pt x="9" y="34"/>
                    </a:lnTo>
                    <a:lnTo>
                      <a:pt x="15" y="48"/>
                    </a:lnTo>
                    <a:lnTo>
                      <a:pt x="19" y="66"/>
                    </a:lnTo>
                    <a:lnTo>
                      <a:pt x="20" y="86"/>
                    </a:lnTo>
                    <a:lnTo>
                      <a:pt x="22" y="89"/>
                    </a:lnTo>
                    <a:lnTo>
                      <a:pt x="26" y="91"/>
                    </a:lnTo>
                    <a:lnTo>
                      <a:pt x="28" y="93"/>
                    </a:lnTo>
                    <a:lnTo>
                      <a:pt x="31" y="95"/>
                    </a:lnTo>
                    <a:lnTo>
                      <a:pt x="34" y="94"/>
                    </a:lnTo>
                    <a:lnTo>
                      <a:pt x="37" y="93"/>
                    </a:lnTo>
                    <a:lnTo>
                      <a:pt x="41" y="93"/>
                    </a:lnTo>
                    <a:lnTo>
                      <a:pt x="44" y="92"/>
                    </a:lnTo>
                    <a:lnTo>
                      <a:pt x="50" y="74"/>
                    </a:lnTo>
                    <a:lnTo>
                      <a:pt x="51" y="49"/>
                    </a:lnTo>
                    <a:lnTo>
                      <a:pt x="51" y="24"/>
                    </a:lnTo>
                    <a:lnTo>
                      <a:pt x="51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96" name="Freeform 88"/>
              <p:cNvSpPr>
                <a:spLocks/>
              </p:cNvSpPr>
              <p:nvPr/>
            </p:nvSpPr>
            <p:spPr bwMode="auto">
              <a:xfrm>
                <a:off x="3640" y="2559"/>
                <a:ext cx="37" cy="107"/>
              </a:xfrm>
              <a:custGeom>
                <a:avLst/>
                <a:gdLst>
                  <a:gd name="T0" fmla="*/ 0 w 74"/>
                  <a:gd name="T1" fmla="*/ 0 h 215"/>
                  <a:gd name="T2" fmla="*/ 74 w 74"/>
                  <a:gd name="T3" fmla="*/ 0 h 215"/>
                  <a:gd name="T4" fmla="*/ 74 w 74"/>
                  <a:gd name="T5" fmla="*/ 215 h 215"/>
                  <a:gd name="T6" fmla="*/ 74 w 74"/>
                  <a:gd name="T7" fmla="*/ 211 h 215"/>
                  <a:gd name="T8" fmla="*/ 74 w 74"/>
                  <a:gd name="T9" fmla="*/ 208 h 215"/>
                  <a:gd name="T10" fmla="*/ 72 w 74"/>
                  <a:gd name="T11" fmla="*/ 204 h 215"/>
                  <a:gd name="T12" fmla="*/ 72 w 74"/>
                  <a:gd name="T13" fmla="*/ 201 h 215"/>
                  <a:gd name="T14" fmla="*/ 52 w 74"/>
                  <a:gd name="T15" fmla="*/ 188 h 215"/>
                  <a:gd name="T16" fmla="*/ 38 w 74"/>
                  <a:gd name="T17" fmla="*/ 174 h 215"/>
                  <a:gd name="T18" fmla="*/ 29 w 74"/>
                  <a:gd name="T19" fmla="*/ 159 h 215"/>
                  <a:gd name="T20" fmla="*/ 25 w 74"/>
                  <a:gd name="T21" fmla="*/ 143 h 215"/>
                  <a:gd name="T22" fmla="*/ 28 w 74"/>
                  <a:gd name="T23" fmla="*/ 127 h 215"/>
                  <a:gd name="T24" fmla="*/ 34 w 74"/>
                  <a:gd name="T25" fmla="*/ 110 h 215"/>
                  <a:gd name="T26" fmla="*/ 46 w 74"/>
                  <a:gd name="T27" fmla="*/ 94 h 215"/>
                  <a:gd name="T28" fmla="*/ 63 w 74"/>
                  <a:gd name="T29" fmla="*/ 78 h 215"/>
                  <a:gd name="T30" fmla="*/ 62 w 74"/>
                  <a:gd name="T31" fmla="*/ 68 h 215"/>
                  <a:gd name="T32" fmla="*/ 60 w 74"/>
                  <a:gd name="T33" fmla="*/ 58 h 215"/>
                  <a:gd name="T34" fmla="*/ 54 w 74"/>
                  <a:gd name="T35" fmla="*/ 49 h 215"/>
                  <a:gd name="T36" fmla="*/ 46 w 74"/>
                  <a:gd name="T37" fmla="*/ 38 h 215"/>
                  <a:gd name="T38" fmla="*/ 37 w 74"/>
                  <a:gd name="T39" fmla="*/ 29 h 215"/>
                  <a:gd name="T40" fmla="*/ 25 w 74"/>
                  <a:gd name="T41" fmla="*/ 19 h 215"/>
                  <a:gd name="T42" fmla="*/ 13 w 74"/>
                  <a:gd name="T43" fmla="*/ 10 h 215"/>
                  <a:gd name="T44" fmla="*/ 0 w 74"/>
                  <a:gd name="T45" fmla="*/ 0 h 215"/>
                  <a:gd name="T46" fmla="*/ 0 w 74"/>
                  <a:gd name="T47" fmla="*/ 0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4" h="215">
                    <a:moveTo>
                      <a:pt x="0" y="0"/>
                    </a:moveTo>
                    <a:lnTo>
                      <a:pt x="74" y="0"/>
                    </a:lnTo>
                    <a:lnTo>
                      <a:pt x="74" y="215"/>
                    </a:lnTo>
                    <a:lnTo>
                      <a:pt x="74" y="211"/>
                    </a:lnTo>
                    <a:lnTo>
                      <a:pt x="74" y="208"/>
                    </a:lnTo>
                    <a:lnTo>
                      <a:pt x="72" y="204"/>
                    </a:lnTo>
                    <a:lnTo>
                      <a:pt x="72" y="201"/>
                    </a:lnTo>
                    <a:lnTo>
                      <a:pt x="52" y="188"/>
                    </a:lnTo>
                    <a:lnTo>
                      <a:pt x="38" y="174"/>
                    </a:lnTo>
                    <a:lnTo>
                      <a:pt x="29" y="159"/>
                    </a:lnTo>
                    <a:lnTo>
                      <a:pt x="25" y="143"/>
                    </a:lnTo>
                    <a:lnTo>
                      <a:pt x="28" y="127"/>
                    </a:lnTo>
                    <a:lnTo>
                      <a:pt x="34" y="110"/>
                    </a:lnTo>
                    <a:lnTo>
                      <a:pt x="46" y="94"/>
                    </a:lnTo>
                    <a:lnTo>
                      <a:pt x="63" y="78"/>
                    </a:lnTo>
                    <a:lnTo>
                      <a:pt x="62" y="68"/>
                    </a:lnTo>
                    <a:lnTo>
                      <a:pt x="60" y="58"/>
                    </a:lnTo>
                    <a:lnTo>
                      <a:pt x="54" y="49"/>
                    </a:lnTo>
                    <a:lnTo>
                      <a:pt x="46" y="38"/>
                    </a:lnTo>
                    <a:lnTo>
                      <a:pt x="37" y="29"/>
                    </a:lnTo>
                    <a:lnTo>
                      <a:pt x="25" y="19"/>
                    </a:lnTo>
                    <a:lnTo>
                      <a:pt x="13" y="1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97" name="Freeform 89"/>
              <p:cNvSpPr>
                <a:spLocks/>
              </p:cNvSpPr>
              <p:nvPr/>
            </p:nvSpPr>
            <p:spPr bwMode="auto">
              <a:xfrm>
                <a:off x="3612" y="2648"/>
                <a:ext cx="65" cy="26"/>
              </a:xfrm>
              <a:custGeom>
                <a:avLst/>
                <a:gdLst>
                  <a:gd name="T0" fmla="*/ 129 w 129"/>
                  <a:gd name="T1" fmla="*/ 38 h 52"/>
                  <a:gd name="T2" fmla="*/ 126 w 129"/>
                  <a:gd name="T3" fmla="*/ 40 h 52"/>
                  <a:gd name="T4" fmla="*/ 125 w 129"/>
                  <a:gd name="T5" fmla="*/ 41 h 52"/>
                  <a:gd name="T6" fmla="*/ 123 w 129"/>
                  <a:gd name="T7" fmla="*/ 44 h 52"/>
                  <a:gd name="T8" fmla="*/ 121 w 129"/>
                  <a:gd name="T9" fmla="*/ 46 h 52"/>
                  <a:gd name="T10" fmla="*/ 106 w 129"/>
                  <a:gd name="T11" fmla="*/ 43 h 52"/>
                  <a:gd name="T12" fmla="*/ 88 w 129"/>
                  <a:gd name="T13" fmla="*/ 36 h 52"/>
                  <a:gd name="T14" fmla="*/ 70 w 129"/>
                  <a:gd name="T15" fmla="*/ 25 h 52"/>
                  <a:gd name="T16" fmla="*/ 51 w 129"/>
                  <a:gd name="T17" fmla="*/ 15 h 52"/>
                  <a:gd name="T18" fmla="*/ 35 w 129"/>
                  <a:gd name="T19" fmla="*/ 6 h 52"/>
                  <a:gd name="T20" fmla="*/ 20 w 129"/>
                  <a:gd name="T21" fmla="*/ 0 h 52"/>
                  <a:gd name="T22" fmla="*/ 8 w 129"/>
                  <a:gd name="T23" fmla="*/ 0 h 52"/>
                  <a:gd name="T24" fmla="*/ 0 w 129"/>
                  <a:gd name="T25" fmla="*/ 7 h 52"/>
                  <a:gd name="T26" fmla="*/ 4 w 129"/>
                  <a:gd name="T27" fmla="*/ 13 h 52"/>
                  <a:gd name="T28" fmla="*/ 9 w 129"/>
                  <a:gd name="T29" fmla="*/ 18 h 52"/>
                  <a:gd name="T30" fmla="*/ 12 w 129"/>
                  <a:gd name="T31" fmla="*/ 24 h 52"/>
                  <a:gd name="T32" fmla="*/ 17 w 129"/>
                  <a:gd name="T33" fmla="*/ 29 h 52"/>
                  <a:gd name="T34" fmla="*/ 21 w 129"/>
                  <a:gd name="T35" fmla="*/ 35 h 52"/>
                  <a:gd name="T36" fmla="*/ 26 w 129"/>
                  <a:gd name="T37" fmla="*/ 40 h 52"/>
                  <a:gd name="T38" fmla="*/ 30 w 129"/>
                  <a:gd name="T39" fmla="*/ 46 h 52"/>
                  <a:gd name="T40" fmla="*/ 34 w 129"/>
                  <a:gd name="T41" fmla="*/ 52 h 52"/>
                  <a:gd name="T42" fmla="*/ 129 w 129"/>
                  <a:gd name="T43" fmla="*/ 52 h 52"/>
                  <a:gd name="T44" fmla="*/ 129 w 129"/>
                  <a:gd name="T45" fmla="*/ 38 h 52"/>
                  <a:gd name="T46" fmla="*/ 129 w 129"/>
                  <a:gd name="T47" fmla="*/ 38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29" h="52">
                    <a:moveTo>
                      <a:pt x="129" y="38"/>
                    </a:moveTo>
                    <a:lnTo>
                      <a:pt x="126" y="40"/>
                    </a:lnTo>
                    <a:lnTo>
                      <a:pt x="125" y="41"/>
                    </a:lnTo>
                    <a:lnTo>
                      <a:pt x="123" y="44"/>
                    </a:lnTo>
                    <a:lnTo>
                      <a:pt x="121" y="46"/>
                    </a:lnTo>
                    <a:lnTo>
                      <a:pt x="106" y="43"/>
                    </a:lnTo>
                    <a:lnTo>
                      <a:pt x="88" y="36"/>
                    </a:lnTo>
                    <a:lnTo>
                      <a:pt x="70" y="25"/>
                    </a:lnTo>
                    <a:lnTo>
                      <a:pt x="51" y="15"/>
                    </a:lnTo>
                    <a:lnTo>
                      <a:pt x="35" y="6"/>
                    </a:lnTo>
                    <a:lnTo>
                      <a:pt x="20" y="0"/>
                    </a:lnTo>
                    <a:lnTo>
                      <a:pt x="8" y="0"/>
                    </a:lnTo>
                    <a:lnTo>
                      <a:pt x="0" y="7"/>
                    </a:lnTo>
                    <a:lnTo>
                      <a:pt x="4" y="13"/>
                    </a:lnTo>
                    <a:lnTo>
                      <a:pt x="9" y="18"/>
                    </a:lnTo>
                    <a:lnTo>
                      <a:pt x="12" y="24"/>
                    </a:lnTo>
                    <a:lnTo>
                      <a:pt x="17" y="29"/>
                    </a:lnTo>
                    <a:lnTo>
                      <a:pt x="21" y="35"/>
                    </a:lnTo>
                    <a:lnTo>
                      <a:pt x="26" y="40"/>
                    </a:lnTo>
                    <a:lnTo>
                      <a:pt x="30" y="46"/>
                    </a:lnTo>
                    <a:lnTo>
                      <a:pt x="34" y="52"/>
                    </a:lnTo>
                    <a:lnTo>
                      <a:pt x="129" y="52"/>
                    </a:lnTo>
                    <a:lnTo>
                      <a:pt x="129" y="38"/>
                    </a:lnTo>
                    <a:lnTo>
                      <a:pt x="129" y="38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98" name="Freeform 90"/>
              <p:cNvSpPr>
                <a:spLocks/>
              </p:cNvSpPr>
              <p:nvPr/>
            </p:nvSpPr>
            <p:spPr bwMode="auto">
              <a:xfrm>
                <a:off x="3587" y="2658"/>
                <a:ext cx="16" cy="16"/>
              </a:xfrm>
              <a:custGeom>
                <a:avLst/>
                <a:gdLst>
                  <a:gd name="T0" fmla="*/ 32 w 32"/>
                  <a:gd name="T1" fmla="*/ 32 h 32"/>
                  <a:gd name="T2" fmla="*/ 0 w 32"/>
                  <a:gd name="T3" fmla="*/ 32 h 32"/>
                  <a:gd name="T4" fmla="*/ 1 w 32"/>
                  <a:gd name="T5" fmla="*/ 18 h 32"/>
                  <a:gd name="T6" fmla="*/ 5 w 32"/>
                  <a:gd name="T7" fmla="*/ 9 h 32"/>
                  <a:gd name="T8" fmla="*/ 10 w 32"/>
                  <a:gd name="T9" fmla="*/ 2 h 32"/>
                  <a:gd name="T10" fmla="*/ 18 w 32"/>
                  <a:gd name="T11" fmla="*/ 0 h 32"/>
                  <a:gd name="T12" fmla="*/ 22 w 32"/>
                  <a:gd name="T13" fmla="*/ 8 h 32"/>
                  <a:gd name="T14" fmla="*/ 25 w 32"/>
                  <a:gd name="T15" fmla="*/ 16 h 32"/>
                  <a:gd name="T16" fmla="*/ 29 w 32"/>
                  <a:gd name="T17" fmla="*/ 24 h 32"/>
                  <a:gd name="T18" fmla="*/ 32 w 32"/>
                  <a:gd name="T19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" h="32">
                    <a:moveTo>
                      <a:pt x="32" y="32"/>
                    </a:moveTo>
                    <a:lnTo>
                      <a:pt x="0" y="32"/>
                    </a:lnTo>
                    <a:lnTo>
                      <a:pt x="1" y="18"/>
                    </a:lnTo>
                    <a:lnTo>
                      <a:pt x="5" y="9"/>
                    </a:lnTo>
                    <a:lnTo>
                      <a:pt x="10" y="2"/>
                    </a:lnTo>
                    <a:lnTo>
                      <a:pt x="18" y="0"/>
                    </a:lnTo>
                    <a:lnTo>
                      <a:pt x="22" y="8"/>
                    </a:lnTo>
                    <a:lnTo>
                      <a:pt x="25" y="16"/>
                    </a:lnTo>
                    <a:lnTo>
                      <a:pt x="29" y="24"/>
                    </a:lnTo>
                    <a:lnTo>
                      <a:pt x="32" y="32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299" name="Freeform 91"/>
              <p:cNvSpPr>
                <a:spLocks/>
              </p:cNvSpPr>
              <p:nvPr/>
            </p:nvSpPr>
            <p:spPr bwMode="auto">
              <a:xfrm>
                <a:off x="3562" y="2444"/>
                <a:ext cx="115" cy="115"/>
              </a:xfrm>
              <a:custGeom>
                <a:avLst/>
                <a:gdLst>
                  <a:gd name="T0" fmla="*/ 231 w 231"/>
                  <a:gd name="T1" fmla="*/ 0 h 230"/>
                  <a:gd name="T2" fmla="*/ 157 w 231"/>
                  <a:gd name="T3" fmla="*/ 230 h 230"/>
                  <a:gd name="T4" fmla="*/ 128 w 231"/>
                  <a:gd name="T5" fmla="*/ 212 h 230"/>
                  <a:gd name="T6" fmla="*/ 99 w 231"/>
                  <a:gd name="T7" fmla="*/ 196 h 230"/>
                  <a:gd name="T8" fmla="*/ 73 w 231"/>
                  <a:gd name="T9" fmla="*/ 181 h 230"/>
                  <a:gd name="T10" fmla="*/ 52 w 231"/>
                  <a:gd name="T11" fmla="*/ 169 h 230"/>
                  <a:gd name="T12" fmla="*/ 52 w 231"/>
                  <a:gd name="T13" fmla="*/ 167 h 230"/>
                  <a:gd name="T14" fmla="*/ 52 w 231"/>
                  <a:gd name="T15" fmla="*/ 165 h 230"/>
                  <a:gd name="T16" fmla="*/ 35 w 231"/>
                  <a:gd name="T17" fmla="*/ 152 h 230"/>
                  <a:gd name="T18" fmla="*/ 21 w 231"/>
                  <a:gd name="T19" fmla="*/ 143 h 230"/>
                  <a:gd name="T20" fmla="*/ 11 w 231"/>
                  <a:gd name="T21" fmla="*/ 135 h 230"/>
                  <a:gd name="T22" fmla="*/ 0 w 231"/>
                  <a:gd name="T23" fmla="*/ 128 h 230"/>
                  <a:gd name="T24" fmla="*/ 9 w 231"/>
                  <a:gd name="T25" fmla="*/ 95 h 230"/>
                  <a:gd name="T26" fmla="*/ 27 w 231"/>
                  <a:gd name="T27" fmla="*/ 99 h 230"/>
                  <a:gd name="T28" fmla="*/ 44 w 231"/>
                  <a:gd name="T29" fmla="*/ 102 h 230"/>
                  <a:gd name="T30" fmla="*/ 62 w 231"/>
                  <a:gd name="T31" fmla="*/ 106 h 230"/>
                  <a:gd name="T32" fmla="*/ 83 w 231"/>
                  <a:gd name="T33" fmla="*/ 110 h 230"/>
                  <a:gd name="T34" fmla="*/ 109 w 231"/>
                  <a:gd name="T35" fmla="*/ 116 h 230"/>
                  <a:gd name="T36" fmla="*/ 140 w 231"/>
                  <a:gd name="T37" fmla="*/ 123 h 230"/>
                  <a:gd name="T38" fmla="*/ 178 w 231"/>
                  <a:gd name="T39" fmla="*/ 132 h 230"/>
                  <a:gd name="T40" fmla="*/ 204 w 231"/>
                  <a:gd name="T41" fmla="*/ 130 h 230"/>
                  <a:gd name="T42" fmla="*/ 204 w 231"/>
                  <a:gd name="T43" fmla="*/ 117 h 230"/>
                  <a:gd name="T44" fmla="*/ 196 w 231"/>
                  <a:gd name="T45" fmla="*/ 105 h 230"/>
                  <a:gd name="T46" fmla="*/ 186 w 231"/>
                  <a:gd name="T47" fmla="*/ 94 h 230"/>
                  <a:gd name="T48" fmla="*/ 181 w 231"/>
                  <a:gd name="T49" fmla="*/ 89 h 230"/>
                  <a:gd name="T50" fmla="*/ 179 w 231"/>
                  <a:gd name="T51" fmla="*/ 89 h 230"/>
                  <a:gd name="T52" fmla="*/ 168 w 231"/>
                  <a:gd name="T53" fmla="*/ 78 h 230"/>
                  <a:gd name="T54" fmla="*/ 163 w 231"/>
                  <a:gd name="T55" fmla="*/ 69 h 230"/>
                  <a:gd name="T56" fmla="*/ 160 w 231"/>
                  <a:gd name="T57" fmla="*/ 66 h 230"/>
                  <a:gd name="T58" fmla="*/ 158 w 231"/>
                  <a:gd name="T59" fmla="*/ 66 h 230"/>
                  <a:gd name="T60" fmla="*/ 151 w 231"/>
                  <a:gd name="T61" fmla="*/ 56 h 230"/>
                  <a:gd name="T62" fmla="*/ 148 w 231"/>
                  <a:gd name="T63" fmla="*/ 47 h 230"/>
                  <a:gd name="T64" fmla="*/ 151 w 231"/>
                  <a:gd name="T65" fmla="*/ 40 h 230"/>
                  <a:gd name="T66" fmla="*/ 160 w 231"/>
                  <a:gd name="T67" fmla="*/ 32 h 230"/>
                  <a:gd name="T68" fmla="*/ 174 w 231"/>
                  <a:gd name="T69" fmla="*/ 21 h 230"/>
                  <a:gd name="T70" fmla="*/ 188 w 231"/>
                  <a:gd name="T71" fmla="*/ 7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31" h="230">
                    <a:moveTo>
                      <a:pt x="195" y="0"/>
                    </a:moveTo>
                    <a:lnTo>
                      <a:pt x="231" y="0"/>
                    </a:lnTo>
                    <a:lnTo>
                      <a:pt x="231" y="230"/>
                    </a:lnTo>
                    <a:lnTo>
                      <a:pt x="157" y="230"/>
                    </a:lnTo>
                    <a:lnTo>
                      <a:pt x="142" y="221"/>
                    </a:lnTo>
                    <a:lnTo>
                      <a:pt x="128" y="212"/>
                    </a:lnTo>
                    <a:lnTo>
                      <a:pt x="113" y="204"/>
                    </a:lnTo>
                    <a:lnTo>
                      <a:pt x="99" y="196"/>
                    </a:lnTo>
                    <a:lnTo>
                      <a:pt x="85" y="188"/>
                    </a:lnTo>
                    <a:lnTo>
                      <a:pt x="73" y="181"/>
                    </a:lnTo>
                    <a:lnTo>
                      <a:pt x="61" y="175"/>
                    </a:lnTo>
                    <a:lnTo>
                      <a:pt x="52" y="169"/>
                    </a:lnTo>
                    <a:lnTo>
                      <a:pt x="52" y="168"/>
                    </a:lnTo>
                    <a:lnTo>
                      <a:pt x="52" y="167"/>
                    </a:lnTo>
                    <a:lnTo>
                      <a:pt x="52" y="166"/>
                    </a:lnTo>
                    <a:lnTo>
                      <a:pt x="52" y="165"/>
                    </a:lnTo>
                    <a:lnTo>
                      <a:pt x="43" y="158"/>
                    </a:lnTo>
                    <a:lnTo>
                      <a:pt x="35" y="152"/>
                    </a:lnTo>
                    <a:lnTo>
                      <a:pt x="28" y="147"/>
                    </a:lnTo>
                    <a:lnTo>
                      <a:pt x="21" y="143"/>
                    </a:lnTo>
                    <a:lnTo>
                      <a:pt x="15" y="138"/>
                    </a:lnTo>
                    <a:lnTo>
                      <a:pt x="11" y="135"/>
                    </a:lnTo>
                    <a:lnTo>
                      <a:pt x="5" y="131"/>
                    </a:lnTo>
                    <a:lnTo>
                      <a:pt x="0" y="128"/>
                    </a:lnTo>
                    <a:lnTo>
                      <a:pt x="0" y="93"/>
                    </a:lnTo>
                    <a:lnTo>
                      <a:pt x="9" y="95"/>
                    </a:lnTo>
                    <a:lnTo>
                      <a:pt x="19" y="97"/>
                    </a:lnTo>
                    <a:lnTo>
                      <a:pt x="27" y="99"/>
                    </a:lnTo>
                    <a:lnTo>
                      <a:pt x="36" y="100"/>
                    </a:lnTo>
                    <a:lnTo>
                      <a:pt x="44" y="102"/>
                    </a:lnTo>
                    <a:lnTo>
                      <a:pt x="53" y="105"/>
                    </a:lnTo>
                    <a:lnTo>
                      <a:pt x="62" y="106"/>
                    </a:lnTo>
                    <a:lnTo>
                      <a:pt x="73" y="108"/>
                    </a:lnTo>
                    <a:lnTo>
                      <a:pt x="83" y="110"/>
                    </a:lnTo>
                    <a:lnTo>
                      <a:pt x="96" y="114"/>
                    </a:lnTo>
                    <a:lnTo>
                      <a:pt x="109" y="116"/>
                    </a:lnTo>
                    <a:lnTo>
                      <a:pt x="123" y="120"/>
                    </a:lnTo>
                    <a:lnTo>
                      <a:pt x="140" y="123"/>
                    </a:lnTo>
                    <a:lnTo>
                      <a:pt x="158" y="128"/>
                    </a:lnTo>
                    <a:lnTo>
                      <a:pt x="178" y="132"/>
                    </a:lnTo>
                    <a:lnTo>
                      <a:pt x="199" y="137"/>
                    </a:lnTo>
                    <a:lnTo>
                      <a:pt x="204" y="130"/>
                    </a:lnTo>
                    <a:lnTo>
                      <a:pt x="206" y="123"/>
                    </a:lnTo>
                    <a:lnTo>
                      <a:pt x="204" y="117"/>
                    </a:lnTo>
                    <a:lnTo>
                      <a:pt x="201" y="110"/>
                    </a:lnTo>
                    <a:lnTo>
                      <a:pt x="196" y="105"/>
                    </a:lnTo>
                    <a:lnTo>
                      <a:pt x="190" y="99"/>
                    </a:lnTo>
                    <a:lnTo>
                      <a:pt x="186" y="94"/>
                    </a:lnTo>
                    <a:lnTo>
                      <a:pt x="182" y="89"/>
                    </a:lnTo>
                    <a:lnTo>
                      <a:pt x="181" y="89"/>
                    </a:lnTo>
                    <a:lnTo>
                      <a:pt x="180" y="89"/>
                    </a:lnTo>
                    <a:lnTo>
                      <a:pt x="179" y="89"/>
                    </a:lnTo>
                    <a:lnTo>
                      <a:pt x="178" y="89"/>
                    </a:lnTo>
                    <a:lnTo>
                      <a:pt x="168" y="78"/>
                    </a:lnTo>
                    <a:lnTo>
                      <a:pt x="165" y="71"/>
                    </a:lnTo>
                    <a:lnTo>
                      <a:pt x="163" y="69"/>
                    </a:lnTo>
                    <a:lnTo>
                      <a:pt x="161" y="66"/>
                    </a:lnTo>
                    <a:lnTo>
                      <a:pt x="160" y="66"/>
                    </a:lnTo>
                    <a:lnTo>
                      <a:pt x="159" y="66"/>
                    </a:lnTo>
                    <a:lnTo>
                      <a:pt x="158" y="66"/>
                    </a:lnTo>
                    <a:lnTo>
                      <a:pt x="157" y="66"/>
                    </a:lnTo>
                    <a:lnTo>
                      <a:pt x="151" y="56"/>
                    </a:lnTo>
                    <a:lnTo>
                      <a:pt x="149" y="52"/>
                    </a:lnTo>
                    <a:lnTo>
                      <a:pt x="148" y="47"/>
                    </a:lnTo>
                    <a:lnTo>
                      <a:pt x="148" y="42"/>
                    </a:lnTo>
                    <a:lnTo>
                      <a:pt x="151" y="40"/>
                    </a:lnTo>
                    <a:lnTo>
                      <a:pt x="156" y="36"/>
                    </a:lnTo>
                    <a:lnTo>
                      <a:pt x="160" y="32"/>
                    </a:lnTo>
                    <a:lnTo>
                      <a:pt x="167" y="26"/>
                    </a:lnTo>
                    <a:lnTo>
                      <a:pt x="174" y="21"/>
                    </a:lnTo>
                    <a:lnTo>
                      <a:pt x="181" y="14"/>
                    </a:lnTo>
                    <a:lnTo>
                      <a:pt x="188" y="7"/>
                    </a:lnTo>
                    <a:lnTo>
                      <a:pt x="195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00" name="Freeform 92"/>
              <p:cNvSpPr>
                <a:spLocks/>
              </p:cNvSpPr>
              <p:nvPr/>
            </p:nvSpPr>
            <p:spPr bwMode="auto">
              <a:xfrm>
                <a:off x="3591" y="2329"/>
                <a:ext cx="86" cy="115"/>
              </a:xfrm>
              <a:custGeom>
                <a:avLst/>
                <a:gdLst>
                  <a:gd name="T0" fmla="*/ 25 w 172"/>
                  <a:gd name="T1" fmla="*/ 0 h 230"/>
                  <a:gd name="T2" fmla="*/ 58 w 172"/>
                  <a:gd name="T3" fmla="*/ 13 h 230"/>
                  <a:gd name="T4" fmla="*/ 92 w 172"/>
                  <a:gd name="T5" fmla="*/ 29 h 230"/>
                  <a:gd name="T6" fmla="*/ 128 w 172"/>
                  <a:gd name="T7" fmla="*/ 44 h 230"/>
                  <a:gd name="T8" fmla="*/ 162 w 172"/>
                  <a:gd name="T9" fmla="*/ 49 h 230"/>
                  <a:gd name="T10" fmla="*/ 160 w 172"/>
                  <a:gd name="T11" fmla="*/ 26 h 230"/>
                  <a:gd name="T12" fmla="*/ 151 w 172"/>
                  <a:gd name="T13" fmla="*/ 0 h 230"/>
                  <a:gd name="T14" fmla="*/ 172 w 172"/>
                  <a:gd name="T15" fmla="*/ 230 h 230"/>
                  <a:gd name="T16" fmla="*/ 145 w 172"/>
                  <a:gd name="T17" fmla="*/ 221 h 230"/>
                  <a:gd name="T18" fmla="*/ 158 w 172"/>
                  <a:gd name="T19" fmla="*/ 202 h 230"/>
                  <a:gd name="T20" fmla="*/ 164 w 172"/>
                  <a:gd name="T21" fmla="*/ 185 h 230"/>
                  <a:gd name="T22" fmla="*/ 155 w 172"/>
                  <a:gd name="T23" fmla="*/ 170 h 230"/>
                  <a:gd name="T24" fmla="*/ 146 w 172"/>
                  <a:gd name="T25" fmla="*/ 164 h 230"/>
                  <a:gd name="T26" fmla="*/ 146 w 172"/>
                  <a:gd name="T27" fmla="*/ 162 h 230"/>
                  <a:gd name="T28" fmla="*/ 139 w 172"/>
                  <a:gd name="T29" fmla="*/ 155 h 230"/>
                  <a:gd name="T30" fmla="*/ 126 w 172"/>
                  <a:gd name="T31" fmla="*/ 141 h 230"/>
                  <a:gd name="T32" fmla="*/ 111 w 172"/>
                  <a:gd name="T33" fmla="*/ 126 h 230"/>
                  <a:gd name="T34" fmla="*/ 98 w 172"/>
                  <a:gd name="T35" fmla="*/ 115 h 230"/>
                  <a:gd name="T36" fmla="*/ 92 w 172"/>
                  <a:gd name="T37" fmla="*/ 111 h 230"/>
                  <a:gd name="T38" fmla="*/ 92 w 172"/>
                  <a:gd name="T39" fmla="*/ 108 h 230"/>
                  <a:gd name="T40" fmla="*/ 91 w 172"/>
                  <a:gd name="T41" fmla="*/ 107 h 230"/>
                  <a:gd name="T42" fmla="*/ 89 w 172"/>
                  <a:gd name="T43" fmla="*/ 107 h 230"/>
                  <a:gd name="T44" fmla="*/ 85 w 172"/>
                  <a:gd name="T45" fmla="*/ 101 h 230"/>
                  <a:gd name="T46" fmla="*/ 74 w 172"/>
                  <a:gd name="T47" fmla="*/ 87 h 230"/>
                  <a:gd name="T48" fmla="*/ 58 w 172"/>
                  <a:gd name="T49" fmla="*/ 72 h 230"/>
                  <a:gd name="T50" fmla="*/ 45 w 172"/>
                  <a:gd name="T51" fmla="*/ 57 h 230"/>
                  <a:gd name="T52" fmla="*/ 40 w 172"/>
                  <a:gd name="T53" fmla="*/ 51 h 230"/>
                  <a:gd name="T54" fmla="*/ 38 w 172"/>
                  <a:gd name="T55" fmla="*/ 51 h 230"/>
                  <a:gd name="T56" fmla="*/ 31 w 172"/>
                  <a:gd name="T57" fmla="*/ 44 h 230"/>
                  <a:gd name="T58" fmla="*/ 21 w 172"/>
                  <a:gd name="T59" fmla="*/ 32 h 230"/>
                  <a:gd name="T60" fmla="*/ 10 w 172"/>
                  <a:gd name="T61" fmla="*/ 19 h 230"/>
                  <a:gd name="T62" fmla="*/ 2 w 172"/>
                  <a:gd name="T63" fmla="*/ 6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2" h="230">
                    <a:moveTo>
                      <a:pt x="0" y="0"/>
                    </a:moveTo>
                    <a:lnTo>
                      <a:pt x="25" y="0"/>
                    </a:lnTo>
                    <a:lnTo>
                      <a:pt x="41" y="5"/>
                    </a:lnTo>
                    <a:lnTo>
                      <a:pt x="58" y="13"/>
                    </a:lnTo>
                    <a:lnTo>
                      <a:pt x="75" y="21"/>
                    </a:lnTo>
                    <a:lnTo>
                      <a:pt x="92" y="29"/>
                    </a:lnTo>
                    <a:lnTo>
                      <a:pt x="109" y="37"/>
                    </a:lnTo>
                    <a:lnTo>
                      <a:pt x="128" y="44"/>
                    </a:lnTo>
                    <a:lnTo>
                      <a:pt x="145" y="48"/>
                    </a:lnTo>
                    <a:lnTo>
                      <a:pt x="162" y="49"/>
                    </a:lnTo>
                    <a:lnTo>
                      <a:pt x="162" y="39"/>
                    </a:lnTo>
                    <a:lnTo>
                      <a:pt x="160" y="26"/>
                    </a:lnTo>
                    <a:lnTo>
                      <a:pt x="155" y="13"/>
                    </a:lnTo>
                    <a:lnTo>
                      <a:pt x="151" y="0"/>
                    </a:lnTo>
                    <a:lnTo>
                      <a:pt x="172" y="0"/>
                    </a:lnTo>
                    <a:lnTo>
                      <a:pt x="172" y="230"/>
                    </a:lnTo>
                    <a:lnTo>
                      <a:pt x="136" y="230"/>
                    </a:lnTo>
                    <a:lnTo>
                      <a:pt x="145" y="221"/>
                    </a:lnTo>
                    <a:lnTo>
                      <a:pt x="152" y="211"/>
                    </a:lnTo>
                    <a:lnTo>
                      <a:pt x="158" y="202"/>
                    </a:lnTo>
                    <a:lnTo>
                      <a:pt x="162" y="193"/>
                    </a:lnTo>
                    <a:lnTo>
                      <a:pt x="164" y="185"/>
                    </a:lnTo>
                    <a:lnTo>
                      <a:pt x="161" y="177"/>
                    </a:lnTo>
                    <a:lnTo>
                      <a:pt x="155" y="170"/>
                    </a:lnTo>
                    <a:lnTo>
                      <a:pt x="146" y="165"/>
                    </a:lnTo>
                    <a:lnTo>
                      <a:pt x="146" y="164"/>
                    </a:lnTo>
                    <a:lnTo>
                      <a:pt x="146" y="163"/>
                    </a:lnTo>
                    <a:lnTo>
                      <a:pt x="146" y="162"/>
                    </a:lnTo>
                    <a:lnTo>
                      <a:pt x="146" y="161"/>
                    </a:lnTo>
                    <a:lnTo>
                      <a:pt x="139" y="155"/>
                    </a:lnTo>
                    <a:lnTo>
                      <a:pt x="132" y="148"/>
                    </a:lnTo>
                    <a:lnTo>
                      <a:pt x="126" y="141"/>
                    </a:lnTo>
                    <a:lnTo>
                      <a:pt x="117" y="133"/>
                    </a:lnTo>
                    <a:lnTo>
                      <a:pt x="111" y="126"/>
                    </a:lnTo>
                    <a:lnTo>
                      <a:pt x="104" y="119"/>
                    </a:lnTo>
                    <a:lnTo>
                      <a:pt x="98" y="115"/>
                    </a:lnTo>
                    <a:lnTo>
                      <a:pt x="92" y="112"/>
                    </a:lnTo>
                    <a:lnTo>
                      <a:pt x="92" y="111"/>
                    </a:lnTo>
                    <a:lnTo>
                      <a:pt x="92" y="109"/>
                    </a:lnTo>
                    <a:lnTo>
                      <a:pt x="92" y="108"/>
                    </a:lnTo>
                    <a:lnTo>
                      <a:pt x="92" y="107"/>
                    </a:lnTo>
                    <a:lnTo>
                      <a:pt x="91" y="107"/>
                    </a:lnTo>
                    <a:lnTo>
                      <a:pt x="90" y="107"/>
                    </a:lnTo>
                    <a:lnTo>
                      <a:pt x="89" y="107"/>
                    </a:lnTo>
                    <a:lnTo>
                      <a:pt x="88" y="107"/>
                    </a:lnTo>
                    <a:lnTo>
                      <a:pt x="85" y="101"/>
                    </a:lnTo>
                    <a:lnTo>
                      <a:pt x="81" y="94"/>
                    </a:lnTo>
                    <a:lnTo>
                      <a:pt x="74" y="87"/>
                    </a:lnTo>
                    <a:lnTo>
                      <a:pt x="66" y="79"/>
                    </a:lnTo>
                    <a:lnTo>
                      <a:pt x="58" y="72"/>
                    </a:lnTo>
                    <a:lnTo>
                      <a:pt x="51" y="64"/>
                    </a:lnTo>
                    <a:lnTo>
                      <a:pt x="45" y="57"/>
                    </a:lnTo>
                    <a:lnTo>
                      <a:pt x="41" y="51"/>
                    </a:lnTo>
                    <a:lnTo>
                      <a:pt x="40" y="51"/>
                    </a:lnTo>
                    <a:lnTo>
                      <a:pt x="39" y="51"/>
                    </a:lnTo>
                    <a:lnTo>
                      <a:pt x="38" y="51"/>
                    </a:lnTo>
                    <a:lnTo>
                      <a:pt x="37" y="51"/>
                    </a:lnTo>
                    <a:lnTo>
                      <a:pt x="31" y="44"/>
                    </a:lnTo>
                    <a:lnTo>
                      <a:pt x="26" y="39"/>
                    </a:lnTo>
                    <a:lnTo>
                      <a:pt x="21" y="32"/>
                    </a:lnTo>
                    <a:lnTo>
                      <a:pt x="15" y="26"/>
                    </a:lnTo>
                    <a:lnTo>
                      <a:pt x="10" y="19"/>
                    </a:lnTo>
                    <a:lnTo>
                      <a:pt x="6" y="13"/>
                    </a:lnTo>
                    <a:lnTo>
                      <a:pt x="2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01" name="Freeform 93"/>
              <p:cNvSpPr>
                <a:spLocks/>
              </p:cNvSpPr>
              <p:nvPr/>
            </p:nvSpPr>
            <p:spPr bwMode="auto">
              <a:xfrm>
                <a:off x="3665" y="2305"/>
                <a:ext cx="12" cy="24"/>
              </a:xfrm>
              <a:custGeom>
                <a:avLst/>
                <a:gdLst>
                  <a:gd name="T0" fmla="*/ 25 w 25"/>
                  <a:gd name="T1" fmla="*/ 0 h 48"/>
                  <a:gd name="T2" fmla="*/ 25 w 25"/>
                  <a:gd name="T3" fmla="*/ 48 h 48"/>
                  <a:gd name="T4" fmla="*/ 4 w 25"/>
                  <a:gd name="T5" fmla="*/ 48 h 48"/>
                  <a:gd name="T6" fmla="*/ 0 w 25"/>
                  <a:gd name="T7" fmla="*/ 34 h 48"/>
                  <a:gd name="T8" fmla="*/ 3 w 25"/>
                  <a:gd name="T9" fmla="*/ 20 h 48"/>
                  <a:gd name="T10" fmla="*/ 10 w 25"/>
                  <a:gd name="T11" fmla="*/ 8 h 48"/>
                  <a:gd name="T12" fmla="*/ 25 w 25"/>
                  <a:gd name="T13" fmla="*/ 0 h 48"/>
                  <a:gd name="T14" fmla="*/ 25 w 25"/>
                  <a:gd name="T15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" h="48">
                    <a:moveTo>
                      <a:pt x="25" y="0"/>
                    </a:moveTo>
                    <a:lnTo>
                      <a:pt x="25" y="48"/>
                    </a:lnTo>
                    <a:lnTo>
                      <a:pt x="4" y="48"/>
                    </a:lnTo>
                    <a:lnTo>
                      <a:pt x="0" y="34"/>
                    </a:lnTo>
                    <a:lnTo>
                      <a:pt x="3" y="20"/>
                    </a:lnTo>
                    <a:lnTo>
                      <a:pt x="10" y="8"/>
                    </a:lnTo>
                    <a:lnTo>
                      <a:pt x="25" y="0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02" name="Freeform 94"/>
              <p:cNvSpPr>
                <a:spLocks/>
              </p:cNvSpPr>
              <p:nvPr/>
            </p:nvSpPr>
            <p:spPr bwMode="auto">
              <a:xfrm>
                <a:off x="3591" y="2328"/>
                <a:ext cx="13" cy="1"/>
              </a:xfrm>
              <a:custGeom>
                <a:avLst/>
                <a:gdLst>
                  <a:gd name="T0" fmla="*/ 25 w 25"/>
                  <a:gd name="T1" fmla="*/ 3 h 3"/>
                  <a:gd name="T2" fmla="*/ 0 w 25"/>
                  <a:gd name="T3" fmla="*/ 3 h 3"/>
                  <a:gd name="T4" fmla="*/ 0 w 25"/>
                  <a:gd name="T5" fmla="*/ 2 h 3"/>
                  <a:gd name="T6" fmla="*/ 0 w 25"/>
                  <a:gd name="T7" fmla="*/ 1 h 3"/>
                  <a:gd name="T8" fmla="*/ 0 w 25"/>
                  <a:gd name="T9" fmla="*/ 1 h 3"/>
                  <a:gd name="T10" fmla="*/ 0 w 25"/>
                  <a:gd name="T11" fmla="*/ 0 h 3"/>
                  <a:gd name="T12" fmla="*/ 6 w 25"/>
                  <a:gd name="T13" fmla="*/ 0 h 3"/>
                  <a:gd name="T14" fmla="*/ 13 w 25"/>
                  <a:gd name="T15" fmla="*/ 0 h 3"/>
                  <a:gd name="T16" fmla="*/ 20 w 25"/>
                  <a:gd name="T17" fmla="*/ 1 h 3"/>
                  <a:gd name="T18" fmla="*/ 25 w 25"/>
                  <a:gd name="T1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" h="3">
                    <a:moveTo>
                      <a:pt x="25" y="3"/>
                    </a:move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3" y="0"/>
                    </a:lnTo>
                    <a:lnTo>
                      <a:pt x="20" y="1"/>
                    </a:lnTo>
                    <a:lnTo>
                      <a:pt x="25" y="3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03" name="Freeform 95"/>
              <p:cNvSpPr>
                <a:spLocks/>
              </p:cNvSpPr>
              <p:nvPr/>
            </p:nvSpPr>
            <p:spPr bwMode="auto">
              <a:xfrm>
                <a:off x="3467" y="3018"/>
                <a:ext cx="24" cy="46"/>
              </a:xfrm>
              <a:custGeom>
                <a:avLst/>
                <a:gdLst>
                  <a:gd name="T0" fmla="*/ 0 w 49"/>
                  <a:gd name="T1" fmla="*/ 0 h 91"/>
                  <a:gd name="T2" fmla="*/ 49 w 49"/>
                  <a:gd name="T3" fmla="*/ 0 h 91"/>
                  <a:gd name="T4" fmla="*/ 46 w 49"/>
                  <a:gd name="T5" fmla="*/ 23 h 91"/>
                  <a:gd name="T6" fmla="*/ 44 w 49"/>
                  <a:gd name="T7" fmla="*/ 42 h 91"/>
                  <a:gd name="T8" fmla="*/ 42 w 49"/>
                  <a:gd name="T9" fmla="*/ 62 h 91"/>
                  <a:gd name="T10" fmla="*/ 37 w 49"/>
                  <a:gd name="T11" fmla="*/ 89 h 91"/>
                  <a:gd name="T12" fmla="*/ 36 w 49"/>
                  <a:gd name="T13" fmla="*/ 90 h 91"/>
                  <a:gd name="T14" fmla="*/ 34 w 49"/>
                  <a:gd name="T15" fmla="*/ 90 h 91"/>
                  <a:gd name="T16" fmla="*/ 32 w 49"/>
                  <a:gd name="T17" fmla="*/ 90 h 91"/>
                  <a:gd name="T18" fmla="*/ 30 w 49"/>
                  <a:gd name="T19" fmla="*/ 91 h 91"/>
                  <a:gd name="T20" fmla="*/ 21 w 49"/>
                  <a:gd name="T21" fmla="*/ 63 h 91"/>
                  <a:gd name="T22" fmla="*/ 14 w 49"/>
                  <a:gd name="T23" fmla="*/ 40 h 91"/>
                  <a:gd name="T24" fmla="*/ 7 w 49"/>
                  <a:gd name="T25" fmla="*/ 21 h 91"/>
                  <a:gd name="T26" fmla="*/ 0 w 49"/>
                  <a:gd name="T27" fmla="*/ 0 h 91"/>
                  <a:gd name="T28" fmla="*/ 0 w 49"/>
                  <a:gd name="T29" fmla="*/ 0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9" h="91">
                    <a:moveTo>
                      <a:pt x="0" y="0"/>
                    </a:moveTo>
                    <a:lnTo>
                      <a:pt x="49" y="0"/>
                    </a:lnTo>
                    <a:lnTo>
                      <a:pt x="46" y="23"/>
                    </a:lnTo>
                    <a:lnTo>
                      <a:pt x="44" y="42"/>
                    </a:lnTo>
                    <a:lnTo>
                      <a:pt x="42" y="62"/>
                    </a:lnTo>
                    <a:lnTo>
                      <a:pt x="37" y="89"/>
                    </a:lnTo>
                    <a:lnTo>
                      <a:pt x="36" y="90"/>
                    </a:lnTo>
                    <a:lnTo>
                      <a:pt x="34" y="90"/>
                    </a:lnTo>
                    <a:lnTo>
                      <a:pt x="32" y="90"/>
                    </a:lnTo>
                    <a:lnTo>
                      <a:pt x="30" y="91"/>
                    </a:lnTo>
                    <a:lnTo>
                      <a:pt x="21" y="63"/>
                    </a:lnTo>
                    <a:lnTo>
                      <a:pt x="14" y="40"/>
                    </a:lnTo>
                    <a:lnTo>
                      <a:pt x="7" y="2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04" name="Freeform 96"/>
              <p:cNvSpPr>
                <a:spLocks/>
              </p:cNvSpPr>
              <p:nvPr/>
            </p:nvSpPr>
            <p:spPr bwMode="auto">
              <a:xfrm>
                <a:off x="3535" y="3070"/>
                <a:ext cx="27" cy="23"/>
              </a:xfrm>
              <a:custGeom>
                <a:avLst/>
                <a:gdLst>
                  <a:gd name="T0" fmla="*/ 53 w 53"/>
                  <a:gd name="T1" fmla="*/ 0 h 48"/>
                  <a:gd name="T2" fmla="*/ 53 w 53"/>
                  <a:gd name="T3" fmla="*/ 37 h 48"/>
                  <a:gd name="T4" fmla="*/ 48 w 53"/>
                  <a:gd name="T5" fmla="*/ 38 h 48"/>
                  <a:gd name="T6" fmla="*/ 43 w 53"/>
                  <a:gd name="T7" fmla="*/ 40 h 48"/>
                  <a:gd name="T8" fmla="*/ 36 w 53"/>
                  <a:gd name="T9" fmla="*/ 41 h 48"/>
                  <a:gd name="T10" fmla="*/ 30 w 53"/>
                  <a:gd name="T11" fmla="*/ 42 h 48"/>
                  <a:gd name="T12" fmla="*/ 23 w 53"/>
                  <a:gd name="T13" fmla="*/ 43 h 48"/>
                  <a:gd name="T14" fmla="*/ 16 w 53"/>
                  <a:gd name="T15" fmla="*/ 44 h 48"/>
                  <a:gd name="T16" fmla="*/ 10 w 53"/>
                  <a:gd name="T17" fmla="*/ 46 h 48"/>
                  <a:gd name="T18" fmla="*/ 1 w 53"/>
                  <a:gd name="T19" fmla="*/ 48 h 48"/>
                  <a:gd name="T20" fmla="*/ 0 w 53"/>
                  <a:gd name="T21" fmla="*/ 45 h 48"/>
                  <a:gd name="T22" fmla="*/ 0 w 53"/>
                  <a:gd name="T23" fmla="*/ 44 h 48"/>
                  <a:gd name="T24" fmla="*/ 0 w 53"/>
                  <a:gd name="T25" fmla="*/ 42 h 48"/>
                  <a:gd name="T26" fmla="*/ 0 w 53"/>
                  <a:gd name="T27" fmla="*/ 41 h 48"/>
                  <a:gd name="T28" fmla="*/ 10 w 53"/>
                  <a:gd name="T29" fmla="*/ 34 h 48"/>
                  <a:gd name="T30" fmla="*/ 18 w 53"/>
                  <a:gd name="T31" fmla="*/ 28 h 48"/>
                  <a:gd name="T32" fmla="*/ 24 w 53"/>
                  <a:gd name="T33" fmla="*/ 22 h 48"/>
                  <a:gd name="T34" fmla="*/ 30 w 53"/>
                  <a:gd name="T35" fmla="*/ 18 h 48"/>
                  <a:gd name="T36" fmla="*/ 36 w 53"/>
                  <a:gd name="T37" fmla="*/ 13 h 48"/>
                  <a:gd name="T38" fmla="*/ 42 w 53"/>
                  <a:gd name="T39" fmla="*/ 10 h 48"/>
                  <a:gd name="T40" fmla="*/ 48 w 53"/>
                  <a:gd name="T41" fmla="*/ 5 h 48"/>
                  <a:gd name="T42" fmla="*/ 53 w 53"/>
                  <a:gd name="T43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53" h="48">
                    <a:moveTo>
                      <a:pt x="53" y="0"/>
                    </a:moveTo>
                    <a:lnTo>
                      <a:pt x="53" y="37"/>
                    </a:lnTo>
                    <a:lnTo>
                      <a:pt x="48" y="38"/>
                    </a:lnTo>
                    <a:lnTo>
                      <a:pt x="43" y="40"/>
                    </a:lnTo>
                    <a:lnTo>
                      <a:pt x="36" y="41"/>
                    </a:lnTo>
                    <a:lnTo>
                      <a:pt x="30" y="42"/>
                    </a:lnTo>
                    <a:lnTo>
                      <a:pt x="23" y="43"/>
                    </a:lnTo>
                    <a:lnTo>
                      <a:pt x="16" y="44"/>
                    </a:lnTo>
                    <a:lnTo>
                      <a:pt x="10" y="46"/>
                    </a:lnTo>
                    <a:lnTo>
                      <a:pt x="1" y="48"/>
                    </a:lnTo>
                    <a:lnTo>
                      <a:pt x="0" y="45"/>
                    </a:lnTo>
                    <a:lnTo>
                      <a:pt x="0" y="44"/>
                    </a:lnTo>
                    <a:lnTo>
                      <a:pt x="0" y="42"/>
                    </a:lnTo>
                    <a:lnTo>
                      <a:pt x="0" y="41"/>
                    </a:lnTo>
                    <a:lnTo>
                      <a:pt x="10" y="34"/>
                    </a:lnTo>
                    <a:lnTo>
                      <a:pt x="18" y="28"/>
                    </a:lnTo>
                    <a:lnTo>
                      <a:pt x="24" y="22"/>
                    </a:lnTo>
                    <a:lnTo>
                      <a:pt x="30" y="18"/>
                    </a:lnTo>
                    <a:lnTo>
                      <a:pt x="36" y="13"/>
                    </a:lnTo>
                    <a:lnTo>
                      <a:pt x="42" y="10"/>
                    </a:lnTo>
                    <a:lnTo>
                      <a:pt x="48" y="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05" name="Freeform 97"/>
              <p:cNvSpPr>
                <a:spLocks/>
              </p:cNvSpPr>
              <p:nvPr/>
            </p:nvSpPr>
            <p:spPr bwMode="auto">
              <a:xfrm>
                <a:off x="3446" y="2904"/>
                <a:ext cx="57" cy="114"/>
              </a:xfrm>
              <a:custGeom>
                <a:avLst/>
                <a:gdLst>
                  <a:gd name="T0" fmla="*/ 0 w 113"/>
                  <a:gd name="T1" fmla="*/ 0 h 230"/>
                  <a:gd name="T2" fmla="*/ 113 w 113"/>
                  <a:gd name="T3" fmla="*/ 0 h 230"/>
                  <a:gd name="T4" fmla="*/ 100 w 113"/>
                  <a:gd name="T5" fmla="*/ 44 h 230"/>
                  <a:gd name="T6" fmla="*/ 96 w 113"/>
                  <a:gd name="T7" fmla="*/ 98 h 230"/>
                  <a:gd name="T8" fmla="*/ 96 w 113"/>
                  <a:gd name="T9" fmla="*/ 153 h 230"/>
                  <a:gd name="T10" fmla="*/ 96 w 113"/>
                  <a:gd name="T11" fmla="*/ 194 h 230"/>
                  <a:gd name="T12" fmla="*/ 94 w 113"/>
                  <a:gd name="T13" fmla="*/ 195 h 230"/>
                  <a:gd name="T14" fmla="*/ 94 w 113"/>
                  <a:gd name="T15" fmla="*/ 195 h 230"/>
                  <a:gd name="T16" fmla="*/ 93 w 113"/>
                  <a:gd name="T17" fmla="*/ 196 h 230"/>
                  <a:gd name="T18" fmla="*/ 92 w 113"/>
                  <a:gd name="T19" fmla="*/ 196 h 230"/>
                  <a:gd name="T20" fmla="*/ 91 w 113"/>
                  <a:gd name="T21" fmla="*/ 207 h 230"/>
                  <a:gd name="T22" fmla="*/ 90 w 113"/>
                  <a:gd name="T23" fmla="*/ 215 h 230"/>
                  <a:gd name="T24" fmla="*/ 90 w 113"/>
                  <a:gd name="T25" fmla="*/ 223 h 230"/>
                  <a:gd name="T26" fmla="*/ 89 w 113"/>
                  <a:gd name="T27" fmla="*/ 230 h 230"/>
                  <a:gd name="T28" fmla="*/ 40 w 113"/>
                  <a:gd name="T29" fmla="*/ 230 h 230"/>
                  <a:gd name="T30" fmla="*/ 37 w 113"/>
                  <a:gd name="T31" fmla="*/ 219 h 230"/>
                  <a:gd name="T32" fmla="*/ 33 w 113"/>
                  <a:gd name="T33" fmla="*/ 208 h 230"/>
                  <a:gd name="T34" fmla="*/ 29 w 113"/>
                  <a:gd name="T35" fmla="*/ 195 h 230"/>
                  <a:gd name="T36" fmla="*/ 24 w 113"/>
                  <a:gd name="T37" fmla="*/ 180 h 230"/>
                  <a:gd name="T38" fmla="*/ 20 w 113"/>
                  <a:gd name="T39" fmla="*/ 164 h 230"/>
                  <a:gd name="T40" fmla="*/ 14 w 113"/>
                  <a:gd name="T41" fmla="*/ 146 h 230"/>
                  <a:gd name="T42" fmla="*/ 7 w 113"/>
                  <a:gd name="T43" fmla="*/ 125 h 230"/>
                  <a:gd name="T44" fmla="*/ 0 w 113"/>
                  <a:gd name="T45" fmla="*/ 101 h 230"/>
                  <a:gd name="T46" fmla="*/ 0 w 113"/>
                  <a:gd name="T47" fmla="*/ 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13" h="230">
                    <a:moveTo>
                      <a:pt x="0" y="0"/>
                    </a:moveTo>
                    <a:lnTo>
                      <a:pt x="113" y="0"/>
                    </a:lnTo>
                    <a:lnTo>
                      <a:pt x="100" y="44"/>
                    </a:lnTo>
                    <a:lnTo>
                      <a:pt x="96" y="98"/>
                    </a:lnTo>
                    <a:lnTo>
                      <a:pt x="96" y="153"/>
                    </a:lnTo>
                    <a:lnTo>
                      <a:pt x="96" y="194"/>
                    </a:lnTo>
                    <a:lnTo>
                      <a:pt x="94" y="195"/>
                    </a:lnTo>
                    <a:lnTo>
                      <a:pt x="94" y="195"/>
                    </a:lnTo>
                    <a:lnTo>
                      <a:pt x="93" y="196"/>
                    </a:lnTo>
                    <a:lnTo>
                      <a:pt x="92" y="196"/>
                    </a:lnTo>
                    <a:lnTo>
                      <a:pt x="91" y="207"/>
                    </a:lnTo>
                    <a:lnTo>
                      <a:pt x="90" y="215"/>
                    </a:lnTo>
                    <a:lnTo>
                      <a:pt x="90" y="223"/>
                    </a:lnTo>
                    <a:lnTo>
                      <a:pt x="89" y="230"/>
                    </a:lnTo>
                    <a:lnTo>
                      <a:pt x="40" y="230"/>
                    </a:lnTo>
                    <a:lnTo>
                      <a:pt x="37" y="219"/>
                    </a:lnTo>
                    <a:lnTo>
                      <a:pt x="33" y="208"/>
                    </a:lnTo>
                    <a:lnTo>
                      <a:pt x="29" y="195"/>
                    </a:lnTo>
                    <a:lnTo>
                      <a:pt x="24" y="180"/>
                    </a:lnTo>
                    <a:lnTo>
                      <a:pt x="20" y="164"/>
                    </a:lnTo>
                    <a:lnTo>
                      <a:pt x="14" y="146"/>
                    </a:lnTo>
                    <a:lnTo>
                      <a:pt x="7" y="125"/>
                    </a:lnTo>
                    <a:lnTo>
                      <a:pt x="0" y="10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06" name="Freeform 98"/>
              <p:cNvSpPr>
                <a:spLocks/>
              </p:cNvSpPr>
              <p:nvPr/>
            </p:nvSpPr>
            <p:spPr bwMode="auto">
              <a:xfrm>
                <a:off x="3518" y="2797"/>
                <a:ext cx="44" cy="37"/>
              </a:xfrm>
              <a:custGeom>
                <a:avLst/>
                <a:gdLst>
                  <a:gd name="T0" fmla="*/ 87 w 87"/>
                  <a:gd name="T1" fmla="*/ 13 h 75"/>
                  <a:gd name="T2" fmla="*/ 87 w 87"/>
                  <a:gd name="T3" fmla="*/ 75 h 75"/>
                  <a:gd name="T4" fmla="*/ 75 w 87"/>
                  <a:gd name="T5" fmla="*/ 65 h 75"/>
                  <a:gd name="T6" fmla="*/ 60 w 87"/>
                  <a:gd name="T7" fmla="*/ 55 h 75"/>
                  <a:gd name="T8" fmla="*/ 42 w 87"/>
                  <a:gd name="T9" fmla="*/ 46 h 75"/>
                  <a:gd name="T10" fmla="*/ 27 w 87"/>
                  <a:gd name="T11" fmla="*/ 37 h 75"/>
                  <a:gd name="T12" fmla="*/ 14 w 87"/>
                  <a:gd name="T13" fmla="*/ 28 h 75"/>
                  <a:gd name="T14" fmla="*/ 3 w 87"/>
                  <a:gd name="T15" fmla="*/ 19 h 75"/>
                  <a:gd name="T16" fmla="*/ 0 w 87"/>
                  <a:gd name="T17" fmla="*/ 9 h 75"/>
                  <a:gd name="T18" fmla="*/ 2 w 87"/>
                  <a:gd name="T19" fmla="*/ 0 h 75"/>
                  <a:gd name="T20" fmla="*/ 12 w 87"/>
                  <a:gd name="T21" fmla="*/ 1 h 75"/>
                  <a:gd name="T22" fmla="*/ 24 w 87"/>
                  <a:gd name="T23" fmla="*/ 4 h 75"/>
                  <a:gd name="T24" fmla="*/ 34 w 87"/>
                  <a:gd name="T25" fmla="*/ 5 h 75"/>
                  <a:gd name="T26" fmla="*/ 45 w 87"/>
                  <a:gd name="T27" fmla="*/ 6 h 75"/>
                  <a:gd name="T28" fmla="*/ 55 w 87"/>
                  <a:gd name="T29" fmla="*/ 8 h 75"/>
                  <a:gd name="T30" fmla="*/ 65 w 87"/>
                  <a:gd name="T31" fmla="*/ 9 h 75"/>
                  <a:gd name="T32" fmla="*/ 77 w 87"/>
                  <a:gd name="T33" fmla="*/ 12 h 75"/>
                  <a:gd name="T34" fmla="*/ 87 w 87"/>
                  <a:gd name="T35" fmla="*/ 13 h 75"/>
                  <a:gd name="T36" fmla="*/ 87 w 87"/>
                  <a:gd name="T37" fmla="*/ 13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7" h="75">
                    <a:moveTo>
                      <a:pt x="87" y="13"/>
                    </a:moveTo>
                    <a:lnTo>
                      <a:pt x="87" y="75"/>
                    </a:lnTo>
                    <a:lnTo>
                      <a:pt x="75" y="65"/>
                    </a:lnTo>
                    <a:lnTo>
                      <a:pt x="60" y="55"/>
                    </a:lnTo>
                    <a:lnTo>
                      <a:pt x="42" y="46"/>
                    </a:lnTo>
                    <a:lnTo>
                      <a:pt x="27" y="37"/>
                    </a:lnTo>
                    <a:lnTo>
                      <a:pt x="14" y="28"/>
                    </a:lnTo>
                    <a:lnTo>
                      <a:pt x="3" y="19"/>
                    </a:lnTo>
                    <a:lnTo>
                      <a:pt x="0" y="9"/>
                    </a:lnTo>
                    <a:lnTo>
                      <a:pt x="2" y="0"/>
                    </a:lnTo>
                    <a:lnTo>
                      <a:pt x="12" y="1"/>
                    </a:lnTo>
                    <a:lnTo>
                      <a:pt x="24" y="4"/>
                    </a:lnTo>
                    <a:lnTo>
                      <a:pt x="34" y="5"/>
                    </a:lnTo>
                    <a:lnTo>
                      <a:pt x="45" y="6"/>
                    </a:lnTo>
                    <a:lnTo>
                      <a:pt x="55" y="8"/>
                    </a:lnTo>
                    <a:lnTo>
                      <a:pt x="65" y="9"/>
                    </a:lnTo>
                    <a:lnTo>
                      <a:pt x="77" y="12"/>
                    </a:lnTo>
                    <a:lnTo>
                      <a:pt x="87" y="13"/>
                    </a:lnTo>
                    <a:lnTo>
                      <a:pt x="87" y="13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07" name="Freeform 99"/>
              <p:cNvSpPr>
                <a:spLocks/>
              </p:cNvSpPr>
              <p:nvPr/>
            </p:nvSpPr>
            <p:spPr bwMode="auto">
              <a:xfrm>
                <a:off x="3446" y="2839"/>
                <a:ext cx="116" cy="65"/>
              </a:xfrm>
              <a:custGeom>
                <a:avLst/>
                <a:gdLst>
                  <a:gd name="T0" fmla="*/ 230 w 230"/>
                  <a:gd name="T1" fmla="*/ 13 h 129"/>
                  <a:gd name="T2" fmla="*/ 228 w 230"/>
                  <a:gd name="T3" fmla="*/ 14 h 129"/>
                  <a:gd name="T4" fmla="*/ 226 w 230"/>
                  <a:gd name="T5" fmla="*/ 14 h 129"/>
                  <a:gd name="T6" fmla="*/ 223 w 230"/>
                  <a:gd name="T7" fmla="*/ 15 h 129"/>
                  <a:gd name="T8" fmla="*/ 221 w 230"/>
                  <a:gd name="T9" fmla="*/ 17 h 129"/>
                  <a:gd name="T10" fmla="*/ 200 w 230"/>
                  <a:gd name="T11" fmla="*/ 6 h 129"/>
                  <a:gd name="T12" fmla="*/ 181 w 230"/>
                  <a:gd name="T13" fmla="*/ 0 h 129"/>
                  <a:gd name="T14" fmla="*/ 163 w 230"/>
                  <a:gd name="T15" fmla="*/ 0 h 129"/>
                  <a:gd name="T16" fmla="*/ 148 w 230"/>
                  <a:gd name="T17" fmla="*/ 5 h 129"/>
                  <a:gd name="T18" fmla="*/ 135 w 230"/>
                  <a:gd name="T19" fmla="*/ 15 h 129"/>
                  <a:gd name="T20" fmla="*/ 124 w 230"/>
                  <a:gd name="T21" fmla="*/ 30 h 129"/>
                  <a:gd name="T22" fmla="*/ 116 w 230"/>
                  <a:gd name="T23" fmla="*/ 49 h 129"/>
                  <a:gd name="T24" fmla="*/ 110 w 230"/>
                  <a:gd name="T25" fmla="*/ 71 h 129"/>
                  <a:gd name="T26" fmla="*/ 101 w 230"/>
                  <a:gd name="T27" fmla="*/ 75 h 129"/>
                  <a:gd name="T28" fmla="*/ 90 w 230"/>
                  <a:gd name="T29" fmla="*/ 78 h 129"/>
                  <a:gd name="T30" fmla="*/ 77 w 230"/>
                  <a:gd name="T31" fmla="*/ 76 h 129"/>
                  <a:gd name="T32" fmla="*/ 62 w 230"/>
                  <a:gd name="T33" fmla="*/ 74 h 129"/>
                  <a:gd name="T34" fmla="*/ 47 w 230"/>
                  <a:gd name="T35" fmla="*/ 70 h 129"/>
                  <a:gd name="T36" fmla="*/ 32 w 230"/>
                  <a:gd name="T37" fmla="*/ 64 h 129"/>
                  <a:gd name="T38" fmla="*/ 16 w 230"/>
                  <a:gd name="T39" fmla="*/ 57 h 129"/>
                  <a:gd name="T40" fmla="*/ 0 w 230"/>
                  <a:gd name="T41" fmla="*/ 49 h 129"/>
                  <a:gd name="T42" fmla="*/ 0 w 230"/>
                  <a:gd name="T43" fmla="*/ 129 h 129"/>
                  <a:gd name="T44" fmla="*/ 113 w 230"/>
                  <a:gd name="T45" fmla="*/ 129 h 129"/>
                  <a:gd name="T46" fmla="*/ 116 w 230"/>
                  <a:gd name="T47" fmla="*/ 123 h 129"/>
                  <a:gd name="T48" fmla="*/ 121 w 230"/>
                  <a:gd name="T49" fmla="*/ 117 h 129"/>
                  <a:gd name="T50" fmla="*/ 125 w 230"/>
                  <a:gd name="T51" fmla="*/ 112 h 129"/>
                  <a:gd name="T52" fmla="*/ 131 w 230"/>
                  <a:gd name="T53" fmla="*/ 109 h 129"/>
                  <a:gd name="T54" fmla="*/ 150 w 230"/>
                  <a:gd name="T55" fmla="*/ 115 h 129"/>
                  <a:gd name="T56" fmla="*/ 166 w 230"/>
                  <a:gd name="T57" fmla="*/ 117 h 129"/>
                  <a:gd name="T58" fmla="*/ 181 w 230"/>
                  <a:gd name="T59" fmla="*/ 117 h 129"/>
                  <a:gd name="T60" fmla="*/ 195 w 230"/>
                  <a:gd name="T61" fmla="*/ 115 h 129"/>
                  <a:gd name="T62" fmla="*/ 207 w 230"/>
                  <a:gd name="T63" fmla="*/ 109 h 129"/>
                  <a:gd name="T64" fmla="*/ 216 w 230"/>
                  <a:gd name="T65" fmla="*/ 101 h 129"/>
                  <a:gd name="T66" fmla="*/ 225 w 230"/>
                  <a:gd name="T67" fmla="*/ 89 h 129"/>
                  <a:gd name="T68" fmla="*/ 230 w 230"/>
                  <a:gd name="T69" fmla="*/ 75 h 129"/>
                  <a:gd name="T70" fmla="*/ 230 w 230"/>
                  <a:gd name="T71" fmla="*/ 13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30" h="129">
                    <a:moveTo>
                      <a:pt x="230" y="13"/>
                    </a:moveTo>
                    <a:lnTo>
                      <a:pt x="228" y="14"/>
                    </a:lnTo>
                    <a:lnTo>
                      <a:pt x="226" y="14"/>
                    </a:lnTo>
                    <a:lnTo>
                      <a:pt x="223" y="15"/>
                    </a:lnTo>
                    <a:lnTo>
                      <a:pt x="221" y="17"/>
                    </a:lnTo>
                    <a:lnTo>
                      <a:pt x="200" y="6"/>
                    </a:lnTo>
                    <a:lnTo>
                      <a:pt x="181" y="0"/>
                    </a:lnTo>
                    <a:lnTo>
                      <a:pt x="163" y="0"/>
                    </a:lnTo>
                    <a:lnTo>
                      <a:pt x="148" y="5"/>
                    </a:lnTo>
                    <a:lnTo>
                      <a:pt x="135" y="15"/>
                    </a:lnTo>
                    <a:lnTo>
                      <a:pt x="124" y="30"/>
                    </a:lnTo>
                    <a:lnTo>
                      <a:pt x="116" y="49"/>
                    </a:lnTo>
                    <a:lnTo>
                      <a:pt x="110" y="71"/>
                    </a:lnTo>
                    <a:lnTo>
                      <a:pt x="101" y="75"/>
                    </a:lnTo>
                    <a:lnTo>
                      <a:pt x="90" y="78"/>
                    </a:lnTo>
                    <a:lnTo>
                      <a:pt x="77" y="76"/>
                    </a:lnTo>
                    <a:lnTo>
                      <a:pt x="62" y="74"/>
                    </a:lnTo>
                    <a:lnTo>
                      <a:pt x="47" y="70"/>
                    </a:lnTo>
                    <a:lnTo>
                      <a:pt x="32" y="64"/>
                    </a:lnTo>
                    <a:lnTo>
                      <a:pt x="16" y="57"/>
                    </a:lnTo>
                    <a:lnTo>
                      <a:pt x="0" y="49"/>
                    </a:lnTo>
                    <a:lnTo>
                      <a:pt x="0" y="129"/>
                    </a:lnTo>
                    <a:lnTo>
                      <a:pt x="113" y="129"/>
                    </a:lnTo>
                    <a:lnTo>
                      <a:pt x="116" y="123"/>
                    </a:lnTo>
                    <a:lnTo>
                      <a:pt x="121" y="117"/>
                    </a:lnTo>
                    <a:lnTo>
                      <a:pt x="125" y="112"/>
                    </a:lnTo>
                    <a:lnTo>
                      <a:pt x="131" y="109"/>
                    </a:lnTo>
                    <a:lnTo>
                      <a:pt x="150" y="115"/>
                    </a:lnTo>
                    <a:lnTo>
                      <a:pt x="166" y="117"/>
                    </a:lnTo>
                    <a:lnTo>
                      <a:pt x="181" y="117"/>
                    </a:lnTo>
                    <a:lnTo>
                      <a:pt x="195" y="115"/>
                    </a:lnTo>
                    <a:lnTo>
                      <a:pt x="207" y="109"/>
                    </a:lnTo>
                    <a:lnTo>
                      <a:pt x="216" y="101"/>
                    </a:lnTo>
                    <a:lnTo>
                      <a:pt x="225" y="89"/>
                    </a:lnTo>
                    <a:lnTo>
                      <a:pt x="230" y="75"/>
                    </a:lnTo>
                    <a:lnTo>
                      <a:pt x="230" y="13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08" name="Freeform 100"/>
              <p:cNvSpPr>
                <a:spLocks/>
              </p:cNvSpPr>
              <p:nvPr/>
            </p:nvSpPr>
            <p:spPr bwMode="auto">
              <a:xfrm>
                <a:off x="3446" y="2674"/>
                <a:ext cx="116" cy="63"/>
              </a:xfrm>
              <a:custGeom>
                <a:avLst/>
                <a:gdLst>
                  <a:gd name="T0" fmla="*/ 0 w 230"/>
                  <a:gd name="T1" fmla="*/ 0 h 125"/>
                  <a:gd name="T2" fmla="*/ 130 w 230"/>
                  <a:gd name="T3" fmla="*/ 0 h 125"/>
                  <a:gd name="T4" fmla="*/ 134 w 230"/>
                  <a:gd name="T5" fmla="*/ 4 h 125"/>
                  <a:gd name="T6" fmla="*/ 138 w 230"/>
                  <a:gd name="T7" fmla="*/ 10 h 125"/>
                  <a:gd name="T8" fmla="*/ 143 w 230"/>
                  <a:gd name="T9" fmla="*/ 14 h 125"/>
                  <a:gd name="T10" fmla="*/ 147 w 230"/>
                  <a:gd name="T11" fmla="*/ 17 h 125"/>
                  <a:gd name="T12" fmla="*/ 160 w 230"/>
                  <a:gd name="T13" fmla="*/ 12 h 125"/>
                  <a:gd name="T14" fmla="*/ 173 w 230"/>
                  <a:gd name="T15" fmla="*/ 10 h 125"/>
                  <a:gd name="T16" fmla="*/ 184 w 230"/>
                  <a:gd name="T17" fmla="*/ 8 h 125"/>
                  <a:gd name="T18" fmla="*/ 196 w 230"/>
                  <a:gd name="T19" fmla="*/ 8 h 125"/>
                  <a:gd name="T20" fmla="*/ 206 w 230"/>
                  <a:gd name="T21" fmla="*/ 10 h 125"/>
                  <a:gd name="T22" fmla="*/ 215 w 230"/>
                  <a:gd name="T23" fmla="*/ 12 h 125"/>
                  <a:gd name="T24" fmla="*/ 223 w 230"/>
                  <a:gd name="T25" fmla="*/ 17 h 125"/>
                  <a:gd name="T26" fmla="*/ 230 w 230"/>
                  <a:gd name="T27" fmla="*/ 23 h 125"/>
                  <a:gd name="T28" fmla="*/ 230 w 230"/>
                  <a:gd name="T29" fmla="*/ 112 h 125"/>
                  <a:gd name="T30" fmla="*/ 211 w 230"/>
                  <a:gd name="T31" fmla="*/ 121 h 125"/>
                  <a:gd name="T32" fmla="*/ 192 w 230"/>
                  <a:gd name="T33" fmla="*/ 125 h 125"/>
                  <a:gd name="T34" fmla="*/ 176 w 230"/>
                  <a:gd name="T35" fmla="*/ 124 h 125"/>
                  <a:gd name="T36" fmla="*/ 161 w 230"/>
                  <a:gd name="T37" fmla="*/ 119 h 125"/>
                  <a:gd name="T38" fmla="*/ 150 w 230"/>
                  <a:gd name="T39" fmla="*/ 108 h 125"/>
                  <a:gd name="T40" fmla="*/ 139 w 230"/>
                  <a:gd name="T41" fmla="*/ 94 h 125"/>
                  <a:gd name="T42" fmla="*/ 131 w 230"/>
                  <a:gd name="T43" fmla="*/ 76 h 125"/>
                  <a:gd name="T44" fmla="*/ 125 w 230"/>
                  <a:gd name="T45" fmla="*/ 54 h 125"/>
                  <a:gd name="T46" fmla="*/ 115 w 230"/>
                  <a:gd name="T47" fmla="*/ 49 h 125"/>
                  <a:gd name="T48" fmla="*/ 101 w 230"/>
                  <a:gd name="T49" fmla="*/ 48 h 125"/>
                  <a:gd name="T50" fmla="*/ 87 w 230"/>
                  <a:gd name="T51" fmla="*/ 49 h 125"/>
                  <a:gd name="T52" fmla="*/ 71 w 230"/>
                  <a:gd name="T53" fmla="*/ 53 h 125"/>
                  <a:gd name="T54" fmla="*/ 54 w 230"/>
                  <a:gd name="T55" fmla="*/ 59 h 125"/>
                  <a:gd name="T56" fmla="*/ 36 w 230"/>
                  <a:gd name="T57" fmla="*/ 67 h 125"/>
                  <a:gd name="T58" fmla="*/ 18 w 230"/>
                  <a:gd name="T59" fmla="*/ 75 h 125"/>
                  <a:gd name="T60" fmla="*/ 0 w 230"/>
                  <a:gd name="T61" fmla="*/ 84 h 125"/>
                  <a:gd name="T62" fmla="*/ 0 w 230"/>
                  <a:gd name="T63" fmla="*/ 0 h 125"/>
                  <a:gd name="T64" fmla="*/ 0 w 230"/>
                  <a:gd name="T65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30" h="125">
                    <a:moveTo>
                      <a:pt x="0" y="0"/>
                    </a:moveTo>
                    <a:lnTo>
                      <a:pt x="130" y="0"/>
                    </a:lnTo>
                    <a:lnTo>
                      <a:pt x="134" y="4"/>
                    </a:lnTo>
                    <a:lnTo>
                      <a:pt x="138" y="10"/>
                    </a:lnTo>
                    <a:lnTo>
                      <a:pt x="143" y="14"/>
                    </a:lnTo>
                    <a:lnTo>
                      <a:pt x="147" y="17"/>
                    </a:lnTo>
                    <a:lnTo>
                      <a:pt x="160" y="12"/>
                    </a:lnTo>
                    <a:lnTo>
                      <a:pt x="173" y="10"/>
                    </a:lnTo>
                    <a:lnTo>
                      <a:pt x="184" y="8"/>
                    </a:lnTo>
                    <a:lnTo>
                      <a:pt x="196" y="8"/>
                    </a:lnTo>
                    <a:lnTo>
                      <a:pt x="206" y="10"/>
                    </a:lnTo>
                    <a:lnTo>
                      <a:pt x="215" y="12"/>
                    </a:lnTo>
                    <a:lnTo>
                      <a:pt x="223" y="17"/>
                    </a:lnTo>
                    <a:lnTo>
                      <a:pt x="230" y="23"/>
                    </a:lnTo>
                    <a:lnTo>
                      <a:pt x="230" y="112"/>
                    </a:lnTo>
                    <a:lnTo>
                      <a:pt x="211" y="121"/>
                    </a:lnTo>
                    <a:lnTo>
                      <a:pt x="192" y="125"/>
                    </a:lnTo>
                    <a:lnTo>
                      <a:pt x="176" y="124"/>
                    </a:lnTo>
                    <a:lnTo>
                      <a:pt x="161" y="119"/>
                    </a:lnTo>
                    <a:lnTo>
                      <a:pt x="150" y="108"/>
                    </a:lnTo>
                    <a:lnTo>
                      <a:pt x="139" y="94"/>
                    </a:lnTo>
                    <a:lnTo>
                      <a:pt x="131" y="76"/>
                    </a:lnTo>
                    <a:lnTo>
                      <a:pt x="125" y="54"/>
                    </a:lnTo>
                    <a:lnTo>
                      <a:pt x="115" y="49"/>
                    </a:lnTo>
                    <a:lnTo>
                      <a:pt x="101" y="48"/>
                    </a:lnTo>
                    <a:lnTo>
                      <a:pt x="87" y="49"/>
                    </a:lnTo>
                    <a:lnTo>
                      <a:pt x="71" y="53"/>
                    </a:lnTo>
                    <a:lnTo>
                      <a:pt x="54" y="59"/>
                    </a:lnTo>
                    <a:lnTo>
                      <a:pt x="36" y="67"/>
                    </a:lnTo>
                    <a:lnTo>
                      <a:pt x="18" y="75"/>
                    </a:lnTo>
                    <a:lnTo>
                      <a:pt x="0" y="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09" name="Freeform 101"/>
              <p:cNvSpPr>
                <a:spLocks/>
              </p:cNvSpPr>
              <p:nvPr/>
            </p:nvSpPr>
            <p:spPr bwMode="auto">
              <a:xfrm>
                <a:off x="3525" y="2748"/>
                <a:ext cx="37" cy="32"/>
              </a:xfrm>
              <a:custGeom>
                <a:avLst/>
                <a:gdLst>
                  <a:gd name="T0" fmla="*/ 72 w 72"/>
                  <a:gd name="T1" fmla="*/ 0 h 64"/>
                  <a:gd name="T2" fmla="*/ 72 w 72"/>
                  <a:gd name="T3" fmla="*/ 53 h 64"/>
                  <a:gd name="T4" fmla="*/ 63 w 72"/>
                  <a:gd name="T5" fmla="*/ 54 h 64"/>
                  <a:gd name="T6" fmla="*/ 55 w 72"/>
                  <a:gd name="T7" fmla="*/ 57 h 64"/>
                  <a:gd name="T8" fmla="*/ 46 w 72"/>
                  <a:gd name="T9" fmla="*/ 58 h 64"/>
                  <a:gd name="T10" fmla="*/ 38 w 72"/>
                  <a:gd name="T11" fmla="*/ 59 h 64"/>
                  <a:gd name="T12" fmla="*/ 29 w 72"/>
                  <a:gd name="T13" fmla="*/ 60 h 64"/>
                  <a:gd name="T14" fmla="*/ 19 w 72"/>
                  <a:gd name="T15" fmla="*/ 61 h 64"/>
                  <a:gd name="T16" fmla="*/ 11 w 72"/>
                  <a:gd name="T17" fmla="*/ 63 h 64"/>
                  <a:gd name="T18" fmla="*/ 2 w 72"/>
                  <a:gd name="T19" fmla="*/ 64 h 64"/>
                  <a:gd name="T20" fmla="*/ 0 w 72"/>
                  <a:gd name="T21" fmla="*/ 56 h 64"/>
                  <a:gd name="T22" fmla="*/ 2 w 72"/>
                  <a:gd name="T23" fmla="*/ 48 h 64"/>
                  <a:gd name="T24" fmla="*/ 9 w 72"/>
                  <a:gd name="T25" fmla="*/ 41 h 64"/>
                  <a:gd name="T26" fmla="*/ 19 w 72"/>
                  <a:gd name="T27" fmla="*/ 33 h 64"/>
                  <a:gd name="T28" fmla="*/ 32 w 72"/>
                  <a:gd name="T29" fmla="*/ 25 h 64"/>
                  <a:gd name="T30" fmla="*/ 45 w 72"/>
                  <a:gd name="T31" fmla="*/ 16 h 64"/>
                  <a:gd name="T32" fmla="*/ 60 w 72"/>
                  <a:gd name="T33" fmla="*/ 8 h 64"/>
                  <a:gd name="T34" fmla="*/ 72 w 72"/>
                  <a:gd name="T35" fmla="*/ 0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2" h="64">
                    <a:moveTo>
                      <a:pt x="72" y="0"/>
                    </a:moveTo>
                    <a:lnTo>
                      <a:pt x="72" y="53"/>
                    </a:lnTo>
                    <a:lnTo>
                      <a:pt x="63" y="54"/>
                    </a:lnTo>
                    <a:lnTo>
                      <a:pt x="55" y="57"/>
                    </a:lnTo>
                    <a:lnTo>
                      <a:pt x="46" y="58"/>
                    </a:lnTo>
                    <a:lnTo>
                      <a:pt x="38" y="59"/>
                    </a:lnTo>
                    <a:lnTo>
                      <a:pt x="29" y="60"/>
                    </a:lnTo>
                    <a:lnTo>
                      <a:pt x="19" y="61"/>
                    </a:lnTo>
                    <a:lnTo>
                      <a:pt x="11" y="63"/>
                    </a:lnTo>
                    <a:lnTo>
                      <a:pt x="2" y="64"/>
                    </a:lnTo>
                    <a:lnTo>
                      <a:pt x="0" y="56"/>
                    </a:lnTo>
                    <a:lnTo>
                      <a:pt x="2" y="48"/>
                    </a:lnTo>
                    <a:lnTo>
                      <a:pt x="9" y="41"/>
                    </a:lnTo>
                    <a:lnTo>
                      <a:pt x="19" y="33"/>
                    </a:lnTo>
                    <a:lnTo>
                      <a:pt x="32" y="25"/>
                    </a:lnTo>
                    <a:lnTo>
                      <a:pt x="45" y="16"/>
                    </a:lnTo>
                    <a:lnTo>
                      <a:pt x="60" y="8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10" name="Freeform 102"/>
              <p:cNvSpPr>
                <a:spLocks/>
              </p:cNvSpPr>
              <p:nvPr/>
            </p:nvSpPr>
            <p:spPr bwMode="auto">
              <a:xfrm>
                <a:off x="3446" y="2559"/>
                <a:ext cx="66" cy="115"/>
              </a:xfrm>
              <a:custGeom>
                <a:avLst/>
                <a:gdLst>
                  <a:gd name="T0" fmla="*/ 54 w 130"/>
                  <a:gd name="T1" fmla="*/ 0 h 231"/>
                  <a:gd name="T2" fmla="*/ 104 w 130"/>
                  <a:gd name="T3" fmla="*/ 0 h 231"/>
                  <a:gd name="T4" fmla="*/ 105 w 130"/>
                  <a:gd name="T5" fmla="*/ 7 h 231"/>
                  <a:gd name="T6" fmla="*/ 106 w 130"/>
                  <a:gd name="T7" fmla="*/ 14 h 231"/>
                  <a:gd name="T8" fmla="*/ 106 w 130"/>
                  <a:gd name="T9" fmla="*/ 22 h 231"/>
                  <a:gd name="T10" fmla="*/ 107 w 130"/>
                  <a:gd name="T11" fmla="*/ 30 h 231"/>
                  <a:gd name="T12" fmla="*/ 108 w 130"/>
                  <a:gd name="T13" fmla="*/ 31 h 231"/>
                  <a:gd name="T14" fmla="*/ 109 w 130"/>
                  <a:gd name="T15" fmla="*/ 31 h 231"/>
                  <a:gd name="T16" fmla="*/ 110 w 130"/>
                  <a:gd name="T17" fmla="*/ 31 h 231"/>
                  <a:gd name="T18" fmla="*/ 112 w 130"/>
                  <a:gd name="T19" fmla="*/ 33 h 231"/>
                  <a:gd name="T20" fmla="*/ 110 w 130"/>
                  <a:gd name="T21" fmla="*/ 75 h 231"/>
                  <a:gd name="T22" fmla="*/ 110 w 130"/>
                  <a:gd name="T23" fmla="*/ 131 h 231"/>
                  <a:gd name="T24" fmla="*/ 116 w 130"/>
                  <a:gd name="T25" fmla="*/ 187 h 231"/>
                  <a:gd name="T26" fmla="*/ 130 w 130"/>
                  <a:gd name="T27" fmla="*/ 231 h 231"/>
                  <a:gd name="T28" fmla="*/ 0 w 130"/>
                  <a:gd name="T29" fmla="*/ 231 h 231"/>
                  <a:gd name="T30" fmla="*/ 0 w 130"/>
                  <a:gd name="T31" fmla="*/ 146 h 231"/>
                  <a:gd name="T32" fmla="*/ 2 w 130"/>
                  <a:gd name="T33" fmla="*/ 146 h 231"/>
                  <a:gd name="T34" fmla="*/ 5 w 130"/>
                  <a:gd name="T35" fmla="*/ 146 h 231"/>
                  <a:gd name="T36" fmla="*/ 7 w 130"/>
                  <a:gd name="T37" fmla="*/ 146 h 231"/>
                  <a:gd name="T38" fmla="*/ 10 w 130"/>
                  <a:gd name="T39" fmla="*/ 144 h 231"/>
                  <a:gd name="T40" fmla="*/ 18 w 130"/>
                  <a:gd name="T41" fmla="*/ 118 h 231"/>
                  <a:gd name="T42" fmla="*/ 25 w 130"/>
                  <a:gd name="T43" fmla="*/ 94 h 231"/>
                  <a:gd name="T44" fmla="*/ 32 w 130"/>
                  <a:gd name="T45" fmla="*/ 73 h 231"/>
                  <a:gd name="T46" fmla="*/ 38 w 130"/>
                  <a:gd name="T47" fmla="*/ 54 h 231"/>
                  <a:gd name="T48" fmla="*/ 43 w 130"/>
                  <a:gd name="T49" fmla="*/ 40 h 231"/>
                  <a:gd name="T50" fmla="*/ 47 w 130"/>
                  <a:gd name="T51" fmla="*/ 25 h 231"/>
                  <a:gd name="T52" fmla="*/ 51 w 130"/>
                  <a:gd name="T53" fmla="*/ 12 h 231"/>
                  <a:gd name="T54" fmla="*/ 54 w 130"/>
                  <a:gd name="T55" fmla="*/ 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30" h="231">
                    <a:moveTo>
                      <a:pt x="54" y="0"/>
                    </a:moveTo>
                    <a:lnTo>
                      <a:pt x="104" y="0"/>
                    </a:lnTo>
                    <a:lnTo>
                      <a:pt x="105" y="7"/>
                    </a:lnTo>
                    <a:lnTo>
                      <a:pt x="106" y="14"/>
                    </a:lnTo>
                    <a:lnTo>
                      <a:pt x="106" y="22"/>
                    </a:lnTo>
                    <a:lnTo>
                      <a:pt x="107" y="30"/>
                    </a:lnTo>
                    <a:lnTo>
                      <a:pt x="108" y="31"/>
                    </a:lnTo>
                    <a:lnTo>
                      <a:pt x="109" y="31"/>
                    </a:lnTo>
                    <a:lnTo>
                      <a:pt x="110" y="31"/>
                    </a:lnTo>
                    <a:lnTo>
                      <a:pt x="112" y="33"/>
                    </a:lnTo>
                    <a:lnTo>
                      <a:pt x="110" y="75"/>
                    </a:lnTo>
                    <a:lnTo>
                      <a:pt x="110" y="131"/>
                    </a:lnTo>
                    <a:lnTo>
                      <a:pt x="116" y="187"/>
                    </a:lnTo>
                    <a:lnTo>
                      <a:pt x="130" y="231"/>
                    </a:lnTo>
                    <a:lnTo>
                      <a:pt x="0" y="231"/>
                    </a:lnTo>
                    <a:lnTo>
                      <a:pt x="0" y="146"/>
                    </a:lnTo>
                    <a:lnTo>
                      <a:pt x="2" y="146"/>
                    </a:lnTo>
                    <a:lnTo>
                      <a:pt x="5" y="146"/>
                    </a:lnTo>
                    <a:lnTo>
                      <a:pt x="7" y="146"/>
                    </a:lnTo>
                    <a:lnTo>
                      <a:pt x="10" y="144"/>
                    </a:lnTo>
                    <a:lnTo>
                      <a:pt x="18" y="118"/>
                    </a:lnTo>
                    <a:lnTo>
                      <a:pt x="25" y="94"/>
                    </a:lnTo>
                    <a:lnTo>
                      <a:pt x="32" y="73"/>
                    </a:lnTo>
                    <a:lnTo>
                      <a:pt x="38" y="54"/>
                    </a:lnTo>
                    <a:lnTo>
                      <a:pt x="43" y="40"/>
                    </a:lnTo>
                    <a:lnTo>
                      <a:pt x="47" y="25"/>
                    </a:lnTo>
                    <a:lnTo>
                      <a:pt x="51" y="12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11" name="Freeform 103"/>
              <p:cNvSpPr>
                <a:spLocks/>
              </p:cNvSpPr>
              <p:nvPr/>
            </p:nvSpPr>
            <p:spPr bwMode="auto">
              <a:xfrm>
                <a:off x="3539" y="2486"/>
                <a:ext cx="23" cy="22"/>
              </a:xfrm>
              <a:custGeom>
                <a:avLst/>
                <a:gdLst>
                  <a:gd name="T0" fmla="*/ 46 w 46"/>
                  <a:gd name="T1" fmla="*/ 9 h 44"/>
                  <a:gd name="T2" fmla="*/ 46 w 46"/>
                  <a:gd name="T3" fmla="*/ 44 h 44"/>
                  <a:gd name="T4" fmla="*/ 42 w 46"/>
                  <a:gd name="T5" fmla="*/ 40 h 44"/>
                  <a:gd name="T6" fmla="*/ 37 w 46"/>
                  <a:gd name="T7" fmla="*/ 36 h 44"/>
                  <a:gd name="T8" fmla="*/ 32 w 46"/>
                  <a:gd name="T9" fmla="*/ 32 h 44"/>
                  <a:gd name="T10" fmla="*/ 27 w 46"/>
                  <a:gd name="T11" fmla="*/ 29 h 44"/>
                  <a:gd name="T12" fmla="*/ 22 w 46"/>
                  <a:gd name="T13" fmla="*/ 24 h 44"/>
                  <a:gd name="T14" fmla="*/ 15 w 46"/>
                  <a:gd name="T15" fmla="*/ 18 h 44"/>
                  <a:gd name="T16" fmla="*/ 8 w 46"/>
                  <a:gd name="T17" fmla="*/ 14 h 44"/>
                  <a:gd name="T18" fmla="*/ 0 w 46"/>
                  <a:gd name="T19" fmla="*/ 7 h 44"/>
                  <a:gd name="T20" fmla="*/ 1 w 46"/>
                  <a:gd name="T21" fmla="*/ 5 h 44"/>
                  <a:gd name="T22" fmla="*/ 1 w 46"/>
                  <a:gd name="T23" fmla="*/ 3 h 44"/>
                  <a:gd name="T24" fmla="*/ 1 w 46"/>
                  <a:gd name="T25" fmla="*/ 1 h 44"/>
                  <a:gd name="T26" fmla="*/ 3 w 46"/>
                  <a:gd name="T27" fmla="*/ 0 h 44"/>
                  <a:gd name="T28" fmla="*/ 8 w 46"/>
                  <a:gd name="T29" fmla="*/ 1 h 44"/>
                  <a:gd name="T30" fmla="*/ 15 w 46"/>
                  <a:gd name="T31" fmla="*/ 2 h 44"/>
                  <a:gd name="T32" fmla="*/ 21 w 46"/>
                  <a:gd name="T33" fmla="*/ 3 h 44"/>
                  <a:gd name="T34" fmla="*/ 27 w 46"/>
                  <a:gd name="T35" fmla="*/ 5 h 44"/>
                  <a:gd name="T36" fmla="*/ 31 w 46"/>
                  <a:gd name="T37" fmla="*/ 6 h 44"/>
                  <a:gd name="T38" fmla="*/ 37 w 46"/>
                  <a:gd name="T39" fmla="*/ 7 h 44"/>
                  <a:gd name="T40" fmla="*/ 42 w 46"/>
                  <a:gd name="T41" fmla="*/ 8 h 44"/>
                  <a:gd name="T42" fmla="*/ 46 w 46"/>
                  <a:gd name="T43" fmla="*/ 9 h 44"/>
                  <a:gd name="T44" fmla="*/ 46 w 46"/>
                  <a:gd name="T45" fmla="*/ 9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6" h="44">
                    <a:moveTo>
                      <a:pt x="46" y="9"/>
                    </a:moveTo>
                    <a:lnTo>
                      <a:pt x="46" y="44"/>
                    </a:lnTo>
                    <a:lnTo>
                      <a:pt x="42" y="40"/>
                    </a:lnTo>
                    <a:lnTo>
                      <a:pt x="37" y="36"/>
                    </a:lnTo>
                    <a:lnTo>
                      <a:pt x="32" y="32"/>
                    </a:lnTo>
                    <a:lnTo>
                      <a:pt x="27" y="29"/>
                    </a:lnTo>
                    <a:lnTo>
                      <a:pt x="22" y="24"/>
                    </a:lnTo>
                    <a:lnTo>
                      <a:pt x="15" y="18"/>
                    </a:lnTo>
                    <a:lnTo>
                      <a:pt x="8" y="14"/>
                    </a:lnTo>
                    <a:lnTo>
                      <a:pt x="0" y="7"/>
                    </a:lnTo>
                    <a:lnTo>
                      <a:pt x="1" y="5"/>
                    </a:lnTo>
                    <a:lnTo>
                      <a:pt x="1" y="3"/>
                    </a:lnTo>
                    <a:lnTo>
                      <a:pt x="1" y="1"/>
                    </a:lnTo>
                    <a:lnTo>
                      <a:pt x="3" y="0"/>
                    </a:lnTo>
                    <a:lnTo>
                      <a:pt x="8" y="1"/>
                    </a:lnTo>
                    <a:lnTo>
                      <a:pt x="15" y="2"/>
                    </a:lnTo>
                    <a:lnTo>
                      <a:pt x="21" y="3"/>
                    </a:lnTo>
                    <a:lnTo>
                      <a:pt x="27" y="5"/>
                    </a:lnTo>
                    <a:lnTo>
                      <a:pt x="31" y="6"/>
                    </a:lnTo>
                    <a:lnTo>
                      <a:pt x="37" y="7"/>
                    </a:lnTo>
                    <a:lnTo>
                      <a:pt x="42" y="8"/>
                    </a:lnTo>
                    <a:lnTo>
                      <a:pt x="46" y="9"/>
                    </a:lnTo>
                    <a:lnTo>
                      <a:pt x="46" y="9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12" name="Freeform 104"/>
              <p:cNvSpPr>
                <a:spLocks/>
              </p:cNvSpPr>
              <p:nvPr/>
            </p:nvSpPr>
            <p:spPr bwMode="auto">
              <a:xfrm>
                <a:off x="3474" y="2512"/>
                <a:ext cx="24" cy="47"/>
              </a:xfrm>
              <a:custGeom>
                <a:avLst/>
                <a:gdLst>
                  <a:gd name="T0" fmla="*/ 50 w 50"/>
                  <a:gd name="T1" fmla="*/ 93 h 93"/>
                  <a:gd name="T2" fmla="*/ 0 w 50"/>
                  <a:gd name="T3" fmla="*/ 93 h 93"/>
                  <a:gd name="T4" fmla="*/ 7 w 50"/>
                  <a:gd name="T5" fmla="*/ 73 h 93"/>
                  <a:gd name="T6" fmla="*/ 15 w 50"/>
                  <a:gd name="T7" fmla="*/ 52 h 93"/>
                  <a:gd name="T8" fmla="*/ 22 w 50"/>
                  <a:gd name="T9" fmla="*/ 29 h 93"/>
                  <a:gd name="T10" fmla="*/ 32 w 50"/>
                  <a:gd name="T11" fmla="*/ 0 h 93"/>
                  <a:gd name="T12" fmla="*/ 33 w 50"/>
                  <a:gd name="T13" fmla="*/ 0 h 93"/>
                  <a:gd name="T14" fmla="*/ 35 w 50"/>
                  <a:gd name="T15" fmla="*/ 0 h 93"/>
                  <a:gd name="T16" fmla="*/ 37 w 50"/>
                  <a:gd name="T17" fmla="*/ 1 h 93"/>
                  <a:gd name="T18" fmla="*/ 38 w 50"/>
                  <a:gd name="T19" fmla="*/ 1 h 93"/>
                  <a:gd name="T20" fmla="*/ 43 w 50"/>
                  <a:gd name="T21" fmla="*/ 29 h 93"/>
                  <a:gd name="T22" fmla="*/ 45 w 50"/>
                  <a:gd name="T23" fmla="*/ 50 h 93"/>
                  <a:gd name="T24" fmla="*/ 47 w 50"/>
                  <a:gd name="T25" fmla="*/ 69 h 93"/>
                  <a:gd name="T26" fmla="*/ 50 w 50"/>
                  <a:gd name="T27" fmla="*/ 93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0" h="93">
                    <a:moveTo>
                      <a:pt x="50" y="93"/>
                    </a:moveTo>
                    <a:lnTo>
                      <a:pt x="0" y="93"/>
                    </a:lnTo>
                    <a:lnTo>
                      <a:pt x="7" y="73"/>
                    </a:lnTo>
                    <a:lnTo>
                      <a:pt x="15" y="52"/>
                    </a:lnTo>
                    <a:lnTo>
                      <a:pt x="22" y="29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5" y="0"/>
                    </a:lnTo>
                    <a:lnTo>
                      <a:pt x="37" y="1"/>
                    </a:lnTo>
                    <a:lnTo>
                      <a:pt x="38" y="1"/>
                    </a:lnTo>
                    <a:lnTo>
                      <a:pt x="43" y="29"/>
                    </a:lnTo>
                    <a:lnTo>
                      <a:pt x="45" y="50"/>
                    </a:lnTo>
                    <a:lnTo>
                      <a:pt x="47" y="69"/>
                    </a:lnTo>
                    <a:lnTo>
                      <a:pt x="50" y="93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13" name="Freeform 105"/>
              <p:cNvSpPr>
                <a:spLocks/>
              </p:cNvSpPr>
              <p:nvPr/>
            </p:nvSpPr>
            <p:spPr bwMode="auto">
              <a:xfrm>
                <a:off x="3331" y="3018"/>
                <a:ext cx="16" cy="55"/>
              </a:xfrm>
              <a:custGeom>
                <a:avLst/>
                <a:gdLst>
                  <a:gd name="T0" fmla="*/ 0 w 31"/>
                  <a:gd name="T1" fmla="*/ 0 h 109"/>
                  <a:gd name="T2" fmla="*/ 31 w 31"/>
                  <a:gd name="T3" fmla="*/ 0 h 109"/>
                  <a:gd name="T4" fmla="*/ 30 w 31"/>
                  <a:gd name="T5" fmla="*/ 7 h 109"/>
                  <a:gd name="T6" fmla="*/ 27 w 31"/>
                  <a:gd name="T7" fmla="*/ 14 h 109"/>
                  <a:gd name="T8" fmla="*/ 27 w 31"/>
                  <a:gd name="T9" fmla="*/ 18 h 109"/>
                  <a:gd name="T10" fmla="*/ 27 w 31"/>
                  <a:gd name="T11" fmla="*/ 22 h 109"/>
                  <a:gd name="T12" fmla="*/ 26 w 31"/>
                  <a:gd name="T13" fmla="*/ 23 h 109"/>
                  <a:gd name="T14" fmla="*/ 26 w 31"/>
                  <a:gd name="T15" fmla="*/ 23 h 109"/>
                  <a:gd name="T16" fmla="*/ 25 w 31"/>
                  <a:gd name="T17" fmla="*/ 24 h 109"/>
                  <a:gd name="T18" fmla="*/ 24 w 31"/>
                  <a:gd name="T19" fmla="*/ 24 h 109"/>
                  <a:gd name="T20" fmla="*/ 24 w 31"/>
                  <a:gd name="T21" fmla="*/ 25 h 109"/>
                  <a:gd name="T22" fmla="*/ 25 w 31"/>
                  <a:gd name="T23" fmla="*/ 26 h 109"/>
                  <a:gd name="T24" fmla="*/ 25 w 31"/>
                  <a:gd name="T25" fmla="*/ 27 h 109"/>
                  <a:gd name="T26" fmla="*/ 26 w 31"/>
                  <a:gd name="T27" fmla="*/ 29 h 109"/>
                  <a:gd name="T28" fmla="*/ 18 w 31"/>
                  <a:gd name="T29" fmla="*/ 40 h 109"/>
                  <a:gd name="T30" fmla="*/ 13 w 31"/>
                  <a:gd name="T31" fmla="*/ 61 h 109"/>
                  <a:gd name="T32" fmla="*/ 8 w 31"/>
                  <a:gd name="T33" fmla="*/ 83 h 109"/>
                  <a:gd name="T34" fmla="*/ 1 w 31"/>
                  <a:gd name="T35" fmla="*/ 97 h 109"/>
                  <a:gd name="T36" fmla="*/ 2 w 31"/>
                  <a:gd name="T37" fmla="*/ 98 h 109"/>
                  <a:gd name="T38" fmla="*/ 2 w 31"/>
                  <a:gd name="T39" fmla="*/ 99 h 109"/>
                  <a:gd name="T40" fmla="*/ 2 w 31"/>
                  <a:gd name="T41" fmla="*/ 100 h 109"/>
                  <a:gd name="T42" fmla="*/ 3 w 31"/>
                  <a:gd name="T43" fmla="*/ 101 h 109"/>
                  <a:gd name="T44" fmla="*/ 2 w 31"/>
                  <a:gd name="T45" fmla="*/ 104 h 109"/>
                  <a:gd name="T46" fmla="*/ 2 w 31"/>
                  <a:gd name="T47" fmla="*/ 105 h 109"/>
                  <a:gd name="T48" fmla="*/ 1 w 31"/>
                  <a:gd name="T49" fmla="*/ 107 h 109"/>
                  <a:gd name="T50" fmla="*/ 0 w 31"/>
                  <a:gd name="T51" fmla="*/ 109 h 109"/>
                  <a:gd name="T52" fmla="*/ 0 w 31"/>
                  <a:gd name="T53" fmla="*/ 0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1" h="109">
                    <a:moveTo>
                      <a:pt x="0" y="0"/>
                    </a:moveTo>
                    <a:lnTo>
                      <a:pt x="31" y="0"/>
                    </a:lnTo>
                    <a:lnTo>
                      <a:pt x="30" y="7"/>
                    </a:lnTo>
                    <a:lnTo>
                      <a:pt x="27" y="14"/>
                    </a:lnTo>
                    <a:lnTo>
                      <a:pt x="27" y="18"/>
                    </a:lnTo>
                    <a:lnTo>
                      <a:pt x="27" y="22"/>
                    </a:lnTo>
                    <a:lnTo>
                      <a:pt x="26" y="23"/>
                    </a:lnTo>
                    <a:lnTo>
                      <a:pt x="26" y="23"/>
                    </a:lnTo>
                    <a:lnTo>
                      <a:pt x="25" y="24"/>
                    </a:lnTo>
                    <a:lnTo>
                      <a:pt x="24" y="24"/>
                    </a:lnTo>
                    <a:lnTo>
                      <a:pt x="24" y="25"/>
                    </a:lnTo>
                    <a:lnTo>
                      <a:pt x="25" y="26"/>
                    </a:lnTo>
                    <a:lnTo>
                      <a:pt x="25" y="27"/>
                    </a:lnTo>
                    <a:lnTo>
                      <a:pt x="26" y="29"/>
                    </a:lnTo>
                    <a:lnTo>
                      <a:pt x="18" y="40"/>
                    </a:lnTo>
                    <a:lnTo>
                      <a:pt x="13" y="61"/>
                    </a:lnTo>
                    <a:lnTo>
                      <a:pt x="8" y="83"/>
                    </a:lnTo>
                    <a:lnTo>
                      <a:pt x="1" y="97"/>
                    </a:lnTo>
                    <a:lnTo>
                      <a:pt x="2" y="98"/>
                    </a:lnTo>
                    <a:lnTo>
                      <a:pt x="2" y="99"/>
                    </a:lnTo>
                    <a:lnTo>
                      <a:pt x="2" y="100"/>
                    </a:lnTo>
                    <a:lnTo>
                      <a:pt x="3" y="101"/>
                    </a:lnTo>
                    <a:lnTo>
                      <a:pt x="2" y="104"/>
                    </a:lnTo>
                    <a:lnTo>
                      <a:pt x="2" y="105"/>
                    </a:lnTo>
                    <a:lnTo>
                      <a:pt x="1" y="107"/>
                    </a:lnTo>
                    <a:lnTo>
                      <a:pt x="0" y="10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14" name="Freeform 106"/>
              <p:cNvSpPr>
                <a:spLocks/>
              </p:cNvSpPr>
              <p:nvPr/>
            </p:nvSpPr>
            <p:spPr bwMode="auto">
              <a:xfrm>
                <a:off x="3331" y="2904"/>
                <a:ext cx="115" cy="114"/>
              </a:xfrm>
              <a:custGeom>
                <a:avLst/>
                <a:gdLst>
                  <a:gd name="T0" fmla="*/ 230 w 230"/>
                  <a:gd name="T1" fmla="*/ 0 h 230"/>
                  <a:gd name="T2" fmla="*/ 229 w 230"/>
                  <a:gd name="T3" fmla="*/ 96 h 230"/>
                  <a:gd name="T4" fmla="*/ 225 w 230"/>
                  <a:gd name="T5" fmla="*/ 87 h 230"/>
                  <a:gd name="T6" fmla="*/ 209 w 230"/>
                  <a:gd name="T7" fmla="*/ 83 h 230"/>
                  <a:gd name="T8" fmla="*/ 197 w 230"/>
                  <a:gd name="T9" fmla="*/ 110 h 230"/>
                  <a:gd name="T10" fmla="*/ 192 w 230"/>
                  <a:gd name="T11" fmla="*/ 124 h 230"/>
                  <a:gd name="T12" fmla="*/ 192 w 230"/>
                  <a:gd name="T13" fmla="*/ 126 h 230"/>
                  <a:gd name="T14" fmla="*/ 188 w 230"/>
                  <a:gd name="T15" fmla="*/ 139 h 230"/>
                  <a:gd name="T16" fmla="*/ 184 w 230"/>
                  <a:gd name="T17" fmla="*/ 149 h 230"/>
                  <a:gd name="T18" fmla="*/ 182 w 230"/>
                  <a:gd name="T19" fmla="*/ 153 h 230"/>
                  <a:gd name="T20" fmla="*/ 183 w 230"/>
                  <a:gd name="T21" fmla="*/ 155 h 230"/>
                  <a:gd name="T22" fmla="*/ 178 w 230"/>
                  <a:gd name="T23" fmla="*/ 165 h 230"/>
                  <a:gd name="T24" fmla="*/ 172 w 230"/>
                  <a:gd name="T25" fmla="*/ 172 h 230"/>
                  <a:gd name="T26" fmla="*/ 157 w 230"/>
                  <a:gd name="T27" fmla="*/ 172 h 230"/>
                  <a:gd name="T28" fmla="*/ 118 w 230"/>
                  <a:gd name="T29" fmla="*/ 158 h 230"/>
                  <a:gd name="T30" fmla="*/ 76 w 230"/>
                  <a:gd name="T31" fmla="*/ 150 h 230"/>
                  <a:gd name="T32" fmla="*/ 49 w 230"/>
                  <a:gd name="T33" fmla="*/ 162 h 230"/>
                  <a:gd name="T34" fmla="*/ 46 w 230"/>
                  <a:gd name="T35" fmla="*/ 180 h 230"/>
                  <a:gd name="T36" fmla="*/ 43 w 230"/>
                  <a:gd name="T37" fmla="*/ 180 h 230"/>
                  <a:gd name="T38" fmla="*/ 41 w 230"/>
                  <a:gd name="T39" fmla="*/ 192 h 230"/>
                  <a:gd name="T40" fmla="*/ 34 w 230"/>
                  <a:gd name="T41" fmla="*/ 217 h 230"/>
                  <a:gd name="T42" fmla="*/ 0 w 230"/>
                  <a:gd name="T43" fmla="*/ 230 h 230"/>
                  <a:gd name="T44" fmla="*/ 1 w 230"/>
                  <a:gd name="T45" fmla="*/ 116 h 230"/>
                  <a:gd name="T46" fmla="*/ 4 w 230"/>
                  <a:gd name="T47" fmla="*/ 117 h 230"/>
                  <a:gd name="T48" fmla="*/ 7 w 230"/>
                  <a:gd name="T49" fmla="*/ 117 h 230"/>
                  <a:gd name="T50" fmla="*/ 9 w 230"/>
                  <a:gd name="T51" fmla="*/ 116 h 230"/>
                  <a:gd name="T52" fmla="*/ 26 w 230"/>
                  <a:gd name="T53" fmla="*/ 121 h 230"/>
                  <a:gd name="T54" fmla="*/ 49 w 230"/>
                  <a:gd name="T55" fmla="*/ 104 h 230"/>
                  <a:gd name="T56" fmla="*/ 64 w 230"/>
                  <a:gd name="T57" fmla="*/ 63 h 230"/>
                  <a:gd name="T58" fmla="*/ 72 w 230"/>
                  <a:gd name="T59" fmla="*/ 24 h 230"/>
                  <a:gd name="T60" fmla="*/ 78 w 230"/>
                  <a:gd name="T61" fmla="*/ 10 h 230"/>
                  <a:gd name="T62" fmla="*/ 88 w 230"/>
                  <a:gd name="T63" fmla="*/ 9 h 230"/>
                  <a:gd name="T64" fmla="*/ 99 w 230"/>
                  <a:gd name="T65" fmla="*/ 10 h 230"/>
                  <a:gd name="T66" fmla="*/ 100 w 230"/>
                  <a:gd name="T67" fmla="*/ 12 h 230"/>
                  <a:gd name="T68" fmla="*/ 104 w 230"/>
                  <a:gd name="T69" fmla="*/ 12 h 230"/>
                  <a:gd name="T70" fmla="*/ 115 w 230"/>
                  <a:gd name="T71" fmla="*/ 12 h 230"/>
                  <a:gd name="T72" fmla="*/ 129 w 230"/>
                  <a:gd name="T73" fmla="*/ 15 h 230"/>
                  <a:gd name="T74" fmla="*/ 130 w 230"/>
                  <a:gd name="T75" fmla="*/ 18 h 230"/>
                  <a:gd name="T76" fmla="*/ 138 w 230"/>
                  <a:gd name="T77" fmla="*/ 19 h 230"/>
                  <a:gd name="T78" fmla="*/ 153 w 230"/>
                  <a:gd name="T79" fmla="*/ 22 h 230"/>
                  <a:gd name="T80" fmla="*/ 168 w 230"/>
                  <a:gd name="T81" fmla="*/ 24 h 230"/>
                  <a:gd name="T82" fmla="*/ 179 w 230"/>
                  <a:gd name="T83" fmla="*/ 18 h 230"/>
                  <a:gd name="T84" fmla="*/ 180 w 230"/>
                  <a:gd name="T85" fmla="*/ 7 h 230"/>
                  <a:gd name="T86" fmla="*/ 176 w 230"/>
                  <a:gd name="T87" fmla="*/ 3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30" h="230">
                    <a:moveTo>
                      <a:pt x="174" y="0"/>
                    </a:moveTo>
                    <a:lnTo>
                      <a:pt x="230" y="0"/>
                    </a:lnTo>
                    <a:lnTo>
                      <a:pt x="230" y="101"/>
                    </a:lnTo>
                    <a:lnTo>
                      <a:pt x="229" y="96"/>
                    </a:lnTo>
                    <a:lnTo>
                      <a:pt x="228" y="92"/>
                    </a:lnTo>
                    <a:lnTo>
                      <a:pt x="225" y="87"/>
                    </a:lnTo>
                    <a:lnTo>
                      <a:pt x="224" y="82"/>
                    </a:lnTo>
                    <a:lnTo>
                      <a:pt x="209" y="83"/>
                    </a:lnTo>
                    <a:lnTo>
                      <a:pt x="201" y="95"/>
                    </a:lnTo>
                    <a:lnTo>
                      <a:pt x="197" y="110"/>
                    </a:lnTo>
                    <a:lnTo>
                      <a:pt x="191" y="123"/>
                    </a:lnTo>
                    <a:lnTo>
                      <a:pt x="192" y="124"/>
                    </a:lnTo>
                    <a:lnTo>
                      <a:pt x="192" y="125"/>
                    </a:lnTo>
                    <a:lnTo>
                      <a:pt x="192" y="126"/>
                    </a:lnTo>
                    <a:lnTo>
                      <a:pt x="193" y="127"/>
                    </a:lnTo>
                    <a:lnTo>
                      <a:pt x="188" y="139"/>
                    </a:lnTo>
                    <a:lnTo>
                      <a:pt x="186" y="146"/>
                    </a:lnTo>
                    <a:lnTo>
                      <a:pt x="184" y="149"/>
                    </a:lnTo>
                    <a:lnTo>
                      <a:pt x="182" y="151"/>
                    </a:lnTo>
                    <a:lnTo>
                      <a:pt x="182" y="153"/>
                    </a:lnTo>
                    <a:lnTo>
                      <a:pt x="183" y="154"/>
                    </a:lnTo>
                    <a:lnTo>
                      <a:pt x="183" y="155"/>
                    </a:lnTo>
                    <a:lnTo>
                      <a:pt x="184" y="156"/>
                    </a:lnTo>
                    <a:lnTo>
                      <a:pt x="178" y="165"/>
                    </a:lnTo>
                    <a:lnTo>
                      <a:pt x="175" y="170"/>
                    </a:lnTo>
                    <a:lnTo>
                      <a:pt x="172" y="172"/>
                    </a:lnTo>
                    <a:lnTo>
                      <a:pt x="169" y="176"/>
                    </a:lnTo>
                    <a:lnTo>
                      <a:pt x="157" y="172"/>
                    </a:lnTo>
                    <a:lnTo>
                      <a:pt x="140" y="165"/>
                    </a:lnTo>
                    <a:lnTo>
                      <a:pt x="118" y="158"/>
                    </a:lnTo>
                    <a:lnTo>
                      <a:pt x="96" y="153"/>
                    </a:lnTo>
                    <a:lnTo>
                      <a:pt x="76" y="150"/>
                    </a:lnTo>
                    <a:lnTo>
                      <a:pt x="60" y="153"/>
                    </a:lnTo>
                    <a:lnTo>
                      <a:pt x="49" y="162"/>
                    </a:lnTo>
                    <a:lnTo>
                      <a:pt x="47" y="179"/>
                    </a:lnTo>
                    <a:lnTo>
                      <a:pt x="46" y="180"/>
                    </a:lnTo>
                    <a:lnTo>
                      <a:pt x="45" y="180"/>
                    </a:lnTo>
                    <a:lnTo>
                      <a:pt x="43" y="180"/>
                    </a:lnTo>
                    <a:lnTo>
                      <a:pt x="42" y="181"/>
                    </a:lnTo>
                    <a:lnTo>
                      <a:pt x="41" y="192"/>
                    </a:lnTo>
                    <a:lnTo>
                      <a:pt x="38" y="204"/>
                    </a:lnTo>
                    <a:lnTo>
                      <a:pt x="34" y="217"/>
                    </a:lnTo>
                    <a:lnTo>
                      <a:pt x="31" y="230"/>
                    </a:lnTo>
                    <a:lnTo>
                      <a:pt x="0" y="230"/>
                    </a:lnTo>
                    <a:lnTo>
                      <a:pt x="0" y="116"/>
                    </a:lnTo>
                    <a:lnTo>
                      <a:pt x="1" y="116"/>
                    </a:lnTo>
                    <a:lnTo>
                      <a:pt x="3" y="117"/>
                    </a:lnTo>
                    <a:lnTo>
                      <a:pt x="4" y="117"/>
                    </a:lnTo>
                    <a:lnTo>
                      <a:pt x="5" y="118"/>
                    </a:lnTo>
                    <a:lnTo>
                      <a:pt x="7" y="117"/>
                    </a:lnTo>
                    <a:lnTo>
                      <a:pt x="8" y="116"/>
                    </a:lnTo>
                    <a:lnTo>
                      <a:pt x="9" y="116"/>
                    </a:lnTo>
                    <a:lnTo>
                      <a:pt x="10" y="115"/>
                    </a:lnTo>
                    <a:lnTo>
                      <a:pt x="26" y="121"/>
                    </a:lnTo>
                    <a:lnTo>
                      <a:pt x="39" y="117"/>
                    </a:lnTo>
                    <a:lnTo>
                      <a:pt x="49" y="104"/>
                    </a:lnTo>
                    <a:lnTo>
                      <a:pt x="57" y="85"/>
                    </a:lnTo>
                    <a:lnTo>
                      <a:pt x="64" y="63"/>
                    </a:lnTo>
                    <a:lnTo>
                      <a:pt x="69" y="42"/>
                    </a:lnTo>
                    <a:lnTo>
                      <a:pt x="72" y="24"/>
                    </a:lnTo>
                    <a:lnTo>
                      <a:pt x="74" y="12"/>
                    </a:lnTo>
                    <a:lnTo>
                      <a:pt x="78" y="10"/>
                    </a:lnTo>
                    <a:lnTo>
                      <a:pt x="81" y="9"/>
                    </a:lnTo>
                    <a:lnTo>
                      <a:pt x="88" y="9"/>
                    </a:lnTo>
                    <a:lnTo>
                      <a:pt x="99" y="9"/>
                    </a:lnTo>
                    <a:lnTo>
                      <a:pt x="99" y="10"/>
                    </a:lnTo>
                    <a:lnTo>
                      <a:pt x="100" y="11"/>
                    </a:lnTo>
                    <a:lnTo>
                      <a:pt x="100" y="12"/>
                    </a:lnTo>
                    <a:lnTo>
                      <a:pt x="101" y="13"/>
                    </a:lnTo>
                    <a:lnTo>
                      <a:pt x="104" y="12"/>
                    </a:lnTo>
                    <a:lnTo>
                      <a:pt x="108" y="12"/>
                    </a:lnTo>
                    <a:lnTo>
                      <a:pt x="115" y="12"/>
                    </a:lnTo>
                    <a:lnTo>
                      <a:pt x="129" y="14"/>
                    </a:lnTo>
                    <a:lnTo>
                      <a:pt x="129" y="15"/>
                    </a:lnTo>
                    <a:lnTo>
                      <a:pt x="130" y="17"/>
                    </a:lnTo>
                    <a:lnTo>
                      <a:pt x="130" y="18"/>
                    </a:lnTo>
                    <a:lnTo>
                      <a:pt x="131" y="19"/>
                    </a:lnTo>
                    <a:lnTo>
                      <a:pt x="138" y="19"/>
                    </a:lnTo>
                    <a:lnTo>
                      <a:pt x="145" y="20"/>
                    </a:lnTo>
                    <a:lnTo>
                      <a:pt x="153" y="22"/>
                    </a:lnTo>
                    <a:lnTo>
                      <a:pt x="161" y="24"/>
                    </a:lnTo>
                    <a:lnTo>
                      <a:pt x="168" y="24"/>
                    </a:lnTo>
                    <a:lnTo>
                      <a:pt x="174" y="21"/>
                    </a:lnTo>
                    <a:lnTo>
                      <a:pt x="179" y="18"/>
                    </a:lnTo>
                    <a:lnTo>
                      <a:pt x="183" y="10"/>
                    </a:lnTo>
                    <a:lnTo>
                      <a:pt x="180" y="7"/>
                    </a:lnTo>
                    <a:lnTo>
                      <a:pt x="178" y="5"/>
                    </a:lnTo>
                    <a:lnTo>
                      <a:pt x="176" y="3"/>
                    </a:lnTo>
                    <a:lnTo>
                      <a:pt x="174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15" name="Freeform 107"/>
              <p:cNvSpPr>
                <a:spLocks/>
              </p:cNvSpPr>
              <p:nvPr/>
            </p:nvSpPr>
            <p:spPr bwMode="auto">
              <a:xfrm>
                <a:off x="3339" y="2814"/>
                <a:ext cx="107" cy="90"/>
              </a:xfrm>
              <a:custGeom>
                <a:avLst/>
                <a:gdLst>
                  <a:gd name="T0" fmla="*/ 215 w 215"/>
                  <a:gd name="T1" fmla="*/ 98 h 178"/>
                  <a:gd name="T2" fmla="*/ 215 w 215"/>
                  <a:gd name="T3" fmla="*/ 178 h 178"/>
                  <a:gd name="T4" fmla="*/ 159 w 215"/>
                  <a:gd name="T5" fmla="*/ 178 h 178"/>
                  <a:gd name="T6" fmla="*/ 125 w 215"/>
                  <a:gd name="T7" fmla="*/ 143 h 178"/>
                  <a:gd name="T8" fmla="*/ 100 w 215"/>
                  <a:gd name="T9" fmla="*/ 115 h 178"/>
                  <a:gd name="T10" fmla="*/ 80 w 215"/>
                  <a:gd name="T11" fmla="*/ 93 h 178"/>
                  <a:gd name="T12" fmla="*/ 64 w 215"/>
                  <a:gd name="T13" fmla="*/ 76 h 178"/>
                  <a:gd name="T14" fmla="*/ 49 w 215"/>
                  <a:gd name="T15" fmla="*/ 60 h 178"/>
                  <a:gd name="T16" fmla="*/ 35 w 215"/>
                  <a:gd name="T17" fmla="*/ 44 h 178"/>
                  <a:gd name="T18" fmla="*/ 19 w 215"/>
                  <a:gd name="T19" fmla="*/ 26 h 178"/>
                  <a:gd name="T20" fmla="*/ 0 w 215"/>
                  <a:gd name="T21" fmla="*/ 4 h 178"/>
                  <a:gd name="T22" fmla="*/ 1 w 215"/>
                  <a:gd name="T23" fmla="*/ 3 h 178"/>
                  <a:gd name="T24" fmla="*/ 2 w 215"/>
                  <a:gd name="T25" fmla="*/ 2 h 178"/>
                  <a:gd name="T26" fmla="*/ 3 w 215"/>
                  <a:gd name="T27" fmla="*/ 1 h 178"/>
                  <a:gd name="T28" fmla="*/ 4 w 215"/>
                  <a:gd name="T29" fmla="*/ 0 h 178"/>
                  <a:gd name="T30" fmla="*/ 21 w 215"/>
                  <a:gd name="T31" fmla="*/ 7 h 178"/>
                  <a:gd name="T32" fmla="*/ 34 w 215"/>
                  <a:gd name="T33" fmla="*/ 11 h 178"/>
                  <a:gd name="T34" fmla="*/ 46 w 215"/>
                  <a:gd name="T35" fmla="*/ 16 h 178"/>
                  <a:gd name="T36" fmla="*/ 56 w 215"/>
                  <a:gd name="T37" fmla="*/ 21 h 178"/>
                  <a:gd name="T38" fmla="*/ 68 w 215"/>
                  <a:gd name="T39" fmla="*/ 25 h 178"/>
                  <a:gd name="T40" fmla="*/ 80 w 215"/>
                  <a:gd name="T41" fmla="*/ 30 h 178"/>
                  <a:gd name="T42" fmla="*/ 96 w 215"/>
                  <a:gd name="T43" fmla="*/ 37 h 178"/>
                  <a:gd name="T44" fmla="*/ 117 w 215"/>
                  <a:gd name="T45" fmla="*/ 46 h 178"/>
                  <a:gd name="T46" fmla="*/ 118 w 215"/>
                  <a:gd name="T47" fmla="*/ 46 h 178"/>
                  <a:gd name="T48" fmla="*/ 119 w 215"/>
                  <a:gd name="T49" fmla="*/ 45 h 178"/>
                  <a:gd name="T50" fmla="*/ 121 w 215"/>
                  <a:gd name="T51" fmla="*/ 45 h 178"/>
                  <a:gd name="T52" fmla="*/ 122 w 215"/>
                  <a:gd name="T53" fmla="*/ 44 h 178"/>
                  <a:gd name="T54" fmla="*/ 130 w 215"/>
                  <a:gd name="T55" fmla="*/ 48 h 178"/>
                  <a:gd name="T56" fmla="*/ 140 w 215"/>
                  <a:gd name="T57" fmla="*/ 54 h 178"/>
                  <a:gd name="T58" fmla="*/ 150 w 215"/>
                  <a:gd name="T59" fmla="*/ 61 h 178"/>
                  <a:gd name="T60" fmla="*/ 162 w 215"/>
                  <a:gd name="T61" fmla="*/ 68 h 178"/>
                  <a:gd name="T62" fmla="*/ 175 w 215"/>
                  <a:gd name="T63" fmla="*/ 76 h 178"/>
                  <a:gd name="T64" fmla="*/ 187 w 215"/>
                  <a:gd name="T65" fmla="*/ 83 h 178"/>
                  <a:gd name="T66" fmla="*/ 201 w 215"/>
                  <a:gd name="T67" fmla="*/ 91 h 178"/>
                  <a:gd name="T68" fmla="*/ 215 w 215"/>
                  <a:gd name="T69" fmla="*/ 98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15" h="178">
                    <a:moveTo>
                      <a:pt x="215" y="98"/>
                    </a:moveTo>
                    <a:lnTo>
                      <a:pt x="215" y="178"/>
                    </a:lnTo>
                    <a:lnTo>
                      <a:pt x="159" y="178"/>
                    </a:lnTo>
                    <a:lnTo>
                      <a:pt x="125" y="143"/>
                    </a:lnTo>
                    <a:lnTo>
                      <a:pt x="100" y="115"/>
                    </a:lnTo>
                    <a:lnTo>
                      <a:pt x="80" y="93"/>
                    </a:lnTo>
                    <a:lnTo>
                      <a:pt x="64" y="76"/>
                    </a:lnTo>
                    <a:lnTo>
                      <a:pt x="49" y="60"/>
                    </a:lnTo>
                    <a:lnTo>
                      <a:pt x="35" y="44"/>
                    </a:lnTo>
                    <a:lnTo>
                      <a:pt x="19" y="26"/>
                    </a:lnTo>
                    <a:lnTo>
                      <a:pt x="0" y="4"/>
                    </a:lnTo>
                    <a:lnTo>
                      <a:pt x="1" y="3"/>
                    </a:lnTo>
                    <a:lnTo>
                      <a:pt x="2" y="2"/>
                    </a:lnTo>
                    <a:lnTo>
                      <a:pt x="3" y="1"/>
                    </a:lnTo>
                    <a:lnTo>
                      <a:pt x="4" y="0"/>
                    </a:lnTo>
                    <a:lnTo>
                      <a:pt x="21" y="7"/>
                    </a:lnTo>
                    <a:lnTo>
                      <a:pt x="34" y="11"/>
                    </a:lnTo>
                    <a:lnTo>
                      <a:pt x="46" y="16"/>
                    </a:lnTo>
                    <a:lnTo>
                      <a:pt x="56" y="21"/>
                    </a:lnTo>
                    <a:lnTo>
                      <a:pt x="68" y="25"/>
                    </a:lnTo>
                    <a:lnTo>
                      <a:pt x="80" y="30"/>
                    </a:lnTo>
                    <a:lnTo>
                      <a:pt x="96" y="37"/>
                    </a:lnTo>
                    <a:lnTo>
                      <a:pt x="117" y="46"/>
                    </a:lnTo>
                    <a:lnTo>
                      <a:pt x="118" y="46"/>
                    </a:lnTo>
                    <a:lnTo>
                      <a:pt x="119" y="45"/>
                    </a:lnTo>
                    <a:lnTo>
                      <a:pt x="121" y="45"/>
                    </a:lnTo>
                    <a:lnTo>
                      <a:pt x="122" y="44"/>
                    </a:lnTo>
                    <a:lnTo>
                      <a:pt x="130" y="48"/>
                    </a:lnTo>
                    <a:lnTo>
                      <a:pt x="140" y="54"/>
                    </a:lnTo>
                    <a:lnTo>
                      <a:pt x="150" y="61"/>
                    </a:lnTo>
                    <a:lnTo>
                      <a:pt x="162" y="68"/>
                    </a:lnTo>
                    <a:lnTo>
                      <a:pt x="175" y="76"/>
                    </a:lnTo>
                    <a:lnTo>
                      <a:pt x="187" y="83"/>
                    </a:lnTo>
                    <a:lnTo>
                      <a:pt x="201" y="91"/>
                    </a:lnTo>
                    <a:lnTo>
                      <a:pt x="215" y="98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16" name="Freeform 108"/>
              <p:cNvSpPr>
                <a:spLocks/>
              </p:cNvSpPr>
              <p:nvPr/>
            </p:nvSpPr>
            <p:spPr bwMode="auto">
              <a:xfrm>
                <a:off x="3346" y="2674"/>
                <a:ext cx="100" cy="89"/>
              </a:xfrm>
              <a:custGeom>
                <a:avLst/>
                <a:gdLst>
                  <a:gd name="T0" fmla="*/ 156 w 200"/>
                  <a:gd name="T1" fmla="*/ 0 h 176"/>
                  <a:gd name="T2" fmla="*/ 200 w 200"/>
                  <a:gd name="T3" fmla="*/ 0 h 176"/>
                  <a:gd name="T4" fmla="*/ 200 w 200"/>
                  <a:gd name="T5" fmla="*/ 84 h 176"/>
                  <a:gd name="T6" fmla="*/ 188 w 200"/>
                  <a:gd name="T7" fmla="*/ 91 h 176"/>
                  <a:gd name="T8" fmla="*/ 177 w 200"/>
                  <a:gd name="T9" fmla="*/ 97 h 176"/>
                  <a:gd name="T10" fmla="*/ 167 w 200"/>
                  <a:gd name="T11" fmla="*/ 104 h 176"/>
                  <a:gd name="T12" fmla="*/ 156 w 200"/>
                  <a:gd name="T13" fmla="*/ 110 h 176"/>
                  <a:gd name="T14" fmla="*/ 146 w 200"/>
                  <a:gd name="T15" fmla="*/ 116 h 176"/>
                  <a:gd name="T16" fmla="*/ 138 w 200"/>
                  <a:gd name="T17" fmla="*/ 121 h 176"/>
                  <a:gd name="T18" fmla="*/ 129 w 200"/>
                  <a:gd name="T19" fmla="*/ 127 h 176"/>
                  <a:gd name="T20" fmla="*/ 122 w 200"/>
                  <a:gd name="T21" fmla="*/ 130 h 176"/>
                  <a:gd name="T22" fmla="*/ 120 w 200"/>
                  <a:gd name="T23" fmla="*/ 129 h 176"/>
                  <a:gd name="T24" fmla="*/ 119 w 200"/>
                  <a:gd name="T25" fmla="*/ 129 h 176"/>
                  <a:gd name="T26" fmla="*/ 118 w 200"/>
                  <a:gd name="T27" fmla="*/ 129 h 176"/>
                  <a:gd name="T28" fmla="*/ 117 w 200"/>
                  <a:gd name="T29" fmla="*/ 128 h 176"/>
                  <a:gd name="T30" fmla="*/ 96 w 200"/>
                  <a:gd name="T31" fmla="*/ 137 h 176"/>
                  <a:gd name="T32" fmla="*/ 80 w 200"/>
                  <a:gd name="T33" fmla="*/ 145 h 176"/>
                  <a:gd name="T34" fmla="*/ 68 w 200"/>
                  <a:gd name="T35" fmla="*/ 151 h 176"/>
                  <a:gd name="T36" fmla="*/ 56 w 200"/>
                  <a:gd name="T37" fmla="*/ 155 h 176"/>
                  <a:gd name="T38" fmla="*/ 46 w 200"/>
                  <a:gd name="T39" fmla="*/ 160 h 176"/>
                  <a:gd name="T40" fmla="*/ 34 w 200"/>
                  <a:gd name="T41" fmla="*/ 165 h 176"/>
                  <a:gd name="T42" fmla="*/ 21 w 200"/>
                  <a:gd name="T43" fmla="*/ 169 h 176"/>
                  <a:gd name="T44" fmla="*/ 4 w 200"/>
                  <a:gd name="T45" fmla="*/ 176 h 176"/>
                  <a:gd name="T46" fmla="*/ 3 w 200"/>
                  <a:gd name="T47" fmla="*/ 175 h 176"/>
                  <a:gd name="T48" fmla="*/ 2 w 200"/>
                  <a:gd name="T49" fmla="*/ 174 h 176"/>
                  <a:gd name="T50" fmla="*/ 1 w 200"/>
                  <a:gd name="T51" fmla="*/ 173 h 176"/>
                  <a:gd name="T52" fmla="*/ 0 w 200"/>
                  <a:gd name="T53" fmla="*/ 172 h 176"/>
                  <a:gd name="T54" fmla="*/ 19 w 200"/>
                  <a:gd name="T55" fmla="*/ 150 h 176"/>
                  <a:gd name="T56" fmla="*/ 35 w 200"/>
                  <a:gd name="T57" fmla="*/ 131 h 176"/>
                  <a:gd name="T58" fmla="*/ 49 w 200"/>
                  <a:gd name="T59" fmla="*/ 116 h 176"/>
                  <a:gd name="T60" fmla="*/ 63 w 200"/>
                  <a:gd name="T61" fmla="*/ 100 h 176"/>
                  <a:gd name="T62" fmla="*/ 79 w 200"/>
                  <a:gd name="T63" fmla="*/ 83 h 176"/>
                  <a:gd name="T64" fmla="*/ 99 w 200"/>
                  <a:gd name="T65" fmla="*/ 61 h 176"/>
                  <a:gd name="T66" fmla="*/ 124 w 200"/>
                  <a:gd name="T67" fmla="*/ 34 h 176"/>
                  <a:gd name="T68" fmla="*/ 156 w 200"/>
                  <a:gd name="T69" fmla="*/ 0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00" h="176">
                    <a:moveTo>
                      <a:pt x="156" y="0"/>
                    </a:moveTo>
                    <a:lnTo>
                      <a:pt x="200" y="0"/>
                    </a:lnTo>
                    <a:lnTo>
                      <a:pt x="200" y="84"/>
                    </a:lnTo>
                    <a:lnTo>
                      <a:pt x="188" y="91"/>
                    </a:lnTo>
                    <a:lnTo>
                      <a:pt x="177" y="97"/>
                    </a:lnTo>
                    <a:lnTo>
                      <a:pt x="167" y="104"/>
                    </a:lnTo>
                    <a:lnTo>
                      <a:pt x="156" y="110"/>
                    </a:lnTo>
                    <a:lnTo>
                      <a:pt x="146" y="116"/>
                    </a:lnTo>
                    <a:lnTo>
                      <a:pt x="138" y="121"/>
                    </a:lnTo>
                    <a:lnTo>
                      <a:pt x="129" y="127"/>
                    </a:lnTo>
                    <a:lnTo>
                      <a:pt x="122" y="130"/>
                    </a:lnTo>
                    <a:lnTo>
                      <a:pt x="120" y="129"/>
                    </a:lnTo>
                    <a:lnTo>
                      <a:pt x="119" y="129"/>
                    </a:lnTo>
                    <a:lnTo>
                      <a:pt x="118" y="129"/>
                    </a:lnTo>
                    <a:lnTo>
                      <a:pt x="117" y="128"/>
                    </a:lnTo>
                    <a:lnTo>
                      <a:pt x="96" y="137"/>
                    </a:lnTo>
                    <a:lnTo>
                      <a:pt x="80" y="145"/>
                    </a:lnTo>
                    <a:lnTo>
                      <a:pt x="68" y="151"/>
                    </a:lnTo>
                    <a:lnTo>
                      <a:pt x="56" y="155"/>
                    </a:lnTo>
                    <a:lnTo>
                      <a:pt x="46" y="160"/>
                    </a:lnTo>
                    <a:lnTo>
                      <a:pt x="34" y="165"/>
                    </a:lnTo>
                    <a:lnTo>
                      <a:pt x="21" y="169"/>
                    </a:lnTo>
                    <a:lnTo>
                      <a:pt x="4" y="176"/>
                    </a:lnTo>
                    <a:lnTo>
                      <a:pt x="3" y="175"/>
                    </a:lnTo>
                    <a:lnTo>
                      <a:pt x="2" y="174"/>
                    </a:lnTo>
                    <a:lnTo>
                      <a:pt x="1" y="173"/>
                    </a:lnTo>
                    <a:lnTo>
                      <a:pt x="0" y="172"/>
                    </a:lnTo>
                    <a:lnTo>
                      <a:pt x="19" y="150"/>
                    </a:lnTo>
                    <a:lnTo>
                      <a:pt x="35" y="131"/>
                    </a:lnTo>
                    <a:lnTo>
                      <a:pt x="49" y="116"/>
                    </a:lnTo>
                    <a:lnTo>
                      <a:pt x="63" y="100"/>
                    </a:lnTo>
                    <a:lnTo>
                      <a:pt x="79" y="83"/>
                    </a:lnTo>
                    <a:lnTo>
                      <a:pt x="99" y="61"/>
                    </a:lnTo>
                    <a:lnTo>
                      <a:pt x="124" y="34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17" name="Freeform 109"/>
              <p:cNvSpPr>
                <a:spLocks/>
              </p:cNvSpPr>
              <p:nvPr/>
            </p:nvSpPr>
            <p:spPr bwMode="auto">
              <a:xfrm>
                <a:off x="3331" y="2559"/>
                <a:ext cx="115" cy="115"/>
              </a:xfrm>
              <a:custGeom>
                <a:avLst/>
                <a:gdLst>
                  <a:gd name="T0" fmla="*/ 47 w 230"/>
                  <a:gd name="T1" fmla="*/ 0 h 231"/>
                  <a:gd name="T2" fmla="*/ 54 w 230"/>
                  <a:gd name="T3" fmla="*/ 25 h 231"/>
                  <a:gd name="T4" fmla="*/ 58 w 230"/>
                  <a:gd name="T5" fmla="*/ 45 h 231"/>
                  <a:gd name="T6" fmla="*/ 61 w 230"/>
                  <a:gd name="T7" fmla="*/ 46 h 231"/>
                  <a:gd name="T8" fmla="*/ 63 w 230"/>
                  <a:gd name="T9" fmla="*/ 49 h 231"/>
                  <a:gd name="T10" fmla="*/ 74 w 230"/>
                  <a:gd name="T11" fmla="*/ 74 h 231"/>
                  <a:gd name="T12" fmla="*/ 112 w 230"/>
                  <a:gd name="T13" fmla="*/ 74 h 231"/>
                  <a:gd name="T14" fmla="*/ 155 w 230"/>
                  <a:gd name="T15" fmla="*/ 63 h 231"/>
                  <a:gd name="T16" fmla="*/ 184 w 230"/>
                  <a:gd name="T17" fmla="*/ 52 h 231"/>
                  <a:gd name="T18" fmla="*/ 191 w 230"/>
                  <a:gd name="T19" fmla="*/ 57 h 231"/>
                  <a:gd name="T20" fmla="*/ 199 w 230"/>
                  <a:gd name="T21" fmla="*/ 71 h 231"/>
                  <a:gd name="T22" fmla="*/ 198 w 230"/>
                  <a:gd name="T23" fmla="*/ 73 h 231"/>
                  <a:gd name="T24" fmla="*/ 197 w 230"/>
                  <a:gd name="T25" fmla="*/ 75 h 231"/>
                  <a:gd name="T26" fmla="*/ 201 w 230"/>
                  <a:gd name="T27" fmla="*/ 81 h 231"/>
                  <a:gd name="T28" fmla="*/ 208 w 230"/>
                  <a:gd name="T29" fmla="*/ 101 h 231"/>
                  <a:gd name="T30" fmla="*/ 207 w 230"/>
                  <a:gd name="T31" fmla="*/ 102 h 231"/>
                  <a:gd name="T32" fmla="*/ 206 w 230"/>
                  <a:gd name="T33" fmla="*/ 104 h 231"/>
                  <a:gd name="T34" fmla="*/ 215 w 230"/>
                  <a:gd name="T35" fmla="*/ 128 h 231"/>
                  <a:gd name="T36" fmla="*/ 230 w 230"/>
                  <a:gd name="T37" fmla="*/ 146 h 231"/>
                  <a:gd name="T38" fmla="*/ 186 w 230"/>
                  <a:gd name="T39" fmla="*/ 231 h 231"/>
                  <a:gd name="T40" fmla="*/ 192 w 230"/>
                  <a:gd name="T41" fmla="*/ 224 h 231"/>
                  <a:gd name="T42" fmla="*/ 198 w 230"/>
                  <a:gd name="T43" fmla="*/ 218 h 231"/>
                  <a:gd name="T44" fmla="*/ 188 w 230"/>
                  <a:gd name="T45" fmla="*/ 205 h 231"/>
                  <a:gd name="T46" fmla="*/ 176 w 230"/>
                  <a:gd name="T47" fmla="*/ 204 h 231"/>
                  <a:gd name="T48" fmla="*/ 160 w 230"/>
                  <a:gd name="T49" fmla="*/ 207 h 231"/>
                  <a:gd name="T50" fmla="*/ 146 w 230"/>
                  <a:gd name="T51" fmla="*/ 209 h 231"/>
                  <a:gd name="T52" fmla="*/ 145 w 230"/>
                  <a:gd name="T53" fmla="*/ 210 h 231"/>
                  <a:gd name="T54" fmla="*/ 144 w 230"/>
                  <a:gd name="T55" fmla="*/ 212 h 231"/>
                  <a:gd name="T56" fmla="*/ 124 w 230"/>
                  <a:gd name="T57" fmla="*/ 215 h 231"/>
                  <a:gd name="T58" fmla="*/ 116 w 230"/>
                  <a:gd name="T59" fmla="*/ 215 h 231"/>
                  <a:gd name="T60" fmla="*/ 115 w 230"/>
                  <a:gd name="T61" fmla="*/ 217 h 231"/>
                  <a:gd name="T62" fmla="*/ 114 w 230"/>
                  <a:gd name="T63" fmla="*/ 219 h 231"/>
                  <a:gd name="T64" fmla="*/ 98 w 230"/>
                  <a:gd name="T65" fmla="*/ 219 h 231"/>
                  <a:gd name="T66" fmla="*/ 89 w 230"/>
                  <a:gd name="T67" fmla="*/ 216 h 231"/>
                  <a:gd name="T68" fmla="*/ 84 w 230"/>
                  <a:gd name="T69" fmla="*/ 186 h 231"/>
                  <a:gd name="T70" fmla="*/ 73 w 230"/>
                  <a:gd name="T71" fmla="*/ 142 h 231"/>
                  <a:gd name="T72" fmla="*/ 54 w 230"/>
                  <a:gd name="T73" fmla="*/ 110 h 231"/>
                  <a:gd name="T74" fmla="*/ 26 w 230"/>
                  <a:gd name="T75" fmla="*/ 112 h 231"/>
                  <a:gd name="T76" fmla="*/ 24 w 230"/>
                  <a:gd name="T77" fmla="*/ 111 h 231"/>
                  <a:gd name="T78" fmla="*/ 22 w 230"/>
                  <a:gd name="T79" fmla="*/ 110 h 231"/>
                  <a:gd name="T80" fmla="*/ 11 w 230"/>
                  <a:gd name="T81" fmla="*/ 113 h 231"/>
                  <a:gd name="T82" fmla="*/ 0 w 230"/>
                  <a:gd name="T83" fmla="*/ 117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230" h="231">
                    <a:moveTo>
                      <a:pt x="0" y="0"/>
                    </a:moveTo>
                    <a:lnTo>
                      <a:pt x="47" y="0"/>
                    </a:lnTo>
                    <a:lnTo>
                      <a:pt x="50" y="12"/>
                    </a:lnTo>
                    <a:lnTo>
                      <a:pt x="54" y="25"/>
                    </a:lnTo>
                    <a:lnTo>
                      <a:pt x="57" y="36"/>
                    </a:lnTo>
                    <a:lnTo>
                      <a:pt x="58" y="45"/>
                    </a:lnTo>
                    <a:lnTo>
                      <a:pt x="60" y="46"/>
                    </a:lnTo>
                    <a:lnTo>
                      <a:pt x="61" y="46"/>
                    </a:lnTo>
                    <a:lnTo>
                      <a:pt x="62" y="48"/>
                    </a:lnTo>
                    <a:lnTo>
                      <a:pt x="63" y="49"/>
                    </a:lnTo>
                    <a:lnTo>
                      <a:pt x="64" y="66"/>
                    </a:lnTo>
                    <a:lnTo>
                      <a:pt x="74" y="74"/>
                    </a:lnTo>
                    <a:lnTo>
                      <a:pt x="92" y="76"/>
                    </a:lnTo>
                    <a:lnTo>
                      <a:pt x="112" y="74"/>
                    </a:lnTo>
                    <a:lnTo>
                      <a:pt x="134" y="68"/>
                    </a:lnTo>
                    <a:lnTo>
                      <a:pt x="155" y="63"/>
                    </a:lnTo>
                    <a:lnTo>
                      <a:pt x="172" y="56"/>
                    </a:lnTo>
                    <a:lnTo>
                      <a:pt x="184" y="52"/>
                    </a:lnTo>
                    <a:lnTo>
                      <a:pt x="188" y="54"/>
                    </a:lnTo>
                    <a:lnTo>
                      <a:pt x="191" y="57"/>
                    </a:lnTo>
                    <a:lnTo>
                      <a:pt x="194" y="61"/>
                    </a:lnTo>
                    <a:lnTo>
                      <a:pt x="199" y="71"/>
                    </a:lnTo>
                    <a:lnTo>
                      <a:pt x="199" y="72"/>
                    </a:lnTo>
                    <a:lnTo>
                      <a:pt x="198" y="73"/>
                    </a:lnTo>
                    <a:lnTo>
                      <a:pt x="198" y="74"/>
                    </a:lnTo>
                    <a:lnTo>
                      <a:pt x="197" y="75"/>
                    </a:lnTo>
                    <a:lnTo>
                      <a:pt x="199" y="78"/>
                    </a:lnTo>
                    <a:lnTo>
                      <a:pt x="201" y="81"/>
                    </a:lnTo>
                    <a:lnTo>
                      <a:pt x="203" y="88"/>
                    </a:lnTo>
                    <a:lnTo>
                      <a:pt x="208" y="101"/>
                    </a:lnTo>
                    <a:lnTo>
                      <a:pt x="208" y="102"/>
                    </a:lnTo>
                    <a:lnTo>
                      <a:pt x="207" y="102"/>
                    </a:lnTo>
                    <a:lnTo>
                      <a:pt x="207" y="103"/>
                    </a:lnTo>
                    <a:lnTo>
                      <a:pt x="206" y="104"/>
                    </a:lnTo>
                    <a:lnTo>
                      <a:pt x="210" y="114"/>
                    </a:lnTo>
                    <a:lnTo>
                      <a:pt x="215" y="128"/>
                    </a:lnTo>
                    <a:lnTo>
                      <a:pt x="221" y="140"/>
                    </a:lnTo>
                    <a:lnTo>
                      <a:pt x="230" y="146"/>
                    </a:lnTo>
                    <a:lnTo>
                      <a:pt x="230" y="231"/>
                    </a:lnTo>
                    <a:lnTo>
                      <a:pt x="186" y="231"/>
                    </a:lnTo>
                    <a:lnTo>
                      <a:pt x="188" y="227"/>
                    </a:lnTo>
                    <a:lnTo>
                      <a:pt x="192" y="224"/>
                    </a:lnTo>
                    <a:lnTo>
                      <a:pt x="194" y="220"/>
                    </a:lnTo>
                    <a:lnTo>
                      <a:pt x="198" y="218"/>
                    </a:lnTo>
                    <a:lnTo>
                      <a:pt x="194" y="210"/>
                    </a:lnTo>
                    <a:lnTo>
                      <a:pt x="188" y="205"/>
                    </a:lnTo>
                    <a:lnTo>
                      <a:pt x="183" y="204"/>
                    </a:lnTo>
                    <a:lnTo>
                      <a:pt x="176" y="204"/>
                    </a:lnTo>
                    <a:lnTo>
                      <a:pt x="168" y="205"/>
                    </a:lnTo>
                    <a:lnTo>
                      <a:pt x="160" y="207"/>
                    </a:lnTo>
                    <a:lnTo>
                      <a:pt x="153" y="209"/>
                    </a:lnTo>
                    <a:lnTo>
                      <a:pt x="146" y="209"/>
                    </a:lnTo>
                    <a:lnTo>
                      <a:pt x="145" y="210"/>
                    </a:lnTo>
                    <a:lnTo>
                      <a:pt x="145" y="210"/>
                    </a:lnTo>
                    <a:lnTo>
                      <a:pt x="145" y="211"/>
                    </a:lnTo>
                    <a:lnTo>
                      <a:pt x="144" y="212"/>
                    </a:lnTo>
                    <a:lnTo>
                      <a:pt x="131" y="215"/>
                    </a:lnTo>
                    <a:lnTo>
                      <a:pt x="124" y="215"/>
                    </a:lnTo>
                    <a:lnTo>
                      <a:pt x="119" y="216"/>
                    </a:lnTo>
                    <a:lnTo>
                      <a:pt x="116" y="215"/>
                    </a:lnTo>
                    <a:lnTo>
                      <a:pt x="115" y="216"/>
                    </a:lnTo>
                    <a:lnTo>
                      <a:pt x="115" y="217"/>
                    </a:lnTo>
                    <a:lnTo>
                      <a:pt x="115" y="218"/>
                    </a:lnTo>
                    <a:lnTo>
                      <a:pt x="114" y="219"/>
                    </a:lnTo>
                    <a:lnTo>
                      <a:pt x="103" y="219"/>
                    </a:lnTo>
                    <a:lnTo>
                      <a:pt x="98" y="219"/>
                    </a:lnTo>
                    <a:lnTo>
                      <a:pt x="94" y="218"/>
                    </a:lnTo>
                    <a:lnTo>
                      <a:pt x="89" y="216"/>
                    </a:lnTo>
                    <a:lnTo>
                      <a:pt x="87" y="204"/>
                    </a:lnTo>
                    <a:lnTo>
                      <a:pt x="84" y="186"/>
                    </a:lnTo>
                    <a:lnTo>
                      <a:pt x="79" y="164"/>
                    </a:lnTo>
                    <a:lnTo>
                      <a:pt x="73" y="142"/>
                    </a:lnTo>
                    <a:lnTo>
                      <a:pt x="64" y="124"/>
                    </a:lnTo>
                    <a:lnTo>
                      <a:pt x="54" y="110"/>
                    </a:lnTo>
                    <a:lnTo>
                      <a:pt x="41" y="105"/>
                    </a:lnTo>
                    <a:lnTo>
                      <a:pt x="26" y="112"/>
                    </a:lnTo>
                    <a:lnTo>
                      <a:pt x="25" y="111"/>
                    </a:lnTo>
                    <a:lnTo>
                      <a:pt x="24" y="111"/>
                    </a:lnTo>
                    <a:lnTo>
                      <a:pt x="23" y="110"/>
                    </a:lnTo>
                    <a:lnTo>
                      <a:pt x="22" y="110"/>
                    </a:lnTo>
                    <a:lnTo>
                      <a:pt x="17" y="111"/>
                    </a:lnTo>
                    <a:lnTo>
                      <a:pt x="11" y="113"/>
                    </a:lnTo>
                    <a:lnTo>
                      <a:pt x="5" y="114"/>
                    </a:lnTo>
                    <a:lnTo>
                      <a:pt x="0" y="11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18" name="Freeform 110"/>
              <p:cNvSpPr>
                <a:spLocks/>
              </p:cNvSpPr>
              <p:nvPr/>
            </p:nvSpPr>
            <p:spPr bwMode="auto">
              <a:xfrm>
                <a:off x="3331" y="2484"/>
                <a:ext cx="24" cy="75"/>
              </a:xfrm>
              <a:custGeom>
                <a:avLst/>
                <a:gdLst>
                  <a:gd name="T0" fmla="*/ 47 w 47"/>
                  <a:gd name="T1" fmla="*/ 149 h 149"/>
                  <a:gd name="T2" fmla="*/ 0 w 47"/>
                  <a:gd name="T3" fmla="*/ 149 h 149"/>
                  <a:gd name="T4" fmla="*/ 0 w 47"/>
                  <a:gd name="T5" fmla="*/ 0 h 149"/>
                  <a:gd name="T6" fmla="*/ 5 w 47"/>
                  <a:gd name="T7" fmla="*/ 10 h 149"/>
                  <a:gd name="T8" fmla="*/ 10 w 47"/>
                  <a:gd name="T9" fmla="*/ 21 h 149"/>
                  <a:gd name="T10" fmla="*/ 13 w 47"/>
                  <a:gd name="T11" fmla="*/ 33 h 149"/>
                  <a:gd name="T12" fmla="*/ 18 w 47"/>
                  <a:gd name="T13" fmla="*/ 46 h 149"/>
                  <a:gd name="T14" fmla="*/ 17 w 47"/>
                  <a:gd name="T15" fmla="*/ 47 h 149"/>
                  <a:gd name="T16" fmla="*/ 17 w 47"/>
                  <a:gd name="T17" fmla="*/ 48 h 149"/>
                  <a:gd name="T18" fmla="*/ 17 w 47"/>
                  <a:gd name="T19" fmla="*/ 49 h 149"/>
                  <a:gd name="T20" fmla="*/ 16 w 47"/>
                  <a:gd name="T21" fmla="*/ 50 h 149"/>
                  <a:gd name="T22" fmla="*/ 23 w 47"/>
                  <a:gd name="T23" fmla="*/ 64 h 149"/>
                  <a:gd name="T24" fmla="*/ 28 w 47"/>
                  <a:gd name="T25" fmla="*/ 85 h 149"/>
                  <a:gd name="T26" fmla="*/ 33 w 47"/>
                  <a:gd name="T27" fmla="*/ 106 h 149"/>
                  <a:gd name="T28" fmla="*/ 41 w 47"/>
                  <a:gd name="T29" fmla="*/ 117 h 149"/>
                  <a:gd name="T30" fmla="*/ 40 w 47"/>
                  <a:gd name="T31" fmla="*/ 118 h 149"/>
                  <a:gd name="T32" fmla="*/ 40 w 47"/>
                  <a:gd name="T33" fmla="*/ 119 h 149"/>
                  <a:gd name="T34" fmla="*/ 40 w 47"/>
                  <a:gd name="T35" fmla="*/ 121 h 149"/>
                  <a:gd name="T36" fmla="*/ 39 w 47"/>
                  <a:gd name="T37" fmla="*/ 122 h 149"/>
                  <a:gd name="T38" fmla="*/ 40 w 47"/>
                  <a:gd name="T39" fmla="*/ 123 h 149"/>
                  <a:gd name="T40" fmla="*/ 41 w 47"/>
                  <a:gd name="T41" fmla="*/ 123 h 149"/>
                  <a:gd name="T42" fmla="*/ 42 w 47"/>
                  <a:gd name="T43" fmla="*/ 123 h 149"/>
                  <a:gd name="T44" fmla="*/ 43 w 47"/>
                  <a:gd name="T45" fmla="*/ 124 h 149"/>
                  <a:gd name="T46" fmla="*/ 42 w 47"/>
                  <a:gd name="T47" fmla="*/ 129 h 149"/>
                  <a:gd name="T48" fmla="*/ 43 w 47"/>
                  <a:gd name="T49" fmla="*/ 134 h 149"/>
                  <a:gd name="T50" fmla="*/ 45 w 47"/>
                  <a:gd name="T51" fmla="*/ 141 h 149"/>
                  <a:gd name="T52" fmla="*/ 47 w 47"/>
                  <a:gd name="T53" fmla="*/ 149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47" h="149">
                    <a:moveTo>
                      <a:pt x="47" y="149"/>
                    </a:moveTo>
                    <a:lnTo>
                      <a:pt x="0" y="149"/>
                    </a:lnTo>
                    <a:lnTo>
                      <a:pt x="0" y="0"/>
                    </a:lnTo>
                    <a:lnTo>
                      <a:pt x="5" y="10"/>
                    </a:lnTo>
                    <a:lnTo>
                      <a:pt x="10" y="21"/>
                    </a:lnTo>
                    <a:lnTo>
                      <a:pt x="13" y="33"/>
                    </a:lnTo>
                    <a:lnTo>
                      <a:pt x="18" y="46"/>
                    </a:lnTo>
                    <a:lnTo>
                      <a:pt x="17" y="47"/>
                    </a:lnTo>
                    <a:lnTo>
                      <a:pt x="17" y="48"/>
                    </a:lnTo>
                    <a:lnTo>
                      <a:pt x="17" y="49"/>
                    </a:lnTo>
                    <a:lnTo>
                      <a:pt x="16" y="50"/>
                    </a:lnTo>
                    <a:lnTo>
                      <a:pt x="23" y="64"/>
                    </a:lnTo>
                    <a:lnTo>
                      <a:pt x="28" y="85"/>
                    </a:lnTo>
                    <a:lnTo>
                      <a:pt x="33" y="106"/>
                    </a:lnTo>
                    <a:lnTo>
                      <a:pt x="41" y="117"/>
                    </a:lnTo>
                    <a:lnTo>
                      <a:pt x="40" y="118"/>
                    </a:lnTo>
                    <a:lnTo>
                      <a:pt x="40" y="119"/>
                    </a:lnTo>
                    <a:lnTo>
                      <a:pt x="40" y="121"/>
                    </a:lnTo>
                    <a:lnTo>
                      <a:pt x="39" y="122"/>
                    </a:lnTo>
                    <a:lnTo>
                      <a:pt x="40" y="123"/>
                    </a:lnTo>
                    <a:lnTo>
                      <a:pt x="41" y="123"/>
                    </a:lnTo>
                    <a:lnTo>
                      <a:pt x="42" y="123"/>
                    </a:lnTo>
                    <a:lnTo>
                      <a:pt x="43" y="124"/>
                    </a:lnTo>
                    <a:lnTo>
                      <a:pt x="42" y="129"/>
                    </a:lnTo>
                    <a:lnTo>
                      <a:pt x="43" y="134"/>
                    </a:lnTo>
                    <a:lnTo>
                      <a:pt x="45" y="141"/>
                    </a:lnTo>
                    <a:lnTo>
                      <a:pt x="47" y="149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19" name="Freeform 111"/>
              <p:cNvSpPr>
                <a:spLocks/>
              </p:cNvSpPr>
              <p:nvPr/>
            </p:nvSpPr>
            <p:spPr bwMode="auto">
              <a:xfrm>
                <a:off x="3250" y="3018"/>
                <a:ext cx="45" cy="22"/>
              </a:xfrm>
              <a:custGeom>
                <a:avLst/>
                <a:gdLst>
                  <a:gd name="T0" fmla="*/ 0 w 90"/>
                  <a:gd name="T1" fmla="*/ 0 h 44"/>
                  <a:gd name="T2" fmla="*/ 90 w 90"/>
                  <a:gd name="T3" fmla="*/ 0 h 44"/>
                  <a:gd name="T4" fmla="*/ 81 w 90"/>
                  <a:gd name="T5" fmla="*/ 9 h 44"/>
                  <a:gd name="T6" fmla="*/ 72 w 90"/>
                  <a:gd name="T7" fmla="*/ 19 h 44"/>
                  <a:gd name="T8" fmla="*/ 62 w 90"/>
                  <a:gd name="T9" fmla="*/ 29 h 44"/>
                  <a:gd name="T10" fmla="*/ 53 w 90"/>
                  <a:gd name="T11" fmla="*/ 37 h 44"/>
                  <a:gd name="T12" fmla="*/ 43 w 90"/>
                  <a:gd name="T13" fmla="*/ 42 h 44"/>
                  <a:gd name="T14" fmla="*/ 31 w 90"/>
                  <a:gd name="T15" fmla="*/ 44 h 44"/>
                  <a:gd name="T16" fmla="*/ 19 w 90"/>
                  <a:gd name="T17" fmla="*/ 39 h 44"/>
                  <a:gd name="T18" fmla="*/ 6 w 90"/>
                  <a:gd name="T19" fmla="*/ 26 h 44"/>
                  <a:gd name="T20" fmla="*/ 5 w 90"/>
                  <a:gd name="T21" fmla="*/ 26 h 44"/>
                  <a:gd name="T22" fmla="*/ 5 w 90"/>
                  <a:gd name="T23" fmla="*/ 25 h 44"/>
                  <a:gd name="T24" fmla="*/ 5 w 90"/>
                  <a:gd name="T25" fmla="*/ 25 h 44"/>
                  <a:gd name="T26" fmla="*/ 5 w 90"/>
                  <a:gd name="T27" fmla="*/ 25 h 44"/>
                  <a:gd name="T28" fmla="*/ 5 w 90"/>
                  <a:gd name="T29" fmla="*/ 25 h 44"/>
                  <a:gd name="T30" fmla="*/ 5 w 90"/>
                  <a:gd name="T31" fmla="*/ 25 h 44"/>
                  <a:gd name="T32" fmla="*/ 5 w 90"/>
                  <a:gd name="T33" fmla="*/ 24 h 44"/>
                  <a:gd name="T34" fmla="*/ 5 w 90"/>
                  <a:gd name="T35" fmla="*/ 24 h 44"/>
                  <a:gd name="T36" fmla="*/ 4 w 90"/>
                  <a:gd name="T37" fmla="*/ 24 h 44"/>
                  <a:gd name="T38" fmla="*/ 5 w 90"/>
                  <a:gd name="T39" fmla="*/ 24 h 44"/>
                  <a:gd name="T40" fmla="*/ 3 w 90"/>
                  <a:gd name="T41" fmla="*/ 17 h 44"/>
                  <a:gd name="T42" fmla="*/ 1 w 90"/>
                  <a:gd name="T43" fmla="*/ 11 h 44"/>
                  <a:gd name="T44" fmla="*/ 0 w 90"/>
                  <a:gd name="T45" fmla="*/ 6 h 44"/>
                  <a:gd name="T46" fmla="*/ 0 w 90"/>
                  <a:gd name="T47" fmla="*/ 0 h 44"/>
                  <a:gd name="T48" fmla="*/ 0 w 90"/>
                  <a:gd name="T49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90" h="44">
                    <a:moveTo>
                      <a:pt x="0" y="0"/>
                    </a:moveTo>
                    <a:lnTo>
                      <a:pt x="90" y="0"/>
                    </a:lnTo>
                    <a:lnTo>
                      <a:pt x="81" y="9"/>
                    </a:lnTo>
                    <a:lnTo>
                      <a:pt x="72" y="19"/>
                    </a:lnTo>
                    <a:lnTo>
                      <a:pt x="62" y="29"/>
                    </a:lnTo>
                    <a:lnTo>
                      <a:pt x="53" y="37"/>
                    </a:lnTo>
                    <a:lnTo>
                      <a:pt x="43" y="42"/>
                    </a:lnTo>
                    <a:lnTo>
                      <a:pt x="31" y="44"/>
                    </a:lnTo>
                    <a:lnTo>
                      <a:pt x="19" y="39"/>
                    </a:lnTo>
                    <a:lnTo>
                      <a:pt x="6" y="26"/>
                    </a:lnTo>
                    <a:lnTo>
                      <a:pt x="5" y="26"/>
                    </a:lnTo>
                    <a:lnTo>
                      <a:pt x="5" y="25"/>
                    </a:lnTo>
                    <a:lnTo>
                      <a:pt x="5" y="25"/>
                    </a:lnTo>
                    <a:lnTo>
                      <a:pt x="5" y="25"/>
                    </a:lnTo>
                    <a:lnTo>
                      <a:pt x="5" y="25"/>
                    </a:lnTo>
                    <a:lnTo>
                      <a:pt x="5" y="25"/>
                    </a:lnTo>
                    <a:lnTo>
                      <a:pt x="5" y="24"/>
                    </a:lnTo>
                    <a:lnTo>
                      <a:pt x="5" y="24"/>
                    </a:lnTo>
                    <a:lnTo>
                      <a:pt x="4" y="24"/>
                    </a:lnTo>
                    <a:lnTo>
                      <a:pt x="5" y="24"/>
                    </a:lnTo>
                    <a:lnTo>
                      <a:pt x="3" y="17"/>
                    </a:lnTo>
                    <a:lnTo>
                      <a:pt x="1" y="11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20" name="Freeform 112"/>
              <p:cNvSpPr>
                <a:spLocks/>
              </p:cNvSpPr>
              <p:nvPr/>
            </p:nvSpPr>
            <p:spPr bwMode="auto">
              <a:xfrm>
                <a:off x="3303" y="3018"/>
                <a:ext cx="28" cy="80"/>
              </a:xfrm>
              <a:custGeom>
                <a:avLst/>
                <a:gdLst>
                  <a:gd name="T0" fmla="*/ 0 w 58"/>
                  <a:gd name="T1" fmla="*/ 0 h 159"/>
                  <a:gd name="T2" fmla="*/ 58 w 58"/>
                  <a:gd name="T3" fmla="*/ 0 h 159"/>
                  <a:gd name="T4" fmla="*/ 58 w 58"/>
                  <a:gd name="T5" fmla="*/ 109 h 159"/>
                  <a:gd name="T6" fmla="*/ 53 w 58"/>
                  <a:gd name="T7" fmla="*/ 123 h 159"/>
                  <a:gd name="T8" fmla="*/ 47 w 58"/>
                  <a:gd name="T9" fmla="*/ 136 h 159"/>
                  <a:gd name="T10" fmla="*/ 42 w 58"/>
                  <a:gd name="T11" fmla="*/ 148 h 159"/>
                  <a:gd name="T12" fmla="*/ 33 w 58"/>
                  <a:gd name="T13" fmla="*/ 159 h 159"/>
                  <a:gd name="T14" fmla="*/ 21 w 58"/>
                  <a:gd name="T15" fmla="*/ 127 h 159"/>
                  <a:gd name="T16" fmla="*/ 16 w 58"/>
                  <a:gd name="T17" fmla="*/ 85 h 159"/>
                  <a:gd name="T18" fmla="*/ 13 w 58"/>
                  <a:gd name="T19" fmla="*/ 40 h 159"/>
                  <a:gd name="T20" fmla="*/ 0 w 58"/>
                  <a:gd name="T21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8" h="159">
                    <a:moveTo>
                      <a:pt x="0" y="0"/>
                    </a:moveTo>
                    <a:lnTo>
                      <a:pt x="58" y="0"/>
                    </a:lnTo>
                    <a:lnTo>
                      <a:pt x="58" y="109"/>
                    </a:lnTo>
                    <a:lnTo>
                      <a:pt x="53" y="123"/>
                    </a:lnTo>
                    <a:lnTo>
                      <a:pt x="47" y="136"/>
                    </a:lnTo>
                    <a:lnTo>
                      <a:pt x="42" y="148"/>
                    </a:lnTo>
                    <a:lnTo>
                      <a:pt x="33" y="159"/>
                    </a:lnTo>
                    <a:lnTo>
                      <a:pt x="21" y="127"/>
                    </a:lnTo>
                    <a:lnTo>
                      <a:pt x="16" y="85"/>
                    </a:lnTo>
                    <a:lnTo>
                      <a:pt x="13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21" name="Freeform 113"/>
              <p:cNvSpPr>
                <a:spLocks/>
              </p:cNvSpPr>
              <p:nvPr/>
            </p:nvSpPr>
            <p:spPr bwMode="auto">
              <a:xfrm>
                <a:off x="3228" y="2938"/>
                <a:ext cx="103" cy="80"/>
              </a:xfrm>
              <a:custGeom>
                <a:avLst/>
                <a:gdLst>
                  <a:gd name="T0" fmla="*/ 208 w 208"/>
                  <a:gd name="T1" fmla="*/ 160 h 160"/>
                  <a:gd name="T2" fmla="*/ 149 w 208"/>
                  <a:gd name="T3" fmla="*/ 158 h 160"/>
                  <a:gd name="T4" fmla="*/ 147 w 208"/>
                  <a:gd name="T5" fmla="*/ 154 h 160"/>
                  <a:gd name="T6" fmla="*/ 143 w 208"/>
                  <a:gd name="T7" fmla="*/ 154 h 160"/>
                  <a:gd name="T8" fmla="*/ 137 w 208"/>
                  <a:gd name="T9" fmla="*/ 158 h 160"/>
                  <a:gd name="T10" fmla="*/ 45 w 208"/>
                  <a:gd name="T11" fmla="*/ 160 h 160"/>
                  <a:gd name="T12" fmla="*/ 57 w 208"/>
                  <a:gd name="T13" fmla="*/ 141 h 160"/>
                  <a:gd name="T14" fmla="*/ 80 w 208"/>
                  <a:gd name="T15" fmla="*/ 132 h 160"/>
                  <a:gd name="T16" fmla="*/ 105 w 208"/>
                  <a:gd name="T17" fmla="*/ 126 h 160"/>
                  <a:gd name="T18" fmla="*/ 125 w 208"/>
                  <a:gd name="T19" fmla="*/ 118 h 160"/>
                  <a:gd name="T20" fmla="*/ 97 w 208"/>
                  <a:gd name="T21" fmla="*/ 85 h 160"/>
                  <a:gd name="T22" fmla="*/ 59 w 208"/>
                  <a:gd name="T23" fmla="*/ 56 h 160"/>
                  <a:gd name="T24" fmla="*/ 23 w 208"/>
                  <a:gd name="T25" fmla="*/ 31 h 160"/>
                  <a:gd name="T26" fmla="*/ 0 w 208"/>
                  <a:gd name="T27" fmla="*/ 2 h 160"/>
                  <a:gd name="T28" fmla="*/ 14 w 208"/>
                  <a:gd name="T29" fmla="*/ 0 h 160"/>
                  <a:gd name="T30" fmla="*/ 30 w 208"/>
                  <a:gd name="T31" fmla="*/ 1 h 160"/>
                  <a:gd name="T32" fmla="*/ 48 w 208"/>
                  <a:gd name="T33" fmla="*/ 4 h 160"/>
                  <a:gd name="T34" fmla="*/ 65 w 208"/>
                  <a:gd name="T35" fmla="*/ 8 h 160"/>
                  <a:gd name="T36" fmla="*/ 66 w 208"/>
                  <a:gd name="T37" fmla="*/ 10 h 160"/>
                  <a:gd name="T38" fmla="*/ 67 w 208"/>
                  <a:gd name="T39" fmla="*/ 12 h 160"/>
                  <a:gd name="T40" fmla="*/ 83 w 208"/>
                  <a:gd name="T41" fmla="*/ 13 h 160"/>
                  <a:gd name="T42" fmla="*/ 104 w 208"/>
                  <a:gd name="T43" fmla="*/ 19 h 160"/>
                  <a:gd name="T44" fmla="*/ 125 w 208"/>
                  <a:gd name="T45" fmla="*/ 24 h 160"/>
                  <a:gd name="T46" fmla="*/ 139 w 208"/>
                  <a:gd name="T47" fmla="*/ 24 h 160"/>
                  <a:gd name="T48" fmla="*/ 140 w 208"/>
                  <a:gd name="T49" fmla="*/ 26 h 160"/>
                  <a:gd name="T50" fmla="*/ 141 w 208"/>
                  <a:gd name="T51" fmla="*/ 28 h 160"/>
                  <a:gd name="T52" fmla="*/ 143 w 208"/>
                  <a:gd name="T53" fmla="*/ 26 h 160"/>
                  <a:gd name="T54" fmla="*/ 145 w 208"/>
                  <a:gd name="T55" fmla="*/ 25 h 160"/>
                  <a:gd name="T56" fmla="*/ 156 w 208"/>
                  <a:gd name="T57" fmla="*/ 31 h 160"/>
                  <a:gd name="T58" fmla="*/ 172 w 208"/>
                  <a:gd name="T59" fmla="*/ 35 h 160"/>
                  <a:gd name="T60" fmla="*/ 190 w 208"/>
                  <a:gd name="T61" fmla="*/ 40 h 160"/>
                  <a:gd name="T62" fmla="*/ 208 w 208"/>
                  <a:gd name="T63" fmla="*/ 46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208" h="160">
                    <a:moveTo>
                      <a:pt x="208" y="46"/>
                    </a:moveTo>
                    <a:lnTo>
                      <a:pt x="208" y="160"/>
                    </a:lnTo>
                    <a:lnTo>
                      <a:pt x="150" y="160"/>
                    </a:lnTo>
                    <a:lnTo>
                      <a:pt x="149" y="158"/>
                    </a:lnTo>
                    <a:lnTo>
                      <a:pt x="148" y="156"/>
                    </a:lnTo>
                    <a:lnTo>
                      <a:pt x="147" y="154"/>
                    </a:lnTo>
                    <a:lnTo>
                      <a:pt x="145" y="153"/>
                    </a:lnTo>
                    <a:lnTo>
                      <a:pt x="143" y="154"/>
                    </a:lnTo>
                    <a:lnTo>
                      <a:pt x="141" y="156"/>
                    </a:lnTo>
                    <a:lnTo>
                      <a:pt x="137" y="158"/>
                    </a:lnTo>
                    <a:lnTo>
                      <a:pt x="135" y="160"/>
                    </a:lnTo>
                    <a:lnTo>
                      <a:pt x="45" y="160"/>
                    </a:lnTo>
                    <a:lnTo>
                      <a:pt x="49" y="148"/>
                    </a:lnTo>
                    <a:lnTo>
                      <a:pt x="57" y="141"/>
                    </a:lnTo>
                    <a:lnTo>
                      <a:pt x="67" y="136"/>
                    </a:lnTo>
                    <a:lnTo>
                      <a:pt x="80" y="132"/>
                    </a:lnTo>
                    <a:lnTo>
                      <a:pt x="92" y="130"/>
                    </a:lnTo>
                    <a:lnTo>
                      <a:pt x="105" y="126"/>
                    </a:lnTo>
                    <a:lnTo>
                      <a:pt x="117" y="123"/>
                    </a:lnTo>
                    <a:lnTo>
                      <a:pt x="125" y="118"/>
                    </a:lnTo>
                    <a:lnTo>
                      <a:pt x="113" y="101"/>
                    </a:lnTo>
                    <a:lnTo>
                      <a:pt x="97" y="85"/>
                    </a:lnTo>
                    <a:lnTo>
                      <a:pt x="79" y="70"/>
                    </a:lnTo>
                    <a:lnTo>
                      <a:pt x="59" y="56"/>
                    </a:lnTo>
                    <a:lnTo>
                      <a:pt x="41" y="43"/>
                    </a:lnTo>
                    <a:lnTo>
                      <a:pt x="23" y="31"/>
                    </a:lnTo>
                    <a:lnTo>
                      <a:pt x="10" y="17"/>
                    </a:lnTo>
                    <a:lnTo>
                      <a:pt x="0" y="2"/>
                    </a:lnTo>
                    <a:lnTo>
                      <a:pt x="7" y="1"/>
                    </a:lnTo>
                    <a:lnTo>
                      <a:pt x="14" y="0"/>
                    </a:lnTo>
                    <a:lnTo>
                      <a:pt x="22" y="1"/>
                    </a:lnTo>
                    <a:lnTo>
                      <a:pt x="30" y="1"/>
                    </a:lnTo>
                    <a:lnTo>
                      <a:pt x="38" y="3"/>
                    </a:lnTo>
                    <a:lnTo>
                      <a:pt x="48" y="4"/>
                    </a:lnTo>
                    <a:lnTo>
                      <a:pt x="56" y="7"/>
                    </a:lnTo>
                    <a:lnTo>
                      <a:pt x="65" y="8"/>
                    </a:lnTo>
                    <a:lnTo>
                      <a:pt x="66" y="9"/>
                    </a:lnTo>
                    <a:lnTo>
                      <a:pt x="66" y="10"/>
                    </a:lnTo>
                    <a:lnTo>
                      <a:pt x="66" y="11"/>
                    </a:lnTo>
                    <a:lnTo>
                      <a:pt x="67" y="12"/>
                    </a:lnTo>
                    <a:lnTo>
                      <a:pt x="74" y="12"/>
                    </a:lnTo>
                    <a:lnTo>
                      <a:pt x="83" y="13"/>
                    </a:lnTo>
                    <a:lnTo>
                      <a:pt x="92" y="16"/>
                    </a:lnTo>
                    <a:lnTo>
                      <a:pt x="104" y="19"/>
                    </a:lnTo>
                    <a:lnTo>
                      <a:pt x="114" y="22"/>
                    </a:lnTo>
                    <a:lnTo>
                      <a:pt x="125" y="24"/>
                    </a:lnTo>
                    <a:lnTo>
                      <a:pt x="133" y="25"/>
                    </a:lnTo>
                    <a:lnTo>
                      <a:pt x="139" y="24"/>
                    </a:lnTo>
                    <a:lnTo>
                      <a:pt x="140" y="25"/>
                    </a:lnTo>
                    <a:lnTo>
                      <a:pt x="140" y="26"/>
                    </a:lnTo>
                    <a:lnTo>
                      <a:pt x="140" y="27"/>
                    </a:lnTo>
                    <a:lnTo>
                      <a:pt x="141" y="28"/>
                    </a:lnTo>
                    <a:lnTo>
                      <a:pt x="142" y="27"/>
                    </a:lnTo>
                    <a:lnTo>
                      <a:pt x="143" y="26"/>
                    </a:lnTo>
                    <a:lnTo>
                      <a:pt x="144" y="26"/>
                    </a:lnTo>
                    <a:lnTo>
                      <a:pt x="145" y="25"/>
                    </a:lnTo>
                    <a:lnTo>
                      <a:pt x="149" y="27"/>
                    </a:lnTo>
                    <a:lnTo>
                      <a:pt x="156" y="31"/>
                    </a:lnTo>
                    <a:lnTo>
                      <a:pt x="163" y="33"/>
                    </a:lnTo>
                    <a:lnTo>
                      <a:pt x="172" y="35"/>
                    </a:lnTo>
                    <a:lnTo>
                      <a:pt x="181" y="38"/>
                    </a:lnTo>
                    <a:lnTo>
                      <a:pt x="190" y="40"/>
                    </a:lnTo>
                    <a:lnTo>
                      <a:pt x="200" y="43"/>
                    </a:lnTo>
                    <a:lnTo>
                      <a:pt x="208" y="46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22" name="Freeform 114"/>
              <p:cNvSpPr>
                <a:spLocks/>
              </p:cNvSpPr>
              <p:nvPr/>
            </p:nvSpPr>
            <p:spPr bwMode="auto">
              <a:xfrm>
                <a:off x="3235" y="2559"/>
                <a:ext cx="96" cy="79"/>
              </a:xfrm>
              <a:custGeom>
                <a:avLst/>
                <a:gdLst>
                  <a:gd name="T0" fmla="*/ 140 w 193"/>
                  <a:gd name="T1" fmla="*/ 0 h 157"/>
                  <a:gd name="T2" fmla="*/ 143 w 193"/>
                  <a:gd name="T3" fmla="*/ 1 h 157"/>
                  <a:gd name="T4" fmla="*/ 147 w 193"/>
                  <a:gd name="T5" fmla="*/ 4 h 157"/>
                  <a:gd name="T6" fmla="*/ 148 w 193"/>
                  <a:gd name="T7" fmla="*/ 1 h 157"/>
                  <a:gd name="T8" fmla="*/ 149 w 193"/>
                  <a:gd name="T9" fmla="*/ 0 h 157"/>
                  <a:gd name="T10" fmla="*/ 193 w 193"/>
                  <a:gd name="T11" fmla="*/ 117 h 157"/>
                  <a:gd name="T12" fmla="*/ 179 w 193"/>
                  <a:gd name="T13" fmla="*/ 120 h 157"/>
                  <a:gd name="T14" fmla="*/ 164 w 193"/>
                  <a:gd name="T15" fmla="*/ 124 h 157"/>
                  <a:gd name="T16" fmla="*/ 152 w 193"/>
                  <a:gd name="T17" fmla="*/ 127 h 157"/>
                  <a:gd name="T18" fmla="*/ 145 w 193"/>
                  <a:gd name="T19" fmla="*/ 132 h 157"/>
                  <a:gd name="T20" fmla="*/ 143 w 193"/>
                  <a:gd name="T21" fmla="*/ 131 h 157"/>
                  <a:gd name="T22" fmla="*/ 141 w 193"/>
                  <a:gd name="T23" fmla="*/ 129 h 157"/>
                  <a:gd name="T24" fmla="*/ 140 w 193"/>
                  <a:gd name="T25" fmla="*/ 132 h 157"/>
                  <a:gd name="T26" fmla="*/ 139 w 193"/>
                  <a:gd name="T27" fmla="*/ 134 h 157"/>
                  <a:gd name="T28" fmla="*/ 125 w 193"/>
                  <a:gd name="T29" fmla="*/ 134 h 157"/>
                  <a:gd name="T30" fmla="*/ 104 w 193"/>
                  <a:gd name="T31" fmla="*/ 139 h 157"/>
                  <a:gd name="T32" fmla="*/ 83 w 193"/>
                  <a:gd name="T33" fmla="*/ 144 h 157"/>
                  <a:gd name="T34" fmla="*/ 67 w 193"/>
                  <a:gd name="T35" fmla="*/ 146 h 157"/>
                  <a:gd name="T36" fmla="*/ 66 w 193"/>
                  <a:gd name="T37" fmla="*/ 148 h 157"/>
                  <a:gd name="T38" fmla="*/ 65 w 193"/>
                  <a:gd name="T39" fmla="*/ 150 h 157"/>
                  <a:gd name="T40" fmla="*/ 48 w 193"/>
                  <a:gd name="T41" fmla="*/ 152 h 157"/>
                  <a:gd name="T42" fmla="*/ 31 w 193"/>
                  <a:gd name="T43" fmla="*/ 156 h 157"/>
                  <a:gd name="T44" fmla="*/ 14 w 193"/>
                  <a:gd name="T45" fmla="*/ 157 h 157"/>
                  <a:gd name="T46" fmla="*/ 0 w 193"/>
                  <a:gd name="T47" fmla="*/ 155 h 157"/>
                  <a:gd name="T48" fmla="*/ 23 w 193"/>
                  <a:gd name="T49" fmla="*/ 126 h 157"/>
                  <a:gd name="T50" fmla="*/ 60 w 193"/>
                  <a:gd name="T51" fmla="*/ 101 h 157"/>
                  <a:gd name="T52" fmla="*/ 98 w 193"/>
                  <a:gd name="T53" fmla="*/ 73 h 157"/>
                  <a:gd name="T54" fmla="*/ 126 w 193"/>
                  <a:gd name="T55" fmla="*/ 40 h 157"/>
                  <a:gd name="T56" fmla="*/ 106 w 193"/>
                  <a:gd name="T57" fmla="*/ 31 h 157"/>
                  <a:gd name="T58" fmla="*/ 81 w 193"/>
                  <a:gd name="T59" fmla="*/ 26 h 157"/>
                  <a:gd name="T60" fmla="*/ 59 w 193"/>
                  <a:gd name="T61" fmla="*/ 18 h 157"/>
                  <a:gd name="T62" fmla="*/ 46 w 193"/>
                  <a:gd name="T63" fmla="*/ 0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93" h="157">
                    <a:moveTo>
                      <a:pt x="46" y="0"/>
                    </a:moveTo>
                    <a:lnTo>
                      <a:pt x="140" y="0"/>
                    </a:lnTo>
                    <a:lnTo>
                      <a:pt x="142" y="1"/>
                    </a:lnTo>
                    <a:lnTo>
                      <a:pt x="143" y="1"/>
                    </a:lnTo>
                    <a:lnTo>
                      <a:pt x="145" y="3"/>
                    </a:lnTo>
                    <a:lnTo>
                      <a:pt x="147" y="4"/>
                    </a:lnTo>
                    <a:lnTo>
                      <a:pt x="147" y="3"/>
                    </a:lnTo>
                    <a:lnTo>
                      <a:pt x="148" y="1"/>
                    </a:lnTo>
                    <a:lnTo>
                      <a:pt x="148" y="1"/>
                    </a:lnTo>
                    <a:lnTo>
                      <a:pt x="149" y="0"/>
                    </a:lnTo>
                    <a:lnTo>
                      <a:pt x="193" y="0"/>
                    </a:lnTo>
                    <a:lnTo>
                      <a:pt x="193" y="117"/>
                    </a:lnTo>
                    <a:lnTo>
                      <a:pt x="186" y="119"/>
                    </a:lnTo>
                    <a:lnTo>
                      <a:pt x="179" y="120"/>
                    </a:lnTo>
                    <a:lnTo>
                      <a:pt x="171" y="122"/>
                    </a:lnTo>
                    <a:lnTo>
                      <a:pt x="164" y="124"/>
                    </a:lnTo>
                    <a:lnTo>
                      <a:pt x="158" y="126"/>
                    </a:lnTo>
                    <a:lnTo>
                      <a:pt x="152" y="127"/>
                    </a:lnTo>
                    <a:lnTo>
                      <a:pt x="149" y="129"/>
                    </a:lnTo>
                    <a:lnTo>
                      <a:pt x="145" y="132"/>
                    </a:lnTo>
                    <a:lnTo>
                      <a:pt x="144" y="131"/>
                    </a:lnTo>
                    <a:lnTo>
                      <a:pt x="143" y="131"/>
                    </a:lnTo>
                    <a:lnTo>
                      <a:pt x="142" y="131"/>
                    </a:lnTo>
                    <a:lnTo>
                      <a:pt x="141" y="129"/>
                    </a:lnTo>
                    <a:lnTo>
                      <a:pt x="141" y="131"/>
                    </a:lnTo>
                    <a:lnTo>
                      <a:pt x="140" y="132"/>
                    </a:lnTo>
                    <a:lnTo>
                      <a:pt x="140" y="133"/>
                    </a:lnTo>
                    <a:lnTo>
                      <a:pt x="139" y="134"/>
                    </a:lnTo>
                    <a:lnTo>
                      <a:pt x="133" y="133"/>
                    </a:lnTo>
                    <a:lnTo>
                      <a:pt x="125" y="134"/>
                    </a:lnTo>
                    <a:lnTo>
                      <a:pt x="114" y="136"/>
                    </a:lnTo>
                    <a:lnTo>
                      <a:pt x="104" y="139"/>
                    </a:lnTo>
                    <a:lnTo>
                      <a:pt x="94" y="142"/>
                    </a:lnTo>
                    <a:lnTo>
                      <a:pt x="83" y="144"/>
                    </a:lnTo>
                    <a:lnTo>
                      <a:pt x="74" y="146"/>
                    </a:lnTo>
                    <a:lnTo>
                      <a:pt x="67" y="146"/>
                    </a:lnTo>
                    <a:lnTo>
                      <a:pt x="67" y="147"/>
                    </a:lnTo>
                    <a:lnTo>
                      <a:pt x="66" y="148"/>
                    </a:lnTo>
                    <a:lnTo>
                      <a:pt x="66" y="149"/>
                    </a:lnTo>
                    <a:lnTo>
                      <a:pt x="65" y="150"/>
                    </a:lnTo>
                    <a:lnTo>
                      <a:pt x="57" y="151"/>
                    </a:lnTo>
                    <a:lnTo>
                      <a:pt x="48" y="152"/>
                    </a:lnTo>
                    <a:lnTo>
                      <a:pt x="39" y="154"/>
                    </a:lnTo>
                    <a:lnTo>
                      <a:pt x="31" y="156"/>
                    </a:lnTo>
                    <a:lnTo>
                      <a:pt x="22" y="156"/>
                    </a:lnTo>
                    <a:lnTo>
                      <a:pt x="14" y="157"/>
                    </a:lnTo>
                    <a:lnTo>
                      <a:pt x="7" y="156"/>
                    </a:lnTo>
                    <a:lnTo>
                      <a:pt x="0" y="155"/>
                    </a:lnTo>
                    <a:lnTo>
                      <a:pt x="10" y="140"/>
                    </a:lnTo>
                    <a:lnTo>
                      <a:pt x="23" y="126"/>
                    </a:lnTo>
                    <a:lnTo>
                      <a:pt x="41" y="113"/>
                    </a:lnTo>
                    <a:lnTo>
                      <a:pt x="60" y="101"/>
                    </a:lnTo>
                    <a:lnTo>
                      <a:pt x="80" y="87"/>
                    </a:lnTo>
                    <a:lnTo>
                      <a:pt x="98" y="73"/>
                    </a:lnTo>
                    <a:lnTo>
                      <a:pt x="114" y="57"/>
                    </a:lnTo>
                    <a:lnTo>
                      <a:pt x="126" y="40"/>
                    </a:lnTo>
                    <a:lnTo>
                      <a:pt x="118" y="35"/>
                    </a:lnTo>
                    <a:lnTo>
                      <a:pt x="106" y="31"/>
                    </a:lnTo>
                    <a:lnTo>
                      <a:pt x="94" y="28"/>
                    </a:lnTo>
                    <a:lnTo>
                      <a:pt x="81" y="26"/>
                    </a:lnTo>
                    <a:lnTo>
                      <a:pt x="69" y="22"/>
                    </a:lnTo>
                    <a:lnTo>
                      <a:pt x="59" y="18"/>
                    </a:lnTo>
                    <a:lnTo>
                      <a:pt x="51" y="11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23" name="Freeform 115"/>
              <p:cNvSpPr>
                <a:spLocks/>
              </p:cNvSpPr>
              <p:nvPr/>
            </p:nvSpPr>
            <p:spPr bwMode="auto">
              <a:xfrm>
                <a:off x="3309" y="2478"/>
                <a:ext cx="22" cy="81"/>
              </a:xfrm>
              <a:custGeom>
                <a:avLst/>
                <a:gdLst>
                  <a:gd name="T0" fmla="*/ 44 w 44"/>
                  <a:gd name="T1" fmla="*/ 13 h 162"/>
                  <a:gd name="T2" fmla="*/ 44 w 44"/>
                  <a:gd name="T3" fmla="*/ 162 h 162"/>
                  <a:gd name="T4" fmla="*/ 0 w 44"/>
                  <a:gd name="T5" fmla="*/ 162 h 162"/>
                  <a:gd name="T6" fmla="*/ 8 w 44"/>
                  <a:gd name="T7" fmla="*/ 143 h 162"/>
                  <a:gd name="T8" fmla="*/ 14 w 44"/>
                  <a:gd name="T9" fmla="*/ 122 h 162"/>
                  <a:gd name="T10" fmla="*/ 16 w 44"/>
                  <a:gd name="T11" fmla="*/ 99 h 162"/>
                  <a:gd name="T12" fmla="*/ 17 w 44"/>
                  <a:gd name="T13" fmla="*/ 76 h 162"/>
                  <a:gd name="T14" fmla="*/ 19 w 44"/>
                  <a:gd name="T15" fmla="*/ 54 h 162"/>
                  <a:gd name="T16" fmla="*/ 22 w 44"/>
                  <a:gd name="T17" fmla="*/ 33 h 162"/>
                  <a:gd name="T18" fmla="*/ 26 w 44"/>
                  <a:gd name="T19" fmla="*/ 15 h 162"/>
                  <a:gd name="T20" fmla="*/ 34 w 44"/>
                  <a:gd name="T21" fmla="*/ 0 h 162"/>
                  <a:gd name="T22" fmla="*/ 37 w 44"/>
                  <a:gd name="T23" fmla="*/ 2 h 162"/>
                  <a:gd name="T24" fmla="*/ 39 w 44"/>
                  <a:gd name="T25" fmla="*/ 6 h 162"/>
                  <a:gd name="T26" fmla="*/ 41 w 44"/>
                  <a:gd name="T27" fmla="*/ 9 h 162"/>
                  <a:gd name="T28" fmla="*/ 44 w 44"/>
                  <a:gd name="T29" fmla="*/ 13 h 162"/>
                  <a:gd name="T30" fmla="*/ 44 w 44"/>
                  <a:gd name="T31" fmla="*/ 13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" h="162">
                    <a:moveTo>
                      <a:pt x="44" y="13"/>
                    </a:moveTo>
                    <a:lnTo>
                      <a:pt x="44" y="162"/>
                    </a:lnTo>
                    <a:lnTo>
                      <a:pt x="0" y="162"/>
                    </a:lnTo>
                    <a:lnTo>
                      <a:pt x="8" y="143"/>
                    </a:lnTo>
                    <a:lnTo>
                      <a:pt x="14" y="122"/>
                    </a:lnTo>
                    <a:lnTo>
                      <a:pt x="16" y="99"/>
                    </a:lnTo>
                    <a:lnTo>
                      <a:pt x="17" y="76"/>
                    </a:lnTo>
                    <a:lnTo>
                      <a:pt x="19" y="54"/>
                    </a:lnTo>
                    <a:lnTo>
                      <a:pt x="22" y="33"/>
                    </a:lnTo>
                    <a:lnTo>
                      <a:pt x="26" y="15"/>
                    </a:lnTo>
                    <a:lnTo>
                      <a:pt x="34" y="0"/>
                    </a:lnTo>
                    <a:lnTo>
                      <a:pt x="37" y="2"/>
                    </a:lnTo>
                    <a:lnTo>
                      <a:pt x="39" y="6"/>
                    </a:lnTo>
                    <a:lnTo>
                      <a:pt x="41" y="9"/>
                    </a:lnTo>
                    <a:lnTo>
                      <a:pt x="44" y="13"/>
                    </a:lnTo>
                    <a:lnTo>
                      <a:pt x="44" y="13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324" name="Freeform 116"/>
              <p:cNvSpPr>
                <a:spLocks/>
              </p:cNvSpPr>
              <p:nvPr/>
            </p:nvSpPr>
            <p:spPr bwMode="auto">
              <a:xfrm>
                <a:off x="3258" y="2536"/>
                <a:ext cx="47" cy="23"/>
              </a:xfrm>
              <a:custGeom>
                <a:avLst/>
                <a:gdLst>
                  <a:gd name="T0" fmla="*/ 95 w 95"/>
                  <a:gd name="T1" fmla="*/ 47 h 47"/>
                  <a:gd name="T2" fmla="*/ 1 w 95"/>
                  <a:gd name="T3" fmla="*/ 47 h 47"/>
                  <a:gd name="T4" fmla="*/ 0 w 95"/>
                  <a:gd name="T5" fmla="*/ 42 h 47"/>
                  <a:gd name="T6" fmla="*/ 1 w 95"/>
                  <a:gd name="T7" fmla="*/ 36 h 47"/>
                  <a:gd name="T8" fmla="*/ 3 w 95"/>
                  <a:gd name="T9" fmla="*/ 29 h 47"/>
                  <a:gd name="T10" fmla="*/ 5 w 95"/>
                  <a:gd name="T11" fmla="*/ 21 h 47"/>
                  <a:gd name="T12" fmla="*/ 5 w 95"/>
                  <a:gd name="T13" fmla="*/ 20 h 47"/>
                  <a:gd name="T14" fmla="*/ 5 w 95"/>
                  <a:gd name="T15" fmla="*/ 20 h 47"/>
                  <a:gd name="T16" fmla="*/ 5 w 95"/>
                  <a:gd name="T17" fmla="*/ 19 h 47"/>
                  <a:gd name="T18" fmla="*/ 6 w 95"/>
                  <a:gd name="T19" fmla="*/ 19 h 47"/>
                  <a:gd name="T20" fmla="*/ 6 w 95"/>
                  <a:gd name="T21" fmla="*/ 19 h 47"/>
                  <a:gd name="T22" fmla="*/ 6 w 95"/>
                  <a:gd name="T23" fmla="*/ 19 h 47"/>
                  <a:gd name="T24" fmla="*/ 6 w 95"/>
                  <a:gd name="T25" fmla="*/ 19 h 47"/>
                  <a:gd name="T26" fmla="*/ 20 w 95"/>
                  <a:gd name="T27" fmla="*/ 6 h 47"/>
                  <a:gd name="T28" fmla="*/ 32 w 95"/>
                  <a:gd name="T29" fmla="*/ 0 h 47"/>
                  <a:gd name="T30" fmla="*/ 45 w 95"/>
                  <a:gd name="T31" fmla="*/ 2 h 47"/>
                  <a:gd name="T32" fmla="*/ 56 w 95"/>
                  <a:gd name="T33" fmla="*/ 8 h 47"/>
                  <a:gd name="T34" fmla="*/ 66 w 95"/>
                  <a:gd name="T35" fmla="*/ 19 h 47"/>
                  <a:gd name="T36" fmla="*/ 75 w 95"/>
                  <a:gd name="T37" fmla="*/ 29 h 47"/>
                  <a:gd name="T38" fmla="*/ 85 w 95"/>
                  <a:gd name="T39" fmla="*/ 39 h 47"/>
                  <a:gd name="T40" fmla="*/ 95 w 95"/>
                  <a:gd name="T41" fmla="*/ 47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95" h="47">
                    <a:moveTo>
                      <a:pt x="95" y="47"/>
                    </a:moveTo>
                    <a:lnTo>
                      <a:pt x="1" y="47"/>
                    </a:lnTo>
                    <a:lnTo>
                      <a:pt x="0" y="42"/>
                    </a:lnTo>
                    <a:lnTo>
                      <a:pt x="1" y="36"/>
                    </a:lnTo>
                    <a:lnTo>
                      <a:pt x="3" y="29"/>
                    </a:lnTo>
                    <a:lnTo>
                      <a:pt x="5" y="21"/>
                    </a:lnTo>
                    <a:lnTo>
                      <a:pt x="5" y="20"/>
                    </a:lnTo>
                    <a:lnTo>
                      <a:pt x="5" y="20"/>
                    </a:lnTo>
                    <a:lnTo>
                      <a:pt x="5" y="19"/>
                    </a:lnTo>
                    <a:lnTo>
                      <a:pt x="6" y="19"/>
                    </a:lnTo>
                    <a:lnTo>
                      <a:pt x="6" y="19"/>
                    </a:lnTo>
                    <a:lnTo>
                      <a:pt x="6" y="19"/>
                    </a:lnTo>
                    <a:lnTo>
                      <a:pt x="6" y="19"/>
                    </a:lnTo>
                    <a:lnTo>
                      <a:pt x="20" y="6"/>
                    </a:lnTo>
                    <a:lnTo>
                      <a:pt x="32" y="0"/>
                    </a:lnTo>
                    <a:lnTo>
                      <a:pt x="45" y="2"/>
                    </a:lnTo>
                    <a:lnTo>
                      <a:pt x="56" y="8"/>
                    </a:lnTo>
                    <a:lnTo>
                      <a:pt x="66" y="19"/>
                    </a:lnTo>
                    <a:lnTo>
                      <a:pt x="75" y="29"/>
                    </a:lnTo>
                    <a:lnTo>
                      <a:pt x="85" y="39"/>
                    </a:lnTo>
                    <a:lnTo>
                      <a:pt x="95" y="47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4399" name="AutoShape 191"/>
            <p:cNvSpPr>
              <a:spLocks noChangeArrowheads="1"/>
            </p:cNvSpPr>
            <p:nvPr/>
          </p:nvSpPr>
          <p:spPr bwMode="auto">
            <a:xfrm>
              <a:off x="2544" y="2303"/>
              <a:ext cx="160" cy="208"/>
            </a:xfrm>
            <a:prstGeom prst="star8">
              <a:avLst>
                <a:gd name="adj" fmla="val 15000"/>
              </a:avLst>
            </a:prstGeom>
            <a:noFill/>
            <a:ln w="12700" algn="ctr">
              <a:solidFill>
                <a:srgbClr val="33CC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4400" name="AutoShape 192"/>
            <p:cNvSpPr>
              <a:spLocks noChangeArrowheads="1"/>
            </p:cNvSpPr>
            <p:nvPr/>
          </p:nvSpPr>
          <p:spPr bwMode="auto">
            <a:xfrm>
              <a:off x="1248" y="1487"/>
              <a:ext cx="160" cy="208"/>
            </a:xfrm>
            <a:prstGeom prst="star8">
              <a:avLst>
                <a:gd name="adj" fmla="val 15000"/>
              </a:avLst>
            </a:prstGeom>
            <a:noFill/>
            <a:ln w="12700" algn="ctr">
              <a:solidFill>
                <a:srgbClr val="33CC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5162" name="Group 954"/>
            <p:cNvGrpSpPr>
              <a:grpSpLocks/>
            </p:cNvGrpSpPr>
            <p:nvPr/>
          </p:nvGrpSpPr>
          <p:grpSpPr bwMode="auto">
            <a:xfrm>
              <a:off x="113" y="3824"/>
              <a:ext cx="298" cy="341"/>
              <a:chOff x="2464" y="3024"/>
              <a:chExt cx="399" cy="432"/>
            </a:xfrm>
          </p:grpSpPr>
          <p:grpSp>
            <p:nvGrpSpPr>
              <p:cNvPr id="95163" name="Group 955"/>
              <p:cNvGrpSpPr>
                <a:grpSpLocks/>
              </p:cNvGrpSpPr>
              <p:nvPr/>
            </p:nvGrpSpPr>
            <p:grpSpPr bwMode="auto">
              <a:xfrm>
                <a:off x="2464" y="3312"/>
                <a:ext cx="336" cy="144"/>
                <a:chOff x="1792" y="4000"/>
                <a:chExt cx="352" cy="160"/>
              </a:xfrm>
            </p:grpSpPr>
            <p:sp>
              <p:nvSpPr>
                <p:cNvPr id="95164" name="Oval 956"/>
                <p:cNvSpPr>
                  <a:spLocks noChangeArrowheads="1"/>
                </p:cNvSpPr>
                <p:nvPr/>
              </p:nvSpPr>
              <p:spPr bwMode="auto">
                <a:xfrm>
                  <a:off x="1792" y="4032"/>
                  <a:ext cx="352" cy="128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5165" name="Oval 957"/>
                <p:cNvSpPr>
                  <a:spLocks noChangeArrowheads="1"/>
                </p:cNvSpPr>
                <p:nvPr/>
              </p:nvSpPr>
              <p:spPr bwMode="auto">
                <a:xfrm>
                  <a:off x="1840" y="4016"/>
                  <a:ext cx="272" cy="9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5166" name="Oval 958"/>
                <p:cNvSpPr>
                  <a:spLocks noChangeArrowheads="1"/>
                </p:cNvSpPr>
                <p:nvPr/>
              </p:nvSpPr>
              <p:spPr bwMode="auto">
                <a:xfrm>
                  <a:off x="1872" y="4000"/>
                  <a:ext cx="192" cy="48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95167" name="Freeform 959"/>
              <p:cNvSpPr>
                <a:spLocks/>
              </p:cNvSpPr>
              <p:nvPr/>
            </p:nvSpPr>
            <p:spPr bwMode="auto">
              <a:xfrm>
                <a:off x="2632" y="3024"/>
                <a:ext cx="231" cy="318"/>
              </a:xfrm>
              <a:custGeom>
                <a:avLst/>
                <a:gdLst>
                  <a:gd name="T0" fmla="*/ 0 w 454"/>
                  <a:gd name="T1" fmla="*/ 318 h 544"/>
                  <a:gd name="T2" fmla="*/ 454 w 454"/>
                  <a:gd name="T3" fmla="*/ 318 h 544"/>
                  <a:gd name="T4" fmla="*/ 0 w 454"/>
                  <a:gd name="T5" fmla="*/ 0 h 544"/>
                  <a:gd name="T6" fmla="*/ 0 w 454"/>
                  <a:gd name="T7" fmla="*/ 544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54" h="544">
                    <a:moveTo>
                      <a:pt x="0" y="318"/>
                    </a:moveTo>
                    <a:lnTo>
                      <a:pt x="454" y="318"/>
                    </a:lnTo>
                    <a:lnTo>
                      <a:pt x="0" y="0"/>
                    </a:lnTo>
                    <a:lnTo>
                      <a:pt x="0" y="544"/>
                    </a:lnTo>
                  </a:path>
                </a:pathLst>
              </a:custGeom>
              <a:solidFill>
                <a:srgbClr val="FF0000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95231" name="Text Box 1023"/>
          <p:cNvSpPr txBox="1">
            <a:spLocks noChangeArrowheads="1"/>
          </p:cNvSpPr>
          <p:nvPr/>
        </p:nvSpPr>
        <p:spPr bwMode="auto">
          <a:xfrm>
            <a:off x="179388" y="115888"/>
            <a:ext cx="8785225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ru-RU" altLang="ru-RU" sz="3200" dirty="0">
                <a:solidFill>
                  <a:srgbClr val="228622"/>
                </a:solidFill>
                <a:cs typeface="Arial" pitchFamily="34" charset="0"/>
              </a:rPr>
              <a:t>Поезд движется из Москвы в Санкт-Петербург со скоростью 120 км/ч. Какой путь пройдет поезд за </a:t>
            </a:r>
            <a:r>
              <a:rPr lang="en-US" altLang="ru-RU" sz="3200" dirty="0">
                <a:solidFill>
                  <a:srgbClr val="228622"/>
                </a:solidFill>
                <a:cs typeface="Arial" pitchFamily="34" charset="0"/>
              </a:rPr>
              <a:t>t </a:t>
            </a:r>
            <a:r>
              <a:rPr lang="ru-RU" altLang="ru-RU" sz="3200" dirty="0">
                <a:solidFill>
                  <a:srgbClr val="228622"/>
                </a:solidFill>
                <a:cs typeface="Arial" pitchFamily="34" charset="0"/>
              </a:rPr>
              <a:t>ч</a:t>
            </a:r>
            <a:r>
              <a:rPr lang="ru-RU" altLang="ru-RU" sz="3200" dirty="0" smtClean="0">
                <a:solidFill>
                  <a:srgbClr val="228622"/>
                </a:solidFill>
                <a:cs typeface="Arial" pitchFamily="34" charset="0"/>
              </a:rPr>
              <a:t>? Запишите формулу.</a:t>
            </a:r>
            <a:endParaRPr lang="ru-RU" altLang="ru-RU" sz="3200" dirty="0">
              <a:solidFill>
                <a:srgbClr val="228622"/>
              </a:solidFill>
              <a:cs typeface="Arial" pitchFamily="34" charset="0"/>
            </a:endParaRPr>
          </a:p>
        </p:txBody>
      </p:sp>
      <p:sp>
        <p:nvSpPr>
          <p:cNvPr id="96256" name="Text Box 1024"/>
          <p:cNvSpPr txBox="1">
            <a:spLocks noChangeArrowheads="1"/>
          </p:cNvSpPr>
          <p:nvPr/>
        </p:nvSpPr>
        <p:spPr bwMode="auto">
          <a:xfrm>
            <a:off x="2694380" y="2325598"/>
            <a:ext cx="439677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ru-RU" sz="7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S = </a:t>
            </a:r>
            <a:r>
              <a:rPr lang="en-US" altLang="ru-RU" sz="7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120</a:t>
            </a:r>
            <a:r>
              <a:rPr lang="ru-RU" altLang="ru-RU" sz="7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  </a:t>
            </a:r>
            <a:r>
              <a:rPr lang="en-US" altLang="ru-RU" sz="7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t</a:t>
            </a:r>
            <a:endParaRPr lang="ru-RU" altLang="ru-RU" sz="72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grpSp>
        <p:nvGrpSpPr>
          <p:cNvPr id="94572" name="Group 364"/>
          <p:cNvGrpSpPr>
            <a:grpSpLocks/>
          </p:cNvGrpSpPr>
          <p:nvPr/>
        </p:nvGrpSpPr>
        <p:grpSpPr bwMode="auto">
          <a:xfrm rot="21395801" flipH="1">
            <a:off x="5793268" y="5719023"/>
            <a:ext cx="2844338" cy="448322"/>
            <a:chOff x="96" y="3024"/>
            <a:chExt cx="6240" cy="816"/>
          </a:xfrm>
        </p:grpSpPr>
        <p:grpSp>
          <p:nvGrpSpPr>
            <p:cNvPr id="94573" name="Group 365"/>
            <p:cNvGrpSpPr>
              <a:grpSpLocks/>
            </p:cNvGrpSpPr>
            <p:nvPr/>
          </p:nvGrpSpPr>
          <p:grpSpPr bwMode="auto">
            <a:xfrm>
              <a:off x="96" y="3120"/>
              <a:ext cx="4896" cy="720"/>
              <a:chOff x="336" y="2928"/>
              <a:chExt cx="4896" cy="720"/>
            </a:xfrm>
          </p:grpSpPr>
          <p:grpSp>
            <p:nvGrpSpPr>
              <p:cNvPr id="94574" name="Group 366"/>
              <p:cNvGrpSpPr>
                <a:grpSpLocks/>
              </p:cNvGrpSpPr>
              <p:nvPr/>
            </p:nvGrpSpPr>
            <p:grpSpPr bwMode="auto">
              <a:xfrm>
                <a:off x="336" y="2928"/>
                <a:ext cx="2496" cy="720"/>
                <a:chOff x="-48" y="1920"/>
                <a:chExt cx="4288" cy="1152"/>
              </a:xfrm>
            </p:grpSpPr>
            <p:grpSp>
              <p:nvGrpSpPr>
                <p:cNvPr id="94575" name="Group 367"/>
                <p:cNvGrpSpPr>
                  <a:grpSpLocks/>
                </p:cNvGrpSpPr>
                <p:nvPr/>
              </p:nvGrpSpPr>
              <p:grpSpPr bwMode="auto">
                <a:xfrm>
                  <a:off x="4032" y="2496"/>
                  <a:ext cx="208" cy="285"/>
                  <a:chOff x="0" y="2496"/>
                  <a:chExt cx="304" cy="285"/>
                </a:xfrm>
              </p:grpSpPr>
              <p:sp>
                <p:nvSpPr>
                  <p:cNvPr id="94576" name="Line 368"/>
                  <p:cNvSpPr>
                    <a:spLocks noChangeShapeType="1"/>
                  </p:cNvSpPr>
                  <p:nvPr/>
                </p:nvSpPr>
                <p:spPr bwMode="auto">
                  <a:xfrm>
                    <a:off x="148" y="2496"/>
                    <a:ext cx="3" cy="285"/>
                  </a:xfrm>
                  <a:prstGeom prst="line">
                    <a:avLst/>
                  </a:prstGeom>
                  <a:noFill/>
                  <a:ln w="571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577" name="Freeform 369"/>
                  <p:cNvSpPr>
                    <a:spLocks noEditPoints="1"/>
                  </p:cNvSpPr>
                  <p:nvPr/>
                </p:nvSpPr>
                <p:spPr bwMode="auto">
                  <a:xfrm>
                    <a:off x="0" y="2592"/>
                    <a:ext cx="304" cy="48"/>
                  </a:xfrm>
                  <a:custGeom>
                    <a:avLst/>
                    <a:gdLst>
                      <a:gd name="T0" fmla="*/ 0 w 190"/>
                      <a:gd name="T1" fmla="*/ 0 h 18"/>
                      <a:gd name="T2" fmla="*/ 18 w 190"/>
                      <a:gd name="T3" fmla="*/ 0 h 18"/>
                      <a:gd name="T4" fmla="*/ 18 w 190"/>
                      <a:gd name="T5" fmla="*/ 18 h 18"/>
                      <a:gd name="T6" fmla="*/ 0 w 190"/>
                      <a:gd name="T7" fmla="*/ 18 h 18"/>
                      <a:gd name="T8" fmla="*/ 0 w 190"/>
                      <a:gd name="T9" fmla="*/ 0 h 18"/>
                      <a:gd name="T10" fmla="*/ 36 w 190"/>
                      <a:gd name="T11" fmla="*/ 0 h 18"/>
                      <a:gd name="T12" fmla="*/ 54 w 190"/>
                      <a:gd name="T13" fmla="*/ 0 h 18"/>
                      <a:gd name="T14" fmla="*/ 54 w 190"/>
                      <a:gd name="T15" fmla="*/ 18 h 18"/>
                      <a:gd name="T16" fmla="*/ 36 w 190"/>
                      <a:gd name="T17" fmla="*/ 18 h 18"/>
                      <a:gd name="T18" fmla="*/ 36 w 190"/>
                      <a:gd name="T19" fmla="*/ 0 h 18"/>
                      <a:gd name="T20" fmla="*/ 72 w 190"/>
                      <a:gd name="T21" fmla="*/ 0 h 18"/>
                      <a:gd name="T22" fmla="*/ 90 w 190"/>
                      <a:gd name="T23" fmla="*/ 0 h 18"/>
                      <a:gd name="T24" fmla="*/ 90 w 190"/>
                      <a:gd name="T25" fmla="*/ 18 h 18"/>
                      <a:gd name="T26" fmla="*/ 72 w 190"/>
                      <a:gd name="T27" fmla="*/ 18 h 18"/>
                      <a:gd name="T28" fmla="*/ 72 w 190"/>
                      <a:gd name="T29" fmla="*/ 0 h 18"/>
                      <a:gd name="T30" fmla="*/ 108 w 190"/>
                      <a:gd name="T31" fmla="*/ 0 h 18"/>
                      <a:gd name="T32" fmla="*/ 126 w 190"/>
                      <a:gd name="T33" fmla="*/ 0 h 18"/>
                      <a:gd name="T34" fmla="*/ 126 w 190"/>
                      <a:gd name="T35" fmla="*/ 18 h 18"/>
                      <a:gd name="T36" fmla="*/ 108 w 190"/>
                      <a:gd name="T37" fmla="*/ 18 h 18"/>
                      <a:gd name="T38" fmla="*/ 108 w 190"/>
                      <a:gd name="T39" fmla="*/ 0 h 18"/>
                      <a:gd name="T40" fmla="*/ 144 w 190"/>
                      <a:gd name="T41" fmla="*/ 0 h 18"/>
                      <a:gd name="T42" fmla="*/ 162 w 190"/>
                      <a:gd name="T43" fmla="*/ 0 h 18"/>
                      <a:gd name="T44" fmla="*/ 162 w 190"/>
                      <a:gd name="T45" fmla="*/ 18 h 18"/>
                      <a:gd name="T46" fmla="*/ 144 w 190"/>
                      <a:gd name="T47" fmla="*/ 18 h 18"/>
                      <a:gd name="T48" fmla="*/ 144 w 190"/>
                      <a:gd name="T49" fmla="*/ 0 h 18"/>
                      <a:gd name="T50" fmla="*/ 180 w 190"/>
                      <a:gd name="T51" fmla="*/ 0 h 18"/>
                      <a:gd name="T52" fmla="*/ 190 w 190"/>
                      <a:gd name="T53" fmla="*/ 0 h 18"/>
                      <a:gd name="T54" fmla="*/ 190 w 190"/>
                      <a:gd name="T55" fmla="*/ 18 h 18"/>
                      <a:gd name="T56" fmla="*/ 180 w 190"/>
                      <a:gd name="T57" fmla="*/ 18 h 18"/>
                      <a:gd name="T58" fmla="*/ 180 w 190"/>
                      <a:gd name="T59" fmla="*/ 0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90" h="18">
                        <a:moveTo>
                          <a:pt x="0" y="0"/>
                        </a:moveTo>
                        <a:lnTo>
                          <a:pt x="18" y="0"/>
                        </a:lnTo>
                        <a:lnTo>
                          <a:pt x="18" y="18"/>
                        </a:lnTo>
                        <a:lnTo>
                          <a:pt x="0" y="18"/>
                        </a:lnTo>
                        <a:lnTo>
                          <a:pt x="0" y="0"/>
                        </a:lnTo>
                        <a:close/>
                        <a:moveTo>
                          <a:pt x="36" y="0"/>
                        </a:moveTo>
                        <a:lnTo>
                          <a:pt x="54" y="0"/>
                        </a:lnTo>
                        <a:lnTo>
                          <a:pt x="54" y="18"/>
                        </a:lnTo>
                        <a:lnTo>
                          <a:pt x="36" y="18"/>
                        </a:lnTo>
                        <a:lnTo>
                          <a:pt x="36" y="0"/>
                        </a:lnTo>
                        <a:close/>
                        <a:moveTo>
                          <a:pt x="72" y="0"/>
                        </a:moveTo>
                        <a:lnTo>
                          <a:pt x="90" y="0"/>
                        </a:lnTo>
                        <a:lnTo>
                          <a:pt x="90" y="18"/>
                        </a:lnTo>
                        <a:lnTo>
                          <a:pt x="72" y="18"/>
                        </a:lnTo>
                        <a:lnTo>
                          <a:pt x="72" y="0"/>
                        </a:lnTo>
                        <a:close/>
                        <a:moveTo>
                          <a:pt x="108" y="0"/>
                        </a:moveTo>
                        <a:lnTo>
                          <a:pt x="126" y="0"/>
                        </a:lnTo>
                        <a:lnTo>
                          <a:pt x="126" y="18"/>
                        </a:lnTo>
                        <a:lnTo>
                          <a:pt x="108" y="18"/>
                        </a:lnTo>
                        <a:lnTo>
                          <a:pt x="108" y="0"/>
                        </a:lnTo>
                        <a:close/>
                        <a:moveTo>
                          <a:pt x="144" y="0"/>
                        </a:moveTo>
                        <a:lnTo>
                          <a:pt x="162" y="0"/>
                        </a:lnTo>
                        <a:lnTo>
                          <a:pt x="162" y="18"/>
                        </a:lnTo>
                        <a:lnTo>
                          <a:pt x="144" y="18"/>
                        </a:lnTo>
                        <a:lnTo>
                          <a:pt x="144" y="0"/>
                        </a:lnTo>
                        <a:close/>
                        <a:moveTo>
                          <a:pt x="180" y="0"/>
                        </a:moveTo>
                        <a:lnTo>
                          <a:pt x="190" y="0"/>
                        </a:lnTo>
                        <a:lnTo>
                          <a:pt x="190" y="18"/>
                        </a:lnTo>
                        <a:lnTo>
                          <a:pt x="180" y="18"/>
                        </a:lnTo>
                        <a:lnTo>
                          <a:pt x="18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4763" cap="flat">
                    <a:solidFill>
                      <a:srgbClr val="000000"/>
                    </a:solidFill>
                    <a:prstDash val="solid"/>
                    <a:bevel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4578" name="Group 370"/>
                <p:cNvGrpSpPr>
                  <a:grpSpLocks/>
                </p:cNvGrpSpPr>
                <p:nvPr/>
              </p:nvGrpSpPr>
              <p:grpSpPr bwMode="auto">
                <a:xfrm>
                  <a:off x="1968" y="2496"/>
                  <a:ext cx="304" cy="285"/>
                  <a:chOff x="0" y="2496"/>
                  <a:chExt cx="304" cy="285"/>
                </a:xfrm>
              </p:grpSpPr>
              <p:sp>
                <p:nvSpPr>
                  <p:cNvPr id="94579" name="Line 371"/>
                  <p:cNvSpPr>
                    <a:spLocks noChangeShapeType="1"/>
                  </p:cNvSpPr>
                  <p:nvPr/>
                </p:nvSpPr>
                <p:spPr bwMode="auto">
                  <a:xfrm>
                    <a:off x="148" y="2496"/>
                    <a:ext cx="3" cy="285"/>
                  </a:xfrm>
                  <a:prstGeom prst="line">
                    <a:avLst/>
                  </a:prstGeom>
                  <a:noFill/>
                  <a:ln w="571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580" name="Freeform 372"/>
                  <p:cNvSpPr>
                    <a:spLocks noEditPoints="1"/>
                  </p:cNvSpPr>
                  <p:nvPr/>
                </p:nvSpPr>
                <p:spPr bwMode="auto">
                  <a:xfrm>
                    <a:off x="0" y="2592"/>
                    <a:ext cx="304" cy="48"/>
                  </a:xfrm>
                  <a:custGeom>
                    <a:avLst/>
                    <a:gdLst>
                      <a:gd name="T0" fmla="*/ 0 w 190"/>
                      <a:gd name="T1" fmla="*/ 0 h 18"/>
                      <a:gd name="T2" fmla="*/ 18 w 190"/>
                      <a:gd name="T3" fmla="*/ 0 h 18"/>
                      <a:gd name="T4" fmla="*/ 18 w 190"/>
                      <a:gd name="T5" fmla="*/ 18 h 18"/>
                      <a:gd name="T6" fmla="*/ 0 w 190"/>
                      <a:gd name="T7" fmla="*/ 18 h 18"/>
                      <a:gd name="T8" fmla="*/ 0 w 190"/>
                      <a:gd name="T9" fmla="*/ 0 h 18"/>
                      <a:gd name="T10" fmla="*/ 36 w 190"/>
                      <a:gd name="T11" fmla="*/ 0 h 18"/>
                      <a:gd name="T12" fmla="*/ 54 w 190"/>
                      <a:gd name="T13" fmla="*/ 0 h 18"/>
                      <a:gd name="T14" fmla="*/ 54 w 190"/>
                      <a:gd name="T15" fmla="*/ 18 h 18"/>
                      <a:gd name="T16" fmla="*/ 36 w 190"/>
                      <a:gd name="T17" fmla="*/ 18 h 18"/>
                      <a:gd name="T18" fmla="*/ 36 w 190"/>
                      <a:gd name="T19" fmla="*/ 0 h 18"/>
                      <a:gd name="T20" fmla="*/ 72 w 190"/>
                      <a:gd name="T21" fmla="*/ 0 h 18"/>
                      <a:gd name="T22" fmla="*/ 90 w 190"/>
                      <a:gd name="T23" fmla="*/ 0 h 18"/>
                      <a:gd name="T24" fmla="*/ 90 w 190"/>
                      <a:gd name="T25" fmla="*/ 18 h 18"/>
                      <a:gd name="T26" fmla="*/ 72 w 190"/>
                      <a:gd name="T27" fmla="*/ 18 h 18"/>
                      <a:gd name="T28" fmla="*/ 72 w 190"/>
                      <a:gd name="T29" fmla="*/ 0 h 18"/>
                      <a:gd name="T30" fmla="*/ 108 w 190"/>
                      <a:gd name="T31" fmla="*/ 0 h 18"/>
                      <a:gd name="T32" fmla="*/ 126 w 190"/>
                      <a:gd name="T33" fmla="*/ 0 h 18"/>
                      <a:gd name="T34" fmla="*/ 126 w 190"/>
                      <a:gd name="T35" fmla="*/ 18 h 18"/>
                      <a:gd name="T36" fmla="*/ 108 w 190"/>
                      <a:gd name="T37" fmla="*/ 18 h 18"/>
                      <a:gd name="T38" fmla="*/ 108 w 190"/>
                      <a:gd name="T39" fmla="*/ 0 h 18"/>
                      <a:gd name="T40" fmla="*/ 144 w 190"/>
                      <a:gd name="T41" fmla="*/ 0 h 18"/>
                      <a:gd name="T42" fmla="*/ 162 w 190"/>
                      <a:gd name="T43" fmla="*/ 0 h 18"/>
                      <a:gd name="T44" fmla="*/ 162 w 190"/>
                      <a:gd name="T45" fmla="*/ 18 h 18"/>
                      <a:gd name="T46" fmla="*/ 144 w 190"/>
                      <a:gd name="T47" fmla="*/ 18 h 18"/>
                      <a:gd name="T48" fmla="*/ 144 w 190"/>
                      <a:gd name="T49" fmla="*/ 0 h 18"/>
                      <a:gd name="T50" fmla="*/ 180 w 190"/>
                      <a:gd name="T51" fmla="*/ 0 h 18"/>
                      <a:gd name="T52" fmla="*/ 190 w 190"/>
                      <a:gd name="T53" fmla="*/ 0 h 18"/>
                      <a:gd name="T54" fmla="*/ 190 w 190"/>
                      <a:gd name="T55" fmla="*/ 18 h 18"/>
                      <a:gd name="T56" fmla="*/ 180 w 190"/>
                      <a:gd name="T57" fmla="*/ 18 h 18"/>
                      <a:gd name="T58" fmla="*/ 180 w 190"/>
                      <a:gd name="T59" fmla="*/ 0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90" h="18">
                        <a:moveTo>
                          <a:pt x="0" y="0"/>
                        </a:moveTo>
                        <a:lnTo>
                          <a:pt x="18" y="0"/>
                        </a:lnTo>
                        <a:lnTo>
                          <a:pt x="18" y="18"/>
                        </a:lnTo>
                        <a:lnTo>
                          <a:pt x="0" y="18"/>
                        </a:lnTo>
                        <a:lnTo>
                          <a:pt x="0" y="0"/>
                        </a:lnTo>
                        <a:close/>
                        <a:moveTo>
                          <a:pt x="36" y="0"/>
                        </a:moveTo>
                        <a:lnTo>
                          <a:pt x="54" y="0"/>
                        </a:lnTo>
                        <a:lnTo>
                          <a:pt x="54" y="18"/>
                        </a:lnTo>
                        <a:lnTo>
                          <a:pt x="36" y="18"/>
                        </a:lnTo>
                        <a:lnTo>
                          <a:pt x="36" y="0"/>
                        </a:lnTo>
                        <a:close/>
                        <a:moveTo>
                          <a:pt x="72" y="0"/>
                        </a:moveTo>
                        <a:lnTo>
                          <a:pt x="90" y="0"/>
                        </a:lnTo>
                        <a:lnTo>
                          <a:pt x="90" y="18"/>
                        </a:lnTo>
                        <a:lnTo>
                          <a:pt x="72" y="18"/>
                        </a:lnTo>
                        <a:lnTo>
                          <a:pt x="72" y="0"/>
                        </a:lnTo>
                        <a:close/>
                        <a:moveTo>
                          <a:pt x="108" y="0"/>
                        </a:moveTo>
                        <a:lnTo>
                          <a:pt x="126" y="0"/>
                        </a:lnTo>
                        <a:lnTo>
                          <a:pt x="126" y="18"/>
                        </a:lnTo>
                        <a:lnTo>
                          <a:pt x="108" y="18"/>
                        </a:lnTo>
                        <a:lnTo>
                          <a:pt x="108" y="0"/>
                        </a:lnTo>
                        <a:close/>
                        <a:moveTo>
                          <a:pt x="144" y="0"/>
                        </a:moveTo>
                        <a:lnTo>
                          <a:pt x="162" y="0"/>
                        </a:lnTo>
                        <a:lnTo>
                          <a:pt x="162" y="18"/>
                        </a:lnTo>
                        <a:lnTo>
                          <a:pt x="144" y="18"/>
                        </a:lnTo>
                        <a:lnTo>
                          <a:pt x="144" y="0"/>
                        </a:lnTo>
                        <a:close/>
                        <a:moveTo>
                          <a:pt x="180" y="0"/>
                        </a:moveTo>
                        <a:lnTo>
                          <a:pt x="190" y="0"/>
                        </a:lnTo>
                        <a:lnTo>
                          <a:pt x="190" y="18"/>
                        </a:lnTo>
                        <a:lnTo>
                          <a:pt x="180" y="18"/>
                        </a:lnTo>
                        <a:lnTo>
                          <a:pt x="18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4763" cap="flat">
                    <a:solidFill>
                      <a:srgbClr val="000000"/>
                    </a:solidFill>
                    <a:prstDash val="solid"/>
                    <a:bevel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4581" name="Group 373"/>
                <p:cNvGrpSpPr>
                  <a:grpSpLocks/>
                </p:cNvGrpSpPr>
                <p:nvPr/>
              </p:nvGrpSpPr>
              <p:grpSpPr bwMode="auto">
                <a:xfrm>
                  <a:off x="0" y="1920"/>
                  <a:ext cx="2038" cy="1152"/>
                  <a:chOff x="0" y="1920"/>
                  <a:chExt cx="2038" cy="1152"/>
                </a:xfrm>
              </p:grpSpPr>
              <p:grpSp>
                <p:nvGrpSpPr>
                  <p:cNvPr id="94582" name="Group 374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94583" name="Group 37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grpSp>
                    <p:nvGrpSpPr>
                      <p:cNvPr id="94584" name="Group 37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973" y="2756"/>
                        <a:ext cx="148" cy="164"/>
                        <a:chOff x="3973" y="2756"/>
                        <a:chExt cx="148" cy="164"/>
                      </a:xfrm>
                    </p:grpSpPr>
                    <p:sp>
                      <p:nvSpPr>
                        <p:cNvPr id="94585" name="Oval 37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94586" name="Oval 37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94587" name="Group 37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985" y="2770"/>
                        <a:ext cx="123" cy="136"/>
                        <a:chOff x="3985" y="2770"/>
                        <a:chExt cx="123" cy="136"/>
                      </a:xfrm>
                    </p:grpSpPr>
                    <p:sp>
                      <p:nvSpPr>
                        <p:cNvPr id="94588" name="Oval 38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94589" name="Oval 38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</p:grpSp>
                <p:grpSp>
                  <p:nvGrpSpPr>
                    <p:cNvPr id="94590" name="Group 3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94591" name="Freeform 38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59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59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592" name="Freeform 3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59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59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w="9525" cap="rnd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4593" name="Group 385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94594" name="Group 38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grpSp>
                    <p:nvGrpSpPr>
                      <p:cNvPr id="94595" name="Group 38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381" y="2756"/>
                        <a:ext cx="148" cy="164"/>
                        <a:chOff x="4381" y="2756"/>
                        <a:chExt cx="148" cy="164"/>
                      </a:xfrm>
                    </p:grpSpPr>
                    <p:sp>
                      <p:nvSpPr>
                        <p:cNvPr id="94596" name="Oval 38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94597" name="Oval 38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94598" name="Group 39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393" y="2770"/>
                        <a:ext cx="123" cy="136"/>
                        <a:chOff x="4393" y="2770"/>
                        <a:chExt cx="123" cy="136"/>
                      </a:xfrm>
                    </p:grpSpPr>
                    <p:sp>
                      <p:nvSpPr>
                        <p:cNvPr id="94599" name="Oval 39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94600" name="Oval 39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</p:grpSp>
                <p:grpSp>
                  <p:nvGrpSpPr>
                    <p:cNvPr id="94601" name="Group 39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94602" name="Freeform 39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60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60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603" name="Freeform 39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60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60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w="9525" cap="rnd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4604" name="Group 396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94605" name="Group 39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94606" name="Oval 3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607" name="Oval 3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94608" name="Group 40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94609" name="Oval 4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610" name="Oval 4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4611" name="Group 403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94612" name="Freeform 404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613" name="Freeform 405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614" name="Group 406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94615" name="Oval 4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616" name="Oval 4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617" name="Group 409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94618" name="Oval 4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619" name="Oval 4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620" name="Group 412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94621" name="Oval 4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622" name="Oval 4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623" name="Group 415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94624" name="Oval 4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625" name="Oval 4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626" name="Group 418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94627" name="Freeform 419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628" name="Freeform 420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629" name="Group 421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94630" name="Group 42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94631" name="Oval 4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632" name="Oval 4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94633" name="Group 42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94634" name="Oval 42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635" name="Oval 4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4636" name="Group 428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94637" name="Freeform 429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638" name="Freeform 430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639" name="Group 431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94640" name="Oval 4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641" name="Oval 4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642" name="Group 434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94643" name="Oval 4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644" name="Oval 4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645" name="Group 437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94646" name="Oval 4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647" name="Oval 4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648" name="Group 440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94649" name="Oval 4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650" name="Oval 4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651" name="Group 443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94652" name="Freeform 444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653" name="Freeform 445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94654" name="Freeform 446"/>
                  <p:cNvSpPr>
                    <a:spLocks/>
                  </p:cNvSpPr>
                  <p:nvPr/>
                </p:nvSpPr>
                <p:spPr bwMode="auto">
                  <a:xfrm>
                    <a:off x="148" y="2496"/>
                    <a:ext cx="4" cy="232"/>
                  </a:xfrm>
                  <a:custGeom>
                    <a:avLst/>
                    <a:gdLst>
                      <a:gd name="T0" fmla="*/ 0 w 4"/>
                      <a:gd name="T1" fmla="*/ 0 h 232"/>
                      <a:gd name="T2" fmla="*/ 4 w 4"/>
                      <a:gd name="T3" fmla="*/ 232 h 2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4" h="232">
                        <a:moveTo>
                          <a:pt x="0" y="0"/>
                        </a:moveTo>
                        <a:lnTo>
                          <a:pt x="4" y="232"/>
                        </a:lnTo>
                      </a:path>
                    </a:pathLst>
                  </a:custGeom>
                  <a:solidFill>
                    <a:srgbClr val="FFFFFF"/>
                  </a:solidFill>
                  <a:ln w="571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94655" name="Group 447"/>
                  <p:cNvGrpSpPr>
                    <a:grpSpLocks/>
                  </p:cNvGrpSpPr>
                  <p:nvPr/>
                </p:nvGrpSpPr>
                <p:grpSpPr bwMode="auto">
                  <a:xfrm>
                    <a:off x="0" y="2496"/>
                    <a:ext cx="304" cy="285"/>
                    <a:chOff x="0" y="2496"/>
                    <a:chExt cx="304" cy="285"/>
                  </a:xfrm>
                </p:grpSpPr>
                <p:sp>
                  <p:nvSpPr>
                    <p:cNvPr id="94656" name="Line 44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8" y="2496"/>
                      <a:ext cx="3" cy="285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657" name="Freeform 449"/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0" y="2592"/>
                      <a:ext cx="304" cy="48"/>
                    </a:xfrm>
                    <a:custGeom>
                      <a:avLst/>
                      <a:gdLst>
                        <a:gd name="T0" fmla="*/ 0 w 190"/>
                        <a:gd name="T1" fmla="*/ 0 h 18"/>
                        <a:gd name="T2" fmla="*/ 18 w 190"/>
                        <a:gd name="T3" fmla="*/ 0 h 18"/>
                        <a:gd name="T4" fmla="*/ 18 w 190"/>
                        <a:gd name="T5" fmla="*/ 18 h 18"/>
                        <a:gd name="T6" fmla="*/ 0 w 190"/>
                        <a:gd name="T7" fmla="*/ 18 h 18"/>
                        <a:gd name="T8" fmla="*/ 0 w 190"/>
                        <a:gd name="T9" fmla="*/ 0 h 18"/>
                        <a:gd name="T10" fmla="*/ 36 w 190"/>
                        <a:gd name="T11" fmla="*/ 0 h 18"/>
                        <a:gd name="T12" fmla="*/ 54 w 190"/>
                        <a:gd name="T13" fmla="*/ 0 h 18"/>
                        <a:gd name="T14" fmla="*/ 54 w 190"/>
                        <a:gd name="T15" fmla="*/ 18 h 18"/>
                        <a:gd name="T16" fmla="*/ 36 w 190"/>
                        <a:gd name="T17" fmla="*/ 18 h 18"/>
                        <a:gd name="T18" fmla="*/ 36 w 190"/>
                        <a:gd name="T19" fmla="*/ 0 h 18"/>
                        <a:gd name="T20" fmla="*/ 72 w 190"/>
                        <a:gd name="T21" fmla="*/ 0 h 18"/>
                        <a:gd name="T22" fmla="*/ 90 w 190"/>
                        <a:gd name="T23" fmla="*/ 0 h 18"/>
                        <a:gd name="T24" fmla="*/ 90 w 190"/>
                        <a:gd name="T25" fmla="*/ 18 h 18"/>
                        <a:gd name="T26" fmla="*/ 72 w 190"/>
                        <a:gd name="T27" fmla="*/ 18 h 18"/>
                        <a:gd name="T28" fmla="*/ 72 w 190"/>
                        <a:gd name="T29" fmla="*/ 0 h 18"/>
                        <a:gd name="T30" fmla="*/ 108 w 190"/>
                        <a:gd name="T31" fmla="*/ 0 h 18"/>
                        <a:gd name="T32" fmla="*/ 126 w 190"/>
                        <a:gd name="T33" fmla="*/ 0 h 18"/>
                        <a:gd name="T34" fmla="*/ 126 w 190"/>
                        <a:gd name="T35" fmla="*/ 18 h 18"/>
                        <a:gd name="T36" fmla="*/ 108 w 190"/>
                        <a:gd name="T37" fmla="*/ 18 h 18"/>
                        <a:gd name="T38" fmla="*/ 108 w 190"/>
                        <a:gd name="T39" fmla="*/ 0 h 18"/>
                        <a:gd name="T40" fmla="*/ 144 w 190"/>
                        <a:gd name="T41" fmla="*/ 0 h 18"/>
                        <a:gd name="T42" fmla="*/ 162 w 190"/>
                        <a:gd name="T43" fmla="*/ 0 h 18"/>
                        <a:gd name="T44" fmla="*/ 162 w 190"/>
                        <a:gd name="T45" fmla="*/ 18 h 18"/>
                        <a:gd name="T46" fmla="*/ 144 w 190"/>
                        <a:gd name="T47" fmla="*/ 18 h 18"/>
                        <a:gd name="T48" fmla="*/ 144 w 190"/>
                        <a:gd name="T49" fmla="*/ 0 h 18"/>
                        <a:gd name="T50" fmla="*/ 180 w 190"/>
                        <a:gd name="T51" fmla="*/ 0 h 18"/>
                        <a:gd name="T52" fmla="*/ 190 w 190"/>
                        <a:gd name="T53" fmla="*/ 0 h 18"/>
                        <a:gd name="T54" fmla="*/ 190 w 190"/>
                        <a:gd name="T55" fmla="*/ 18 h 18"/>
                        <a:gd name="T56" fmla="*/ 180 w 190"/>
                        <a:gd name="T57" fmla="*/ 18 h 18"/>
                        <a:gd name="T58" fmla="*/ 180 w 190"/>
                        <a:gd name="T59" fmla="*/ 0 h 1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</a:cxnLst>
                      <a:rect l="0" t="0" r="r" b="b"/>
                      <a:pathLst>
                        <a:path w="190" h="18">
                          <a:moveTo>
                            <a:pt x="0" y="0"/>
                          </a:moveTo>
                          <a:lnTo>
                            <a:pt x="18" y="0"/>
                          </a:lnTo>
                          <a:lnTo>
                            <a:pt x="18" y="18"/>
                          </a:lnTo>
                          <a:lnTo>
                            <a:pt x="0" y="18"/>
                          </a:lnTo>
                          <a:lnTo>
                            <a:pt x="0" y="0"/>
                          </a:lnTo>
                          <a:close/>
                          <a:moveTo>
                            <a:pt x="36" y="0"/>
                          </a:moveTo>
                          <a:lnTo>
                            <a:pt x="54" y="0"/>
                          </a:lnTo>
                          <a:lnTo>
                            <a:pt x="54" y="18"/>
                          </a:lnTo>
                          <a:lnTo>
                            <a:pt x="36" y="18"/>
                          </a:lnTo>
                          <a:lnTo>
                            <a:pt x="36" y="0"/>
                          </a:lnTo>
                          <a:close/>
                          <a:moveTo>
                            <a:pt x="72" y="0"/>
                          </a:moveTo>
                          <a:lnTo>
                            <a:pt x="90" y="0"/>
                          </a:lnTo>
                          <a:lnTo>
                            <a:pt x="90" y="18"/>
                          </a:lnTo>
                          <a:lnTo>
                            <a:pt x="72" y="18"/>
                          </a:lnTo>
                          <a:lnTo>
                            <a:pt x="72" y="0"/>
                          </a:lnTo>
                          <a:close/>
                          <a:moveTo>
                            <a:pt x="108" y="0"/>
                          </a:moveTo>
                          <a:lnTo>
                            <a:pt x="126" y="0"/>
                          </a:lnTo>
                          <a:lnTo>
                            <a:pt x="126" y="18"/>
                          </a:lnTo>
                          <a:lnTo>
                            <a:pt x="108" y="18"/>
                          </a:lnTo>
                          <a:lnTo>
                            <a:pt x="108" y="0"/>
                          </a:lnTo>
                          <a:close/>
                          <a:moveTo>
                            <a:pt x="144" y="0"/>
                          </a:moveTo>
                          <a:lnTo>
                            <a:pt x="162" y="0"/>
                          </a:lnTo>
                          <a:lnTo>
                            <a:pt x="162" y="18"/>
                          </a:lnTo>
                          <a:lnTo>
                            <a:pt x="144" y="18"/>
                          </a:lnTo>
                          <a:lnTo>
                            <a:pt x="144" y="0"/>
                          </a:lnTo>
                          <a:close/>
                          <a:moveTo>
                            <a:pt x="180" y="0"/>
                          </a:moveTo>
                          <a:lnTo>
                            <a:pt x="190" y="0"/>
                          </a:lnTo>
                          <a:lnTo>
                            <a:pt x="190" y="18"/>
                          </a:lnTo>
                          <a:lnTo>
                            <a:pt x="180" y="18"/>
                          </a:lnTo>
                          <a:lnTo>
                            <a:pt x="180" y="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4763" cap="flat">
                      <a:solidFill>
                        <a:srgbClr val="000000"/>
                      </a:solidFill>
                      <a:prstDash val="solid"/>
                      <a:bevel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94658" name="Freeform 450"/>
                  <p:cNvSpPr>
                    <a:spLocks/>
                  </p:cNvSpPr>
                  <p:nvPr/>
                </p:nvSpPr>
                <p:spPr bwMode="auto">
                  <a:xfrm>
                    <a:off x="256" y="2040"/>
                    <a:ext cx="1782" cy="792"/>
                  </a:xfrm>
                  <a:custGeom>
                    <a:avLst/>
                    <a:gdLst>
                      <a:gd name="T0" fmla="*/ 0 w 1782"/>
                      <a:gd name="T1" fmla="*/ 127 h 792"/>
                      <a:gd name="T2" fmla="*/ 105 w 1782"/>
                      <a:gd name="T3" fmla="*/ 0 h 792"/>
                      <a:gd name="T4" fmla="*/ 1585 w 1782"/>
                      <a:gd name="T5" fmla="*/ 0 h 792"/>
                      <a:gd name="T6" fmla="*/ 1782 w 1782"/>
                      <a:gd name="T7" fmla="*/ 88 h 792"/>
                      <a:gd name="T8" fmla="*/ 1782 w 1782"/>
                      <a:gd name="T9" fmla="*/ 660 h 792"/>
                      <a:gd name="T10" fmla="*/ 1683 w 1782"/>
                      <a:gd name="T11" fmla="*/ 792 h 792"/>
                      <a:gd name="T12" fmla="*/ 105 w 1782"/>
                      <a:gd name="T13" fmla="*/ 792 h 792"/>
                      <a:gd name="T14" fmla="*/ 6 w 1782"/>
                      <a:gd name="T15" fmla="*/ 704 h 792"/>
                      <a:gd name="T16" fmla="*/ 8 w 1782"/>
                      <a:gd name="T17" fmla="*/ 116 h 7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782" h="792">
                        <a:moveTo>
                          <a:pt x="0" y="127"/>
                        </a:moveTo>
                        <a:lnTo>
                          <a:pt x="105" y="0"/>
                        </a:lnTo>
                        <a:lnTo>
                          <a:pt x="1585" y="0"/>
                        </a:lnTo>
                        <a:lnTo>
                          <a:pt x="1782" y="88"/>
                        </a:lnTo>
                        <a:lnTo>
                          <a:pt x="1782" y="660"/>
                        </a:lnTo>
                        <a:lnTo>
                          <a:pt x="1683" y="792"/>
                        </a:lnTo>
                        <a:lnTo>
                          <a:pt x="105" y="792"/>
                        </a:lnTo>
                        <a:lnTo>
                          <a:pt x="6" y="704"/>
                        </a:lnTo>
                        <a:lnTo>
                          <a:pt x="8" y="116"/>
                        </a:lnTo>
                      </a:path>
                    </a:pathLst>
                  </a:custGeom>
                  <a:gradFill rotWithShape="1">
                    <a:gsLst>
                      <a:gs pos="0">
                        <a:srgbClr val="00D200"/>
                      </a:gs>
                      <a:gs pos="50000">
                        <a:srgbClr val="008000"/>
                      </a:gs>
                      <a:gs pos="100000">
                        <a:srgbClr val="00D200"/>
                      </a:gs>
                    </a:gsLst>
                    <a:lin ang="270000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>
                    <a:outerShdw dist="107763" dir="18900000" algn="ctr" rotWithShape="0">
                      <a:srgbClr val="004800">
                        <a:alpha val="50000"/>
                      </a:srgbClr>
                    </a:outerShdw>
                  </a:effec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94659" name="Group 451"/>
                  <p:cNvGrpSpPr>
                    <a:grpSpLocks/>
                  </p:cNvGrpSpPr>
                  <p:nvPr/>
                </p:nvGrpSpPr>
                <p:grpSpPr bwMode="auto">
                  <a:xfrm>
                    <a:off x="352" y="2280"/>
                    <a:ext cx="1632" cy="235"/>
                    <a:chOff x="1088" y="2880"/>
                    <a:chExt cx="444" cy="64"/>
                  </a:xfrm>
                </p:grpSpPr>
                <p:sp>
                  <p:nvSpPr>
                    <p:cNvPr id="94660" name="Rectangle 4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8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661" name="Rectangle 4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4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662" name="Rectangle 4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00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663" name="Rectangle 4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5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664" name="Rectangle 4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16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665" name="Rectangle 4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72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666" name="Rectangle 4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8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667" name="Rectangle 4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2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668" name="Group 460"/>
                  <p:cNvGrpSpPr>
                    <a:grpSpLocks/>
                  </p:cNvGrpSpPr>
                  <p:nvPr/>
                </p:nvGrpSpPr>
                <p:grpSpPr bwMode="auto">
                  <a:xfrm>
                    <a:off x="592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94669" name="Oval 4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670" name="Freeform 462"/>
                    <p:cNvSpPr>
                      <a:spLocks/>
                    </p:cNvSpPr>
                    <p:nvPr/>
                  </p:nvSpPr>
                  <p:spPr bwMode="auto">
                    <a:xfrm>
                      <a:off x="5184" y="1968"/>
                      <a:ext cx="96" cy="171"/>
                    </a:xfrm>
                    <a:custGeom>
                      <a:avLst/>
                      <a:gdLst>
                        <a:gd name="T0" fmla="*/ 0 w 96"/>
                        <a:gd name="T1" fmla="*/ 0 h 171"/>
                        <a:gd name="T2" fmla="*/ 96 w 96"/>
                        <a:gd name="T3" fmla="*/ 0 h 171"/>
                        <a:gd name="T4" fmla="*/ 82 w 96"/>
                        <a:gd name="T5" fmla="*/ 156 h 171"/>
                        <a:gd name="T6" fmla="*/ 4 w 96"/>
                        <a:gd name="T7" fmla="*/ 171 h 171"/>
                        <a:gd name="T8" fmla="*/ 0 w 96"/>
                        <a:gd name="T9" fmla="*/ 48 h 1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96" h="171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94671" name="Freeform 463"/>
                  <p:cNvSpPr>
                    <a:spLocks/>
                  </p:cNvSpPr>
                  <p:nvPr/>
                </p:nvSpPr>
                <p:spPr bwMode="auto">
                  <a:xfrm>
                    <a:off x="304" y="2736"/>
                    <a:ext cx="1728" cy="1"/>
                  </a:xfrm>
                  <a:custGeom>
                    <a:avLst/>
                    <a:gdLst>
                      <a:gd name="T0" fmla="*/ 0 w 1728"/>
                      <a:gd name="T1" fmla="*/ 0 h 1"/>
                      <a:gd name="T2" fmla="*/ 1728 w 1728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728" h="1">
                        <a:moveTo>
                          <a:pt x="0" y="0"/>
                        </a:moveTo>
                        <a:cubicBezTo>
                          <a:pt x="0" y="0"/>
                          <a:pt x="864" y="0"/>
                          <a:pt x="1728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672" name="Freeform 464"/>
                  <p:cNvSpPr>
                    <a:spLocks/>
                  </p:cNvSpPr>
                  <p:nvPr/>
                </p:nvSpPr>
                <p:spPr bwMode="auto">
                  <a:xfrm>
                    <a:off x="270" y="2159"/>
                    <a:ext cx="1762" cy="1"/>
                  </a:xfrm>
                  <a:custGeom>
                    <a:avLst/>
                    <a:gdLst>
                      <a:gd name="T0" fmla="*/ 0 w 1762"/>
                      <a:gd name="T1" fmla="*/ 0 h 1"/>
                      <a:gd name="T2" fmla="*/ 1762 w 1762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762" h="1">
                        <a:moveTo>
                          <a:pt x="0" y="0"/>
                        </a:moveTo>
                        <a:cubicBezTo>
                          <a:pt x="293" y="0"/>
                          <a:pt x="1395" y="0"/>
                          <a:pt x="1762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94673" name="Group 465"/>
                  <p:cNvGrpSpPr>
                    <a:grpSpLocks/>
                  </p:cNvGrpSpPr>
                  <p:nvPr/>
                </p:nvGrpSpPr>
                <p:grpSpPr bwMode="auto">
                  <a:xfrm>
                    <a:off x="1504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94674" name="Oval 4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675" name="Freeform 467"/>
                    <p:cNvSpPr>
                      <a:spLocks/>
                    </p:cNvSpPr>
                    <p:nvPr/>
                  </p:nvSpPr>
                  <p:spPr bwMode="auto">
                    <a:xfrm>
                      <a:off x="5184" y="1968"/>
                      <a:ext cx="96" cy="171"/>
                    </a:xfrm>
                    <a:custGeom>
                      <a:avLst/>
                      <a:gdLst>
                        <a:gd name="T0" fmla="*/ 0 w 96"/>
                        <a:gd name="T1" fmla="*/ 0 h 171"/>
                        <a:gd name="T2" fmla="*/ 96 w 96"/>
                        <a:gd name="T3" fmla="*/ 0 h 171"/>
                        <a:gd name="T4" fmla="*/ 82 w 96"/>
                        <a:gd name="T5" fmla="*/ 156 h 171"/>
                        <a:gd name="T6" fmla="*/ 4 w 96"/>
                        <a:gd name="T7" fmla="*/ 171 h 171"/>
                        <a:gd name="T8" fmla="*/ 0 w 96"/>
                        <a:gd name="T9" fmla="*/ 48 h 1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96" h="171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94676" name="Freeform 468"/>
                  <p:cNvSpPr>
                    <a:spLocks/>
                  </p:cNvSpPr>
                  <p:nvPr/>
                </p:nvSpPr>
                <p:spPr bwMode="auto">
                  <a:xfrm>
                    <a:off x="496" y="2544"/>
                    <a:ext cx="16" cy="31"/>
                  </a:xfrm>
                  <a:custGeom>
                    <a:avLst/>
                    <a:gdLst>
                      <a:gd name="T0" fmla="*/ 0 w 16"/>
                      <a:gd name="T1" fmla="*/ 31 h 31"/>
                      <a:gd name="T2" fmla="*/ 16 w 16"/>
                      <a:gd name="T3" fmla="*/ 0 h 31"/>
                      <a:gd name="T4" fmla="*/ 0 w 16"/>
                      <a:gd name="T5" fmla="*/ 31 h 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6" h="31">
                        <a:moveTo>
                          <a:pt x="0" y="31"/>
                        </a:moveTo>
                        <a:cubicBezTo>
                          <a:pt x="5" y="21"/>
                          <a:pt x="16" y="0"/>
                          <a:pt x="16" y="0"/>
                        </a:cubicBezTo>
                        <a:cubicBezTo>
                          <a:pt x="16" y="0"/>
                          <a:pt x="5" y="21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677" name="Freeform 469"/>
                  <p:cNvSpPr>
                    <a:spLocks/>
                  </p:cNvSpPr>
                  <p:nvPr/>
                </p:nvSpPr>
                <p:spPr bwMode="auto">
                  <a:xfrm>
                    <a:off x="330" y="2208"/>
                    <a:ext cx="214" cy="528"/>
                  </a:xfrm>
                  <a:custGeom>
                    <a:avLst/>
                    <a:gdLst>
                      <a:gd name="T0" fmla="*/ 214 w 214"/>
                      <a:gd name="T1" fmla="*/ 528 h 528"/>
                      <a:gd name="T2" fmla="*/ 214 w 214"/>
                      <a:gd name="T3" fmla="*/ 0 h 528"/>
                      <a:gd name="T4" fmla="*/ 0 w 214"/>
                      <a:gd name="T5" fmla="*/ 2 h 528"/>
                      <a:gd name="T6" fmla="*/ 0 w 214"/>
                      <a:gd name="T7" fmla="*/ 527 h 528"/>
                      <a:gd name="T8" fmla="*/ 214 w 214"/>
                      <a:gd name="T9" fmla="*/ 528 h 5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14" h="528">
                        <a:moveTo>
                          <a:pt x="214" y="528"/>
                        </a:moveTo>
                        <a:lnTo>
                          <a:pt x="214" y="0"/>
                        </a:lnTo>
                        <a:lnTo>
                          <a:pt x="0" y="2"/>
                        </a:lnTo>
                        <a:lnTo>
                          <a:pt x="0" y="527"/>
                        </a:lnTo>
                        <a:lnTo>
                          <a:pt x="214" y="528"/>
                        </a:lnTo>
                        <a:close/>
                      </a:path>
                    </a:pathLst>
                  </a:custGeom>
                  <a:noFill/>
                  <a:ln w="1905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4678" name="Group 470"/>
                <p:cNvGrpSpPr>
                  <a:grpSpLocks/>
                </p:cNvGrpSpPr>
                <p:nvPr/>
              </p:nvGrpSpPr>
              <p:grpSpPr bwMode="auto">
                <a:xfrm>
                  <a:off x="2016" y="1920"/>
                  <a:ext cx="2038" cy="1152"/>
                  <a:chOff x="0" y="1920"/>
                  <a:chExt cx="2038" cy="1152"/>
                </a:xfrm>
              </p:grpSpPr>
              <p:grpSp>
                <p:nvGrpSpPr>
                  <p:cNvPr id="94679" name="Group 471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94680" name="Group 47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grpSp>
                    <p:nvGrpSpPr>
                      <p:cNvPr id="94681" name="Group 47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973" y="2756"/>
                        <a:ext cx="148" cy="164"/>
                        <a:chOff x="3973" y="2756"/>
                        <a:chExt cx="148" cy="164"/>
                      </a:xfrm>
                    </p:grpSpPr>
                    <p:sp>
                      <p:nvSpPr>
                        <p:cNvPr id="94682" name="Oval 47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94683" name="Oval 47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94684" name="Group 47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985" y="2770"/>
                        <a:ext cx="123" cy="136"/>
                        <a:chOff x="3985" y="2770"/>
                        <a:chExt cx="123" cy="136"/>
                      </a:xfrm>
                    </p:grpSpPr>
                    <p:sp>
                      <p:nvSpPr>
                        <p:cNvPr id="94685" name="Oval 47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94686" name="Oval 47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</p:grpSp>
                <p:grpSp>
                  <p:nvGrpSpPr>
                    <p:cNvPr id="94687" name="Group 4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94688" name="Freeform 48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59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59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689" name="Freeform 48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59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59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w="9525" cap="rnd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4690" name="Group 482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94691" name="Group 48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grpSp>
                    <p:nvGrpSpPr>
                      <p:cNvPr id="94692" name="Group 48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381" y="2756"/>
                        <a:ext cx="148" cy="164"/>
                        <a:chOff x="4381" y="2756"/>
                        <a:chExt cx="148" cy="164"/>
                      </a:xfrm>
                    </p:grpSpPr>
                    <p:sp>
                      <p:nvSpPr>
                        <p:cNvPr id="94693" name="Oval 48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94694" name="Oval 48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94695" name="Group 48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393" y="2770"/>
                        <a:ext cx="123" cy="136"/>
                        <a:chOff x="4393" y="2770"/>
                        <a:chExt cx="123" cy="136"/>
                      </a:xfrm>
                    </p:grpSpPr>
                    <p:sp>
                      <p:nvSpPr>
                        <p:cNvPr id="94696" name="Oval 48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94697" name="Oval 48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</p:grpSp>
                <p:grpSp>
                  <p:nvGrpSpPr>
                    <p:cNvPr id="94698" name="Group 49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94699" name="Freeform 49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60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60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700" name="Freeform 49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60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60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w="9525" cap="rnd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4701" name="Group 493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94702" name="Group 49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94703" name="Oval 4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704" name="Oval 4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94705" name="Group 49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94706" name="Oval 4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707" name="Oval 4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4708" name="Group 500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94709" name="Freeform 501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10" name="Freeform 502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711" name="Group 503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94712" name="Oval 5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13" name="Oval 5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714" name="Group 506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94715" name="Oval 5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16" name="Oval 5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717" name="Group 509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94718" name="Oval 5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19" name="Oval 5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720" name="Group 512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94721" name="Oval 5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22" name="Oval 5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723" name="Group 515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94724" name="Freeform 516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25" name="Freeform 517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726" name="Group 518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94727" name="Group 51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94728" name="Oval 5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729" name="Oval 5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94730" name="Group 52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94731" name="Oval 5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732" name="Oval 5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4733" name="Group 525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94734" name="Freeform 526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35" name="Freeform 527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736" name="Group 528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94737" name="Oval 5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38" name="Oval 5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739" name="Group 531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94740" name="Oval 5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41" name="Oval 5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742" name="Group 534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94743" name="Oval 5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44" name="Oval 5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745" name="Group 537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94746" name="Oval 5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47" name="Oval 5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748" name="Group 540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94749" name="Freeform 541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50" name="Freeform 542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94751" name="Freeform 543"/>
                  <p:cNvSpPr>
                    <a:spLocks/>
                  </p:cNvSpPr>
                  <p:nvPr/>
                </p:nvSpPr>
                <p:spPr bwMode="auto">
                  <a:xfrm>
                    <a:off x="148" y="2496"/>
                    <a:ext cx="4" cy="232"/>
                  </a:xfrm>
                  <a:custGeom>
                    <a:avLst/>
                    <a:gdLst>
                      <a:gd name="T0" fmla="*/ 0 w 4"/>
                      <a:gd name="T1" fmla="*/ 0 h 232"/>
                      <a:gd name="T2" fmla="*/ 4 w 4"/>
                      <a:gd name="T3" fmla="*/ 232 h 2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4" h="232">
                        <a:moveTo>
                          <a:pt x="0" y="0"/>
                        </a:moveTo>
                        <a:lnTo>
                          <a:pt x="4" y="232"/>
                        </a:lnTo>
                      </a:path>
                    </a:pathLst>
                  </a:custGeom>
                  <a:solidFill>
                    <a:srgbClr val="FFFFFF"/>
                  </a:solidFill>
                  <a:ln w="571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94752" name="Group 544"/>
                  <p:cNvGrpSpPr>
                    <a:grpSpLocks/>
                  </p:cNvGrpSpPr>
                  <p:nvPr/>
                </p:nvGrpSpPr>
                <p:grpSpPr bwMode="auto">
                  <a:xfrm>
                    <a:off x="0" y="2496"/>
                    <a:ext cx="304" cy="285"/>
                    <a:chOff x="0" y="2496"/>
                    <a:chExt cx="304" cy="285"/>
                  </a:xfrm>
                </p:grpSpPr>
                <p:sp>
                  <p:nvSpPr>
                    <p:cNvPr id="94753" name="Line 54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8" y="2496"/>
                      <a:ext cx="3" cy="285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54" name="Freeform 546"/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0" y="2592"/>
                      <a:ext cx="304" cy="48"/>
                    </a:xfrm>
                    <a:custGeom>
                      <a:avLst/>
                      <a:gdLst>
                        <a:gd name="T0" fmla="*/ 0 w 190"/>
                        <a:gd name="T1" fmla="*/ 0 h 18"/>
                        <a:gd name="T2" fmla="*/ 18 w 190"/>
                        <a:gd name="T3" fmla="*/ 0 h 18"/>
                        <a:gd name="T4" fmla="*/ 18 w 190"/>
                        <a:gd name="T5" fmla="*/ 18 h 18"/>
                        <a:gd name="T6" fmla="*/ 0 w 190"/>
                        <a:gd name="T7" fmla="*/ 18 h 18"/>
                        <a:gd name="T8" fmla="*/ 0 w 190"/>
                        <a:gd name="T9" fmla="*/ 0 h 18"/>
                        <a:gd name="T10" fmla="*/ 36 w 190"/>
                        <a:gd name="T11" fmla="*/ 0 h 18"/>
                        <a:gd name="T12" fmla="*/ 54 w 190"/>
                        <a:gd name="T13" fmla="*/ 0 h 18"/>
                        <a:gd name="T14" fmla="*/ 54 w 190"/>
                        <a:gd name="T15" fmla="*/ 18 h 18"/>
                        <a:gd name="T16" fmla="*/ 36 w 190"/>
                        <a:gd name="T17" fmla="*/ 18 h 18"/>
                        <a:gd name="T18" fmla="*/ 36 w 190"/>
                        <a:gd name="T19" fmla="*/ 0 h 18"/>
                        <a:gd name="T20" fmla="*/ 72 w 190"/>
                        <a:gd name="T21" fmla="*/ 0 h 18"/>
                        <a:gd name="T22" fmla="*/ 90 w 190"/>
                        <a:gd name="T23" fmla="*/ 0 h 18"/>
                        <a:gd name="T24" fmla="*/ 90 w 190"/>
                        <a:gd name="T25" fmla="*/ 18 h 18"/>
                        <a:gd name="T26" fmla="*/ 72 w 190"/>
                        <a:gd name="T27" fmla="*/ 18 h 18"/>
                        <a:gd name="T28" fmla="*/ 72 w 190"/>
                        <a:gd name="T29" fmla="*/ 0 h 18"/>
                        <a:gd name="T30" fmla="*/ 108 w 190"/>
                        <a:gd name="T31" fmla="*/ 0 h 18"/>
                        <a:gd name="T32" fmla="*/ 126 w 190"/>
                        <a:gd name="T33" fmla="*/ 0 h 18"/>
                        <a:gd name="T34" fmla="*/ 126 w 190"/>
                        <a:gd name="T35" fmla="*/ 18 h 18"/>
                        <a:gd name="T36" fmla="*/ 108 w 190"/>
                        <a:gd name="T37" fmla="*/ 18 h 18"/>
                        <a:gd name="T38" fmla="*/ 108 w 190"/>
                        <a:gd name="T39" fmla="*/ 0 h 18"/>
                        <a:gd name="T40" fmla="*/ 144 w 190"/>
                        <a:gd name="T41" fmla="*/ 0 h 18"/>
                        <a:gd name="T42" fmla="*/ 162 w 190"/>
                        <a:gd name="T43" fmla="*/ 0 h 18"/>
                        <a:gd name="T44" fmla="*/ 162 w 190"/>
                        <a:gd name="T45" fmla="*/ 18 h 18"/>
                        <a:gd name="T46" fmla="*/ 144 w 190"/>
                        <a:gd name="T47" fmla="*/ 18 h 18"/>
                        <a:gd name="T48" fmla="*/ 144 w 190"/>
                        <a:gd name="T49" fmla="*/ 0 h 18"/>
                        <a:gd name="T50" fmla="*/ 180 w 190"/>
                        <a:gd name="T51" fmla="*/ 0 h 18"/>
                        <a:gd name="T52" fmla="*/ 190 w 190"/>
                        <a:gd name="T53" fmla="*/ 0 h 18"/>
                        <a:gd name="T54" fmla="*/ 190 w 190"/>
                        <a:gd name="T55" fmla="*/ 18 h 18"/>
                        <a:gd name="T56" fmla="*/ 180 w 190"/>
                        <a:gd name="T57" fmla="*/ 18 h 18"/>
                        <a:gd name="T58" fmla="*/ 180 w 190"/>
                        <a:gd name="T59" fmla="*/ 0 h 1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</a:cxnLst>
                      <a:rect l="0" t="0" r="r" b="b"/>
                      <a:pathLst>
                        <a:path w="190" h="18">
                          <a:moveTo>
                            <a:pt x="0" y="0"/>
                          </a:moveTo>
                          <a:lnTo>
                            <a:pt x="18" y="0"/>
                          </a:lnTo>
                          <a:lnTo>
                            <a:pt x="18" y="18"/>
                          </a:lnTo>
                          <a:lnTo>
                            <a:pt x="0" y="18"/>
                          </a:lnTo>
                          <a:lnTo>
                            <a:pt x="0" y="0"/>
                          </a:lnTo>
                          <a:close/>
                          <a:moveTo>
                            <a:pt x="36" y="0"/>
                          </a:moveTo>
                          <a:lnTo>
                            <a:pt x="54" y="0"/>
                          </a:lnTo>
                          <a:lnTo>
                            <a:pt x="54" y="18"/>
                          </a:lnTo>
                          <a:lnTo>
                            <a:pt x="36" y="18"/>
                          </a:lnTo>
                          <a:lnTo>
                            <a:pt x="36" y="0"/>
                          </a:lnTo>
                          <a:close/>
                          <a:moveTo>
                            <a:pt x="72" y="0"/>
                          </a:moveTo>
                          <a:lnTo>
                            <a:pt x="90" y="0"/>
                          </a:lnTo>
                          <a:lnTo>
                            <a:pt x="90" y="18"/>
                          </a:lnTo>
                          <a:lnTo>
                            <a:pt x="72" y="18"/>
                          </a:lnTo>
                          <a:lnTo>
                            <a:pt x="72" y="0"/>
                          </a:lnTo>
                          <a:close/>
                          <a:moveTo>
                            <a:pt x="108" y="0"/>
                          </a:moveTo>
                          <a:lnTo>
                            <a:pt x="126" y="0"/>
                          </a:lnTo>
                          <a:lnTo>
                            <a:pt x="126" y="18"/>
                          </a:lnTo>
                          <a:lnTo>
                            <a:pt x="108" y="18"/>
                          </a:lnTo>
                          <a:lnTo>
                            <a:pt x="108" y="0"/>
                          </a:lnTo>
                          <a:close/>
                          <a:moveTo>
                            <a:pt x="144" y="0"/>
                          </a:moveTo>
                          <a:lnTo>
                            <a:pt x="162" y="0"/>
                          </a:lnTo>
                          <a:lnTo>
                            <a:pt x="162" y="18"/>
                          </a:lnTo>
                          <a:lnTo>
                            <a:pt x="144" y="18"/>
                          </a:lnTo>
                          <a:lnTo>
                            <a:pt x="144" y="0"/>
                          </a:lnTo>
                          <a:close/>
                          <a:moveTo>
                            <a:pt x="180" y="0"/>
                          </a:moveTo>
                          <a:lnTo>
                            <a:pt x="190" y="0"/>
                          </a:lnTo>
                          <a:lnTo>
                            <a:pt x="190" y="18"/>
                          </a:lnTo>
                          <a:lnTo>
                            <a:pt x="180" y="18"/>
                          </a:lnTo>
                          <a:lnTo>
                            <a:pt x="180" y="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4763" cap="flat">
                      <a:solidFill>
                        <a:srgbClr val="000000"/>
                      </a:solidFill>
                      <a:prstDash val="solid"/>
                      <a:bevel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94755" name="Freeform 547"/>
                  <p:cNvSpPr>
                    <a:spLocks/>
                  </p:cNvSpPr>
                  <p:nvPr/>
                </p:nvSpPr>
                <p:spPr bwMode="auto">
                  <a:xfrm>
                    <a:off x="256" y="2040"/>
                    <a:ext cx="1782" cy="792"/>
                  </a:xfrm>
                  <a:custGeom>
                    <a:avLst/>
                    <a:gdLst>
                      <a:gd name="T0" fmla="*/ 0 w 1782"/>
                      <a:gd name="T1" fmla="*/ 127 h 792"/>
                      <a:gd name="T2" fmla="*/ 105 w 1782"/>
                      <a:gd name="T3" fmla="*/ 0 h 792"/>
                      <a:gd name="T4" fmla="*/ 1585 w 1782"/>
                      <a:gd name="T5" fmla="*/ 0 h 792"/>
                      <a:gd name="T6" fmla="*/ 1782 w 1782"/>
                      <a:gd name="T7" fmla="*/ 88 h 792"/>
                      <a:gd name="T8" fmla="*/ 1782 w 1782"/>
                      <a:gd name="T9" fmla="*/ 660 h 792"/>
                      <a:gd name="T10" fmla="*/ 1683 w 1782"/>
                      <a:gd name="T11" fmla="*/ 792 h 792"/>
                      <a:gd name="T12" fmla="*/ 105 w 1782"/>
                      <a:gd name="T13" fmla="*/ 792 h 792"/>
                      <a:gd name="T14" fmla="*/ 6 w 1782"/>
                      <a:gd name="T15" fmla="*/ 704 h 792"/>
                      <a:gd name="T16" fmla="*/ 8 w 1782"/>
                      <a:gd name="T17" fmla="*/ 116 h 7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782" h="792">
                        <a:moveTo>
                          <a:pt x="0" y="127"/>
                        </a:moveTo>
                        <a:lnTo>
                          <a:pt x="105" y="0"/>
                        </a:lnTo>
                        <a:lnTo>
                          <a:pt x="1585" y="0"/>
                        </a:lnTo>
                        <a:lnTo>
                          <a:pt x="1782" y="88"/>
                        </a:lnTo>
                        <a:lnTo>
                          <a:pt x="1782" y="660"/>
                        </a:lnTo>
                        <a:lnTo>
                          <a:pt x="1683" y="792"/>
                        </a:lnTo>
                        <a:lnTo>
                          <a:pt x="105" y="792"/>
                        </a:lnTo>
                        <a:lnTo>
                          <a:pt x="6" y="704"/>
                        </a:lnTo>
                        <a:lnTo>
                          <a:pt x="8" y="116"/>
                        </a:lnTo>
                      </a:path>
                    </a:pathLst>
                  </a:custGeom>
                  <a:gradFill rotWithShape="1">
                    <a:gsLst>
                      <a:gs pos="0">
                        <a:srgbClr val="00D200"/>
                      </a:gs>
                      <a:gs pos="50000">
                        <a:srgbClr val="008000"/>
                      </a:gs>
                      <a:gs pos="100000">
                        <a:srgbClr val="00D200"/>
                      </a:gs>
                    </a:gsLst>
                    <a:lin ang="270000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>
                    <a:outerShdw dist="107763" dir="18900000" algn="ctr" rotWithShape="0">
                      <a:srgbClr val="004800">
                        <a:alpha val="50000"/>
                      </a:srgbClr>
                    </a:outerShdw>
                  </a:effec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94756" name="Group 548"/>
                  <p:cNvGrpSpPr>
                    <a:grpSpLocks/>
                  </p:cNvGrpSpPr>
                  <p:nvPr/>
                </p:nvGrpSpPr>
                <p:grpSpPr bwMode="auto">
                  <a:xfrm>
                    <a:off x="352" y="2280"/>
                    <a:ext cx="1632" cy="235"/>
                    <a:chOff x="1088" y="2880"/>
                    <a:chExt cx="444" cy="64"/>
                  </a:xfrm>
                </p:grpSpPr>
                <p:sp>
                  <p:nvSpPr>
                    <p:cNvPr id="94757" name="Rectangle 5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8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58" name="Rectangle 5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4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59" name="Rectangle 5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00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60" name="Rectangle 5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5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61" name="Rectangle 5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16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62" name="Rectangle 5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72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63" name="Rectangle 5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8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64" name="Rectangle 5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2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765" name="Group 557"/>
                  <p:cNvGrpSpPr>
                    <a:grpSpLocks/>
                  </p:cNvGrpSpPr>
                  <p:nvPr/>
                </p:nvGrpSpPr>
                <p:grpSpPr bwMode="auto">
                  <a:xfrm>
                    <a:off x="592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94766" name="Oval 5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67" name="Freeform 559"/>
                    <p:cNvSpPr>
                      <a:spLocks/>
                    </p:cNvSpPr>
                    <p:nvPr/>
                  </p:nvSpPr>
                  <p:spPr bwMode="auto">
                    <a:xfrm>
                      <a:off x="5184" y="1968"/>
                      <a:ext cx="96" cy="171"/>
                    </a:xfrm>
                    <a:custGeom>
                      <a:avLst/>
                      <a:gdLst>
                        <a:gd name="T0" fmla="*/ 0 w 96"/>
                        <a:gd name="T1" fmla="*/ 0 h 171"/>
                        <a:gd name="T2" fmla="*/ 96 w 96"/>
                        <a:gd name="T3" fmla="*/ 0 h 171"/>
                        <a:gd name="T4" fmla="*/ 82 w 96"/>
                        <a:gd name="T5" fmla="*/ 156 h 171"/>
                        <a:gd name="T6" fmla="*/ 4 w 96"/>
                        <a:gd name="T7" fmla="*/ 171 h 171"/>
                        <a:gd name="T8" fmla="*/ 0 w 96"/>
                        <a:gd name="T9" fmla="*/ 48 h 1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96" h="171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94768" name="Freeform 560"/>
                  <p:cNvSpPr>
                    <a:spLocks/>
                  </p:cNvSpPr>
                  <p:nvPr/>
                </p:nvSpPr>
                <p:spPr bwMode="auto">
                  <a:xfrm>
                    <a:off x="304" y="2736"/>
                    <a:ext cx="1728" cy="1"/>
                  </a:xfrm>
                  <a:custGeom>
                    <a:avLst/>
                    <a:gdLst>
                      <a:gd name="T0" fmla="*/ 0 w 1728"/>
                      <a:gd name="T1" fmla="*/ 0 h 1"/>
                      <a:gd name="T2" fmla="*/ 1728 w 1728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728" h="1">
                        <a:moveTo>
                          <a:pt x="0" y="0"/>
                        </a:moveTo>
                        <a:cubicBezTo>
                          <a:pt x="0" y="0"/>
                          <a:pt x="864" y="0"/>
                          <a:pt x="1728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769" name="Freeform 561"/>
                  <p:cNvSpPr>
                    <a:spLocks/>
                  </p:cNvSpPr>
                  <p:nvPr/>
                </p:nvSpPr>
                <p:spPr bwMode="auto">
                  <a:xfrm>
                    <a:off x="270" y="2159"/>
                    <a:ext cx="1762" cy="1"/>
                  </a:xfrm>
                  <a:custGeom>
                    <a:avLst/>
                    <a:gdLst>
                      <a:gd name="T0" fmla="*/ 0 w 1762"/>
                      <a:gd name="T1" fmla="*/ 0 h 1"/>
                      <a:gd name="T2" fmla="*/ 1762 w 1762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762" h="1">
                        <a:moveTo>
                          <a:pt x="0" y="0"/>
                        </a:moveTo>
                        <a:cubicBezTo>
                          <a:pt x="293" y="0"/>
                          <a:pt x="1395" y="0"/>
                          <a:pt x="1762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94770" name="Group 562"/>
                  <p:cNvGrpSpPr>
                    <a:grpSpLocks/>
                  </p:cNvGrpSpPr>
                  <p:nvPr/>
                </p:nvGrpSpPr>
                <p:grpSpPr bwMode="auto">
                  <a:xfrm>
                    <a:off x="1504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94771" name="Oval 5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772" name="Freeform 564"/>
                    <p:cNvSpPr>
                      <a:spLocks/>
                    </p:cNvSpPr>
                    <p:nvPr/>
                  </p:nvSpPr>
                  <p:spPr bwMode="auto">
                    <a:xfrm>
                      <a:off x="5184" y="1968"/>
                      <a:ext cx="96" cy="171"/>
                    </a:xfrm>
                    <a:custGeom>
                      <a:avLst/>
                      <a:gdLst>
                        <a:gd name="T0" fmla="*/ 0 w 96"/>
                        <a:gd name="T1" fmla="*/ 0 h 171"/>
                        <a:gd name="T2" fmla="*/ 96 w 96"/>
                        <a:gd name="T3" fmla="*/ 0 h 171"/>
                        <a:gd name="T4" fmla="*/ 82 w 96"/>
                        <a:gd name="T5" fmla="*/ 156 h 171"/>
                        <a:gd name="T6" fmla="*/ 4 w 96"/>
                        <a:gd name="T7" fmla="*/ 171 h 171"/>
                        <a:gd name="T8" fmla="*/ 0 w 96"/>
                        <a:gd name="T9" fmla="*/ 48 h 1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96" h="171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94773" name="Freeform 565"/>
                  <p:cNvSpPr>
                    <a:spLocks/>
                  </p:cNvSpPr>
                  <p:nvPr/>
                </p:nvSpPr>
                <p:spPr bwMode="auto">
                  <a:xfrm>
                    <a:off x="496" y="2544"/>
                    <a:ext cx="16" cy="31"/>
                  </a:xfrm>
                  <a:custGeom>
                    <a:avLst/>
                    <a:gdLst>
                      <a:gd name="T0" fmla="*/ 0 w 16"/>
                      <a:gd name="T1" fmla="*/ 31 h 31"/>
                      <a:gd name="T2" fmla="*/ 16 w 16"/>
                      <a:gd name="T3" fmla="*/ 0 h 31"/>
                      <a:gd name="T4" fmla="*/ 0 w 16"/>
                      <a:gd name="T5" fmla="*/ 31 h 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6" h="31">
                        <a:moveTo>
                          <a:pt x="0" y="31"/>
                        </a:moveTo>
                        <a:cubicBezTo>
                          <a:pt x="5" y="21"/>
                          <a:pt x="16" y="0"/>
                          <a:pt x="16" y="0"/>
                        </a:cubicBezTo>
                        <a:cubicBezTo>
                          <a:pt x="16" y="0"/>
                          <a:pt x="5" y="21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774" name="Freeform 566"/>
                  <p:cNvSpPr>
                    <a:spLocks/>
                  </p:cNvSpPr>
                  <p:nvPr/>
                </p:nvSpPr>
                <p:spPr bwMode="auto">
                  <a:xfrm>
                    <a:off x="330" y="2208"/>
                    <a:ext cx="214" cy="528"/>
                  </a:xfrm>
                  <a:custGeom>
                    <a:avLst/>
                    <a:gdLst>
                      <a:gd name="T0" fmla="*/ 214 w 214"/>
                      <a:gd name="T1" fmla="*/ 528 h 528"/>
                      <a:gd name="T2" fmla="*/ 214 w 214"/>
                      <a:gd name="T3" fmla="*/ 0 h 528"/>
                      <a:gd name="T4" fmla="*/ 0 w 214"/>
                      <a:gd name="T5" fmla="*/ 2 h 528"/>
                      <a:gd name="T6" fmla="*/ 0 w 214"/>
                      <a:gd name="T7" fmla="*/ 527 h 528"/>
                      <a:gd name="T8" fmla="*/ 214 w 214"/>
                      <a:gd name="T9" fmla="*/ 528 h 5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14" h="528">
                        <a:moveTo>
                          <a:pt x="214" y="528"/>
                        </a:moveTo>
                        <a:lnTo>
                          <a:pt x="214" y="0"/>
                        </a:lnTo>
                        <a:lnTo>
                          <a:pt x="0" y="2"/>
                        </a:lnTo>
                        <a:lnTo>
                          <a:pt x="0" y="527"/>
                        </a:lnTo>
                        <a:lnTo>
                          <a:pt x="214" y="528"/>
                        </a:lnTo>
                        <a:close/>
                      </a:path>
                    </a:pathLst>
                  </a:custGeom>
                  <a:noFill/>
                  <a:ln w="1905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4775" name="Group 567"/>
                <p:cNvGrpSpPr>
                  <a:grpSpLocks/>
                </p:cNvGrpSpPr>
                <p:nvPr/>
              </p:nvGrpSpPr>
              <p:grpSpPr bwMode="auto">
                <a:xfrm>
                  <a:off x="-48" y="2496"/>
                  <a:ext cx="304" cy="285"/>
                  <a:chOff x="0" y="2496"/>
                  <a:chExt cx="304" cy="285"/>
                </a:xfrm>
              </p:grpSpPr>
              <p:sp>
                <p:nvSpPr>
                  <p:cNvPr id="94776" name="Line 568"/>
                  <p:cNvSpPr>
                    <a:spLocks noChangeShapeType="1"/>
                  </p:cNvSpPr>
                  <p:nvPr/>
                </p:nvSpPr>
                <p:spPr bwMode="auto">
                  <a:xfrm>
                    <a:off x="148" y="2496"/>
                    <a:ext cx="3" cy="285"/>
                  </a:xfrm>
                  <a:prstGeom prst="line">
                    <a:avLst/>
                  </a:prstGeom>
                  <a:noFill/>
                  <a:ln w="571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777" name="Freeform 569"/>
                  <p:cNvSpPr>
                    <a:spLocks noEditPoints="1"/>
                  </p:cNvSpPr>
                  <p:nvPr/>
                </p:nvSpPr>
                <p:spPr bwMode="auto">
                  <a:xfrm>
                    <a:off x="0" y="2592"/>
                    <a:ext cx="304" cy="48"/>
                  </a:xfrm>
                  <a:custGeom>
                    <a:avLst/>
                    <a:gdLst>
                      <a:gd name="T0" fmla="*/ 0 w 190"/>
                      <a:gd name="T1" fmla="*/ 0 h 18"/>
                      <a:gd name="T2" fmla="*/ 18 w 190"/>
                      <a:gd name="T3" fmla="*/ 0 h 18"/>
                      <a:gd name="T4" fmla="*/ 18 w 190"/>
                      <a:gd name="T5" fmla="*/ 18 h 18"/>
                      <a:gd name="T6" fmla="*/ 0 w 190"/>
                      <a:gd name="T7" fmla="*/ 18 h 18"/>
                      <a:gd name="T8" fmla="*/ 0 w 190"/>
                      <a:gd name="T9" fmla="*/ 0 h 18"/>
                      <a:gd name="T10" fmla="*/ 36 w 190"/>
                      <a:gd name="T11" fmla="*/ 0 h 18"/>
                      <a:gd name="T12" fmla="*/ 54 w 190"/>
                      <a:gd name="T13" fmla="*/ 0 h 18"/>
                      <a:gd name="T14" fmla="*/ 54 w 190"/>
                      <a:gd name="T15" fmla="*/ 18 h 18"/>
                      <a:gd name="T16" fmla="*/ 36 w 190"/>
                      <a:gd name="T17" fmla="*/ 18 h 18"/>
                      <a:gd name="T18" fmla="*/ 36 w 190"/>
                      <a:gd name="T19" fmla="*/ 0 h 18"/>
                      <a:gd name="T20" fmla="*/ 72 w 190"/>
                      <a:gd name="T21" fmla="*/ 0 h 18"/>
                      <a:gd name="T22" fmla="*/ 90 w 190"/>
                      <a:gd name="T23" fmla="*/ 0 h 18"/>
                      <a:gd name="T24" fmla="*/ 90 w 190"/>
                      <a:gd name="T25" fmla="*/ 18 h 18"/>
                      <a:gd name="T26" fmla="*/ 72 w 190"/>
                      <a:gd name="T27" fmla="*/ 18 h 18"/>
                      <a:gd name="T28" fmla="*/ 72 w 190"/>
                      <a:gd name="T29" fmla="*/ 0 h 18"/>
                      <a:gd name="T30" fmla="*/ 108 w 190"/>
                      <a:gd name="T31" fmla="*/ 0 h 18"/>
                      <a:gd name="T32" fmla="*/ 126 w 190"/>
                      <a:gd name="T33" fmla="*/ 0 h 18"/>
                      <a:gd name="T34" fmla="*/ 126 w 190"/>
                      <a:gd name="T35" fmla="*/ 18 h 18"/>
                      <a:gd name="T36" fmla="*/ 108 w 190"/>
                      <a:gd name="T37" fmla="*/ 18 h 18"/>
                      <a:gd name="T38" fmla="*/ 108 w 190"/>
                      <a:gd name="T39" fmla="*/ 0 h 18"/>
                      <a:gd name="T40" fmla="*/ 144 w 190"/>
                      <a:gd name="T41" fmla="*/ 0 h 18"/>
                      <a:gd name="T42" fmla="*/ 162 w 190"/>
                      <a:gd name="T43" fmla="*/ 0 h 18"/>
                      <a:gd name="T44" fmla="*/ 162 w 190"/>
                      <a:gd name="T45" fmla="*/ 18 h 18"/>
                      <a:gd name="T46" fmla="*/ 144 w 190"/>
                      <a:gd name="T47" fmla="*/ 18 h 18"/>
                      <a:gd name="T48" fmla="*/ 144 w 190"/>
                      <a:gd name="T49" fmla="*/ 0 h 18"/>
                      <a:gd name="T50" fmla="*/ 180 w 190"/>
                      <a:gd name="T51" fmla="*/ 0 h 18"/>
                      <a:gd name="T52" fmla="*/ 190 w 190"/>
                      <a:gd name="T53" fmla="*/ 0 h 18"/>
                      <a:gd name="T54" fmla="*/ 190 w 190"/>
                      <a:gd name="T55" fmla="*/ 18 h 18"/>
                      <a:gd name="T56" fmla="*/ 180 w 190"/>
                      <a:gd name="T57" fmla="*/ 18 h 18"/>
                      <a:gd name="T58" fmla="*/ 180 w 190"/>
                      <a:gd name="T59" fmla="*/ 0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90" h="18">
                        <a:moveTo>
                          <a:pt x="0" y="0"/>
                        </a:moveTo>
                        <a:lnTo>
                          <a:pt x="18" y="0"/>
                        </a:lnTo>
                        <a:lnTo>
                          <a:pt x="18" y="18"/>
                        </a:lnTo>
                        <a:lnTo>
                          <a:pt x="0" y="18"/>
                        </a:lnTo>
                        <a:lnTo>
                          <a:pt x="0" y="0"/>
                        </a:lnTo>
                        <a:close/>
                        <a:moveTo>
                          <a:pt x="36" y="0"/>
                        </a:moveTo>
                        <a:lnTo>
                          <a:pt x="54" y="0"/>
                        </a:lnTo>
                        <a:lnTo>
                          <a:pt x="54" y="18"/>
                        </a:lnTo>
                        <a:lnTo>
                          <a:pt x="36" y="18"/>
                        </a:lnTo>
                        <a:lnTo>
                          <a:pt x="36" y="0"/>
                        </a:lnTo>
                        <a:close/>
                        <a:moveTo>
                          <a:pt x="72" y="0"/>
                        </a:moveTo>
                        <a:lnTo>
                          <a:pt x="90" y="0"/>
                        </a:lnTo>
                        <a:lnTo>
                          <a:pt x="90" y="18"/>
                        </a:lnTo>
                        <a:lnTo>
                          <a:pt x="72" y="18"/>
                        </a:lnTo>
                        <a:lnTo>
                          <a:pt x="72" y="0"/>
                        </a:lnTo>
                        <a:close/>
                        <a:moveTo>
                          <a:pt x="108" y="0"/>
                        </a:moveTo>
                        <a:lnTo>
                          <a:pt x="126" y="0"/>
                        </a:lnTo>
                        <a:lnTo>
                          <a:pt x="126" y="18"/>
                        </a:lnTo>
                        <a:lnTo>
                          <a:pt x="108" y="18"/>
                        </a:lnTo>
                        <a:lnTo>
                          <a:pt x="108" y="0"/>
                        </a:lnTo>
                        <a:close/>
                        <a:moveTo>
                          <a:pt x="144" y="0"/>
                        </a:moveTo>
                        <a:lnTo>
                          <a:pt x="162" y="0"/>
                        </a:lnTo>
                        <a:lnTo>
                          <a:pt x="162" y="18"/>
                        </a:lnTo>
                        <a:lnTo>
                          <a:pt x="144" y="18"/>
                        </a:lnTo>
                        <a:lnTo>
                          <a:pt x="144" y="0"/>
                        </a:lnTo>
                        <a:close/>
                        <a:moveTo>
                          <a:pt x="180" y="0"/>
                        </a:moveTo>
                        <a:lnTo>
                          <a:pt x="190" y="0"/>
                        </a:lnTo>
                        <a:lnTo>
                          <a:pt x="190" y="18"/>
                        </a:lnTo>
                        <a:lnTo>
                          <a:pt x="180" y="18"/>
                        </a:lnTo>
                        <a:lnTo>
                          <a:pt x="18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4763" cap="flat">
                    <a:solidFill>
                      <a:srgbClr val="000000"/>
                    </a:solidFill>
                    <a:prstDash val="solid"/>
                    <a:bevel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94778" name="Group 570"/>
              <p:cNvGrpSpPr>
                <a:grpSpLocks/>
              </p:cNvGrpSpPr>
              <p:nvPr/>
            </p:nvGrpSpPr>
            <p:grpSpPr bwMode="auto">
              <a:xfrm>
                <a:off x="2736" y="2928"/>
                <a:ext cx="2496" cy="720"/>
                <a:chOff x="-48" y="1920"/>
                <a:chExt cx="4288" cy="1152"/>
              </a:xfrm>
            </p:grpSpPr>
            <p:grpSp>
              <p:nvGrpSpPr>
                <p:cNvPr id="94779" name="Group 571"/>
                <p:cNvGrpSpPr>
                  <a:grpSpLocks/>
                </p:cNvGrpSpPr>
                <p:nvPr/>
              </p:nvGrpSpPr>
              <p:grpSpPr bwMode="auto">
                <a:xfrm>
                  <a:off x="4032" y="2496"/>
                  <a:ext cx="208" cy="285"/>
                  <a:chOff x="0" y="2496"/>
                  <a:chExt cx="304" cy="285"/>
                </a:xfrm>
              </p:grpSpPr>
              <p:sp>
                <p:nvSpPr>
                  <p:cNvPr id="94780" name="Line 572"/>
                  <p:cNvSpPr>
                    <a:spLocks noChangeShapeType="1"/>
                  </p:cNvSpPr>
                  <p:nvPr/>
                </p:nvSpPr>
                <p:spPr bwMode="auto">
                  <a:xfrm>
                    <a:off x="148" y="2496"/>
                    <a:ext cx="3" cy="285"/>
                  </a:xfrm>
                  <a:prstGeom prst="line">
                    <a:avLst/>
                  </a:prstGeom>
                  <a:noFill/>
                  <a:ln w="571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781" name="Freeform 573"/>
                  <p:cNvSpPr>
                    <a:spLocks noEditPoints="1"/>
                  </p:cNvSpPr>
                  <p:nvPr/>
                </p:nvSpPr>
                <p:spPr bwMode="auto">
                  <a:xfrm>
                    <a:off x="0" y="2592"/>
                    <a:ext cx="304" cy="48"/>
                  </a:xfrm>
                  <a:custGeom>
                    <a:avLst/>
                    <a:gdLst>
                      <a:gd name="T0" fmla="*/ 0 w 190"/>
                      <a:gd name="T1" fmla="*/ 0 h 18"/>
                      <a:gd name="T2" fmla="*/ 18 w 190"/>
                      <a:gd name="T3" fmla="*/ 0 h 18"/>
                      <a:gd name="T4" fmla="*/ 18 w 190"/>
                      <a:gd name="T5" fmla="*/ 18 h 18"/>
                      <a:gd name="T6" fmla="*/ 0 w 190"/>
                      <a:gd name="T7" fmla="*/ 18 h 18"/>
                      <a:gd name="T8" fmla="*/ 0 w 190"/>
                      <a:gd name="T9" fmla="*/ 0 h 18"/>
                      <a:gd name="T10" fmla="*/ 36 w 190"/>
                      <a:gd name="T11" fmla="*/ 0 h 18"/>
                      <a:gd name="T12" fmla="*/ 54 w 190"/>
                      <a:gd name="T13" fmla="*/ 0 h 18"/>
                      <a:gd name="T14" fmla="*/ 54 w 190"/>
                      <a:gd name="T15" fmla="*/ 18 h 18"/>
                      <a:gd name="T16" fmla="*/ 36 w 190"/>
                      <a:gd name="T17" fmla="*/ 18 h 18"/>
                      <a:gd name="T18" fmla="*/ 36 w 190"/>
                      <a:gd name="T19" fmla="*/ 0 h 18"/>
                      <a:gd name="T20" fmla="*/ 72 w 190"/>
                      <a:gd name="T21" fmla="*/ 0 h 18"/>
                      <a:gd name="T22" fmla="*/ 90 w 190"/>
                      <a:gd name="T23" fmla="*/ 0 h 18"/>
                      <a:gd name="T24" fmla="*/ 90 w 190"/>
                      <a:gd name="T25" fmla="*/ 18 h 18"/>
                      <a:gd name="T26" fmla="*/ 72 w 190"/>
                      <a:gd name="T27" fmla="*/ 18 h 18"/>
                      <a:gd name="T28" fmla="*/ 72 w 190"/>
                      <a:gd name="T29" fmla="*/ 0 h 18"/>
                      <a:gd name="T30" fmla="*/ 108 w 190"/>
                      <a:gd name="T31" fmla="*/ 0 h 18"/>
                      <a:gd name="T32" fmla="*/ 126 w 190"/>
                      <a:gd name="T33" fmla="*/ 0 h 18"/>
                      <a:gd name="T34" fmla="*/ 126 w 190"/>
                      <a:gd name="T35" fmla="*/ 18 h 18"/>
                      <a:gd name="T36" fmla="*/ 108 w 190"/>
                      <a:gd name="T37" fmla="*/ 18 h 18"/>
                      <a:gd name="T38" fmla="*/ 108 w 190"/>
                      <a:gd name="T39" fmla="*/ 0 h 18"/>
                      <a:gd name="T40" fmla="*/ 144 w 190"/>
                      <a:gd name="T41" fmla="*/ 0 h 18"/>
                      <a:gd name="T42" fmla="*/ 162 w 190"/>
                      <a:gd name="T43" fmla="*/ 0 h 18"/>
                      <a:gd name="T44" fmla="*/ 162 w 190"/>
                      <a:gd name="T45" fmla="*/ 18 h 18"/>
                      <a:gd name="T46" fmla="*/ 144 w 190"/>
                      <a:gd name="T47" fmla="*/ 18 h 18"/>
                      <a:gd name="T48" fmla="*/ 144 w 190"/>
                      <a:gd name="T49" fmla="*/ 0 h 18"/>
                      <a:gd name="T50" fmla="*/ 180 w 190"/>
                      <a:gd name="T51" fmla="*/ 0 h 18"/>
                      <a:gd name="T52" fmla="*/ 190 w 190"/>
                      <a:gd name="T53" fmla="*/ 0 h 18"/>
                      <a:gd name="T54" fmla="*/ 190 w 190"/>
                      <a:gd name="T55" fmla="*/ 18 h 18"/>
                      <a:gd name="T56" fmla="*/ 180 w 190"/>
                      <a:gd name="T57" fmla="*/ 18 h 18"/>
                      <a:gd name="T58" fmla="*/ 180 w 190"/>
                      <a:gd name="T59" fmla="*/ 0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90" h="18">
                        <a:moveTo>
                          <a:pt x="0" y="0"/>
                        </a:moveTo>
                        <a:lnTo>
                          <a:pt x="18" y="0"/>
                        </a:lnTo>
                        <a:lnTo>
                          <a:pt x="18" y="18"/>
                        </a:lnTo>
                        <a:lnTo>
                          <a:pt x="0" y="18"/>
                        </a:lnTo>
                        <a:lnTo>
                          <a:pt x="0" y="0"/>
                        </a:lnTo>
                        <a:close/>
                        <a:moveTo>
                          <a:pt x="36" y="0"/>
                        </a:moveTo>
                        <a:lnTo>
                          <a:pt x="54" y="0"/>
                        </a:lnTo>
                        <a:lnTo>
                          <a:pt x="54" y="18"/>
                        </a:lnTo>
                        <a:lnTo>
                          <a:pt x="36" y="18"/>
                        </a:lnTo>
                        <a:lnTo>
                          <a:pt x="36" y="0"/>
                        </a:lnTo>
                        <a:close/>
                        <a:moveTo>
                          <a:pt x="72" y="0"/>
                        </a:moveTo>
                        <a:lnTo>
                          <a:pt x="90" y="0"/>
                        </a:lnTo>
                        <a:lnTo>
                          <a:pt x="90" y="18"/>
                        </a:lnTo>
                        <a:lnTo>
                          <a:pt x="72" y="18"/>
                        </a:lnTo>
                        <a:lnTo>
                          <a:pt x="72" y="0"/>
                        </a:lnTo>
                        <a:close/>
                        <a:moveTo>
                          <a:pt x="108" y="0"/>
                        </a:moveTo>
                        <a:lnTo>
                          <a:pt x="126" y="0"/>
                        </a:lnTo>
                        <a:lnTo>
                          <a:pt x="126" y="18"/>
                        </a:lnTo>
                        <a:lnTo>
                          <a:pt x="108" y="18"/>
                        </a:lnTo>
                        <a:lnTo>
                          <a:pt x="108" y="0"/>
                        </a:lnTo>
                        <a:close/>
                        <a:moveTo>
                          <a:pt x="144" y="0"/>
                        </a:moveTo>
                        <a:lnTo>
                          <a:pt x="162" y="0"/>
                        </a:lnTo>
                        <a:lnTo>
                          <a:pt x="162" y="18"/>
                        </a:lnTo>
                        <a:lnTo>
                          <a:pt x="144" y="18"/>
                        </a:lnTo>
                        <a:lnTo>
                          <a:pt x="144" y="0"/>
                        </a:lnTo>
                        <a:close/>
                        <a:moveTo>
                          <a:pt x="180" y="0"/>
                        </a:moveTo>
                        <a:lnTo>
                          <a:pt x="190" y="0"/>
                        </a:lnTo>
                        <a:lnTo>
                          <a:pt x="190" y="18"/>
                        </a:lnTo>
                        <a:lnTo>
                          <a:pt x="180" y="18"/>
                        </a:lnTo>
                        <a:lnTo>
                          <a:pt x="18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4763" cap="flat">
                    <a:solidFill>
                      <a:srgbClr val="000000"/>
                    </a:solidFill>
                    <a:prstDash val="solid"/>
                    <a:bevel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4782" name="Group 574"/>
                <p:cNvGrpSpPr>
                  <a:grpSpLocks/>
                </p:cNvGrpSpPr>
                <p:nvPr/>
              </p:nvGrpSpPr>
              <p:grpSpPr bwMode="auto">
                <a:xfrm>
                  <a:off x="1968" y="2496"/>
                  <a:ext cx="304" cy="285"/>
                  <a:chOff x="0" y="2496"/>
                  <a:chExt cx="304" cy="285"/>
                </a:xfrm>
              </p:grpSpPr>
              <p:sp>
                <p:nvSpPr>
                  <p:cNvPr id="94783" name="Line 575"/>
                  <p:cNvSpPr>
                    <a:spLocks noChangeShapeType="1"/>
                  </p:cNvSpPr>
                  <p:nvPr/>
                </p:nvSpPr>
                <p:spPr bwMode="auto">
                  <a:xfrm>
                    <a:off x="148" y="2496"/>
                    <a:ext cx="3" cy="285"/>
                  </a:xfrm>
                  <a:prstGeom prst="line">
                    <a:avLst/>
                  </a:prstGeom>
                  <a:noFill/>
                  <a:ln w="571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784" name="Freeform 576"/>
                  <p:cNvSpPr>
                    <a:spLocks noEditPoints="1"/>
                  </p:cNvSpPr>
                  <p:nvPr/>
                </p:nvSpPr>
                <p:spPr bwMode="auto">
                  <a:xfrm>
                    <a:off x="0" y="2592"/>
                    <a:ext cx="304" cy="48"/>
                  </a:xfrm>
                  <a:custGeom>
                    <a:avLst/>
                    <a:gdLst>
                      <a:gd name="T0" fmla="*/ 0 w 190"/>
                      <a:gd name="T1" fmla="*/ 0 h 18"/>
                      <a:gd name="T2" fmla="*/ 18 w 190"/>
                      <a:gd name="T3" fmla="*/ 0 h 18"/>
                      <a:gd name="T4" fmla="*/ 18 w 190"/>
                      <a:gd name="T5" fmla="*/ 18 h 18"/>
                      <a:gd name="T6" fmla="*/ 0 w 190"/>
                      <a:gd name="T7" fmla="*/ 18 h 18"/>
                      <a:gd name="T8" fmla="*/ 0 w 190"/>
                      <a:gd name="T9" fmla="*/ 0 h 18"/>
                      <a:gd name="T10" fmla="*/ 36 w 190"/>
                      <a:gd name="T11" fmla="*/ 0 h 18"/>
                      <a:gd name="T12" fmla="*/ 54 w 190"/>
                      <a:gd name="T13" fmla="*/ 0 h 18"/>
                      <a:gd name="T14" fmla="*/ 54 w 190"/>
                      <a:gd name="T15" fmla="*/ 18 h 18"/>
                      <a:gd name="T16" fmla="*/ 36 w 190"/>
                      <a:gd name="T17" fmla="*/ 18 h 18"/>
                      <a:gd name="T18" fmla="*/ 36 w 190"/>
                      <a:gd name="T19" fmla="*/ 0 h 18"/>
                      <a:gd name="T20" fmla="*/ 72 w 190"/>
                      <a:gd name="T21" fmla="*/ 0 h 18"/>
                      <a:gd name="T22" fmla="*/ 90 w 190"/>
                      <a:gd name="T23" fmla="*/ 0 h 18"/>
                      <a:gd name="T24" fmla="*/ 90 w 190"/>
                      <a:gd name="T25" fmla="*/ 18 h 18"/>
                      <a:gd name="T26" fmla="*/ 72 w 190"/>
                      <a:gd name="T27" fmla="*/ 18 h 18"/>
                      <a:gd name="T28" fmla="*/ 72 w 190"/>
                      <a:gd name="T29" fmla="*/ 0 h 18"/>
                      <a:gd name="T30" fmla="*/ 108 w 190"/>
                      <a:gd name="T31" fmla="*/ 0 h 18"/>
                      <a:gd name="T32" fmla="*/ 126 w 190"/>
                      <a:gd name="T33" fmla="*/ 0 h 18"/>
                      <a:gd name="T34" fmla="*/ 126 w 190"/>
                      <a:gd name="T35" fmla="*/ 18 h 18"/>
                      <a:gd name="T36" fmla="*/ 108 w 190"/>
                      <a:gd name="T37" fmla="*/ 18 h 18"/>
                      <a:gd name="T38" fmla="*/ 108 w 190"/>
                      <a:gd name="T39" fmla="*/ 0 h 18"/>
                      <a:gd name="T40" fmla="*/ 144 w 190"/>
                      <a:gd name="T41" fmla="*/ 0 h 18"/>
                      <a:gd name="T42" fmla="*/ 162 w 190"/>
                      <a:gd name="T43" fmla="*/ 0 h 18"/>
                      <a:gd name="T44" fmla="*/ 162 w 190"/>
                      <a:gd name="T45" fmla="*/ 18 h 18"/>
                      <a:gd name="T46" fmla="*/ 144 w 190"/>
                      <a:gd name="T47" fmla="*/ 18 h 18"/>
                      <a:gd name="T48" fmla="*/ 144 w 190"/>
                      <a:gd name="T49" fmla="*/ 0 h 18"/>
                      <a:gd name="T50" fmla="*/ 180 w 190"/>
                      <a:gd name="T51" fmla="*/ 0 h 18"/>
                      <a:gd name="T52" fmla="*/ 190 w 190"/>
                      <a:gd name="T53" fmla="*/ 0 h 18"/>
                      <a:gd name="T54" fmla="*/ 190 w 190"/>
                      <a:gd name="T55" fmla="*/ 18 h 18"/>
                      <a:gd name="T56" fmla="*/ 180 w 190"/>
                      <a:gd name="T57" fmla="*/ 18 h 18"/>
                      <a:gd name="T58" fmla="*/ 180 w 190"/>
                      <a:gd name="T59" fmla="*/ 0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90" h="18">
                        <a:moveTo>
                          <a:pt x="0" y="0"/>
                        </a:moveTo>
                        <a:lnTo>
                          <a:pt x="18" y="0"/>
                        </a:lnTo>
                        <a:lnTo>
                          <a:pt x="18" y="18"/>
                        </a:lnTo>
                        <a:lnTo>
                          <a:pt x="0" y="18"/>
                        </a:lnTo>
                        <a:lnTo>
                          <a:pt x="0" y="0"/>
                        </a:lnTo>
                        <a:close/>
                        <a:moveTo>
                          <a:pt x="36" y="0"/>
                        </a:moveTo>
                        <a:lnTo>
                          <a:pt x="54" y="0"/>
                        </a:lnTo>
                        <a:lnTo>
                          <a:pt x="54" y="18"/>
                        </a:lnTo>
                        <a:lnTo>
                          <a:pt x="36" y="18"/>
                        </a:lnTo>
                        <a:lnTo>
                          <a:pt x="36" y="0"/>
                        </a:lnTo>
                        <a:close/>
                        <a:moveTo>
                          <a:pt x="72" y="0"/>
                        </a:moveTo>
                        <a:lnTo>
                          <a:pt x="90" y="0"/>
                        </a:lnTo>
                        <a:lnTo>
                          <a:pt x="90" y="18"/>
                        </a:lnTo>
                        <a:lnTo>
                          <a:pt x="72" y="18"/>
                        </a:lnTo>
                        <a:lnTo>
                          <a:pt x="72" y="0"/>
                        </a:lnTo>
                        <a:close/>
                        <a:moveTo>
                          <a:pt x="108" y="0"/>
                        </a:moveTo>
                        <a:lnTo>
                          <a:pt x="126" y="0"/>
                        </a:lnTo>
                        <a:lnTo>
                          <a:pt x="126" y="18"/>
                        </a:lnTo>
                        <a:lnTo>
                          <a:pt x="108" y="18"/>
                        </a:lnTo>
                        <a:lnTo>
                          <a:pt x="108" y="0"/>
                        </a:lnTo>
                        <a:close/>
                        <a:moveTo>
                          <a:pt x="144" y="0"/>
                        </a:moveTo>
                        <a:lnTo>
                          <a:pt x="162" y="0"/>
                        </a:lnTo>
                        <a:lnTo>
                          <a:pt x="162" y="18"/>
                        </a:lnTo>
                        <a:lnTo>
                          <a:pt x="144" y="18"/>
                        </a:lnTo>
                        <a:lnTo>
                          <a:pt x="144" y="0"/>
                        </a:lnTo>
                        <a:close/>
                        <a:moveTo>
                          <a:pt x="180" y="0"/>
                        </a:moveTo>
                        <a:lnTo>
                          <a:pt x="190" y="0"/>
                        </a:lnTo>
                        <a:lnTo>
                          <a:pt x="190" y="18"/>
                        </a:lnTo>
                        <a:lnTo>
                          <a:pt x="180" y="18"/>
                        </a:lnTo>
                        <a:lnTo>
                          <a:pt x="18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4763" cap="flat">
                    <a:solidFill>
                      <a:srgbClr val="000000"/>
                    </a:solidFill>
                    <a:prstDash val="solid"/>
                    <a:bevel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4785" name="Group 577"/>
                <p:cNvGrpSpPr>
                  <a:grpSpLocks/>
                </p:cNvGrpSpPr>
                <p:nvPr/>
              </p:nvGrpSpPr>
              <p:grpSpPr bwMode="auto">
                <a:xfrm>
                  <a:off x="0" y="1920"/>
                  <a:ext cx="2038" cy="1152"/>
                  <a:chOff x="0" y="1920"/>
                  <a:chExt cx="2038" cy="1152"/>
                </a:xfrm>
              </p:grpSpPr>
              <p:grpSp>
                <p:nvGrpSpPr>
                  <p:cNvPr id="94786" name="Group 578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94787" name="Group 5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grpSp>
                    <p:nvGrpSpPr>
                      <p:cNvPr id="94788" name="Group 58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973" y="2756"/>
                        <a:ext cx="148" cy="164"/>
                        <a:chOff x="3973" y="2756"/>
                        <a:chExt cx="148" cy="164"/>
                      </a:xfrm>
                    </p:grpSpPr>
                    <p:sp>
                      <p:nvSpPr>
                        <p:cNvPr id="94789" name="Oval 58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94790" name="Oval 58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94791" name="Group 58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985" y="2770"/>
                        <a:ext cx="123" cy="136"/>
                        <a:chOff x="3985" y="2770"/>
                        <a:chExt cx="123" cy="136"/>
                      </a:xfrm>
                    </p:grpSpPr>
                    <p:sp>
                      <p:nvSpPr>
                        <p:cNvPr id="94792" name="Oval 58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94793" name="Oval 58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</p:grpSp>
                <p:grpSp>
                  <p:nvGrpSpPr>
                    <p:cNvPr id="94794" name="Group 58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94795" name="Freeform 58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59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59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796" name="Freeform 58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59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59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w="9525" cap="rnd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4797" name="Group 589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94798" name="Group 59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grpSp>
                    <p:nvGrpSpPr>
                      <p:cNvPr id="94799" name="Group 59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381" y="2756"/>
                        <a:ext cx="148" cy="164"/>
                        <a:chOff x="4381" y="2756"/>
                        <a:chExt cx="148" cy="164"/>
                      </a:xfrm>
                    </p:grpSpPr>
                    <p:sp>
                      <p:nvSpPr>
                        <p:cNvPr id="94800" name="Oval 59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94801" name="Oval 59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94802" name="Group 59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393" y="2770"/>
                        <a:ext cx="123" cy="136"/>
                        <a:chOff x="4393" y="2770"/>
                        <a:chExt cx="123" cy="136"/>
                      </a:xfrm>
                    </p:grpSpPr>
                    <p:sp>
                      <p:nvSpPr>
                        <p:cNvPr id="94803" name="Oval 59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94804" name="Oval 59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</p:grpSp>
                <p:grpSp>
                  <p:nvGrpSpPr>
                    <p:cNvPr id="94805" name="Group 59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94806" name="Freeform 59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60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60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807" name="Freeform 59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60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60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w="9525" cap="rnd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4808" name="Group 600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94809" name="Group 60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94810" name="Oval 6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811" name="Oval 6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94812" name="Group 60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94813" name="Oval 6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814" name="Oval 6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4815" name="Group 607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94816" name="Freeform 608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17" name="Freeform 609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818" name="Group 610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94819" name="Oval 6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20" name="Oval 6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821" name="Group 613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94822" name="Oval 6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23" name="Oval 6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824" name="Group 616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94825" name="Oval 6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26" name="Oval 6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827" name="Group 619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94828" name="Oval 6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29" name="Oval 6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830" name="Group 622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94831" name="Freeform 623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32" name="Freeform 624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833" name="Group 625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94834" name="Group 62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94835" name="Oval 6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836" name="Oval 6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94837" name="Group 62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94838" name="Oval 6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839" name="Oval 6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4840" name="Group 632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94841" name="Freeform 633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42" name="Freeform 634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843" name="Group 635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94844" name="Oval 6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45" name="Oval 6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846" name="Group 638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94847" name="Oval 6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48" name="Oval 6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849" name="Group 641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94850" name="Oval 6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51" name="Oval 6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852" name="Group 644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94853" name="Oval 6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54" name="Oval 6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855" name="Group 647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94856" name="Freeform 648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57" name="Freeform 649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94858" name="Freeform 650"/>
                  <p:cNvSpPr>
                    <a:spLocks/>
                  </p:cNvSpPr>
                  <p:nvPr/>
                </p:nvSpPr>
                <p:spPr bwMode="auto">
                  <a:xfrm>
                    <a:off x="148" y="2496"/>
                    <a:ext cx="4" cy="232"/>
                  </a:xfrm>
                  <a:custGeom>
                    <a:avLst/>
                    <a:gdLst>
                      <a:gd name="T0" fmla="*/ 0 w 4"/>
                      <a:gd name="T1" fmla="*/ 0 h 232"/>
                      <a:gd name="T2" fmla="*/ 4 w 4"/>
                      <a:gd name="T3" fmla="*/ 232 h 2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4" h="232">
                        <a:moveTo>
                          <a:pt x="0" y="0"/>
                        </a:moveTo>
                        <a:lnTo>
                          <a:pt x="4" y="232"/>
                        </a:lnTo>
                      </a:path>
                    </a:pathLst>
                  </a:custGeom>
                  <a:solidFill>
                    <a:srgbClr val="FFFFFF"/>
                  </a:solidFill>
                  <a:ln w="571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94859" name="Group 651"/>
                  <p:cNvGrpSpPr>
                    <a:grpSpLocks/>
                  </p:cNvGrpSpPr>
                  <p:nvPr/>
                </p:nvGrpSpPr>
                <p:grpSpPr bwMode="auto">
                  <a:xfrm>
                    <a:off x="0" y="2496"/>
                    <a:ext cx="304" cy="285"/>
                    <a:chOff x="0" y="2496"/>
                    <a:chExt cx="304" cy="285"/>
                  </a:xfrm>
                </p:grpSpPr>
                <p:sp>
                  <p:nvSpPr>
                    <p:cNvPr id="94860" name="Line 65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8" y="2496"/>
                      <a:ext cx="3" cy="285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61" name="Freeform 653"/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0" y="2592"/>
                      <a:ext cx="304" cy="48"/>
                    </a:xfrm>
                    <a:custGeom>
                      <a:avLst/>
                      <a:gdLst>
                        <a:gd name="T0" fmla="*/ 0 w 190"/>
                        <a:gd name="T1" fmla="*/ 0 h 18"/>
                        <a:gd name="T2" fmla="*/ 18 w 190"/>
                        <a:gd name="T3" fmla="*/ 0 h 18"/>
                        <a:gd name="T4" fmla="*/ 18 w 190"/>
                        <a:gd name="T5" fmla="*/ 18 h 18"/>
                        <a:gd name="T6" fmla="*/ 0 w 190"/>
                        <a:gd name="T7" fmla="*/ 18 h 18"/>
                        <a:gd name="T8" fmla="*/ 0 w 190"/>
                        <a:gd name="T9" fmla="*/ 0 h 18"/>
                        <a:gd name="T10" fmla="*/ 36 w 190"/>
                        <a:gd name="T11" fmla="*/ 0 h 18"/>
                        <a:gd name="T12" fmla="*/ 54 w 190"/>
                        <a:gd name="T13" fmla="*/ 0 h 18"/>
                        <a:gd name="T14" fmla="*/ 54 w 190"/>
                        <a:gd name="T15" fmla="*/ 18 h 18"/>
                        <a:gd name="T16" fmla="*/ 36 w 190"/>
                        <a:gd name="T17" fmla="*/ 18 h 18"/>
                        <a:gd name="T18" fmla="*/ 36 w 190"/>
                        <a:gd name="T19" fmla="*/ 0 h 18"/>
                        <a:gd name="T20" fmla="*/ 72 w 190"/>
                        <a:gd name="T21" fmla="*/ 0 h 18"/>
                        <a:gd name="T22" fmla="*/ 90 w 190"/>
                        <a:gd name="T23" fmla="*/ 0 h 18"/>
                        <a:gd name="T24" fmla="*/ 90 w 190"/>
                        <a:gd name="T25" fmla="*/ 18 h 18"/>
                        <a:gd name="T26" fmla="*/ 72 w 190"/>
                        <a:gd name="T27" fmla="*/ 18 h 18"/>
                        <a:gd name="T28" fmla="*/ 72 w 190"/>
                        <a:gd name="T29" fmla="*/ 0 h 18"/>
                        <a:gd name="T30" fmla="*/ 108 w 190"/>
                        <a:gd name="T31" fmla="*/ 0 h 18"/>
                        <a:gd name="T32" fmla="*/ 126 w 190"/>
                        <a:gd name="T33" fmla="*/ 0 h 18"/>
                        <a:gd name="T34" fmla="*/ 126 w 190"/>
                        <a:gd name="T35" fmla="*/ 18 h 18"/>
                        <a:gd name="T36" fmla="*/ 108 w 190"/>
                        <a:gd name="T37" fmla="*/ 18 h 18"/>
                        <a:gd name="T38" fmla="*/ 108 w 190"/>
                        <a:gd name="T39" fmla="*/ 0 h 18"/>
                        <a:gd name="T40" fmla="*/ 144 w 190"/>
                        <a:gd name="T41" fmla="*/ 0 h 18"/>
                        <a:gd name="T42" fmla="*/ 162 w 190"/>
                        <a:gd name="T43" fmla="*/ 0 h 18"/>
                        <a:gd name="T44" fmla="*/ 162 w 190"/>
                        <a:gd name="T45" fmla="*/ 18 h 18"/>
                        <a:gd name="T46" fmla="*/ 144 w 190"/>
                        <a:gd name="T47" fmla="*/ 18 h 18"/>
                        <a:gd name="T48" fmla="*/ 144 w 190"/>
                        <a:gd name="T49" fmla="*/ 0 h 18"/>
                        <a:gd name="T50" fmla="*/ 180 w 190"/>
                        <a:gd name="T51" fmla="*/ 0 h 18"/>
                        <a:gd name="T52" fmla="*/ 190 w 190"/>
                        <a:gd name="T53" fmla="*/ 0 h 18"/>
                        <a:gd name="T54" fmla="*/ 190 w 190"/>
                        <a:gd name="T55" fmla="*/ 18 h 18"/>
                        <a:gd name="T56" fmla="*/ 180 w 190"/>
                        <a:gd name="T57" fmla="*/ 18 h 18"/>
                        <a:gd name="T58" fmla="*/ 180 w 190"/>
                        <a:gd name="T59" fmla="*/ 0 h 1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</a:cxnLst>
                      <a:rect l="0" t="0" r="r" b="b"/>
                      <a:pathLst>
                        <a:path w="190" h="18">
                          <a:moveTo>
                            <a:pt x="0" y="0"/>
                          </a:moveTo>
                          <a:lnTo>
                            <a:pt x="18" y="0"/>
                          </a:lnTo>
                          <a:lnTo>
                            <a:pt x="18" y="18"/>
                          </a:lnTo>
                          <a:lnTo>
                            <a:pt x="0" y="18"/>
                          </a:lnTo>
                          <a:lnTo>
                            <a:pt x="0" y="0"/>
                          </a:lnTo>
                          <a:close/>
                          <a:moveTo>
                            <a:pt x="36" y="0"/>
                          </a:moveTo>
                          <a:lnTo>
                            <a:pt x="54" y="0"/>
                          </a:lnTo>
                          <a:lnTo>
                            <a:pt x="54" y="18"/>
                          </a:lnTo>
                          <a:lnTo>
                            <a:pt x="36" y="18"/>
                          </a:lnTo>
                          <a:lnTo>
                            <a:pt x="36" y="0"/>
                          </a:lnTo>
                          <a:close/>
                          <a:moveTo>
                            <a:pt x="72" y="0"/>
                          </a:moveTo>
                          <a:lnTo>
                            <a:pt x="90" y="0"/>
                          </a:lnTo>
                          <a:lnTo>
                            <a:pt x="90" y="18"/>
                          </a:lnTo>
                          <a:lnTo>
                            <a:pt x="72" y="18"/>
                          </a:lnTo>
                          <a:lnTo>
                            <a:pt x="72" y="0"/>
                          </a:lnTo>
                          <a:close/>
                          <a:moveTo>
                            <a:pt x="108" y="0"/>
                          </a:moveTo>
                          <a:lnTo>
                            <a:pt x="126" y="0"/>
                          </a:lnTo>
                          <a:lnTo>
                            <a:pt x="126" y="18"/>
                          </a:lnTo>
                          <a:lnTo>
                            <a:pt x="108" y="18"/>
                          </a:lnTo>
                          <a:lnTo>
                            <a:pt x="108" y="0"/>
                          </a:lnTo>
                          <a:close/>
                          <a:moveTo>
                            <a:pt x="144" y="0"/>
                          </a:moveTo>
                          <a:lnTo>
                            <a:pt x="162" y="0"/>
                          </a:lnTo>
                          <a:lnTo>
                            <a:pt x="162" y="18"/>
                          </a:lnTo>
                          <a:lnTo>
                            <a:pt x="144" y="18"/>
                          </a:lnTo>
                          <a:lnTo>
                            <a:pt x="144" y="0"/>
                          </a:lnTo>
                          <a:close/>
                          <a:moveTo>
                            <a:pt x="180" y="0"/>
                          </a:moveTo>
                          <a:lnTo>
                            <a:pt x="190" y="0"/>
                          </a:lnTo>
                          <a:lnTo>
                            <a:pt x="190" y="18"/>
                          </a:lnTo>
                          <a:lnTo>
                            <a:pt x="180" y="18"/>
                          </a:lnTo>
                          <a:lnTo>
                            <a:pt x="180" y="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4763" cap="flat">
                      <a:solidFill>
                        <a:srgbClr val="000000"/>
                      </a:solidFill>
                      <a:prstDash val="solid"/>
                      <a:bevel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94862" name="Freeform 654"/>
                  <p:cNvSpPr>
                    <a:spLocks/>
                  </p:cNvSpPr>
                  <p:nvPr/>
                </p:nvSpPr>
                <p:spPr bwMode="auto">
                  <a:xfrm>
                    <a:off x="256" y="2040"/>
                    <a:ext cx="1782" cy="792"/>
                  </a:xfrm>
                  <a:custGeom>
                    <a:avLst/>
                    <a:gdLst>
                      <a:gd name="T0" fmla="*/ 0 w 1782"/>
                      <a:gd name="T1" fmla="*/ 127 h 792"/>
                      <a:gd name="T2" fmla="*/ 105 w 1782"/>
                      <a:gd name="T3" fmla="*/ 0 h 792"/>
                      <a:gd name="T4" fmla="*/ 1585 w 1782"/>
                      <a:gd name="T5" fmla="*/ 0 h 792"/>
                      <a:gd name="T6" fmla="*/ 1782 w 1782"/>
                      <a:gd name="T7" fmla="*/ 88 h 792"/>
                      <a:gd name="T8" fmla="*/ 1782 w 1782"/>
                      <a:gd name="T9" fmla="*/ 660 h 792"/>
                      <a:gd name="T10" fmla="*/ 1683 w 1782"/>
                      <a:gd name="T11" fmla="*/ 792 h 792"/>
                      <a:gd name="T12" fmla="*/ 105 w 1782"/>
                      <a:gd name="T13" fmla="*/ 792 h 792"/>
                      <a:gd name="T14" fmla="*/ 6 w 1782"/>
                      <a:gd name="T15" fmla="*/ 704 h 792"/>
                      <a:gd name="T16" fmla="*/ 8 w 1782"/>
                      <a:gd name="T17" fmla="*/ 116 h 7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782" h="792">
                        <a:moveTo>
                          <a:pt x="0" y="127"/>
                        </a:moveTo>
                        <a:lnTo>
                          <a:pt x="105" y="0"/>
                        </a:lnTo>
                        <a:lnTo>
                          <a:pt x="1585" y="0"/>
                        </a:lnTo>
                        <a:lnTo>
                          <a:pt x="1782" y="88"/>
                        </a:lnTo>
                        <a:lnTo>
                          <a:pt x="1782" y="660"/>
                        </a:lnTo>
                        <a:lnTo>
                          <a:pt x="1683" y="792"/>
                        </a:lnTo>
                        <a:lnTo>
                          <a:pt x="105" y="792"/>
                        </a:lnTo>
                        <a:lnTo>
                          <a:pt x="6" y="704"/>
                        </a:lnTo>
                        <a:lnTo>
                          <a:pt x="8" y="116"/>
                        </a:lnTo>
                      </a:path>
                    </a:pathLst>
                  </a:custGeom>
                  <a:gradFill rotWithShape="1">
                    <a:gsLst>
                      <a:gs pos="0">
                        <a:srgbClr val="00D200"/>
                      </a:gs>
                      <a:gs pos="50000">
                        <a:srgbClr val="008000"/>
                      </a:gs>
                      <a:gs pos="100000">
                        <a:srgbClr val="00D200"/>
                      </a:gs>
                    </a:gsLst>
                    <a:lin ang="270000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>
                    <a:outerShdw dist="107763" dir="18900000" algn="ctr" rotWithShape="0">
                      <a:srgbClr val="004800">
                        <a:alpha val="50000"/>
                      </a:srgbClr>
                    </a:outerShdw>
                  </a:effec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94863" name="Group 655"/>
                  <p:cNvGrpSpPr>
                    <a:grpSpLocks/>
                  </p:cNvGrpSpPr>
                  <p:nvPr/>
                </p:nvGrpSpPr>
                <p:grpSpPr bwMode="auto">
                  <a:xfrm>
                    <a:off x="352" y="2280"/>
                    <a:ext cx="1632" cy="235"/>
                    <a:chOff x="1088" y="2880"/>
                    <a:chExt cx="444" cy="64"/>
                  </a:xfrm>
                </p:grpSpPr>
                <p:sp>
                  <p:nvSpPr>
                    <p:cNvPr id="94864" name="Rectangle 6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8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65" name="Rectangle 6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4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66" name="Rectangle 6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00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67" name="Rectangle 6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5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68" name="Rectangle 6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16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69" name="Rectangle 6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72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70" name="Rectangle 6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8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71" name="Rectangle 6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2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872" name="Group 664"/>
                  <p:cNvGrpSpPr>
                    <a:grpSpLocks/>
                  </p:cNvGrpSpPr>
                  <p:nvPr/>
                </p:nvGrpSpPr>
                <p:grpSpPr bwMode="auto">
                  <a:xfrm>
                    <a:off x="592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94873" name="Oval 6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74" name="Freeform 666"/>
                    <p:cNvSpPr>
                      <a:spLocks/>
                    </p:cNvSpPr>
                    <p:nvPr/>
                  </p:nvSpPr>
                  <p:spPr bwMode="auto">
                    <a:xfrm>
                      <a:off x="5184" y="1968"/>
                      <a:ext cx="96" cy="171"/>
                    </a:xfrm>
                    <a:custGeom>
                      <a:avLst/>
                      <a:gdLst>
                        <a:gd name="T0" fmla="*/ 0 w 96"/>
                        <a:gd name="T1" fmla="*/ 0 h 171"/>
                        <a:gd name="T2" fmla="*/ 96 w 96"/>
                        <a:gd name="T3" fmla="*/ 0 h 171"/>
                        <a:gd name="T4" fmla="*/ 82 w 96"/>
                        <a:gd name="T5" fmla="*/ 156 h 171"/>
                        <a:gd name="T6" fmla="*/ 4 w 96"/>
                        <a:gd name="T7" fmla="*/ 171 h 171"/>
                        <a:gd name="T8" fmla="*/ 0 w 96"/>
                        <a:gd name="T9" fmla="*/ 48 h 1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96" h="171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94875" name="Freeform 667"/>
                  <p:cNvSpPr>
                    <a:spLocks/>
                  </p:cNvSpPr>
                  <p:nvPr/>
                </p:nvSpPr>
                <p:spPr bwMode="auto">
                  <a:xfrm>
                    <a:off x="304" y="2736"/>
                    <a:ext cx="1728" cy="1"/>
                  </a:xfrm>
                  <a:custGeom>
                    <a:avLst/>
                    <a:gdLst>
                      <a:gd name="T0" fmla="*/ 0 w 1728"/>
                      <a:gd name="T1" fmla="*/ 0 h 1"/>
                      <a:gd name="T2" fmla="*/ 1728 w 1728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728" h="1">
                        <a:moveTo>
                          <a:pt x="0" y="0"/>
                        </a:moveTo>
                        <a:cubicBezTo>
                          <a:pt x="0" y="0"/>
                          <a:pt x="864" y="0"/>
                          <a:pt x="1728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876" name="Freeform 668"/>
                  <p:cNvSpPr>
                    <a:spLocks/>
                  </p:cNvSpPr>
                  <p:nvPr/>
                </p:nvSpPr>
                <p:spPr bwMode="auto">
                  <a:xfrm>
                    <a:off x="270" y="2159"/>
                    <a:ext cx="1762" cy="1"/>
                  </a:xfrm>
                  <a:custGeom>
                    <a:avLst/>
                    <a:gdLst>
                      <a:gd name="T0" fmla="*/ 0 w 1762"/>
                      <a:gd name="T1" fmla="*/ 0 h 1"/>
                      <a:gd name="T2" fmla="*/ 1762 w 1762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762" h="1">
                        <a:moveTo>
                          <a:pt x="0" y="0"/>
                        </a:moveTo>
                        <a:cubicBezTo>
                          <a:pt x="293" y="0"/>
                          <a:pt x="1395" y="0"/>
                          <a:pt x="1762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94877" name="Group 669"/>
                  <p:cNvGrpSpPr>
                    <a:grpSpLocks/>
                  </p:cNvGrpSpPr>
                  <p:nvPr/>
                </p:nvGrpSpPr>
                <p:grpSpPr bwMode="auto">
                  <a:xfrm>
                    <a:off x="1504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94878" name="Oval 6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879" name="Freeform 671"/>
                    <p:cNvSpPr>
                      <a:spLocks/>
                    </p:cNvSpPr>
                    <p:nvPr/>
                  </p:nvSpPr>
                  <p:spPr bwMode="auto">
                    <a:xfrm>
                      <a:off x="5184" y="1968"/>
                      <a:ext cx="96" cy="171"/>
                    </a:xfrm>
                    <a:custGeom>
                      <a:avLst/>
                      <a:gdLst>
                        <a:gd name="T0" fmla="*/ 0 w 96"/>
                        <a:gd name="T1" fmla="*/ 0 h 171"/>
                        <a:gd name="T2" fmla="*/ 96 w 96"/>
                        <a:gd name="T3" fmla="*/ 0 h 171"/>
                        <a:gd name="T4" fmla="*/ 82 w 96"/>
                        <a:gd name="T5" fmla="*/ 156 h 171"/>
                        <a:gd name="T6" fmla="*/ 4 w 96"/>
                        <a:gd name="T7" fmla="*/ 171 h 171"/>
                        <a:gd name="T8" fmla="*/ 0 w 96"/>
                        <a:gd name="T9" fmla="*/ 48 h 1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96" h="171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94880" name="Freeform 672"/>
                  <p:cNvSpPr>
                    <a:spLocks/>
                  </p:cNvSpPr>
                  <p:nvPr/>
                </p:nvSpPr>
                <p:spPr bwMode="auto">
                  <a:xfrm>
                    <a:off x="496" y="2544"/>
                    <a:ext cx="16" cy="31"/>
                  </a:xfrm>
                  <a:custGeom>
                    <a:avLst/>
                    <a:gdLst>
                      <a:gd name="T0" fmla="*/ 0 w 16"/>
                      <a:gd name="T1" fmla="*/ 31 h 31"/>
                      <a:gd name="T2" fmla="*/ 16 w 16"/>
                      <a:gd name="T3" fmla="*/ 0 h 31"/>
                      <a:gd name="T4" fmla="*/ 0 w 16"/>
                      <a:gd name="T5" fmla="*/ 31 h 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6" h="31">
                        <a:moveTo>
                          <a:pt x="0" y="31"/>
                        </a:moveTo>
                        <a:cubicBezTo>
                          <a:pt x="5" y="21"/>
                          <a:pt x="16" y="0"/>
                          <a:pt x="16" y="0"/>
                        </a:cubicBezTo>
                        <a:cubicBezTo>
                          <a:pt x="16" y="0"/>
                          <a:pt x="5" y="21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881" name="Freeform 673"/>
                  <p:cNvSpPr>
                    <a:spLocks/>
                  </p:cNvSpPr>
                  <p:nvPr/>
                </p:nvSpPr>
                <p:spPr bwMode="auto">
                  <a:xfrm>
                    <a:off x="330" y="2208"/>
                    <a:ext cx="214" cy="528"/>
                  </a:xfrm>
                  <a:custGeom>
                    <a:avLst/>
                    <a:gdLst>
                      <a:gd name="T0" fmla="*/ 214 w 214"/>
                      <a:gd name="T1" fmla="*/ 528 h 528"/>
                      <a:gd name="T2" fmla="*/ 214 w 214"/>
                      <a:gd name="T3" fmla="*/ 0 h 528"/>
                      <a:gd name="T4" fmla="*/ 0 w 214"/>
                      <a:gd name="T5" fmla="*/ 2 h 528"/>
                      <a:gd name="T6" fmla="*/ 0 w 214"/>
                      <a:gd name="T7" fmla="*/ 527 h 528"/>
                      <a:gd name="T8" fmla="*/ 214 w 214"/>
                      <a:gd name="T9" fmla="*/ 528 h 5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14" h="528">
                        <a:moveTo>
                          <a:pt x="214" y="528"/>
                        </a:moveTo>
                        <a:lnTo>
                          <a:pt x="214" y="0"/>
                        </a:lnTo>
                        <a:lnTo>
                          <a:pt x="0" y="2"/>
                        </a:lnTo>
                        <a:lnTo>
                          <a:pt x="0" y="527"/>
                        </a:lnTo>
                        <a:lnTo>
                          <a:pt x="214" y="528"/>
                        </a:lnTo>
                        <a:close/>
                      </a:path>
                    </a:pathLst>
                  </a:custGeom>
                  <a:noFill/>
                  <a:ln w="1905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4882" name="Group 674"/>
                <p:cNvGrpSpPr>
                  <a:grpSpLocks/>
                </p:cNvGrpSpPr>
                <p:nvPr/>
              </p:nvGrpSpPr>
              <p:grpSpPr bwMode="auto">
                <a:xfrm>
                  <a:off x="2016" y="1920"/>
                  <a:ext cx="2038" cy="1152"/>
                  <a:chOff x="0" y="1920"/>
                  <a:chExt cx="2038" cy="1152"/>
                </a:xfrm>
              </p:grpSpPr>
              <p:grpSp>
                <p:nvGrpSpPr>
                  <p:cNvPr id="94883" name="Group 675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94884" name="Group 67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grpSp>
                    <p:nvGrpSpPr>
                      <p:cNvPr id="94885" name="Group 67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973" y="2756"/>
                        <a:ext cx="148" cy="164"/>
                        <a:chOff x="3973" y="2756"/>
                        <a:chExt cx="148" cy="164"/>
                      </a:xfrm>
                    </p:grpSpPr>
                    <p:sp>
                      <p:nvSpPr>
                        <p:cNvPr id="94886" name="Oval 67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94887" name="Oval 67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94888" name="Group 68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985" y="2770"/>
                        <a:ext cx="123" cy="136"/>
                        <a:chOff x="3985" y="2770"/>
                        <a:chExt cx="123" cy="136"/>
                      </a:xfrm>
                    </p:grpSpPr>
                    <p:sp>
                      <p:nvSpPr>
                        <p:cNvPr id="94889" name="Oval 68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94890" name="Oval 68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</p:grpSp>
                <p:grpSp>
                  <p:nvGrpSpPr>
                    <p:cNvPr id="94891" name="Group 68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94892" name="Freeform 6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59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59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893" name="Freeform 68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59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59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w="9525" cap="rnd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4894" name="Group 686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94895" name="Group 68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grpSp>
                    <p:nvGrpSpPr>
                      <p:cNvPr id="94896" name="Group 68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381" y="2756"/>
                        <a:ext cx="148" cy="164"/>
                        <a:chOff x="4381" y="2756"/>
                        <a:chExt cx="148" cy="164"/>
                      </a:xfrm>
                    </p:grpSpPr>
                    <p:sp>
                      <p:nvSpPr>
                        <p:cNvPr id="94897" name="Oval 68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94898" name="Oval 69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94899" name="Group 69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393" y="2770"/>
                        <a:ext cx="123" cy="136"/>
                        <a:chOff x="4393" y="2770"/>
                        <a:chExt cx="123" cy="136"/>
                      </a:xfrm>
                    </p:grpSpPr>
                    <p:sp>
                      <p:nvSpPr>
                        <p:cNvPr id="94900" name="Oval 69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94901" name="Oval 69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</p:grpSp>
                <p:grpSp>
                  <p:nvGrpSpPr>
                    <p:cNvPr id="94902" name="Group 69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94903" name="Freeform 69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60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60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904" name="Freeform 69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60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60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w="9525" cap="rnd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4905" name="Group 697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94906" name="Group 69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94907" name="Oval 6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908" name="Oval 70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94909" name="Group 70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94910" name="Oval 7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911" name="Oval 7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4912" name="Group 704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94913" name="Freeform 705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14" name="Freeform 706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915" name="Group 707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94916" name="Oval 7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17" name="Oval 7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918" name="Group 710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94919" name="Oval 7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20" name="Oval 7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921" name="Group 713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94922" name="Oval 7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23" name="Oval 7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924" name="Group 716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94925" name="Oval 7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26" name="Oval 7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927" name="Group 719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94928" name="Freeform 720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29" name="Freeform 721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930" name="Group 722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94931" name="Group 72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94932" name="Oval 7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933" name="Oval 7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94934" name="Group 72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94935" name="Oval 7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936" name="Oval 7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4937" name="Group 729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94938" name="Freeform 730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39" name="Freeform 731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940" name="Group 732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94941" name="Oval 7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42" name="Oval 7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943" name="Group 735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94944" name="Oval 7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45" name="Oval 7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946" name="Group 738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94947" name="Oval 7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48" name="Oval 7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949" name="Group 741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94950" name="Oval 7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51" name="Oval 7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952" name="Group 744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94953" name="Freeform 745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54" name="Freeform 746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94955" name="Freeform 747"/>
                  <p:cNvSpPr>
                    <a:spLocks/>
                  </p:cNvSpPr>
                  <p:nvPr/>
                </p:nvSpPr>
                <p:spPr bwMode="auto">
                  <a:xfrm>
                    <a:off x="148" y="2496"/>
                    <a:ext cx="4" cy="232"/>
                  </a:xfrm>
                  <a:custGeom>
                    <a:avLst/>
                    <a:gdLst>
                      <a:gd name="T0" fmla="*/ 0 w 4"/>
                      <a:gd name="T1" fmla="*/ 0 h 232"/>
                      <a:gd name="T2" fmla="*/ 4 w 4"/>
                      <a:gd name="T3" fmla="*/ 232 h 2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4" h="232">
                        <a:moveTo>
                          <a:pt x="0" y="0"/>
                        </a:moveTo>
                        <a:lnTo>
                          <a:pt x="4" y="232"/>
                        </a:lnTo>
                      </a:path>
                    </a:pathLst>
                  </a:custGeom>
                  <a:solidFill>
                    <a:srgbClr val="FFFFFF"/>
                  </a:solidFill>
                  <a:ln w="571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94956" name="Group 748"/>
                  <p:cNvGrpSpPr>
                    <a:grpSpLocks/>
                  </p:cNvGrpSpPr>
                  <p:nvPr/>
                </p:nvGrpSpPr>
                <p:grpSpPr bwMode="auto">
                  <a:xfrm>
                    <a:off x="0" y="2496"/>
                    <a:ext cx="304" cy="285"/>
                    <a:chOff x="0" y="2496"/>
                    <a:chExt cx="304" cy="285"/>
                  </a:xfrm>
                </p:grpSpPr>
                <p:sp>
                  <p:nvSpPr>
                    <p:cNvPr id="94957" name="Line 74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8" y="2496"/>
                      <a:ext cx="3" cy="285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58" name="Freeform 750"/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0" y="2592"/>
                      <a:ext cx="304" cy="48"/>
                    </a:xfrm>
                    <a:custGeom>
                      <a:avLst/>
                      <a:gdLst>
                        <a:gd name="T0" fmla="*/ 0 w 190"/>
                        <a:gd name="T1" fmla="*/ 0 h 18"/>
                        <a:gd name="T2" fmla="*/ 18 w 190"/>
                        <a:gd name="T3" fmla="*/ 0 h 18"/>
                        <a:gd name="T4" fmla="*/ 18 w 190"/>
                        <a:gd name="T5" fmla="*/ 18 h 18"/>
                        <a:gd name="T6" fmla="*/ 0 w 190"/>
                        <a:gd name="T7" fmla="*/ 18 h 18"/>
                        <a:gd name="T8" fmla="*/ 0 w 190"/>
                        <a:gd name="T9" fmla="*/ 0 h 18"/>
                        <a:gd name="T10" fmla="*/ 36 w 190"/>
                        <a:gd name="T11" fmla="*/ 0 h 18"/>
                        <a:gd name="T12" fmla="*/ 54 w 190"/>
                        <a:gd name="T13" fmla="*/ 0 h 18"/>
                        <a:gd name="T14" fmla="*/ 54 w 190"/>
                        <a:gd name="T15" fmla="*/ 18 h 18"/>
                        <a:gd name="T16" fmla="*/ 36 w 190"/>
                        <a:gd name="T17" fmla="*/ 18 h 18"/>
                        <a:gd name="T18" fmla="*/ 36 w 190"/>
                        <a:gd name="T19" fmla="*/ 0 h 18"/>
                        <a:gd name="T20" fmla="*/ 72 w 190"/>
                        <a:gd name="T21" fmla="*/ 0 h 18"/>
                        <a:gd name="T22" fmla="*/ 90 w 190"/>
                        <a:gd name="T23" fmla="*/ 0 h 18"/>
                        <a:gd name="T24" fmla="*/ 90 w 190"/>
                        <a:gd name="T25" fmla="*/ 18 h 18"/>
                        <a:gd name="T26" fmla="*/ 72 w 190"/>
                        <a:gd name="T27" fmla="*/ 18 h 18"/>
                        <a:gd name="T28" fmla="*/ 72 w 190"/>
                        <a:gd name="T29" fmla="*/ 0 h 18"/>
                        <a:gd name="T30" fmla="*/ 108 w 190"/>
                        <a:gd name="T31" fmla="*/ 0 h 18"/>
                        <a:gd name="T32" fmla="*/ 126 w 190"/>
                        <a:gd name="T33" fmla="*/ 0 h 18"/>
                        <a:gd name="T34" fmla="*/ 126 w 190"/>
                        <a:gd name="T35" fmla="*/ 18 h 18"/>
                        <a:gd name="T36" fmla="*/ 108 w 190"/>
                        <a:gd name="T37" fmla="*/ 18 h 18"/>
                        <a:gd name="T38" fmla="*/ 108 w 190"/>
                        <a:gd name="T39" fmla="*/ 0 h 18"/>
                        <a:gd name="T40" fmla="*/ 144 w 190"/>
                        <a:gd name="T41" fmla="*/ 0 h 18"/>
                        <a:gd name="T42" fmla="*/ 162 w 190"/>
                        <a:gd name="T43" fmla="*/ 0 h 18"/>
                        <a:gd name="T44" fmla="*/ 162 w 190"/>
                        <a:gd name="T45" fmla="*/ 18 h 18"/>
                        <a:gd name="T46" fmla="*/ 144 w 190"/>
                        <a:gd name="T47" fmla="*/ 18 h 18"/>
                        <a:gd name="T48" fmla="*/ 144 w 190"/>
                        <a:gd name="T49" fmla="*/ 0 h 18"/>
                        <a:gd name="T50" fmla="*/ 180 w 190"/>
                        <a:gd name="T51" fmla="*/ 0 h 18"/>
                        <a:gd name="T52" fmla="*/ 190 w 190"/>
                        <a:gd name="T53" fmla="*/ 0 h 18"/>
                        <a:gd name="T54" fmla="*/ 190 w 190"/>
                        <a:gd name="T55" fmla="*/ 18 h 18"/>
                        <a:gd name="T56" fmla="*/ 180 w 190"/>
                        <a:gd name="T57" fmla="*/ 18 h 18"/>
                        <a:gd name="T58" fmla="*/ 180 w 190"/>
                        <a:gd name="T59" fmla="*/ 0 h 1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</a:cxnLst>
                      <a:rect l="0" t="0" r="r" b="b"/>
                      <a:pathLst>
                        <a:path w="190" h="18">
                          <a:moveTo>
                            <a:pt x="0" y="0"/>
                          </a:moveTo>
                          <a:lnTo>
                            <a:pt x="18" y="0"/>
                          </a:lnTo>
                          <a:lnTo>
                            <a:pt x="18" y="18"/>
                          </a:lnTo>
                          <a:lnTo>
                            <a:pt x="0" y="18"/>
                          </a:lnTo>
                          <a:lnTo>
                            <a:pt x="0" y="0"/>
                          </a:lnTo>
                          <a:close/>
                          <a:moveTo>
                            <a:pt x="36" y="0"/>
                          </a:moveTo>
                          <a:lnTo>
                            <a:pt x="54" y="0"/>
                          </a:lnTo>
                          <a:lnTo>
                            <a:pt x="54" y="18"/>
                          </a:lnTo>
                          <a:lnTo>
                            <a:pt x="36" y="18"/>
                          </a:lnTo>
                          <a:lnTo>
                            <a:pt x="36" y="0"/>
                          </a:lnTo>
                          <a:close/>
                          <a:moveTo>
                            <a:pt x="72" y="0"/>
                          </a:moveTo>
                          <a:lnTo>
                            <a:pt x="90" y="0"/>
                          </a:lnTo>
                          <a:lnTo>
                            <a:pt x="90" y="18"/>
                          </a:lnTo>
                          <a:lnTo>
                            <a:pt x="72" y="18"/>
                          </a:lnTo>
                          <a:lnTo>
                            <a:pt x="72" y="0"/>
                          </a:lnTo>
                          <a:close/>
                          <a:moveTo>
                            <a:pt x="108" y="0"/>
                          </a:moveTo>
                          <a:lnTo>
                            <a:pt x="126" y="0"/>
                          </a:lnTo>
                          <a:lnTo>
                            <a:pt x="126" y="18"/>
                          </a:lnTo>
                          <a:lnTo>
                            <a:pt x="108" y="18"/>
                          </a:lnTo>
                          <a:lnTo>
                            <a:pt x="108" y="0"/>
                          </a:lnTo>
                          <a:close/>
                          <a:moveTo>
                            <a:pt x="144" y="0"/>
                          </a:moveTo>
                          <a:lnTo>
                            <a:pt x="162" y="0"/>
                          </a:lnTo>
                          <a:lnTo>
                            <a:pt x="162" y="18"/>
                          </a:lnTo>
                          <a:lnTo>
                            <a:pt x="144" y="18"/>
                          </a:lnTo>
                          <a:lnTo>
                            <a:pt x="144" y="0"/>
                          </a:lnTo>
                          <a:close/>
                          <a:moveTo>
                            <a:pt x="180" y="0"/>
                          </a:moveTo>
                          <a:lnTo>
                            <a:pt x="190" y="0"/>
                          </a:lnTo>
                          <a:lnTo>
                            <a:pt x="190" y="18"/>
                          </a:lnTo>
                          <a:lnTo>
                            <a:pt x="180" y="18"/>
                          </a:lnTo>
                          <a:lnTo>
                            <a:pt x="180" y="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4763" cap="flat">
                      <a:solidFill>
                        <a:srgbClr val="000000"/>
                      </a:solidFill>
                      <a:prstDash val="solid"/>
                      <a:bevel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94959" name="Freeform 751"/>
                  <p:cNvSpPr>
                    <a:spLocks/>
                  </p:cNvSpPr>
                  <p:nvPr/>
                </p:nvSpPr>
                <p:spPr bwMode="auto">
                  <a:xfrm>
                    <a:off x="256" y="2040"/>
                    <a:ext cx="1782" cy="792"/>
                  </a:xfrm>
                  <a:custGeom>
                    <a:avLst/>
                    <a:gdLst>
                      <a:gd name="T0" fmla="*/ 0 w 1782"/>
                      <a:gd name="T1" fmla="*/ 127 h 792"/>
                      <a:gd name="T2" fmla="*/ 105 w 1782"/>
                      <a:gd name="T3" fmla="*/ 0 h 792"/>
                      <a:gd name="T4" fmla="*/ 1585 w 1782"/>
                      <a:gd name="T5" fmla="*/ 0 h 792"/>
                      <a:gd name="T6" fmla="*/ 1782 w 1782"/>
                      <a:gd name="T7" fmla="*/ 88 h 792"/>
                      <a:gd name="T8" fmla="*/ 1782 w 1782"/>
                      <a:gd name="T9" fmla="*/ 660 h 792"/>
                      <a:gd name="T10" fmla="*/ 1683 w 1782"/>
                      <a:gd name="T11" fmla="*/ 792 h 792"/>
                      <a:gd name="T12" fmla="*/ 105 w 1782"/>
                      <a:gd name="T13" fmla="*/ 792 h 792"/>
                      <a:gd name="T14" fmla="*/ 6 w 1782"/>
                      <a:gd name="T15" fmla="*/ 704 h 792"/>
                      <a:gd name="T16" fmla="*/ 8 w 1782"/>
                      <a:gd name="T17" fmla="*/ 116 h 7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782" h="792">
                        <a:moveTo>
                          <a:pt x="0" y="127"/>
                        </a:moveTo>
                        <a:lnTo>
                          <a:pt x="105" y="0"/>
                        </a:lnTo>
                        <a:lnTo>
                          <a:pt x="1585" y="0"/>
                        </a:lnTo>
                        <a:lnTo>
                          <a:pt x="1782" y="88"/>
                        </a:lnTo>
                        <a:lnTo>
                          <a:pt x="1782" y="660"/>
                        </a:lnTo>
                        <a:lnTo>
                          <a:pt x="1683" y="792"/>
                        </a:lnTo>
                        <a:lnTo>
                          <a:pt x="105" y="792"/>
                        </a:lnTo>
                        <a:lnTo>
                          <a:pt x="6" y="704"/>
                        </a:lnTo>
                        <a:lnTo>
                          <a:pt x="8" y="116"/>
                        </a:lnTo>
                      </a:path>
                    </a:pathLst>
                  </a:custGeom>
                  <a:gradFill rotWithShape="1">
                    <a:gsLst>
                      <a:gs pos="0">
                        <a:srgbClr val="00D200"/>
                      </a:gs>
                      <a:gs pos="50000">
                        <a:srgbClr val="008000"/>
                      </a:gs>
                      <a:gs pos="100000">
                        <a:srgbClr val="00D200"/>
                      </a:gs>
                    </a:gsLst>
                    <a:lin ang="270000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>
                    <a:outerShdw dist="107763" dir="18900000" algn="ctr" rotWithShape="0">
                      <a:srgbClr val="004800">
                        <a:alpha val="50000"/>
                      </a:srgbClr>
                    </a:outerShdw>
                  </a:effec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94960" name="Group 752"/>
                  <p:cNvGrpSpPr>
                    <a:grpSpLocks/>
                  </p:cNvGrpSpPr>
                  <p:nvPr/>
                </p:nvGrpSpPr>
                <p:grpSpPr bwMode="auto">
                  <a:xfrm>
                    <a:off x="352" y="2280"/>
                    <a:ext cx="1632" cy="235"/>
                    <a:chOff x="1088" y="2880"/>
                    <a:chExt cx="444" cy="64"/>
                  </a:xfrm>
                </p:grpSpPr>
                <p:sp>
                  <p:nvSpPr>
                    <p:cNvPr id="94961" name="Rectangle 7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8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62" name="Rectangle 7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4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63" name="Rectangle 7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00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64" name="Rectangle 7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5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65" name="Rectangle 7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16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66" name="Rectangle 7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72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67" name="Rectangle 7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8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68" name="Rectangle 7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2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969" name="Group 761"/>
                  <p:cNvGrpSpPr>
                    <a:grpSpLocks/>
                  </p:cNvGrpSpPr>
                  <p:nvPr/>
                </p:nvGrpSpPr>
                <p:grpSpPr bwMode="auto">
                  <a:xfrm>
                    <a:off x="592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94970" name="Oval 7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71" name="Freeform 763"/>
                    <p:cNvSpPr>
                      <a:spLocks/>
                    </p:cNvSpPr>
                    <p:nvPr/>
                  </p:nvSpPr>
                  <p:spPr bwMode="auto">
                    <a:xfrm>
                      <a:off x="5184" y="1968"/>
                      <a:ext cx="96" cy="171"/>
                    </a:xfrm>
                    <a:custGeom>
                      <a:avLst/>
                      <a:gdLst>
                        <a:gd name="T0" fmla="*/ 0 w 96"/>
                        <a:gd name="T1" fmla="*/ 0 h 171"/>
                        <a:gd name="T2" fmla="*/ 96 w 96"/>
                        <a:gd name="T3" fmla="*/ 0 h 171"/>
                        <a:gd name="T4" fmla="*/ 82 w 96"/>
                        <a:gd name="T5" fmla="*/ 156 h 171"/>
                        <a:gd name="T6" fmla="*/ 4 w 96"/>
                        <a:gd name="T7" fmla="*/ 171 h 171"/>
                        <a:gd name="T8" fmla="*/ 0 w 96"/>
                        <a:gd name="T9" fmla="*/ 48 h 1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96" h="171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94972" name="Freeform 764"/>
                  <p:cNvSpPr>
                    <a:spLocks/>
                  </p:cNvSpPr>
                  <p:nvPr/>
                </p:nvSpPr>
                <p:spPr bwMode="auto">
                  <a:xfrm>
                    <a:off x="304" y="2736"/>
                    <a:ext cx="1728" cy="1"/>
                  </a:xfrm>
                  <a:custGeom>
                    <a:avLst/>
                    <a:gdLst>
                      <a:gd name="T0" fmla="*/ 0 w 1728"/>
                      <a:gd name="T1" fmla="*/ 0 h 1"/>
                      <a:gd name="T2" fmla="*/ 1728 w 1728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728" h="1">
                        <a:moveTo>
                          <a:pt x="0" y="0"/>
                        </a:moveTo>
                        <a:cubicBezTo>
                          <a:pt x="0" y="0"/>
                          <a:pt x="864" y="0"/>
                          <a:pt x="1728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973" name="Freeform 765"/>
                  <p:cNvSpPr>
                    <a:spLocks/>
                  </p:cNvSpPr>
                  <p:nvPr/>
                </p:nvSpPr>
                <p:spPr bwMode="auto">
                  <a:xfrm>
                    <a:off x="270" y="2159"/>
                    <a:ext cx="1762" cy="1"/>
                  </a:xfrm>
                  <a:custGeom>
                    <a:avLst/>
                    <a:gdLst>
                      <a:gd name="T0" fmla="*/ 0 w 1762"/>
                      <a:gd name="T1" fmla="*/ 0 h 1"/>
                      <a:gd name="T2" fmla="*/ 1762 w 1762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762" h="1">
                        <a:moveTo>
                          <a:pt x="0" y="0"/>
                        </a:moveTo>
                        <a:cubicBezTo>
                          <a:pt x="293" y="0"/>
                          <a:pt x="1395" y="0"/>
                          <a:pt x="1762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94974" name="Group 766"/>
                  <p:cNvGrpSpPr>
                    <a:grpSpLocks/>
                  </p:cNvGrpSpPr>
                  <p:nvPr/>
                </p:nvGrpSpPr>
                <p:grpSpPr bwMode="auto">
                  <a:xfrm>
                    <a:off x="1504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94975" name="Oval 7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76" name="Freeform 768"/>
                    <p:cNvSpPr>
                      <a:spLocks/>
                    </p:cNvSpPr>
                    <p:nvPr/>
                  </p:nvSpPr>
                  <p:spPr bwMode="auto">
                    <a:xfrm>
                      <a:off x="5184" y="1968"/>
                      <a:ext cx="96" cy="171"/>
                    </a:xfrm>
                    <a:custGeom>
                      <a:avLst/>
                      <a:gdLst>
                        <a:gd name="T0" fmla="*/ 0 w 96"/>
                        <a:gd name="T1" fmla="*/ 0 h 171"/>
                        <a:gd name="T2" fmla="*/ 96 w 96"/>
                        <a:gd name="T3" fmla="*/ 0 h 171"/>
                        <a:gd name="T4" fmla="*/ 82 w 96"/>
                        <a:gd name="T5" fmla="*/ 156 h 171"/>
                        <a:gd name="T6" fmla="*/ 4 w 96"/>
                        <a:gd name="T7" fmla="*/ 171 h 171"/>
                        <a:gd name="T8" fmla="*/ 0 w 96"/>
                        <a:gd name="T9" fmla="*/ 48 h 1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96" h="171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94977" name="Freeform 769"/>
                  <p:cNvSpPr>
                    <a:spLocks/>
                  </p:cNvSpPr>
                  <p:nvPr/>
                </p:nvSpPr>
                <p:spPr bwMode="auto">
                  <a:xfrm>
                    <a:off x="496" y="2544"/>
                    <a:ext cx="16" cy="31"/>
                  </a:xfrm>
                  <a:custGeom>
                    <a:avLst/>
                    <a:gdLst>
                      <a:gd name="T0" fmla="*/ 0 w 16"/>
                      <a:gd name="T1" fmla="*/ 31 h 31"/>
                      <a:gd name="T2" fmla="*/ 16 w 16"/>
                      <a:gd name="T3" fmla="*/ 0 h 31"/>
                      <a:gd name="T4" fmla="*/ 0 w 16"/>
                      <a:gd name="T5" fmla="*/ 31 h 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6" h="31">
                        <a:moveTo>
                          <a:pt x="0" y="31"/>
                        </a:moveTo>
                        <a:cubicBezTo>
                          <a:pt x="5" y="21"/>
                          <a:pt x="16" y="0"/>
                          <a:pt x="16" y="0"/>
                        </a:cubicBezTo>
                        <a:cubicBezTo>
                          <a:pt x="16" y="0"/>
                          <a:pt x="5" y="21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978" name="Freeform 770"/>
                  <p:cNvSpPr>
                    <a:spLocks/>
                  </p:cNvSpPr>
                  <p:nvPr/>
                </p:nvSpPr>
                <p:spPr bwMode="auto">
                  <a:xfrm>
                    <a:off x="330" y="2208"/>
                    <a:ext cx="214" cy="528"/>
                  </a:xfrm>
                  <a:custGeom>
                    <a:avLst/>
                    <a:gdLst>
                      <a:gd name="T0" fmla="*/ 214 w 214"/>
                      <a:gd name="T1" fmla="*/ 528 h 528"/>
                      <a:gd name="T2" fmla="*/ 214 w 214"/>
                      <a:gd name="T3" fmla="*/ 0 h 528"/>
                      <a:gd name="T4" fmla="*/ 0 w 214"/>
                      <a:gd name="T5" fmla="*/ 2 h 528"/>
                      <a:gd name="T6" fmla="*/ 0 w 214"/>
                      <a:gd name="T7" fmla="*/ 527 h 528"/>
                      <a:gd name="T8" fmla="*/ 214 w 214"/>
                      <a:gd name="T9" fmla="*/ 528 h 5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14" h="528">
                        <a:moveTo>
                          <a:pt x="214" y="528"/>
                        </a:moveTo>
                        <a:lnTo>
                          <a:pt x="214" y="0"/>
                        </a:lnTo>
                        <a:lnTo>
                          <a:pt x="0" y="2"/>
                        </a:lnTo>
                        <a:lnTo>
                          <a:pt x="0" y="527"/>
                        </a:lnTo>
                        <a:lnTo>
                          <a:pt x="214" y="528"/>
                        </a:lnTo>
                        <a:close/>
                      </a:path>
                    </a:pathLst>
                  </a:custGeom>
                  <a:noFill/>
                  <a:ln w="1905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4979" name="Group 771"/>
                <p:cNvGrpSpPr>
                  <a:grpSpLocks/>
                </p:cNvGrpSpPr>
                <p:nvPr/>
              </p:nvGrpSpPr>
              <p:grpSpPr bwMode="auto">
                <a:xfrm>
                  <a:off x="-48" y="2496"/>
                  <a:ext cx="304" cy="285"/>
                  <a:chOff x="0" y="2496"/>
                  <a:chExt cx="304" cy="285"/>
                </a:xfrm>
              </p:grpSpPr>
              <p:sp>
                <p:nvSpPr>
                  <p:cNvPr id="94980" name="Line 772"/>
                  <p:cNvSpPr>
                    <a:spLocks noChangeShapeType="1"/>
                  </p:cNvSpPr>
                  <p:nvPr/>
                </p:nvSpPr>
                <p:spPr bwMode="auto">
                  <a:xfrm>
                    <a:off x="148" y="2496"/>
                    <a:ext cx="3" cy="285"/>
                  </a:xfrm>
                  <a:prstGeom prst="line">
                    <a:avLst/>
                  </a:prstGeom>
                  <a:noFill/>
                  <a:ln w="571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981" name="Freeform 773"/>
                  <p:cNvSpPr>
                    <a:spLocks noEditPoints="1"/>
                  </p:cNvSpPr>
                  <p:nvPr/>
                </p:nvSpPr>
                <p:spPr bwMode="auto">
                  <a:xfrm>
                    <a:off x="0" y="2592"/>
                    <a:ext cx="304" cy="48"/>
                  </a:xfrm>
                  <a:custGeom>
                    <a:avLst/>
                    <a:gdLst>
                      <a:gd name="T0" fmla="*/ 0 w 190"/>
                      <a:gd name="T1" fmla="*/ 0 h 18"/>
                      <a:gd name="T2" fmla="*/ 18 w 190"/>
                      <a:gd name="T3" fmla="*/ 0 h 18"/>
                      <a:gd name="T4" fmla="*/ 18 w 190"/>
                      <a:gd name="T5" fmla="*/ 18 h 18"/>
                      <a:gd name="T6" fmla="*/ 0 w 190"/>
                      <a:gd name="T7" fmla="*/ 18 h 18"/>
                      <a:gd name="T8" fmla="*/ 0 w 190"/>
                      <a:gd name="T9" fmla="*/ 0 h 18"/>
                      <a:gd name="T10" fmla="*/ 36 w 190"/>
                      <a:gd name="T11" fmla="*/ 0 h 18"/>
                      <a:gd name="T12" fmla="*/ 54 w 190"/>
                      <a:gd name="T13" fmla="*/ 0 h 18"/>
                      <a:gd name="T14" fmla="*/ 54 w 190"/>
                      <a:gd name="T15" fmla="*/ 18 h 18"/>
                      <a:gd name="T16" fmla="*/ 36 w 190"/>
                      <a:gd name="T17" fmla="*/ 18 h 18"/>
                      <a:gd name="T18" fmla="*/ 36 w 190"/>
                      <a:gd name="T19" fmla="*/ 0 h 18"/>
                      <a:gd name="T20" fmla="*/ 72 w 190"/>
                      <a:gd name="T21" fmla="*/ 0 h 18"/>
                      <a:gd name="T22" fmla="*/ 90 w 190"/>
                      <a:gd name="T23" fmla="*/ 0 h 18"/>
                      <a:gd name="T24" fmla="*/ 90 w 190"/>
                      <a:gd name="T25" fmla="*/ 18 h 18"/>
                      <a:gd name="T26" fmla="*/ 72 w 190"/>
                      <a:gd name="T27" fmla="*/ 18 h 18"/>
                      <a:gd name="T28" fmla="*/ 72 w 190"/>
                      <a:gd name="T29" fmla="*/ 0 h 18"/>
                      <a:gd name="T30" fmla="*/ 108 w 190"/>
                      <a:gd name="T31" fmla="*/ 0 h 18"/>
                      <a:gd name="T32" fmla="*/ 126 w 190"/>
                      <a:gd name="T33" fmla="*/ 0 h 18"/>
                      <a:gd name="T34" fmla="*/ 126 w 190"/>
                      <a:gd name="T35" fmla="*/ 18 h 18"/>
                      <a:gd name="T36" fmla="*/ 108 w 190"/>
                      <a:gd name="T37" fmla="*/ 18 h 18"/>
                      <a:gd name="T38" fmla="*/ 108 w 190"/>
                      <a:gd name="T39" fmla="*/ 0 h 18"/>
                      <a:gd name="T40" fmla="*/ 144 w 190"/>
                      <a:gd name="T41" fmla="*/ 0 h 18"/>
                      <a:gd name="T42" fmla="*/ 162 w 190"/>
                      <a:gd name="T43" fmla="*/ 0 h 18"/>
                      <a:gd name="T44" fmla="*/ 162 w 190"/>
                      <a:gd name="T45" fmla="*/ 18 h 18"/>
                      <a:gd name="T46" fmla="*/ 144 w 190"/>
                      <a:gd name="T47" fmla="*/ 18 h 18"/>
                      <a:gd name="T48" fmla="*/ 144 w 190"/>
                      <a:gd name="T49" fmla="*/ 0 h 18"/>
                      <a:gd name="T50" fmla="*/ 180 w 190"/>
                      <a:gd name="T51" fmla="*/ 0 h 18"/>
                      <a:gd name="T52" fmla="*/ 190 w 190"/>
                      <a:gd name="T53" fmla="*/ 0 h 18"/>
                      <a:gd name="T54" fmla="*/ 190 w 190"/>
                      <a:gd name="T55" fmla="*/ 18 h 18"/>
                      <a:gd name="T56" fmla="*/ 180 w 190"/>
                      <a:gd name="T57" fmla="*/ 18 h 18"/>
                      <a:gd name="T58" fmla="*/ 180 w 190"/>
                      <a:gd name="T59" fmla="*/ 0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90" h="18">
                        <a:moveTo>
                          <a:pt x="0" y="0"/>
                        </a:moveTo>
                        <a:lnTo>
                          <a:pt x="18" y="0"/>
                        </a:lnTo>
                        <a:lnTo>
                          <a:pt x="18" y="18"/>
                        </a:lnTo>
                        <a:lnTo>
                          <a:pt x="0" y="18"/>
                        </a:lnTo>
                        <a:lnTo>
                          <a:pt x="0" y="0"/>
                        </a:lnTo>
                        <a:close/>
                        <a:moveTo>
                          <a:pt x="36" y="0"/>
                        </a:moveTo>
                        <a:lnTo>
                          <a:pt x="54" y="0"/>
                        </a:lnTo>
                        <a:lnTo>
                          <a:pt x="54" y="18"/>
                        </a:lnTo>
                        <a:lnTo>
                          <a:pt x="36" y="18"/>
                        </a:lnTo>
                        <a:lnTo>
                          <a:pt x="36" y="0"/>
                        </a:lnTo>
                        <a:close/>
                        <a:moveTo>
                          <a:pt x="72" y="0"/>
                        </a:moveTo>
                        <a:lnTo>
                          <a:pt x="90" y="0"/>
                        </a:lnTo>
                        <a:lnTo>
                          <a:pt x="90" y="18"/>
                        </a:lnTo>
                        <a:lnTo>
                          <a:pt x="72" y="18"/>
                        </a:lnTo>
                        <a:lnTo>
                          <a:pt x="72" y="0"/>
                        </a:lnTo>
                        <a:close/>
                        <a:moveTo>
                          <a:pt x="108" y="0"/>
                        </a:moveTo>
                        <a:lnTo>
                          <a:pt x="126" y="0"/>
                        </a:lnTo>
                        <a:lnTo>
                          <a:pt x="126" y="18"/>
                        </a:lnTo>
                        <a:lnTo>
                          <a:pt x="108" y="18"/>
                        </a:lnTo>
                        <a:lnTo>
                          <a:pt x="108" y="0"/>
                        </a:lnTo>
                        <a:close/>
                        <a:moveTo>
                          <a:pt x="144" y="0"/>
                        </a:moveTo>
                        <a:lnTo>
                          <a:pt x="162" y="0"/>
                        </a:lnTo>
                        <a:lnTo>
                          <a:pt x="162" y="18"/>
                        </a:lnTo>
                        <a:lnTo>
                          <a:pt x="144" y="18"/>
                        </a:lnTo>
                        <a:lnTo>
                          <a:pt x="144" y="0"/>
                        </a:lnTo>
                        <a:close/>
                        <a:moveTo>
                          <a:pt x="180" y="0"/>
                        </a:moveTo>
                        <a:lnTo>
                          <a:pt x="190" y="0"/>
                        </a:lnTo>
                        <a:lnTo>
                          <a:pt x="190" y="18"/>
                        </a:lnTo>
                        <a:lnTo>
                          <a:pt x="180" y="18"/>
                        </a:lnTo>
                        <a:lnTo>
                          <a:pt x="18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4763" cap="flat">
                    <a:solidFill>
                      <a:srgbClr val="000000"/>
                    </a:solidFill>
                    <a:prstDash val="solid"/>
                    <a:bevel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94982" name="Group 774"/>
            <p:cNvGrpSpPr>
              <a:grpSpLocks/>
            </p:cNvGrpSpPr>
            <p:nvPr/>
          </p:nvGrpSpPr>
          <p:grpSpPr bwMode="auto">
            <a:xfrm>
              <a:off x="4944" y="3024"/>
              <a:ext cx="1392" cy="816"/>
              <a:chOff x="723" y="872"/>
              <a:chExt cx="2390" cy="1386"/>
            </a:xfrm>
          </p:grpSpPr>
          <p:grpSp>
            <p:nvGrpSpPr>
              <p:cNvPr id="94983" name="Group 775"/>
              <p:cNvGrpSpPr>
                <a:grpSpLocks/>
              </p:cNvGrpSpPr>
              <p:nvPr/>
            </p:nvGrpSpPr>
            <p:grpSpPr bwMode="auto">
              <a:xfrm>
                <a:off x="2087" y="1824"/>
                <a:ext cx="409" cy="434"/>
                <a:chOff x="2298" y="1822"/>
                <a:chExt cx="409" cy="434"/>
              </a:xfrm>
            </p:grpSpPr>
            <p:grpSp>
              <p:nvGrpSpPr>
                <p:cNvPr id="94984" name="Group 776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94985" name="Group 777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94986" name="Group 77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94987" name="Oval 7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988" name="Oval 7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94989" name="Group 78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94990" name="Oval 7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4991" name="Oval 7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4992" name="Group 784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94993" name="Freeform 785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94" name="Freeform 786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94995" name="Group 78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94996" name="Group 788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94997" name="Oval 7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4998" name="Oval 7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4999" name="Group 79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95000" name="Oval 7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5001" name="Oval 7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95002" name="Group 794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5003" name="Freeform 795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004" name="Freeform 796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5005" name="Group 79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95006" name="Oval 79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007" name="Oval 799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5008" name="Group 800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5009" name="Oval 80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010" name="Oval 802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5011" name="Group 80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95012" name="Oval 804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013" name="Oval 80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5014" name="Group 80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5015" name="Oval 807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016" name="Oval 80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5017" name="Group 809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5018" name="Freeform 810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019" name="Freeform 811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95020" name="Group 812"/>
              <p:cNvGrpSpPr>
                <a:grpSpLocks/>
              </p:cNvGrpSpPr>
              <p:nvPr/>
            </p:nvGrpSpPr>
            <p:grpSpPr bwMode="auto">
              <a:xfrm>
                <a:off x="1511" y="1824"/>
                <a:ext cx="409" cy="434"/>
                <a:chOff x="2298" y="1822"/>
                <a:chExt cx="409" cy="434"/>
              </a:xfrm>
            </p:grpSpPr>
            <p:grpSp>
              <p:nvGrpSpPr>
                <p:cNvPr id="95021" name="Group 81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95022" name="Group 814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95023" name="Group 8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95024" name="Oval 8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5025" name="Oval 8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95026" name="Group 81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95027" name="Oval 8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5028" name="Oval 8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5029" name="Group 82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95030" name="Freeform 822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5031" name="Freeform 823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95032" name="Group 82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95033" name="Group 825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95034" name="Oval 8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5035" name="Oval 8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5036" name="Group 828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95037" name="Oval 8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5038" name="Oval 8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95039" name="Group 831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5040" name="Freeform 832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041" name="Freeform 83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5042" name="Group 83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95043" name="Oval 83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044" name="Oval 836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5045" name="Group 837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5046" name="Oval 83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047" name="Oval 839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5048" name="Group 84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95049" name="Oval 84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050" name="Oval 84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5051" name="Group 84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5052" name="Oval 84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053" name="Oval 84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5054" name="Group 84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5055" name="Freeform 847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056" name="Freeform 848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95057" name="Group 849"/>
              <p:cNvGrpSpPr>
                <a:grpSpLocks/>
              </p:cNvGrpSpPr>
              <p:nvPr/>
            </p:nvGrpSpPr>
            <p:grpSpPr bwMode="auto">
              <a:xfrm>
                <a:off x="2793" y="1608"/>
                <a:ext cx="320" cy="321"/>
                <a:chOff x="0" y="2496"/>
                <a:chExt cx="304" cy="285"/>
              </a:xfrm>
            </p:grpSpPr>
            <p:sp>
              <p:nvSpPr>
                <p:cNvPr id="95058" name="Line 850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5059" name="Freeform 851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18 w 190"/>
                    <a:gd name="T3" fmla="*/ 0 h 18"/>
                    <a:gd name="T4" fmla="*/ 18 w 190"/>
                    <a:gd name="T5" fmla="*/ 18 h 18"/>
                    <a:gd name="T6" fmla="*/ 0 w 190"/>
                    <a:gd name="T7" fmla="*/ 18 h 18"/>
                    <a:gd name="T8" fmla="*/ 0 w 190"/>
                    <a:gd name="T9" fmla="*/ 0 h 18"/>
                    <a:gd name="T10" fmla="*/ 36 w 190"/>
                    <a:gd name="T11" fmla="*/ 0 h 18"/>
                    <a:gd name="T12" fmla="*/ 54 w 190"/>
                    <a:gd name="T13" fmla="*/ 0 h 18"/>
                    <a:gd name="T14" fmla="*/ 54 w 190"/>
                    <a:gd name="T15" fmla="*/ 18 h 18"/>
                    <a:gd name="T16" fmla="*/ 36 w 190"/>
                    <a:gd name="T17" fmla="*/ 18 h 18"/>
                    <a:gd name="T18" fmla="*/ 36 w 190"/>
                    <a:gd name="T19" fmla="*/ 0 h 18"/>
                    <a:gd name="T20" fmla="*/ 72 w 190"/>
                    <a:gd name="T21" fmla="*/ 0 h 18"/>
                    <a:gd name="T22" fmla="*/ 90 w 190"/>
                    <a:gd name="T23" fmla="*/ 0 h 18"/>
                    <a:gd name="T24" fmla="*/ 90 w 190"/>
                    <a:gd name="T25" fmla="*/ 18 h 18"/>
                    <a:gd name="T26" fmla="*/ 72 w 190"/>
                    <a:gd name="T27" fmla="*/ 18 h 18"/>
                    <a:gd name="T28" fmla="*/ 72 w 190"/>
                    <a:gd name="T29" fmla="*/ 0 h 18"/>
                    <a:gd name="T30" fmla="*/ 108 w 190"/>
                    <a:gd name="T31" fmla="*/ 0 h 18"/>
                    <a:gd name="T32" fmla="*/ 126 w 190"/>
                    <a:gd name="T33" fmla="*/ 0 h 18"/>
                    <a:gd name="T34" fmla="*/ 126 w 190"/>
                    <a:gd name="T35" fmla="*/ 18 h 18"/>
                    <a:gd name="T36" fmla="*/ 108 w 190"/>
                    <a:gd name="T37" fmla="*/ 18 h 18"/>
                    <a:gd name="T38" fmla="*/ 108 w 190"/>
                    <a:gd name="T39" fmla="*/ 0 h 18"/>
                    <a:gd name="T40" fmla="*/ 144 w 190"/>
                    <a:gd name="T41" fmla="*/ 0 h 18"/>
                    <a:gd name="T42" fmla="*/ 162 w 190"/>
                    <a:gd name="T43" fmla="*/ 0 h 18"/>
                    <a:gd name="T44" fmla="*/ 162 w 190"/>
                    <a:gd name="T45" fmla="*/ 18 h 18"/>
                    <a:gd name="T46" fmla="*/ 144 w 190"/>
                    <a:gd name="T47" fmla="*/ 18 h 18"/>
                    <a:gd name="T48" fmla="*/ 144 w 190"/>
                    <a:gd name="T49" fmla="*/ 0 h 18"/>
                    <a:gd name="T50" fmla="*/ 180 w 190"/>
                    <a:gd name="T51" fmla="*/ 0 h 18"/>
                    <a:gd name="T52" fmla="*/ 190 w 190"/>
                    <a:gd name="T53" fmla="*/ 0 h 18"/>
                    <a:gd name="T54" fmla="*/ 190 w 190"/>
                    <a:gd name="T55" fmla="*/ 18 h 18"/>
                    <a:gd name="T56" fmla="*/ 180 w 190"/>
                    <a:gd name="T57" fmla="*/ 18 h 18"/>
                    <a:gd name="T58" fmla="*/ 180 w 190"/>
                    <a:gd name="T59" fmla="*/ 0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95060" name="Group 852"/>
              <p:cNvGrpSpPr>
                <a:grpSpLocks/>
              </p:cNvGrpSpPr>
              <p:nvPr/>
            </p:nvGrpSpPr>
            <p:grpSpPr bwMode="auto">
              <a:xfrm>
                <a:off x="1056" y="1822"/>
                <a:ext cx="405" cy="434"/>
                <a:chOff x="1177" y="1822"/>
                <a:chExt cx="405" cy="434"/>
              </a:xfrm>
            </p:grpSpPr>
            <p:grpSp>
              <p:nvGrpSpPr>
                <p:cNvPr id="95061" name="Group 853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95062" name="Group 854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grpSp>
                  <p:nvGrpSpPr>
                    <p:cNvPr id="95063" name="Group 85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95064" name="Oval 85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5065" name="Oval 8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95066" name="Group 85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95067" name="Oval 8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5068" name="Oval 8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5069" name="Group 861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95070" name="Freeform 862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5071" name="Freeform 863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95072" name="Group 864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95073" name="Group 865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95074" name="Oval 8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5075" name="Oval 8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5076" name="Group 868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95077" name="Oval 8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5078" name="Oval 8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95079" name="Group 871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95080" name="Freeform 872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081" name="Freeform 873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5082" name="Group 874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95083" name="Oval 875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084" name="Oval 876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5085" name="Group 877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95086" name="Oval 878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087" name="Oval 879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5088" name="Group 880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95089" name="Oval 881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090" name="Oval 882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5091" name="Group 883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95092" name="Oval 884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093" name="Oval 885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5094" name="Group 886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95095" name="Freeform 887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096" name="Freeform 888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95097" name="Group 889"/>
              <p:cNvGrpSpPr>
                <a:grpSpLocks/>
              </p:cNvGrpSpPr>
              <p:nvPr/>
            </p:nvGrpSpPr>
            <p:grpSpPr bwMode="auto">
              <a:xfrm>
                <a:off x="2519" y="1822"/>
                <a:ext cx="409" cy="434"/>
                <a:chOff x="2298" y="1822"/>
                <a:chExt cx="409" cy="434"/>
              </a:xfrm>
            </p:grpSpPr>
            <p:grpSp>
              <p:nvGrpSpPr>
                <p:cNvPr id="95098" name="Group 89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95099" name="Group 891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95100" name="Group 89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95101" name="Oval 8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5102" name="Oval 8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95103" name="Group 89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95104" name="Oval 8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95105" name="Oval 89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95106" name="Group 898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95107" name="Freeform 899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5108" name="Freeform 900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95109" name="Group 901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95110" name="Group 902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95111" name="Oval 9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5112" name="Oval 9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95113" name="Group 905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95114" name="Oval 9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5115" name="Oval 9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95116" name="Group 908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5117" name="Freeform 909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118" name="Freeform 910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5119" name="Group 911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95120" name="Oval 91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121" name="Oval 913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5122" name="Group 914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5123" name="Oval 91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124" name="Oval 916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5125" name="Group 91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95126" name="Oval 91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127" name="Oval 919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5128" name="Group 920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5129" name="Oval 92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130" name="Oval 922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5131" name="Group 92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95132" name="Freeform 924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133" name="Freeform 925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95134" name="Freeform 926"/>
              <p:cNvSpPr>
                <a:spLocks/>
              </p:cNvSpPr>
              <p:nvPr/>
            </p:nvSpPr>
            <p:spPr bwMode="auto">
              <a:xfrm>
                <a:off x="879" y="1608"/>
                <a:ext cx="4" cy="261"/>
              </a:xfrm>
              <a:custGeom>
                <a:avLst/>
                <a:gdLst>
                  <a:gd name="T0" fmla="*/ 0 w 4"/>
                  <a:gd name="T1" fmla="*/ 0 h 232"/>
                  <a:gd name="T2" fmla="*/ 4 w 4"/>
                  <a:gd name="T3" fmla="*/ 232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95135" name="Group 927"/>
              <p:cNvGrpSpPr>
                <a:grpSpLocks/>
              </p:cNvGrpSpPr>
              <p:nvPr/>
            </p:nvGrpSpPr>
            <p:grpSpPr bwMode="auto">
              <a:xfrm>
                <a:off x="723" y="1608"/>
                <a:ext cx="320" cy="321"/>
                <a:chOff x="0" y="2496"/>
                <a:chExt cx="304" cy="285"/>
              </a:xfrm>
            </p:grpSpPr>
            <p:sp>
              <p:nvSpPr>
                <p:cNvPr id="95136" name="Line 928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5137" name="Freeform 929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18 w 190"/>
                    <a:gd name="T3" fmla="*/ 0 h 18"/>
                    <a:gd name="T4" fmla="*/ 18 w 190"/>
                    <a:gd name="T5" fmla="*/ 18 h 18"/>
                    <a:gd name="T6" fmla="*/ 0 w 190"/>
                    <a:gd name="T7" fmla="*/ 18 h 18"/>
                    <a:gd name="T8" fmla="*/ 0 w 190"/>
                    <a:gd name="T9" fmla="*/ 0 h 18"/>
                    <a:gd name="T10" fmla="*/ 36 w 190"/>
                    <a:gd name="T11" fmla="*/ 0 h 18"/>
                    <a:gd name="T12" fmla="*/ 54 w 190"/>
                    <a:gd name="T13" fmla="*/ 0 h 18"/>
                    <a:gd name="T14" fmla="*/ 54 w 190"/>
                    <a:gd name="T15" fmla="*/ 18 h 18"/>
                    <a:gd name="T16" fmla="*/ 36 w 190"/>
                    <a:gd name="T17" fmla="*/ 18 h 18"/>
                    <a:gd name="T18" fmla="*/ 36 w 190"/>
                    <a:gd name="T19" fmla="*/ 0 h 18"/>
                    <a:gd name="T20" fmla="*/ 72 w 190"/>
                    <a:gd name="T21" fmla="*/ 0 h 18"/>
                    <a:gd name="T22" fmla="*/ 90 w 190"/>
                    <a:gd name="T23" fmla="*/ 0 h 18"/>
                    <a:gd name="T24" fmla="*/ 90 w 190"/>
                    <a:gd name="T25" fmla="*/ 18 h 18"/>
                    <a:gd name="T26" fmla="*/ 72 w 190"/>
                    <a:gd name="T27" fmla="*/ 18 h 18"/>
                    <a:gd name="T28" fmla="*/ 72 w 190"/>
                    <a:gd name="T29" fmla="*/ 0 h 18"/>
                    <a:gd name="T30" fmla="*/ 108 w 190"/>
                    <a:gd name="T31" fmla="*/ 0 h 18"/>
                    <a:gd name="T32" fmla="*/ 126 w 190"/>
                    <a:gd name="T33" fmla="*/ 0 h 18"/>
                    <a:gd name="T34" fmla="*/ 126 w 190"/>
                    <a:gd name="T35" fmla="*/ 18 h 18"/>
                    <a:gd name="T36" fmla="*/ 108 w 190"/>
                    <a:gd name="T37" fmla="*/ 18 h 18"/>
                    <a:gd name="T38" fmla="*/ 108 w 190"/>
                    <a:gd name="T39" fmla="*/ 0 h 18"/>
                    <a:gd name="T40" fmla="*/ 144 w 190"/>
                    <a:gd name="T41" fmla="*/ 0 h 18"/>
                    <a:gd name="T42" fmla="*/ 162 w 190"/>
                    <a:gd name="T43" fmla="*/ 0 h 18"/>
                    <a:gd name="T44" fmla="*/ 162 w 190"/>
                    <a:gd name="T45" fmla="*/ 18 h 18"/>
                    <a:gd name="T46" fmla="*/ 144 w 190"/>
                    <a:gd name="T47" fmla="*/ 18 h 18"/>
                    <a:gd name="T48" fmla="*/ 144 w 190"/>
                    <a:gd name="T49" fmla="*/ 0 h 18"/>
                    <a:gd name="T50" fmla="*/ 180 w 190"/>
                    <a:gd name="T51" fmla="*/ 0 h 18"/>
                    <a:gd name="T52" fmla="*/ 190 w 190"/>
                    <a:gd name="T53" fmla="*/ 0 h 18"/>
                    <a:gd name="T54" fmla="*/ 190 w 190"/>
                    <a:gd name="T55" fmla="*/ 18 h 18"/>
                    <a:gd name="T56" fmla="*/ 180 w 190"/>
                    <a:gd name="T57" fmla="*/ 18 h 18"/>
                    <a:gd name="T58" fmla="*/ 180 w 190"/>
                    <a:gd name="T59" fmla="*/ 0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5138" name="Freeform 930"/>
              <p:cNvSpPr>
                <a:spLocks/>
              </p:cNvSpPr>
              <p:nvPr/>
            </p:nvSpPr>
            <p:spPr bwMode="auto">
              <a:xfrm>
                <a:off x="992" y="1095"/>
                <a:ext cx="2088" cy="891"/>
              </a:xfrm>
              <a:custGeom>
                <a:avLst/>
                <a:gdLst>
                  <a:gd name="T0" fmla="*/ 0 w 2088"/>
                  <a:gd name="T1" fmla="*/ 143 h 891"/>
                  <a:gd name="T2" fmla="*/ 110 w 2088"/>
                  <a:gd name="T3" fmla="*/ 0 h 891"/>
                  <a:gd name="T4" fmla="*/ 1668 w 2088"/>
                  <a:gd name="T5" fmla="*/ 0 h 891"/>
                  <a:gd name="T6" fmla="*/ 1875 w 2088"/>
                  <a:gd name="T7" fmla="*/ 99 h 891"/>
                  <a:gd name="T8" fmla="*/ 2088 w 2088"/>
                  <a:gd name="T9" fmla="*/ 513 h 891"/>
                  <a:gd name="T10" fmla="*/ 2072 w 2088"/>
                  <a:gd name="T11" fmla="*/ 881 h 891"/>
                  <a:gd name="T12" fmla="*/ 1771 w 2088"/>
                  <a:gd name="T13" fmla="*/ 891 h 891"/>
                  <a:gd name="T14" fmla="*/ 110 w 2088"/>
                  <a:gd name="T15" fmla="*/ 891 h 891"/>
                  <a:gd name="T16" fmla="*/ 6 w 2088"/>
                  <a:gd name="T17" fmla="*/ 792 h 891"/>
                  <a:gd name="T18" fmla="*/ 8 w 2088"/>
                  <a:gd name="T19" fmla="*/ 131 h 8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88" h="891">
                    <a:moveTo>
                      <a:pt x="0" y="143"/>
                    </a:moveTo>
                    <a:lnTo>
                      <a:pt x="110" y="0"/>
                    </a:lnTo>
                    <a:lnTo>
                      <a:pt x="1668" y="0"/>
                    </a:lnTo>
                    <a:lnTo>
                      <a:pt x="1875" y="99"/>
                    </a:lnTo>
                    <a:lnTo>
                      <a:pt x="2088" y="513"/>
                    </a:lnTo>
                    <a:lnTo>
                      <a:pt x="2072" y="881"/>
                    </a:lnTo>
                    <a:lnTo>
                      <a:pt x="1771" y="891"/>
                    </a:lnTo>
                    <a:lnTo>
                      <a:pt x="110" y="891"/>
                    </a:lnTo>
                    <a:lnTo>
                      <a:pt x="6" y="792"/>
                    </a:lnTo>
                    <a:lnTo>
                      <a:pt x="8" y="131"/>
                    </a:lnTo>
                  </a:path>
                </a:pathLst>
              </a:custGeom>
              <a:gradFill rotWithShape="1">
                <a:gsLst>
                  <a:gs pos="0">
                    <a:srgbClr val="00D200"/>
                  </a:gs>
                  <a:gs pos="50000">
                    <a:srgbClr val="008000"/>
                  </a:gs>
                  <a:gs pos="100000">
                    <a:srgbClr val="00D200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139" name="Rectangle 931"/>
              <p:cNvSpPr>
                <a:spLocks noChangeArrowheads="1"/>
              </p:cNvSpPr>
              <p:nvPr/>
            </p:nvSpPr>
            <p:spPr bwMode="auto">
              <a:xfrm>
                <a:off x="1093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5140" name="Rectangle 932"/>
              <p:cNvSpPr>
                <a:spLocks noChangeArrowheads="1"/>
              </p:cNvSpPr>
              <p:nvPr/>
            </p:nvSpPr>
            <p:spPr bwMode="auto">
              <a:xfrm>
                <a:off x="1526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5141" name="Rectangle 933"/>
              <p:cNvSpPr>
                <a:spLocks noChangeArrowheads="1"/>
              </p:cNvSpPr>
              <p:nvPr/>
            </p:nvSpPr>
            <p:spPr bwMode="auto">
              <a:xfrm>
                <a:off x="2408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95142" name="Group 934"/>
              <p:cNvGrpSpPr>
                <a:grpSpLocks/>
              </p:cNvGrpSpPr>
              <p:nvPr/>
            </p:nvGrpSpPr>
            <p:grpSpPr bwMode="auto">
              <a:xfrm>
                <a:off x="1346" y="960"/>
                <a:ext cx="202" cy="192"/>
                <a:chOff x="5136" y="1968"/>
                <a:chExt cx="192" cy="171"/>
              </a:xfrm>
            </p:grpSpPr>
            <p:sp>
              <p:nvSpPr>
                <p:cNvPr id="95143" name="Oval 935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5144" name="Freeform 936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5145" name="Freeform 937"/>
              <p:cNvSpPr>
                <a:spLocks/>
              </p:cNvSpPr>
              <p:nvPr/>
            </p:nvSpPr>
            <p:spPr bwMode="auto">
              <a:xfrm>
                <a:off x="1043" y="1878"/>
                <a:ext cx="1818" cy="1"/>
              </a:xfrm>
              <a:custGeom>
                <a:avLst/>
                <a:gdLst>
                  <a:gd name="T0" fmla="*/ 0 w 1728"/>
                  <a:gd name="T1" fmla="*/ 0 h 1"/>
                  <a:gd name="T2" fmla="*/ 1728 w 1728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146" name="Freeform 938"/>
              <p:cNvSpPr>
                <a:spLocks/>
              </p:cNvSpPr>
              <p:nvPr/>
            </p:nvSpPr>
            <p:spPr bwMode="auto">
              <a:xfrm>
                <a:off x="1007" y="1229"/>
                <a:ext cx="1854" cy="1"/>
              </a:xfrm>
              <a:custGeom>
                <a:avLst/>
                <a:gdLst>
                  <a:gd name="T0" fmla="*/ 0 w 1762"/>
                  <a:gd name="T1" fmla="*/ 0 h 1"/>
                  <a:gd name="T2" fmla="*/ 1762 w 1762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95147" name="Group 939"/>
              <p:cNvGrpSpPr>
                <a:grpSpLocks/>
              </p:cNvGrpSpPr>
              <p:nvPr/>
            </p:nvGrpSpPr>
            <p:grpSpPr bwMode="auto">
              <a:xfrm>
                <a:off x="2305" y="960"/>
                <a:ext cx="202" cy="192"/>
                <a:chOff x="5136" y="1968"/>
                <a:chExt cx="192" cy="171"/>
              </a:xfrm>
            </p:grpSpPr>
            <p:sp>
              <p:nvSpPr>
                <p:cNvPr id="95148" name="Oval 940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95149" name="Freeform 941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5150" name="Freeform 942"/>
              <p:cNvSpPr>
                <a:spLocks/>
              </p:cNvSpPr>
              <p:nvPr/>
            </p:nvSpPr>
            <p:spPr bwMode="auto">
              <a:xfrm>
                <a:off x="1245" y="1662"/>
                <a:ext cx="17" cy="35"/>
              </a:xfrm>
              <a:custGeom>
                <a:avLst/>
                <a:gdLst>
                  <a:gd name="T0" fmla="*/ 0 w 16"/>
                  <a:gd name="T1" fmla="*/ 31 h 31"/>
                  <a:gd name="T2" fmla="*/ 16 w 16"/>
                  <a:gd name="T3" fmla="*/ 0 h 31"/>
                  <a:gd name="T4" fmla="*/ 0 w 16"/>
                  <a:gd name="T5" fmla="*/ 31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151" name="Freeform 943"/>
              <p:cNvSpPr>
                <a:spLocks/>
              </p:cNvSpPr>
              <p:nvPr/>
            </p:nvSpPr>
            <p:spPr bwMode="auto">
              <a:xfrm>
                <a:off x="1070" y="1284"/>
                <a:ext cx="225" cy="594"/>
              </a:xfrm>
              <a:custGeom>
                <a:avLst/>
                <a:gdLst>
                  <a:gd name="T0" fmla="*/ 214 w 214"/>
                  <a:gd name="T1" fmla="*/ 528 h 528"/>
                  <a:gd name="T2" fmla="*/ 214 w 214"/>
                  <a:gd name="T3" fmla="*/ 0 h 528"/>
                  <a:gd name="T4" fmla="*/ 0 w 214"/>
                  <a:gd name="T5" fmla="*/ 2 h 528"/>
                  <a:gd name="T6" fmla="*/ 0 w 214"/>
                  <a:gd name="T7" fmla="*/ 527 h 528"/>
                  <a:gd name="T8" fmla="*/ 214 w 214"/>
                  <a:gd name="T9" fmla="*/ 528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152" name="Freeform 944"/>
              <p:cNvSpPr>
                <a:spLocks/>
              </p:cNvSpPr>
              <p:nvPr/>
            </p:nvSpPr>
            <p:spPr bwMode="auto">
              <a:xfrm>
                <a:off x="2664" y="1200"/>
                <a:ext cx="432" cy="520"/>
              </a:xfrm>
              <a:custGeom>
                <a:avLst/>
                <a:gdLst>
                  <a:gd name="T0" fmla="*/ 216 w 432"/>
                  <a:gd name="T1" fmla="*/ 0 h 520"/>
                  <a:gd name="T2" fmla="*/ 0 w 432"/>
                  <a:gd name="T3" fmla="*/ 136 h 520"/>
                  <a:gd name="T4" fmla="*/ 64 w 432"/>
                  <a:gd name="T5" fmla="*/ 520 h 520"/>
                  <a:gd name="T6" fmla="*/ 400 w 432"/>
                  <a:gd name="T7" fmla="*/ 520 h 520"/>
                  <a:gd name="T8" fmla="*/ 432 w 432"/>
                  <a:gd name="T9" fmla="*/ 424 h 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520">
                    <a:moveTo>
                      <a:pt x="216" y="0"/>
                    </a:moveTo>
                    <a:lnTo>
                      <a:pt x="0" y="136"/>
                    </a:lnTo>
                    <a:lnTo>
                      <a:pt x="64" y="520"/>
                    </a:lnTo>
                    <a:lnTo>
                      <a:pt x="400" y="520"/>
                    </a:lnTo>
                    <a:lnTo>
                      <a:pt x="432" y="424"/>
                    </a:ln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153" name="Rectangle 945"/>
              <p:cNvSpPr>
                <a:spLocks noChangeArrowheads="1"/>
              </p:cNvSpPr>
              <p:nvPr/>
            </p:nvSpPr>
            <p:spPr bwMode="auto">
              <a:xfrm>
                <a:off x="2120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5154" name="Freeform 946"/>
              <p:cNvSpPr>
                <a:spLocks/>
              </p:cNvSpPr>
              <p:nvPr/>
            </p:nvSpPr>
            <p:spPr bwMode="auto">
              <a:xfrm>
                <a:off x="1832" y="872"/>
                <a:ext cx="784" cy="328"/>
              </a:xfrm>
              <a:custGeom>
                <a:avLst/>
                <a:gdLst>
                  <a:gd name="T0" fmla="*/ 328 w 784"/>
                  <a:gd name="T1" fmla="*/ 280 h 328"/>
                  <a:gd name="T2" fmla="*/ 0 w 784"/>
                  <a:gd name="T3" fmla="*/ 0 h 328"/>
                  <a:gd name="T4" fmla="*/ 784 w 784"/>
                  <a:gd name="T5" fmla="*/ 0 h 328"/>
                  <a:gd name="T6" fmla="*/ 232 w 784"/>
                  <a:gd name="T7" fmla="*/ 328 h 3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84" h="328">
                    <a:moveTo>
                      <a:pt x="328" y="280"/>
                    </a:moveTo>
                    <a:lnTo>
                      <a:pt x="0" y="0"/>
                    </a:lnTo>
                    <a:lnTo>
                      <a:pt x="784" y="0"/>
                    </a:lnTo>
                    <a:lnTo>
                      <a:pt x="232" y="328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155" name="Rectangle 947"/>
              <p:cNvSpPr>
                <a:spLocks noChangeArrowheads="1"/>
              </p:cNvSpPr>
              <p:nvPr/>
            </p:nvSpPr>
            <p:spPr bwMode="auto">
              <a:xfrm>
                <a:off x="1824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6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412750" y="6213475"/>
            <a:ext cx="5165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0     1   2    3    4    5    6    7    8    9   10  11  </a:t>
            </a:r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160338" y="2417763"/>
            <a:ext cx="523875" cy="367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ru-RU" sz="2800"/>
          </a:p>
          <a:p>
            <a:r>
              <a:rPr lang="en-US" alt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40</a:t>
            </a:r>
            <a:endParaRPr lang="ru-RU" altLang="ru-RU" sz="3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ru-RU" altLang="ru-RU" sz="3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ru-RU" alt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35</a:t>
            </a:r>
            <a:endParaRPr lang="ru-RU" altLang="ru-RU" sz="3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ru-RU" altLang="ru-RU" sz="3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ru-RU" alt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30</a:t>
            </a:r>
            <a:endParaRPr lang="ru-RU" altLang="ru-RU" sz="2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ru-RU" altLang="ru-RU" sz="200" b="1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ru-RU" altLang="ru-RU" sz="24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ru-RU" alt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25</a:t>
            </a:r>
            <a:endParaRPr lang="ru-RU" altLang="ru-RU" sz="3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ru-RU" altLang="ru-RU" sz="3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ru-RU" alt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20</a:t>
            </a:r>
          </a:p>
          <a:p>
            <a:r>
              <a:rPr lang="ru-RU" alt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15</a:t>
            </a:r>
            <a:endParaRPr lang="ru-RU" altLang="ru-RU" sz="3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ru-RU" altLang="ru-RU" sz="3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ru-RU" altLang="ru-RU" sz="2400" b="1"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endParaRPr lang="ru-RU" altLang="ru-RU" sz="3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ru-RU" altLang="ru-RU" sz="1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ru-RU" altLang="ru-RU" sz="2400"/>
              <a:t>  </a:t>
            </a:r>
            <a:r>
              <a:rPr lang="ru-RU" altLang="ru-RU" sz="2000" b="1"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</a:p>
        </p:txBody>
      </p:sp>
      <p:sp>
        <p:nvSpPr>
          <p:cNvPr id="88070" name="Freeform 6"/>
          <p:cNvSpPr>
            <a:spLocks/>
          </p:cNvSpPr>
          <p:nvPr/>
        </p:nvSpPr>
        <p:spPr bwMode="auto">
          <a:xfrm>
            <a:off x="650875" y="6243638"/>
            <a:ext cx="4959350" cy="12700"/>
          </a:xfrm>
          <a:custGeom>
            <a:avLst/>
            <a:gdLst>
              <a:gd name="T0" fmla="*/ 0 w 3124"/>
              <a:gd name="T1" fmla="*/ 0 h 8"/>
              <a:gd name="T2" fmla="*/ 3124 w 3124"/>
              <a:gd name="T3" fmla="*/ 8 h 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124" h="8">
                <a:moveTo>
                  <a:pt x="0" y="0"/>
                </a:moveTo>
                <a:lnTo>
                  <a:pt x="3124" y="8"/>
                </a:lnTo>
              </a:path>
            </a:pathLst>
          </a:custGeom>
          <a:noFill/>
          <a:ln w="9525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8071" name="Text Box 7"/>
          <p:cNvSpPr txBox="1">
            <a:spLocks noChangeArrowheads="1"/>
          </p:cNvSpPr>
          <p:nvPr/>
        </p:nvSpPr>
        <p:spPr bwMode="auto">
          <a:xfrm>
            <a:off x="-19050" y="2276475"/>
            <a:ext cx="933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</a:t>
            </a:r>
            <a:r>
              <a:rPr lang="ru-RU" altLang="ru-RU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км</a:t>
            </a:r>
          </a:p>
        </p:txBody>
      </p:sp>
      <p:sp>
        <p:nvSpPr>
          <p:cNvPr id="88072" name="Freeform 8"/>
          <p:cNvSpPr>
            <a:spLocks/>
          </p:cNvSpPr>
          <p:nvPr/>
        </p:nvSpPr>
        <p:spPr bwMode="auto">
          <a:xfrm>
            <a:off x="650875" y="6243638"/>
            <a:ext cx="5367338" cy="9525"/>
          </a:xfrm>
          <a:custGeom>
            <a:avLst/>
            <a:gdLst>
              <a:gd name="T0" fmla="*/ 0 w 3381"/>
              <a:gd name="T1" fmla="*/ 0 h 6"/>
              <a:gd name="T2" fmla="*/ 3381 w 3381"/>
              <a:gd name="T3" fmla="*/ 6 h 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3381" h="6">
                <a:moveTo>
                  <a:pt x="0" y="0"/>
                </a:moveTo>
                <a:lnTo>
                  <a:pt x="3381" y="6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8073" name="Freeform 9"/>
          <p:cNvSpPr>
            <a:spLocks/>
          </p:cNvSpPr>
          <p:nvPr/>
        </p:nvSpPr>
        <p:spPr bwMode="auto">
          <a:xfrm>
            <a:off x="647700" y="2782888"/>
            <a:ext cx="6350" cy="3454400"/>
          </a:xfrm>
          <a:custGeom>
            <a:avLst/>
            <a:gdLst>
              <a:gd name="T0" fmla="*/ 4 w 4"/>
              <a:gd name="T1" fmla="*/ 2176 h 2176"/>
              <a:gd name="T2" fmla="*/ 0 w 4"/>
              <a:gd name="T3" fmla="*/ 0 h 217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2176">
                <a:moveTo>
                  <a:pt x="4" y="2176"/>
                </a:moveTo>
                <a:lnTo>
                  <a:pt x="0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88111" name="Group 47"/>
          <p:cNvGrpSpPr>
            <a:grpSpLocks/>
          </p:cNvGrpSpPr>
          <p:nvPr/>
        </p:nvGrpSpPr>
        <p:grpSpPr bwMode="auto">
          <a:xfrm>
            <a:off x="1104107" y="2646891"/>
            <a:ext cx="4619625" cy="3648075"/>
            <a:chOff x="661" y="693"/>
            <a:chExt cx="2910" cy="3266"/>
          </a:xfrm>
        </p:grpSpPr>
        <p:sp>
          <p:nvSpPr>
            <p:cNvPr id="88074" name="Freeform 10"/>
            <p:cNvSpPr>
              <a:spLocks/>
            </p:cNvSpPr>
            <p:nvPr/>
          </p:nvSpPr>
          <p:spPr bwMode="auto">
            <a:xfrm>
              <a:off x="661" y="702"/>
              <a:ext cx="8" cy="3231"/>
            </a:xfrm>
            <a:custGeom>
              <a:avLst/>
              <a:gdLst>
                <a:gd name="T0" fmla="*/ 0 w 8"/>
                <a:gd name="T1" fmla="*/ 0 h 2994"/>
                <a:gd name="T2" fmla="*/ 8 w 8"/>
                <a:gd name="T3" fmla="*/ 2994 h 29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" h="2994">
                  <a:moveTo>
                    <a:pt x="0" y="0"/>
                  </a:moveTo>
                  <a:lnTo>
                    <a:pt x="8" y="2994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75" name="Freeform 11"/>
            <p:cNvSpPr>
              <a:spLocks/>
            </p:cNvSpPr>
            <p:nvPr/>
          </p:nvSpPr>
          <p:spPr bwMode="auto">
            <a:xfrm>
              <a:off x="921" y="693"/>
              <a:ext cx="8" cy="3266"/>
            </a:xfrm>
            <a:custGeom>
              <a:avLst/>
              <a:gdLst>
                <a:gd name="T0" fmla="*/ 8 w 8"/>
                <a:gd name="T1" fmla="*/ 0 h 3026"/>
                <a:gd name="T2" fmla="*/ 0 w 8"/>
                <a:gd name="T3" fmla="*/ 3026 h 30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" h="3026">
                  <a:moveTo>
                    <a:pt x="8" y="0"/>
                  </a:moveTo>
                  <a:lnTo>
                    <a:pt x="0" y="3026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76" name="Freeform 12"/>
            <p:cNvSpPr>
              <a:spLocks/>
            </p:cNvSpPr>
            <p:nvPr/>
          </p:nvSpPr>
          <p:spPr bwMode="auto">
            <a:xfrm>
              <a:off x="1182" y="701"/>
              <a:ext cx="1" cy="3240"/>
            </a:xfrm>
            <a:custGeom>
              <a:avLst/>
              <a:gdLst>
                <a:gd name="T0" fmla="*/ 0 w 1"/>
                <a:gd name="T1" fmla="*/ 0 h 3002"/>
                <a:gd name="T2" fmla="*/ 0 w 1"/>
                <a:gd name="T3" fmla="*/ 3002 h 30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002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77" name="Freeform 13"/>
            <p:cNvSpPr>
              <a:spLocks/>
            </p:cNvSpPr>
            <p:nvPr/>
          </p:nvSpPr>
          <p:spPr bwMode="auto">
            <a:xfrm>
              <a:off x="1454" y="701"/>
              <a:ext cx="1" cy="3240"/>
            </a:xfrm>
            <a:custGeom>
              <a:avLst/>
              <a:gdLst>
                <a:gd name="T0" fmla="*/ 0 w 1"/>
                <a:gd name="T1" fmla="*/ 0 h 3002"/>
                <a:gd name="T2" fmla="*/ 0 w 1"/>
                <a:gd name="T3" fmla="*/ 3002 h 30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002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78" name="Freeform 14"/>
            <p:cNvSpPr>
              <a:spLocks/>
            </p:cNvSpPr>
            <p:nvPr/>
          </p:nvSpPr>
          <p:spPr bwMode="auto">
            <a:xfrm>
              <a:off x="1711" y="710"/>
              <a:ext cx="9" cy="3249"/>
            </a:xfrm>
            <a:custGeom>
              <a:avLst/>
              <a:gdLst>
                <a:gd name="T0" fmla="*/ 9 w 9"/>
                <a:gd name="T1" fmla="*/ 0 h 3010"/>
                <a:gd name="T2" fmla="*/ 0 w 9"/>
                <a:gd name="T3" fmla="*/ 3010 h 3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" h="3010">
                  <a:moveTo>
                    <a:pt x="9" y="0"/>
                  </a:moveTo>
                  <a:lnTo>
                    <a:pt x="0" y="301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79" name="Freeform 15"/>
            <p:cNvSpPr>
              <a:spLocks/>
            </p:cNvSpPr>
            <p:nvPr/>
          </p:nvSpPr>
          <p:spPr bwMode="auto">
            <a:xfrm>
              <a:off x="2255" y="701"/>
              <a:ext cx="1" cy="3240"/>
            </a:xfrm>
            <a:custGeom>
              <a:avLst/>
              <a:gdLst>
                <a:gd name="T0" fmla="*/ 0 w 1"/>
                <a:gd name="T1" fmla="*/ 0 h 3002"/>
                <a:gd name="T2" fmla="*/ 0 w 1"/>
                <a:gd name="T3" fmla="*/ 3002 h 30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002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80" name="Freeform 16"/>
            <p:cNvSpPr>
              <a:spLocks/>
            </p:cNvSpPr>
            <p:nvPr/>
          </p:nvSpPr>
          <p:spPr bwMode="auto">
            <a:xfrm>
              <a:off x="2504" y="697"/>
              <a:ext cx="1" cy="3222"/>
            </a:xfrm>
            <a:custGeom>
              <a:avLst/>
              <a:gdLst>
                <a:gd name="T0" fmla="*/ 0 w 1"/>
                <a:gd name="T1" fmla="*/ 0 h 3222"/>
                <a:gd name="T2" fmla="*/ 0 w 1"/>
                <a:gd name="T3" fmla="*/ 3222 h 3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22">
                  <a:moveTo>
                    <a:pt x="0" y="0"/>
                  </a:moveTo>
                  <a:lnTo>
                    <a:pt x="0" y="322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81" name="Freeform 17"/>
            <p:cNvSpPr>
              <a:spLocks/>
            </p:cNvSpPr>
            <p:nvPr/>
          </p:nvSpPr>
          <p:spPr bwMode="auto">
            <a:xfrm>
              <a:off x="2769" y="697"/>
              <a:ext cx="1" cy="3222"/>
            </a:xfrm>
            <a:custGeom>
              <a:avLst/>
              <a:gdLst>
                <a:gd name="T0" fmla="*/ 0 w 1"/>
                <a:gd name="T1" fmla="*/ 0 h 3222"/>
                <a:gd name="T2" fmla="*/ 0 w 1"/>
                <a:gd name="T3" fmla="*/ 3222 h 3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222">
                  <a:moveTo>
                    <a:pt x="0" y="0"/>
                  </a:moveTo>
                  <a:lnTo>
                    <a:pt x="0" y="322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82" name="Freeform 18"/>
            <p:cNvSpPr>
              <a:spLocks/>
            </p:cNvSpPr>
            <p:nvPr/>
          </p:nvSpPr>
          <p:spPr bwMode="auto">
            <a:xfrm>
              <a:off x="3027" y="701"/>
              <a:ext cx="1" cy="3240"/>
            </a:xfrm>
            <a:custGeom>
              <a:avLst/>
              <a:gdLst>
                <a:gd name="T0" fmla="*/ 0 w 1"/>
                <a:gd name="T1" fmla="*/ 0 h 3002"/>
                <a:gd name="T2" fmla="*/ 0 w 1"/>
                <a:gd name="T3" fmla="*/ 3002 h 30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002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83" name="Freeform 19"/>
            <p:cNvSpPr>
              <a:spLocks/>
            </p:cNvSpPr>
            <p:nvPr/>
          </p:nvSpPr>
          <p:spPr bwMode="auto">
            <a:xfrm>
              <a:off x="3298" y="701"/>
              <a:ext cx="1" cy="3240"/>
            </a:xfrm>
            <a:custGeom>
              <a:avLst/>
              <a:gdLst>
                <a:gd name="T0" fmla="*/ 0 w 1"/>
                <a:gd name="T1" fmla="*/ 0 h 3002"/>
                <a:gd name="T2" fmla="*/ 0 w 1"/>
                <a:gd name="T3" fmla="*/ 3002 h 30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" h="3002">
                  <a:moveTo>
                    <a:pt x="0" y="0"/>
                  </a:moveTo>
                  <a:lnTo>
                    <a:pt x="0" y="3002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84" name="Freeform 20"/>
            <p:cNvSpPr>
              <a:spLocks/>
            </p:cNvSpPr>
            <p:nvPr/>
          </p:nvSpPr>
          <p:spPr bwMode="auto">
            <a:xfrm>
              <a:off x="3563" y="710"/>
              <a:ext cx="8" cy="3232"/>
            </a:xfrm>
            <a:custGeom>
              <a:avLst/>
              <a:gdLst>
                <a:gd name="T0" fmla="*/ 8 w 8"/>
                <a:gd name="T1" fmla="*/ 0 h 2994"/>
                <a:gd name="T2" fmla="*/ 0 w 8"/>
                <a:gd name="T3" fmla="*/ 2994 h 29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" h="2994">
                  <a:moveTo>
                    <a:pt x="8" y="0"/>
                  </a:moveTo>
                  <a:lnTo>
                    <a:pt x="0" y="2994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85" name="Freeform 21"/>
            <p:cNvSpPr>
              <a:spLocks/>
            </p:cNvSpPr>
            <p:nvPr/>
          </p:nvSpPr>
          <p:spPr bwMode="auto">
            <a:xfrm>
              <a:off x="1975" y="701"/>
              <a:ext cx="9" cy="3248"/>
            </a:xfrm>
            <a:custGeom>
              <a:avLst/>
              <a:gdLst>
                <a:gd name="T0" fmla="*/ 9 w 9"/>
                <a:gd name="T1" fmla="*/ 0 h 3010"/>
                <a:gd name="T2" fmla="*/ 0 w 9"/>
                <a:gd name="T3" fmla="*/ 3010 h 30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" h="3010">
                  <a:moveTo>
                    <a:pt x="9" y="0"/>
                  </a:moveTo>
                  <a:lnTo>
                    <a:pt x="0" y="301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8110" name="Group 46"/>
          <p:cNvGrpSpPr>
            <a:grpSpLocks/>
          </p:cNvGrpSpPr>
          <p:nvPr/>
        </p:nvGrpSpPr>
        <p:grpSpPr bwMode="auto">
          <a:xfrm>
            <a:off x="470740" y="2711515"/>
            <a:ext cx="5027612" cy="3181350"/>
            <a:chOff x="393" y="1679"/>
            <a:chExt cx="3722" cy="2004"/>
          </a:xfrm>
        </p:grpSpPr>
        <p:sp>
          <p:nvSpPr>
            <p:cNvPr id="88086" name="Freeform 22"/>
            <p:cNvSpPr>
              <a:spLocks/>
            </p:cNvSpPr>
            <p:nvPr/>
          </p:nvSpPr>
          <p:spPr bwMode="auto">
            <a:xfrm>
              <a:off x="393" y="3675"/>
              <a:ext cx="3694" cy="8"/>
            </a:xfrm>
            <a:custGeom>
              <a:avLst/>
              <a:gdLst>
                <a:gd name="T0" fmla="*/ 0 w 3124"/>
                <a:gd name="T1" fmla="*/ 0 h 8"/>
                <a:gd name="T2" fmla="*/ 3124 w 3124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24" h="8">
                  <a:moveTo>
                    <a:pt x="0" y="0"/>
                  </a:moveTo>
                  <a:lnTo>
                    <a:pt x="3124" y="8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87" name="Line 23"/>
            <p:cNvSpPr>
              <a:spLocks noChangeShapeType="1"/>
            </p:cNvSpPr>
            <p:nvPr/>
          </p:nvSpPr>
          <p:spPr bwMode="auto">
            <a:xfrm>
              <a:off x="413" y="3434"/>
              <a:ext cx="370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88" name="Freeform 24"/>
            <p:cNvSpPr>
              <a:spLocks/>
            </p:cNvSpPr>
            <p:nvPr/>
          </p:nvSpPr>
          <p:spPr bwMode="auto">
            <a:xfrm>
              <a:off x="404" y="3180"/>
              <a:ext cx="3702" cy="8"/>
            </a:xfrm>
            <a:custGeom>
              <a:avLst/>
              <a:gdLst>
                <a:gd name="T0" fmla="*/ 0 w 3131"/>
                <a:gd name="T1" fmla="*/ 8 h 8"/>
                <a:gd name="T2" fmla="*/ 3131 w 3131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31" h="8">
                  <a:moveTo>
                    <a:pt x="0" y="8"/>
                  </a:moveTo>
                  <a:lnTo>
                    <a:pt x="3131" y="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89" name="Freeform 25"/>
            <p:cNvSpPr>
              <a:spLocks/>
            </p:cNvSpPr>
            <p:nvPr/>
          </p:nvSpPr>
          <p:spPr bwMode="auto">
            <a:xfrm>
              <a:off x="413" y="2935"/>
              <a:ext cx="3702" cy="8"/>
            </a:xfrm>
            <a:custGeom>
              <a:avLst/>
              <a:gdLst>
                <a:gd name="T0" fmla="*/ 0 w 3131"/>
                <a:gd name="T1" fmla="*/ 8 h 8"/>
                <a:gd name="T2" fmla="*/ 3131 w 3131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31" h="8">
                  <a:moveTo>
                    <a:pt x="0" y="8"/>
                  </a:moveTo>
                  <a:lnTo>
                    <a:pt x="3131" y="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90" name="Freeform 26"/>
            <p:cNvSpPr>
              <a:spLocks/>
            </p:cNvSpPr>
            <p:nvPr/>
          </p:nvSpPr>
          <p:spPr bwMode="auto">
            <a:xfrm>
              <a:off x="393" y="2685"/>
              <a:ext cx="3703" cy="8"/>
            </a:xfrm>
            <a:custGeom>
              <a:avLst/>
              <a:gdLst>
                <a:gd name="T0" fmla="*/ 0 w 3132"/>
                <a:gd name="T1" fmla="*/ 0 h 8"/>
                <a:gd name="T2" fmla="*/ 3132 w 3132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32" h="8">
                  <a:moveTo>
                    <a:pt x="0" y="0"/>
                  </a:moveTo>
                  <a:lnTo>
                    <a:pt x="3132" y="8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91" name="Freeform 27"/>
            <p:cNvSpPr>
              <a:spLocks/>
            </p:cNvSpPr>
            <p:nvPr/>
          </p:nvSpPr>
          <p:spPr bwMode="auto">
            <a:xfrm>
              <a:off x="413" y="2428"/>
              <a:ext cx="3674" cy="8"/>
            </a:xfrm>
            <a:custGeom>
              <a:avLst/>
              <a:gdLst>
                <a:gd name="T0" fmla="*/ 0 w 3107"/>
                <a:gd name="T1" fmla="*/ 8 h 8"/>
                <a:gd name="T2" fmla="*/ 3107 w 3107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07" h="8">
                  <a:moveTo>
                    <a:pt x="0" y="8"/>
                  </a:moveTo>
                  <a:lnTo>
                    <a:pt x="3107" y="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92" name="Freeform 28"/>
            <p:cNvSpPr>
              <a:spLocks/>
            </p:cNvSpPr>
            <p:nvPr/>
          </p:nvSpPr>
          <p:spPr bwMode="auto">
            <a:xfrm>
              <a:off x="413" y="1937"/>
              <a:ext cx="3674" cy="8"/>
            </a:xfrm>
            <a:custGeom>
              <a:avLst/>
              <a:gdLst>
                <a:gd name="T0" fmla="*/ 0 w 3107"/>
                <a:gd name="T1" fmla="*/ 8 h 8"/>
                <a:gd name="T2" fmla="*/ 3107 w 3107"/>
                <a:gd name="T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07" h="8">
                  <a:moveTo>
                    <a:pt x="0" y="8"/>
                  </a:moveTo>
                  <a:lnTo>
                    <a:pt x="3107" y="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93" name="Freeform 29"/>
            <p:cNvSpPr>
              <a:spLocks/>
            </p:cNvSpPr>
            <p:nvPr/>
          </p:nvSpPr>
          <p:spPr bwMode="auto">
            <a:xfrm>
              <a:off x="413" y="1679"/>
              <a:ext cx="3693" cy="8"/>
            </a:xfrm>
            <a:custGeom>
              <a:avLst/>
              <a:gdLst>
                <a:gd name="T0" fmla="*/ 0 w 3123"/>
                <a:gd name="T1" fmla="*/ 0 h 8"/>
                <a:gd name="T2" fmla="*/ 3123 w 3123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23" h="8">
                  <a:moveTo>
                    <a:pt x="0" y="0"/>
                  </a:moveTo>
                  <a:lnTo>
                    <a:pt x="3123" y="8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8097" name="Freeform 33"/>
            <p:cNvSpPr>
              <a:spLocks/>
            </p:cNvSpPr>
            <p:nvPr/>
          </p:nvSpPr>
          <p:spPr bwMode="auto">
            <a:xfrm>
              <a:off x="398" y="2178"/>
              <a:ext cx="3699" cy="15"/>
            </a:xfrm>
            <a:custGeom>
              <a:avLst/>
              <a:gdLst>
                <a:gd name="T0" fmla="*/ 0 w 3129"/>
                <a:gd name="T1" fmla="*/ 15 h 15"/>
                <a:gd name="T2" fmla="*/ 3129 w 3129"/>
                <a:gd name="T3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129" h="15">
                  <a:moveTo>
                    <a:pt x="0" y="15"/>
                  </a:moveTo>
                  <a:lnTo>
                    <a:pt x="3129" y="0"/>
                  </a:lnTo>
                </a:path>
              </a:pathLst>
            </a:custGeom>
            <a:noFill/>
            <a:ln w="9525" cap="flat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8099" name="Text Box 35"/>
          <p:cNvSpPr txBox="1">
            <a:spLocks noChangeArrowheads="1"/>
          </p:cNvSpPr>
          <p:nvPr/>
        </p:nvSpPr>
        <p:spPr bwMode="auto">
          <a:xfrm>
            <a:off x="5381625" y="6165850"/>
            <a:ext cx="630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ru-RU" altLang="ru-RU" sz="2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ч</a:t>
            </a:r>
          </a:p>
        </p:txBody>
      </p:sp>
      <p:sp>
        <p:nvSpPr>
          <p:cNvPr id="88112" name="Freeform 48"/>
          <p:cNvSpPr>
            <a:spLocks/>
          </p:cNvSpPr>
          <p:nvPr/>
        </p:nvSpPr>
        <p:spPr bwMode="auto">
          <a:xfrm>
            <a:off x="767588" y="3133790"/>
            <a:ext cx="4103687" cy="3168650"/>
          </a:xfrm>
          <a:custGeom>
            <a:avLst/>
            <a:gdLst>
              <a:gd name="T0" fmla="*/ 0 w 2585"/>
              <a:gd name="T1" fmla="*/ 0 h 1996"/>
              <a:gd name="T2" fmla="*/ 1027 w 2585"/>
              <a:gd name="T3" fmla="*/ 1004 h 1996"/>
              <a:gd name="T4" fmla="*/ 1549 w 2585"/>
              <a:gd name="T5" fmla="*/ 998 h 1996"/>
              <a:gd name="T6" fmla="*/ 2585 w 2585"/>
              <a:gd name="T7" fmla="*/ 1996 h 19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85" h="1996">
                <a:moveTo>
                  <a:pt x="0" y="0"/>
                </a:moveTo>
                <a:lnTo>
                  <a:pt x="1027" y="1004"/>
                </a:lnTo>
                <a:lnTo>
                  <a:pt x="1549" y="998"/>
                </a:lnTo>
                <a:lnTo>
                  <a:pt x="2585" y="1996"/>
                </a:lnTo>
              </a:path>
            </a:pathLst>
          </a:custGeom>
          <a:noFill/>
          <a:ln w="28575" cmpd="sng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8114" name="Text Box 50"/>
          <p:cNvSpPr txBox="1">
            <a:spLocks noChangeArrowheads="1"/>
          </p:cNvSpPr>
          <p:nvPr/>
        </p:nvSpPr>
        <p:spPr bwMode="auto">
          <a:xfrm>
            <a:off x="611188" y="2708275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sp>
        <p:nvSpPr>
          <p:cNvPr id="88115" name="Text Box 51"/>
          <p:cNvSpPr txBox="1">
            <a:spLocks noChangeArrowheads="1"/>
          </p:cNvSpPr>
          <p:nvPr/>
        </p:nvSpPr>
        <p:spPr bwMode="auto">
          <a:xfrm>
            <a:off x="1979613" y="4627563"/>
            <a:ext cx="404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alt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</a:p>
        </p:txBody>
      </p:sp>
      <p:sp>
        <p:nvSpPr>
          <p:cNvPr id="88116" name="Text Box 52"/>
          <p:cNvSpPr txBox="1">
            <a:spLocks noChangeArrowheads="1"/>
          </p:cNvSpPr>
          <p:nvPr/>
        </p:nvSpPr>
        <p:spPr bwMode="auto">
          <a:xfrm>
            <a:off x="2943225" y="4627563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ru-RU" altLang="ru-RU" sz="2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8117" name="Text Box 53"/>
          <p:cNvSpPr txBox="1">
            <a:spLocks noChangeArrowheads="1"/>
          </p:cNvSpPr>
          <p:nvPr/>
        </p:nvSpPr>
        <p:spPr bwMode="auto">
          <a:xfrm>
            <a:off x="4689475" y="5876925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</a:t>
            </a:r>
            <a:endParaRPr lang="ru-RU" altLang="ru-RU" sz="24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2" name="Text Box 49"/>
          <p:cNvSpPr txBox="1">
            <a:spLocks noChangeArrowheads="1"/>
          </p:cNvSpPr>
          <p:nvPr/>
        </p:nvSpPr>
        <p:spPr bwMode="auto">
          <a:xfrm>
            <a:off x="5916482" y="3285363"/>
            <a:ext cx="2986219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altLang="ru-RU" sz="2400" dirty="0"/>
              <a:t>4</a:t>
            </a:r>
            <a:r>
              <a:rPr lang="ru-RU" altLang="ru-RU" sz="2400" dirty="0" smtClean="0"/>
              <a:t>) Через какое время после привала пешеход прибыл в пункт Е?</a:t>
            </a:r>
          </a:p>
          <a:p>
            <a:r>
              <a:rPr lang="en-US" altLang="ru-RU" sz="2400" dirty="0" smtClean="0"/>
              <a:t>              </a:t>
            </a:r>
            <a:endParaRPr lang="ru-RU" altLang="ru-RU" sz="2400" i="1" dirty="0">
              <a:solidFill>
                <a:srgbClr val="0000FF"/>
              </a:solidFill>
            </a:endParaRPr>
          </a:p>
        </p:txBody>
      </p:sp>
      <p:pic>
        <p:nvPicPr>
          <p:cNvPr id="73" name="Рисунок 7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460" y="6307137"/>
            <a:ext cx="1122794" cy="373293"/>
          </a:xfrm>
          <a:prstGeom prst="rect">
            <a:avLst/>
          </a:prstGeom>
        </p:spPr>
      </p:pic>
      <p:sp>
        <p:nvSpPr>
          <p:cNvPr id="74" name="Text Box 42"/>
          <p:cNvSpPr txBox="1">
            <a:spLocks noChangeArrowheads="1"/>
          </p:cNvSpPr>
          <p:nvPr/>
        </p:nvSpPr>
        <p:spPr bwMode="auto">
          <a:xfrm>
            <a:off x="6802177" y="5594554"/>
            <a:ext cx="20187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ru-RU" altLang="ru-RU" sz="2000" i="1" dirty="0" smtClean="0">
                <a:solidFill>
                  <a:srgbClr val="0000FF"/>
                </a:solidFill>
              </a:rPr>
              <a:t>«Чтение графика»</a:t>
            </a:r>
            <a:endParaRPr lang="ru-RU" altLang="ru-RU" sz="2000" i="1" dirty="0">
              <a:solidFill>
                <a:srgbClr val="0000FF"/>
              </a:solidFill>
            </a:endParaRPr>
          </a:p>
        </p:txBody>
      </p:sp>
      <p:sp>
        <p:nvSpPr>
          <p:cNvPr id="40" name="Text Box 42"/>
          <p:cNvSpPr txBox="1">
            <a:spLocks noChangeArrowheads="1"/>
          </p:cNvSpPr>
          <p:nvPr/>
        </p:nvSpPr>
        <p:spPr bwMode="auto">
          <a:xfrm>
            <a:off x="115889" y="260560"/>
            <a:ext cx="878681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ru-RU" sz="2800" dirty="0"/>
              <a:t>             </a:t>
            </a:r>
            <a:r>
              <a:rPr lang="ru-RU" altLang="ru-RU" sz="280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рисунке изображен график движения пешехода из пункта В </a:t>
            </a:r>
            <a:r>
              <a:rPr lang="ru-RU" altLang="ru-RU" sz="2800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altLang="ru-RU" sz="2800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пункт Е. Используя этот график, ответить на </a:t>
            </a:r>
            <a:r>
              <a:rPr lang="ru-RU" altLang="ru-RU" sz="2800" dirty="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вопросы:</a:t>
            </a:r>
            <a:endParaRPr lang="en-US" altLang="ru-RU" sz="2800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940190" y="1904910"/>
            <a:ext cx="29625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ru-RU" sz="2400" dirty="0" smtClean="0"/>
              <a:t>3) </a:t>
            </a:r>
            <a:r>
              <a:rPr lang="ru-RU" altLang="ru-RU" sz="2400" dirty="0"/>
              <a:t>Сколько времени длился привал?</a:t>
            </a:r>
          </a:p>
        </p:txBody>
      </p:sp>
    </p:spTree>
    <p:extLst>
      <p:ext uri="{BB962C8B-B14F-4D97-AF65-F5344CB8AC3E}">
        <p14:creationId xmlns:p14="http://schemas.microsoft.com/office/powerpoint/2010/main" val="32168133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19200" y="404580"/>
            <a:ext cx="7924800" cy="1656230"/>
          </a:xfrm>
        </p:spPr>
        <p:txBody>
          <a:bodyPr/>
          <a:lstStyle/>
          <a:p>
            <a:r>
              <a:rPr lang="ru-RU" sz="4400" dirty="0" smtClean="0"/>
              <a:t>Разработка кейса по теме «Линейная функция»</a:t>
            </a:r>
            <a:endParaRPr lang="ru-RU" sz="4400" dirty="0"/>
          </a:p>
        </p:txBody>
      </p:sp>
      <p:pic>
        <p:nvPicPr>
          <p:cNvPr id="112642" name="Picture 2" descr="E:\мои документы ПК\Личная Ж.П\Ж.П\Проекты учащихся\Проекты 2013\Сказочный задачник\75404543_shkol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337" y="2486025"/>
            <a:ext cx="5238750" cy="347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99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1412720"/>
            <a:ext cx="8130600" cy="1008140"/>
          </a:xfrm>
        </p:spPr>
        <p:txBody>
          <a:bodyPr/>
          <a:lstStyle/>
          <a:p>
            <a:pPr algn="ctr"/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/>
              <a:t> </a:t>
            </a:r>
            <a:r>
              <a:rPr lang="ru-RU" sz="4800" dirty="0" smtClean="0"/>
              <a:t>                </a:t>
            </a:r>
            <a:br>
              <a:rPr lang="ru-RU" sz="4800" dirty="0" smtClean="0"/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err="1" smtClean="0"/>
              <a:t>Case</a:t>
            </a:r>
            <a:r>
              <a:rPr lang="ru-RU" sz="4800" dirty="0" smtClean="0"/>
              <a:t> </a:t>
            </a:r>
            <a:r>
              <a:rPr lang="ru-RU" sz="4800" dirty="0" err="1"/>
              <a:t>study</a:t>
            </a:r>
            <a:r>
              <a:rPr lang="ru-RU" sz="4800" dirty="0"/>
              <a:t/>
            </a:r>
            <a:br>
              <a:rPr lang="ru-RU" sz="4800" dirty="0"/>
            </a:b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62200"/>
            <a:ext cx="8126410" cy="3724275"/>
          </a:xfrm>
        </p:spPr>
        <p:txBody>
          <a:bodyPr/>
          <a:lstStyle/>
          <a:p>
            <a:pPr marL="381000" indent="-381000">
              <a:buFont typeface="Wingdings 2" pitchFamily="18" charset="2"/>
              <a:buAutoNum type="arabicPeriod"/>
              <a:defRPr/>
            </a:pPr>
            <a:r>
              <a:rPr lang="ru-RU" sz="2400" dirty="0"/>
              <a:t>Знакомство с конкретным </a:t>
            </a:r>
            <a:r>
              <a:rPr lang="ru-RU" sz="2400" dirty="0" smtClean="0"/>
              <a:t>случаем.</a:t>
            </a:r>
            <a:endParaRPr lang="ru-RU" sz="2400" dirty="0"/>
          </a:p>
          <a:p>
            <a:pPr marL="381000" indent="-381000">
              <a:buFont typeface="Wingdings 2" pitchFamily="18" charset="2"/>
              <a:buAutoNum type="arabicPeriod"/>
              <a:defRPr/>
            </a:pPr>
            <a:r>
              <a:rPr lang="ru-RU" sz="2400" dirty="0"/>
              <a:t>Поиск: оценка информации, полученной из материалов задания, и самостоятельно </a:t>
            </a:r>
            <a:r>
              <a:rPr lang="ru-RU" sz="2400" dirty="0" smtClean="0"/>
              <a:t>привлеченной.</a:t>
            </a:r>
            <a:r>
              <a:rPr lang="ru-RU" sz="2400" dirty="0"/>
              <a:t>	</a:t>
            </a:r>
          </a:p>
          <a:p>
            <a:pPr marL="381000" indent="-381000">
              <a:buFont typeface="Wingdings 2" pitchFamily="18" charset="2"/>
              <a:buAutoNum type="arabicPeriod"/>
              <a:defRPr/>
            </a:pPr>
            <a:r>
              <a:rPr lang="ru-RU" sz="2400" smtClean="0"/>
              <a:t>Обсуждение возможностей </a:t>
            </a:r>
            <a:r>
              <a:rPr lang="ru-RU" sz="2400" dirty="0"/>
              <a:t>альтернативных </a:t>
            </a:r>
            <a:r>
              <a:rPr lang="ru-RU" sz="2400" dirty="0" smtClean="0"/>
              <a:t>решений.</a:t>
            </a:r>
            <a:endParaRPr lang="ru-RU" sz="2400" dirty="0"/>
          </a:p>
          <a:p>
            <a:pPr marL="381000" indent="-381000">
              <a:buFont typeface="Wingdings 2" pitchFamily="18" charset="2"/>
              <a:buAutoNum type="arabicPeriod"/>
              <a:defRPr/>
            </a:pPr>
            <a:r>
              <a:rPr lang="ru-RU" sz="2400" dirty="0"/>
              <a:t>Резолюция: нахождение решения в </a:t>
            </a:r>
            <a:r>
              <a:rPr lang="ru-RU" sz="2400" dirty="0" smtClean="0"/>
              <a:t>группах.</a:t>
            </a:r>
            <a:r>
              <a:rPr lang="ru-RU" sz="2400" dirty="0"/>
              <a:t>	</a:t>
            </a:r>
          </a:p>
          <a:p>
            <a:pPr marL="381000" indent="-381000">
              <a:buFont typeface="Wingdings 2" pitchFamily="18" charset="2"/>
              <a:buAutoNum type="arabicPeriod"/>
              <a:defRPr/>
            </a:pPr>
            <a:r>
              <a:rPr lang="ru-RU" sz="2400" dirty="0"/>
              <a:t>Диспут: отдельные группы защищают свое </a:t>
            </a:r>
            <a:r>
              <a:rPr lang="ru-RU" sz="2400" dirty="0" smtClean="0"/>
              <a:t>решение.</a:t>
            </a:r>
            <a:endParaRPr lang="ru-RU" sz="2400" dirty="0"/>
          </a:p>
          <a:p>
            <a:pPr marL="381000" indent="-381000">
              <a:buFont typeface="Wingdings 2" pitchFamily="18" charset="2"/>
              <a:buAutoNum type="arabicPeriod"/>
              <a:defRPr/>
            </a:pPr>
            <a:r>
              <a:rPr lang="ru-RU" sz="2400" dirty="0"/>
              <a:t>Сопоставление итогов: сравнение решений, принятых в </a:t>
            </a:r>
            <a:r>
              <a:rPr lang="ru-RU" sz="2400" dirty="0" smtClean="0"/>
              <a:t>группах.</a:t>
            </a:r>
            <a:r>
              <a:rPr lang="ru-RU" sz="2400" dirty="0"/>
              <a:t>	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82501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980660"/>
            <a:ext cx="8183562" cy="765175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solidFill>
                  <a:srgbClr val="002060"/>
                </a:solidFill>
              </a:rPr>
              <a:t>                      Виды кейсов</a:t>
            </a:r>
          </a:p>
        </p:txBody>
      </p:sp>
      <p:pic>
        <p:nvPicPr>
          <p:cNvPr id="24580" name="Рисунок 5" descr="documen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2357438"/>
            <a:ext cx="1238250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Рисунок 7" descr="24240_img2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3789050"/>
            <a:ext cx="1238250" cy="110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Рисунок 9" descr="item_5209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063" y="5132880"/>
            <a:ext cx="1571625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3" name="TextBox 11"/>
          <p:cNvSpPr txBox="1">
            <a:spLocks noChangeArrowheads="1"/>
          </p:cNvSpPr>
          <p:nvPr/>
        </p:nvSpPr>
        <p:spPr bwMode="auto">
          <a:xfrm>
            <a:off x="2143125" y="2428875"/>
            <a:ext cx="671512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dirty="0" smtClean="0">
                <a:solidFill>
                  <a:srgbClr val="002060"/>
                </a:solidFill>
                <a:latin typeface="Arial" pitchFamily="34" charset="0"/>
              </a:rPr>
              <a:t>    Печатный </a:t>
            </a:r>
            <a:r>
              <a:rPr lang="ru-RU" altLang="ru-RU" sz="2400" dirty="0">
                <a:solidFill>
                  <a:srgbClr val="002060"/>
                </a:solidFill>
                <a:latin typeface="Arial" pitchFamily="34" charset="0"/>
              </a:rPr>
              <a:t>кейс (может содержать графики, таблицы, диаграммы, иллюстрации, что делает его более </a:t>
            </a:r>
            <a:r>
              <a:rPr lang="ru-RU" altLang="ru-RU" sz="2400" dirty="0" smtClean="0">
                <a:solidFill>
                  <a:srgbClr val="002060"/>
                </a:solidFill>
                <a:latin typeface="Arial" pitchFamily="34" charset="0"/>
              </a:rPr>
              <a:t>наглядным, рекламный буклет или плакат).</a:t>
            </a:r>
            <a:endParaRPr lang="ru-RU" altLang="ru-RU" sz="2400" dirty="0">
              <a:solidFill>
                <a:srgbClr val="002060"/>
              </a:solidFill>
              <a:latin typeface="Arial" pitchFamily="34" charset="0"/>
            </a:endParaRPr>
          </a:p>
        </p:txBody>
      </p:sp>
      <p:sp>
        <p:nvSpPr>
          <p:cNvPr id="24584" name="TextBox 12"/>
          <p:cNvSpPr txBox="1">
            <a:spLocks noChangeArrowheads="1"/>
          </p:cNvSpPr>
          <p:nvPr/>
        </p:nvSpPr>
        <p:spPr bwMode="auto">
          <a:xfrm>
            <a:off x="2071687" y="4229432"/>
            <a:ext cx="67151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dirty="0" smtClean="0">
                <a:solidFill>
                  <a:srgbClr val="002060"/>
                </a:solidFill>
                <a:latin typeface="Arial" pitchFamily="34" charset="0"/>
              </a:rPr>
              <a:t>    Мультимедиа </a:t>
            </a:r>
            <a:r>
              <a:rPr lang="ru-RU" altLang="ru-RU" sz="2400" dirty="0">
                <a:solidFill>
                  <a:srgbClr val="002060"/>
                </a:solidFill>
                <a:latin typeface="Arial" pitchFamily="34" charset="0"/>
              </a:rPr>
              <a:t>- кейс (наиболее популярный в последнее </a:t>
            </a:r>
            <a:r>
              <a:rPr lang="ru-RU" altLang="ru-RU" sz="2400" dirty="0" smtClean="0">
                <a:solidFill>
                  <a:srgbClr val="002060"/>
                </a:solidFill>
                <a:latin typeface="Arial" pitchFamily="34" charset="0"/>
              </a:rPr>
              <a:t>время).</a:t>
            </a:r>
            <a:endParaRPr lang="ru-RU" altLang="ru-RU" sz="2400" dirty="0">
              <a:solidFill>
                <a:srgbClr val="002060"/>
              </a:solidFill>
              <a:latin typeface="Arial" pitchFamily="34" charset="0"/>
            </a:endParaRPr>
          </a:p>
        </p:txBody>
      </p:sp>
      <p:sp>
        <p:nvSpPr>
          <p:cNvPr id="24585" name="TextBox 13"/>
          <p:cNvSpPr txBox="1">
            <a:spLocks noChangeArrowheads="1"/>
          </p:cNvSpPr>
          <p:nvPr/>
        </p:nvSpPr>
        <p:spPr bwMode="auto">
          <a:xfrm>
            <a:off x="2143125" y="5157240"/>
            <a:ext cx="664368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itchFamily="34" charset="0"/>
              <a:buChar char="◦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itchFamily="18" charset="2"/>
              <a:buChar char=""/>
              <a:defRPr sz="22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itchFamily="34" charset="0"/>
              <a:buChar char="◦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itchFamily="18" charset="2"/>
              <a:buChar char="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dirty="0" smtClean="0">
                <a:solidFill>
                  <a:srgbClr val="002060"/>
                </a:solidFill>
                <a:latin typeface="Arial" pitchFamily="34" charset="0"/>
              </a:rPr>
              <a:t>     Видео </a:t>
            </a:r>
            <a:r>
              <a:rPr lang="ru-RU" altLang="ru-RU" sz="2400" dirty="0">
                <a:solidFill>
                  <a:srgbClr val="002060"/>
                </a:solidFill>
                <a:latin typeface="Arial" pitchFamily="34" charset="0"/>
              </a:rPr>
              <a:t>кейс (может содержать фильм, аудио и видео </a:t>
            </a:r>
            <a:r>
              <a:rPr lang="ru-RU" altLang="ru-RU" sz="2400" dirty="0" smtClean="0">
                <a:solidFill>
                  <a:srgbClr val="002060"/>
                </a:solidFill>
                <a:latin typeface="Arial" pitchFamily="34" charset="0"/>
              </a:rPr>
              <a:t>материалы).</a:t>
            </a:r>
            <a:endParaRPr lang="ru-RU" altLang="ru-RU" sz="2400" dirty="0">
              <a:solidFill>
                <a:srgbClr val="00206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0704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Введение в ситуацию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490" y="2348850"/>
            <a:ext cx="8126410" cy="3724275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 smtClean="0"/>
              <a:t>     Очень часто бывает так, что ты заболел или пропустил занятия по какой-либо другой причине.  </a:t>
            </a:r>
          </a:p>
          <a:p>
            <a:pPr marL="0" indent="0" algn="just">
              <a:buNone/>
            </a:pPr>
            <a:r>
              <a:rPr lang="ru-RU" sz="2400" dirty="0" smtClean="0"/>
              <a:t>     А в классе на уроке другим ученикам учитель объяснял новую тему, затем были упражнения, работа у доски и самостоятельно, вопросы к учителю, обоснование своей позиции. Были успехи и неудачи, но – как финал – успешно написанная контрольная работа. </a:t>
            </a:r>
          </a:p>
          <a:p>
            <a:pPr marL="0" indent="0" algn="just">
              <a:buNone/>
            </a:pPr>
            <a:r>
              <a:rPr lang="ru-RU" sz="2400" dirty="0" smtClean="0"/>
              <a:t>     Только вот ты написал плохо, потому что многое пропустил, не понял, не успел задать вопросы. </a:t>
            </a:r>
          </a:p>
          <a:p>
            <a:pPr marL="0" indent="0" algn="just">
              <a:buNone/>
            </a:pPr>
            <a:r>
              <a:rPr lang="ru-RU" sz="2400" u="sng" dirty="0" smtClean="0"/>
              <a:t>Ситуация знакома многим, не правда ли? </a:t>
            </a:r>
            <a:endParaRPr lang="ru-RU" sz="2400" u="sng" dirty="0"/>
          </a:p>
          <a:p>
            <a:pPr marL="0" indent="0">
              <a:buNone/>
            </a:pPr>
            <a:endParaRPr lang="ru-RU" sz="2400" u="sng" dirty="0"/>
          </a:p>
        </p:txBody>
      </p:sp>
      <p:pic>
        <p:nvPicPr>
          <p:cNvPr id="113666" name="Picture 2" descr="E:\мои документы ПК\Личная Ж.П\Ж.П\Проекты учащихся\Проекты 2013\Сказочный задачник\учитель  и ученик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300" y="620610"/>
            <a:ext cx="21431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64448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Задание. 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2400" dirty="0" smtClean="0"/>
              <a:t>     Необходимо помочь своему однокласснику: кратко, доступно, понятным языком рассказать о линейной функции и ее графике так, чтобы он не только написал успешно контрольную работу, но и  через 2 года на ГИА смог бы вспомнить эту тему. </a:t>
            </a:r>
          </a:p>
          <a:p>
            <a:pPr marL="0" indent="0" algn="just">
              <a:buNone/>
            </a:pPr>
            <a:r>
              <a:rPr lang="ru-RU" sz="2400" dirty="0" smtClean="0"/>
              <a:t>     Рассказ может быть оформлен в виде рекламного буклета, мини-презентации, в виде комиксов.  На данный момент такого буклета или мини-презентации не существует.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914421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Информационные материалы 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     Справочные материалы и данная  презентация выложены на рабочем столе </a:t>
            </a:r>
            <a:r>
              <a:rPr lang="ru-RU" dirty="0" err="1" smtClean="0"/>
              <a:t>Макбуков</a:t>
            </a:r>
            <a:r>
              <a:rPr lang="ru-RU" dirty="0" smtClean="0"/>
              <a:t>, для работы Вы можете использовать Интернет, учебник, записи в тетради, выданные текстовые документы. </a:t>
            </a:r>
          </a:p>
          <a:p>
            <a:pPr marL="0" indent="0" algn="just">
              <a:buNone/>
            </a:pPr>
            <a:r>
              <a:rPr lang="ru-RU" dirty="0" smtClean="0"/>
              <a:t>       Вам понадобятся бумага , фломастеры и карандаши для буклета или комикса, но можно создавать свой кейс в электронном виде.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50772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Темы для буклета, комикса …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410" y="2362200"/>
            <a:ext cx="8820590" cy="3724275"/>
          </a:xfrm>
        </p:spPr>
        <p:txBody>
          <a:bodyPr/>
          <a:lstStyle/>
          <a:p>
            <a:r>
              <a:rPr lang="ru-RU" dirty="0"/>
              <a:t>П</a:t>
            </a:r>
            <a:r>
              <a:rPr lang="ru-RU" dirty="0" smtClean="0"/>
              <a:t>остроение графика</a:t>
            </a:r>
          </a:p>
          <a:p>
            <a:r>
              <a:rPr lang="ru-RU" dirty="0"/>
              <a:t>Р</a:t>
            </a:r>
            <a:r>
              <a:rPr lang="ru-RU" dirty="0" smtClean="0"/>
              <a:t>асположение </a:t>
            </a:r>
            <a:r>
              <a:rPr lang="ru-RU" dirty="0"/>
              <a:t>графика в зависимости от </a:t>
            </a:r>
            <a:r>
              <a:rPr lang="ru-RU" dirty="0" smtClean="0"/>
              <a:t>коэффициентов</a:t>
            </a:r>
          </a:p>
          <a:p>
            <a:r>
              <a:rPr lang="ru-RU" dirty="0" smtClean="0"/>
              <a:t> </a:t>
            </a:r>
            <a:r>
              <a:rPr lang="ru-RU" dirty="0"/>
              <a:t>В</a:t>
            </a:r>
            <a:r>
              <a:rPr lang="ru-RU" dirty="0" smtClean="0"/>
              <a:t>ывод </a:t>
            </a:r>
            <a:r>
              <a:rPr lang="ru-RU" dirty="0"/>
              <a:t>формулы </a:t>
            </a:r>
            <a:r>
              <a:rPr lang="ru-RU" dirty="0" smtClean="0"/>
              <a:t>функции, заданной графически</a:t>
            </a:r>
          </a:p>
          <a:p>
            <a:r>
              <a:rPr lang="ru-RU" dirty="0"/>
              <a:t>Н</a:t>
            </a:r>
            <a:r>
              <a:rPr lang="ru-RU" dirty="0" smtClean="0"/>
              <a:t>ахождение точек </a:t>
            </a:r>
            <a:r>
              <a:rPr lang="ru-RU" dirty="0"/>
              <a:t>пересечения прямых между собой и с осями </a:t>
            </a:r>
            <a:r>
              <a:rPr lang="ru-RU" dirty="0" smtClean="0"/>
              <a:t>координат без построения графика </a:t>
            </a:r>
          </a:p>
          <a:p>
            <a:r>
              <a:rPr lang="ru-RU" dirty="0" smtClean="0"/>
              <a:t>Чтение графиков реальных процессов</a:t>
            </a:r>
          </a:p>
          <a:p>
            <a:r>
              <a:rPr lang="ru-RU" dirty="0" smtClean="0"/>
              <a:t>Возможно, вы предложите свой вариант….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38928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19200" y="404580"/>
            <a:ext cx="7924800" cy="1656230"/>
          </a:xfrm>
        </p:spPr>
        <p:txBody>
          <a:bodyPr/>
          <a:lstStyle/>
          <a:p>
            <a:r>
              <a:rPr lang="ru-RU" sz="4400" dirty="0" smtClean="0"/>
              <a:t>Разработка кейса по теме «Линейная функция»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619590" y="5661310"/>
            <a:ext cx="69129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3200" dirty="0"/>
              <a:t>Здесь появится работа 1</a:t>
            </a:r>
            <a:r>
              <a:rPr lang="ru-RU" sz="3200" dirty="0" smtClean="0"/>
              <a:t> </a:t>
            </a:r>
            <a:r>
              <a:rPr lang="ru-RU" sz="3200" dirty="0"/>
              <a:t>группы</a:t>
            </a:r>
          </a:p>
        </p:txBody>
      </p:sp>
      <p:pic>
        <p:nvPicPr>
          <p:cNvPr id="6" name="Рисунок 5" descr="document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10" y="2636890"/>
            <a:ext cx="3427515" cy="2767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00734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19200" y="404580"/>
            <a:ext cx="7924800" cy="1656230"/>
          </a:xfrm>
        </p:spPr>
        <p:txBody>
          <a:bodyPr/>
          <a:lstStyle/>
          <a:p>
            <a:r>
              <a:rPr lang="ru-RU" sz="4400" dirty="0" smtClean="0"/>
              <a:t>Разработка кейса по теме «Линейная функция»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619590" y="5661310"/>
            <a:ext cx="69129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3200" dirty="0"/>
              <a:t>Здесь появится работа </a:t>
            </a:r>
            <a:r>
              <a:rPr lang="ru-RU" sz="3200" dirty="0" smtClean="0"/>
              <a:t>2 </a:t>
            </a:r>
            <a:r>
              <a:rPr lang="ru-RU" sz="3200" dirty="0"/>
              <a:t>группы</a:t>
            </a:r>
          </a:p>
        </p:txBody>
      </p:sp>
      <p:pic>
        <p:nvPicPr>
          <p:cNvPr id="6" name="Объект 5" descr="24240_img2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770" y="2564880"/>
            <a:ext cx="3816530" cy="2952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24134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55" name="Text Box 175"/>
          <p:cNvSpPr txBox="1">
            <a:spLocks noChangeArrowheads="1"/>
          </p:cNvSpPr>
          <p:nvPr/>
        </p:nvSpPr>
        <p:spPr bwMode="auto">
          <a:xfrm>
            <a:off x="179388" y="115888"/>
            <a:ext cx="878522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ru-RU" altLang="ru-RU" sz="3200" dirty="0">
                <a:solidFill>
                  <a:srgbClr val="228622"/>
                </a:solidFill>
                <a:cs typeface="Arial" pitchFamily="34" charset="0"/>
              </a:rPr>
              <a:t>Поезд движется из Москвы в Санкт-Петербург со скоростью 120 км/ч. За какое время он пройдет путь, равный </a:t>
            </a:r>
            <a:r>
              <a:rPr lang="en-US" altLang="ru-RU" sz="3200" dirty="0">
                <a:solidFill>
                  <a:srgbClr val="228622"/>
                </a:solidFill>
                <a:cs typeface="Arial" pitchFamily="34" charset="0"/>
              </a:rPr>
              <a:t>S</a:t>
            </a:r>
            <a:r>
              <a:rPr lang="ru-RU" altLang="ru-RU" sz="3200" dirty="0">
                <a:solidFill>
                  <a:srgbClr val="228622"/>
                </a:solidFill>
                <a:cs typeface="Arial" pitchFamily="34" charset="0"/>
              </a:rPr>
              <a:t> км?</a:t>
            </a:r>
          </a:p>
        </p:txBody>
      </p:sp>
      <p:grpSp>
        <p:nvGrpSpPr>
          <p:cNvPr id="98053" name="Group 773"/>
          <p:cNvGrpSpPr>
            <a:grpSpLocks/>
          </p:cNvGrpSpPr>
          <p:nvPr/>
        </p:nvGrpSpPr>
        <p:grpSpPr bwMode="auto">
          <a:xfrm>
            <a:off x="3606063" y="2030412"/>
            <a:ext cx="2578101" cy="1946274"/>
            <a:chOff x="190" y="433"/>
            <a:chExt cx="1624" cy="1226"/>
          </a:xfrm>
        </p:grpSpPr>
        <p:sp>
          <p:nvSpPr>
            <p:cNvPr id="98048" name="Text Box 768"/>
            <p:cNvSpPr txBox="1">
              <a:spLocks noChangeArrowheads="1"/>
            </p:cNvSpPr>
            <p:nvPr/>
          </p:nvSpPr>
          <p:spPr bwMode="auto">
            <a:xfrm>
              <a:off x="781" y="1019"/>
              <a:ext cx="1033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sz="6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pitchFamily="34" charset="0"/>
                </a:rPr>
                <a:t>120</a:t>
              </a:r>
              <a:r>
                <a:rPr lang="en-US" altLang="ru-RU" sz="4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pitchFamily="34" charset="0"/>
                </a:rPr>
                <a:t> </a:t>
              </a:r>
              <a:endParaRPr lang="ru-RU" altLang="ru-RU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97456" name="Text Box 176"/>
            <p:cNvSpPr txBox="1">
              <a:spLocks noChangeArrowheads="1"/>
            </p:cNvSpPr>
            <p:nvPr/>
          </p:nvSpPr>
          <p:spPr bwMode="auto">
            <a:xfrm>
              <a:off x="190" y="707"/>
              <a:ext cx="829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sz="6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pitchFamily="34" charset="0"/>
                </a:rPr>
                <a:t>t = </a:t>
              </a:r>
              <a:endParaRPr lang="ru-RU" altLang="ru-RU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98045" name="Text Box 765"/>
            <p:cNvSpPr txBox="1">
              <a:spLocks noChangeArrowheads="1"/>
            </p:cNvSpPr>
            <p:nvPr/>
          </p:nvSpPr>
          <p:spPr bwMode="auto">
            <a:xfrm>
              <a:off x="957" y="433"/>
              <a:ext cx="547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sz="6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pitchFamily="34" charset="0"/>
                </a:rPr>
                <a:t>S</a:t>
              </a:r>
              <a:r>
                <a:rPr lang="en-US" altLang="ru-RU" sz="4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pitchFamily="34" charset="0"/>
                </a:rPr>
                <a:t> </a:t>
              </a:r>
              <a:endParaRPr lang="ru-RU" altLang="ru-RU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98046" name="Freeform 766"/>
            <p:cNvSpPr>
              <a:spLocks/>
            </p:cNvSpPr>
            <p:nvPr/>
          </p:nvSpPr>
          <p:spPr bwMode="auto">
            <a:xfrm>
              <a:off x="897" y="1019"/>
              <a:ext cx="827" cy="17"/>
            </a:xfrm>
            <a:custGeom>
              <a:avLst/>
              <a:gdLst>
                <a:gd name="T0" fmla="*/ 0 w 827"/>
                <a:gd name="T1" fmla="*/ 17 h 17"/>
                <a:gd name="T2" fmla="*/ 576 w 827"/>
                <a:gd name="T3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27" h="17">
                  <a:moveTo>
                    <a:pt x="0" y="17"/>
                  </a:moveTo>
                  <a:cubicBezTo>
                    <a:pt x="496" y="0"/>
                    <a:pt x="827" y="17"/>
                    <a:pt x="576" y="17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 sz="6000" dirty="0"/>
            </a:p>
          </p:txBody>
        </p:sp>
      </p:grpSp>
      <p:grpSp>
        <p:nvGrpSpPr>
          <p:cNvPr id="18" name="Group 1036"/>
          <p:cNvGrpSpPr>
            <a:grpSpLocks/>
          </p:cNvGrpSpPr>
          <p:nvPr/>
        </p:nvGrpSpPr>
        <p:grpSpPr bwMode="auto">
          <a:xfrm>
            <a:off x="-25400" y="2681286"/>
            <a:ext cx="9182100" cy="4497387"/>
            <a:chOff x="-24" y="1487"/>
            <a:chExt cx="5784" cy="2833"/>
          </a:xfrm>
        </p:grpSpPr>
        <p:pic>
          <p:nvPicPr>
            <p:cNvPr id="19" name="Picture 1020" descr="15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" y="2449"/>
              <a:ext cx="1212" cy="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76200" cmpd="tri">
                  <a:solidFill>
                    <a:srgbClr val="0066FF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1019" descr="Троицкая башня Московского Кремля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85" y="2153"/>
              <a:ext cx="767" cy="10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Freeform 3" descr="Голубая тисненая бумага"/>
            <p:cNvSpPr>
              <a:spLocks/>
            </p:cNvSpPr>
            <p:nvPr/>
          </p:nvSpPr>
          <p:spPr bwMode="auto">
            <a:xfrm>
              <a:off x="2016" y="3176"/>
              <a:ext cx="2352" cy="558"/>
            </a:xfrm>
            <a:custGeom>
              <a:avLst/>
              <a:gdLst>
                <a:gd name="T0" fmla="*/ 0 w 2352"/>
                <a:gd name="T1" fmla="*/ 558 h 558"/>
                <a:gd name="T2" fmla="*/ 315 w 2352"/>
                <a:gd name="T3" fmla="*/ 172 h 558"/>
                <a:gd name="T4" fmla="*/ 736 w 2352"/>
                <a:gd name="T5" fmla="*/ 14 h 558"/>
                <a:gd name="T6" fmla="*/ 1157 w 2352"/>
                <a:gd name="T7" fmla="*/ 87 h 558"/>
                <a:gd name="T8" fmla="*/ 1648 w 2352"/>
                <a:gd name="T9" fmla="*/ 256 h 558"/>
                <a:gd name="T10" fmla="*/ 2352 w 2352"/>
                <a:gd name="T11" fmla="*/ 478 h 5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352" h="558">
                  <a:moveTo>
                    <a:pt x="0" y="558"/>
                  </a:moveTo>
                  <a:cubicBezTo>
                    <a:pt x="52" y="496"/>
                    <a:pt x="192" y="263"/>
                    <a:pt x="315" y="172"/>
                  </a:cubicBezTo>
                  <a:cubicBezTo>
                    <a:pt x="438" y="81"/>
                    <a:pt x="595" y="29"/>
                    <a:pt x="736" y="14"/>
                  </a:cubicBezTo>
                  <a:cubicBezTo>
                    <a:pt x="876" y="0"/>
                    <a:pt x="1006" y="47"/>
                    <a:pt x="1157" y="87"/>
                  </a:cubicBezTo>
                  <a:cubicBezTo>
                    <a:pt x="1308" y="127"/>
                    <a:pt x="1449" y="191"/>
                    <a:pt x="1648" y="256"/>
                  </a:cubicBezTo>
                  <a:cubicBezTo>
                    <a:pt x="1847" y="321"/>
                    <a:pt x="2205" y="432"/>
                    <a:pt x="2352" y="478"/>
                  </a:cubicBezTo>
                </a:path>
              </a:pathLst>
            </a:custGeom>
            <a:blipFill dpi="0" rotWithShape="1">
              <a:blip r:embed="rId5"/>
              <a:srcRect/>
              <a:tile tx="0" ty="0" sx="100000" sy="100000" flip="none" algn="tl"/>
            </a:blipFill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Freeform 4" descr="Голубая тисненая бумага"/>
            <p:cNvSpPr>
              <a:spLocks/>
            </p:cNvSpPr>
            <p:nvPr/>
          </p:nvSpPr>
          <p:spPr bwMode="auto">
            <a:xfrm>
              <a:off x="-24" y="3511"/>
              <a:ext cx="2352" cy="463"/>
            </a:xfrm>
            <a:custGeom>
              <a:avLst/>
              <a:gdLst>
                <a:gd name="T0" fmla="*/ 0 w 2352"/>
                <a:gd name="T1" fmla="*/ 391 h 463"/>
                <a:gd name="T2" fmla="*/ 200 w 2352"/>
                <a:gd name="T3" fmla="*/ 192 h 463"/>
                <a:gd name="T4" fmla="*/ 760 w 2352"/>
                <a:gd name="T5" fmla="*/ 0 h 463"/>
                <a:gd name="T6" fmla="*/ 1208 w 2352"/>
                <a:gd name="T7" fmla="*/ 192 h 463"/>
                <a:gd name="T8" fmla="*/ 1496 w 2352"/>
                <a:gd name="T9" fmla="*/ 288 h 463"/>
                <a:gd name="T10" fmla="*/ 1664 w 2352"/>
                <a:gd name="T11" fmla="*/ 196 h 463"/>
                <a:gd name="T12" fmla="*/ 2352 w 2352"/>
                <a:gd name="T13" fmla="*/ 463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52" h="463">
                  <a:moveTo>
                    <a:pt x="0" y="391"/>
                  </a:moveTo>
                  <a:cubicBezTo>
                    <a:pt x="33" y="358"/>
                    <a:pt x="73" y="257"/>
                    <a:pt x="200" y="192"/>
                  </a:cubicBezTo>
                  <a:cubicBezTo>
                    <a:pt x="327" y="127"/>
                    <a:pt x="592" y="0"/>
                    <a:pt x="760" y="0"/>
                  </a:cubicBezTo>
                  <a:cubicBezTo>
                    <a:pt x="928" y="0"/>
                    <a:pt x="1085" y="144"/>
                    <a:pt x="1208" y="192"/>
                  </a:cubicBezTo>
                  <a:cubicBezTo>
                    <a:pt x="1331" y="240"/>
                    <a:pt x="1420" y="287"/>
                    <a:pt x="1496" y="288"/>
                  </a:cubicBezTo>
                  <a:cubicBezTo>
                    <a:pt x="1572" y="289"/>
                    <a:pt x="1521" y="167"/>
                    <a:pt x="1664" y="196"/>
                  </a:cubicBezTo>
                  <a:cubicBezTo>
                    <a:pt x="1807" y="225"/>
                    <a:pt x="2209" y="407"/>
                    <a:pt x="2352" y="463"/>
                  </a:cubicBezTo>
                </a:path>
              </a:pathLst>
            </a:custGeom>
            <a:blipFill dpi="0" rotWithShape="1">
              <a:blip r:embed="rId5"/>
              <a:srcRect/>
              <a:tile tx="0" ty="0" sx="100000" sy="100000" flip="none" algn="tl"/>
            </a:blipFill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Freeform 5" descr="Голубая тисненая бумага"/>
            <p:cNvSpPr>
              <a:spLocks/>
            </p:cNvSpPr>
            <p:nvPr/>
          </p:nvSpPr>
          <p:spPr bwMode="auto">
            <a:xfrm rot="21157270" flipH="1">
              <a:off x="3619" y="3280"/>
              <a:ext cx="2141" cy="486"/>
            </a:xfrm>
            <a:custGeom>
              <a:avLst/>
              <a:gdLst>
                <a:gd name="T0" fmla="*/ 0 w 976"/>
                <a:gd name="T1" fmla="*/ 643 h 643"/>
                <a:gd name="T2" fmla="*/ 96 w 976"/>
                <a:gd name="T3" fmla="*/ 227 h 643"/>
                <a:gd name="T4" fmla="*/ 288 w 976"/>
                <a:gd name="T5" fmla="*/ 19 h 643"/>
                <a:gd name="T6" fmla="*/ 480 w 976"/>
                <a:gd name="T7" fmla="*/ 115 h 643"/>
                <a:gd name="T8" fmla="*/ 704 w 976"/>
                <a:gd name="T9" fmla="*/ 339 h 643"/>
                <a:gd name="T10" fmla="*/ 976 w 976"/>
                <a:gd name="T11" fmla="*/ 515 h 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6" h="643">
                  <a:moveTo>
                    <a:pt x="0" y="643"/>
                  </a:moveTo>
                  <a:cubicBezTo>
                    <a:pt x="24" y="487"/>
                    <a:pt x="48" y="331"/>
                    <a:pt x="96" y="227"/>
                  </a:cubicBezTo>
                  <a:cubicBezTo>
                    <a:pt x="144" y="123"/>
                    <a:pt x="224" y="38"/>
                    <a:pt x="288" y="19"/>
                  </a:cubicBezTo>
                  <a:cubicBezTo>
                    <a:pt x="352" y="0"/>
                    <a:pt x="411" y="62"/>
                    <a:pt x="480" y="115"/>
                  </a:cubicBezTo>
                  <a:cubicBezTo>
                    <a:pt x="549" y="168"/>
                    <a:pt x="621" y="272"/>
                    <a:pt x="704" y="339"/>
                  </a:cubicBezTo>
                  <a:cubicBezTo>
                    <a:pt x="787" y="406"/>
                    <a:pt x="881" y="460"/>
                    <a:pt x="976" y="515"/>
                  </a:cubicBezTo>
                </a:path>
              </a:pathLst>
            </a:custGeom>
            <a:blipFill dpi="0" rotWithShape="1">
              <a:blip r:embed="rId5"/>
              <a:srcRect/>
              <a:tile tx="0" ty="0" sx="100000" sy="100000" flip="none" algn="tl"/>
            </a:blipFill>
            <a:ln w="25400" cap="flat" cmpd="sng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Freeform 6" descr="Орех"/>
            <p:cNvSpPr>
              <a:spLocks/>
            </p:cNvSpPr>
            <p:nvPr/>
          </p:nvSpPr>
          <p:spPr bwMode="auto">
            <a:xfrm rot="21228534" flipH="1">
              <a:off x="4907" y="3699"/>
              <a:ext cx="277" cy="238"/>
            </a:xfrm>
            <a:custGeom>
              <a:avLst/>
              <a:gdLst>
                <a:gd name="T0" fmla="*/ 0 w 265"/>
                <a:gd name="T1" fmla="*/ 334 h 334"/>
                <a:gd name="T2" fmla="*/ 197 w 265"/>
                <a:gd name="T3" fmla="*/ 0 h 334"/>
                <a:gd name="T4" fmla="*/ 265 w 265"/>
                <a:gd name="T5" fmla="*/ 8 h 334"/>
                <a:gd name="T6" fmla="*/ 91 w 265"/>
                <a:gd name="T7" fmla="*/ 326 h 334"/>
                <a:gd name="T8" fmla="*/ 0 w 265"/>
                <a:gd name="T9" fmla="*/ 334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dpi="0" rotWithShape="1">
              <a:blip r:embed="rId6"/>
              <a:srcRect/>
              <a:tile tx="0" ty="0" sx="100000" sy="100000" flip="none" algn="tl"/>
            </a:blipFill>
            <a:ln w="12700" cap="flat" cmpd="sng">
              <a:prstDash val="solid"/>
              <a:round/>
              <a:headEnd type="none" w="sm" len="sm"/>
              <a:tailEnd type="none" w="sm" len="sm"/>
            </a:ln>
            <a:effectLst/>
            <a:scene3d>
              <a:camera prst="legacyObliqueTopRight">
                <a:rot lat="20099999" lon="20399999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66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flatTx/>
            </a:bodyPr>
            <a:lstStyle/>
            <a:p>
              <a:endParaRPr lang="ru-RU"/>
            </a:p>
          </p:txBody>
        </p:sp>
        <p:sp>
          <p:nvSpPr>
            <p:cNvPr id="25" name="Freeform 7" descr="Орех"/>
            <p:cNvSpPr>
              <a:spLocks/>
            </p:cNvSpPr>
            <p:nvPr/>
          </p:nvSpPr>
          <p:spPr bwMode="auto">
            <a:xfrm rot="21228534" flipH="1">
              <a:off x="5088" y="3651"/>
              <a:ext cx="277" cy="238"/>
            </a:xfrm>
            <a:custGeom>
              <a:avLst/>
              <a:gdLst>
                <a:gd name="T0" fmla="*/ 0 w 265"/>
                <a:gd name="T1" fmla="*/ 334 h 334"/>
                <a:gd name="T2" fmla="*/ 197 w 265"/>
                <a:gd name="T3" fmla="*/ 0 h 334"/>
                <a:gd name="T4" fmla="*/ 265 w 265"/>
                <a:gd name="T5" fmla="*/ 8 h 334"/>
                <a:gd name="T6" fmla="*/ 91 w 265"/>
                <a:gd name="T7" fmla="*/ 326 h 334"/>
                <a:gd name="T8" fmla="*/ 0 w 265"/>
                <a:gd name="T9" fmla="*/ 334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dpi="0" rotWithShape="1">
              <a:blip r:embed="rId6"/>
              <a:srcRect/>
              <a:tile tx="0" ty="0" sx="100000" sy="100000" flip="none" algn="tl"/>
            </a:blipFill>
            <a:ln w="12700" cap="flat" cmpd="sng">
              <a:prstDash val="solid"/>
              <a:round/>
              <a:headEnd type="none" w="sm" len="sm"/>
              <a:tailEnd type="none" w="sm" len="sm"/>
            </a:ln>
            <a:effectLst/>
            <a:scene3d>
              <a:camera prst="legacyObliqueTopRight">
                <a:rot lat="20099999" lon="20399999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66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flatTx/>
            </a:bodyPr>
            <a:lstStyle/>
            <a:p>
              <a:endParaRPr lang="ru-RU"/>
            </a:p>
          </p:txBody>
        </p:sp>
        <p:sp>
          <p:nvSpPr>
            <p:cNvPr id="26" name="Freeform 8" descr="Орех"/>
            <p:cNvSpPr>
              <a:spLocks/>
            </p:cNvSpPr>
            <p:nvPr/>
          </p:nvSpPr>
          <p:spPr bwMode="auto">
            <a:xfrm rot="21228534" flipH="1">
              <a:off x="5243" y="3651"/>
              <a:ext cx="277" cy="238"/>
            </a:xfrm>
            <a:custGeom>
              <a:avLst/>
              <a:gdLst>
                <a:gd name="T0" fmla="*/ 0 w 265"/>
                <a:gd name="T1" fmla="*/ 334 h 334"/>
                <a:gd name="T2" fmla="*/ 197 w 265"/>
                <a:gd name="T3" fmla="*/ 0 h 334"/>
                <a:gd name="T4" fmla="*/ 265 w 265"/>
                <a:gd name="T5" fmla="*/ 8 h 334"/>
                <a:gd name="T6" fmla="*/ 91 w 265"/>
                <a:gd name="T7" fmla="*/ 326 h 334"/>
                <a:gd name="T8" fmla="*/ 0 w 265"/>
                <a:gd name="T9" fmla="*/ 334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dpi="0" rotWithShape="1">
              <a:blip r:embed="rId6"/>
              <a:srcRect/>
              <a:tile tx="0" ty="0" sx="100000" sy="100000" flip="none" algn="tl"/>
            </a:blipFill>
            <a:ln w="12700" cap="flat" cmpd="sng">
              <a:prstDash val="solid"/>
              <a:round/>
              <a:headEnd type="none" w="sm" len="sm"/>
              <a:tailEnd type="none" w="sm" len="sm"/>
            </a:ln>
            <a:effectLst/>
            <a:scene3d>
              <a:camera prst="legacyObliqueTopRight">
                <a:rot lat="20099999" lon="20399999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66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flatTx/>
            </a:bodyPr>
            <a:lstStyle/>
            <a:p>
              <a:endParaRPr lang="ru-RU"/>
            </a:p>
          </p:txBody>
        </p:sp>
        <p:sp>
          <p:nvSpPr>
            <p:cNvPr id="27" name="Freeform 9" descr="Орех"/>
            <p:cNvSpPr>
              <a:spLocks/>
            </p:cNvSpPr>
            <p:nvPr/>
          </p:nvSpPr>
          <p:spPr bwMode="auto">
            <a:xfrm rot="21228534" flipH="1">
              <a:off x="5483" y="3647"/>
              <a:ext cx="277" cy="238"/>
            </a:xfrm>
            <a:custGeom>
              <a:avLst/>
              <a:gdLst>
                <a:gd name="T0" fmla="*/ 0 w 265"/>
                <a:gd name="T1" fmla="*/ 334 h 334"/>
                <a:gd name="T2" fmla="*/ 197 w 265"/>
                <a:gd name="T3" fmla="*/ 0 h 334"/>
                <a:gd name="T4" fmla="*/ 265 w 265"/>
                <a:gd name="T5" fmla="*/ 8 h 334"/>
                <a:gd name="T6" fmla="*/ 91 w 265"/>
                <a:gd name="T7" fmla="*/ 326 h 334"/>
                <a:gd name="T8" fmla="*/ 0 w 265"/>
                <a:gd name="T9" fmla="*/ 334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dpi="0" rotWithShape="1">
              <a:blip r:embed="rId6"/>
              <a:srcRect/>
              <a:tile tx="0" ty="0" sx="100000" sy="100000" flip="none" algn="tl"/>
            </a:blipFill>
            <a:ln w="12700" cap="flat" cmpd="sng">
              <a:prstDash val="solid"/>
              <a:round/>
              <a:headEnd type="none" w="sm" len="sm"/>
              <a:tailEnd type="none" w="sm" len="sm"/>
            </a:ln>
            <a:effectLst/>
            <a:scene3d>
              <a:camera prst="legacyObliqueTopRight">
                <a:rot lat="20099999" lon="20399999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66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flatTx/>
            </a:bodyPr>
            <a:lstStyle/>
            <a:p>
              <a:endParaRPr lang="ru-RU"/>
            </a:p>
          </p:txBody>
        </p:sp>
        <p:sp>
          <p:nvSpPr>
            <p:cNvPr id="28" name="Freeform 10" descr="Каштан"/>
            <p:cNvSpPr>
              <a:spLocks/>
            </p:cNvSpPr>
            <p:nvPr/>
          </p:nvSpPr>
          <p:spPr bwMode="auto">
            <a:xfrm rot="21228534" flipH="1">
              <a:off x="480" y="3985"/>
              <a:ext cx="277" cy="238"/>
            </a:xfrm>
            <a:custGeom>
              <a:avLst/>
              <a:gdLst>
                <a:gd name="T0" fmla="*/ 0 w 265"/>
                <a:gd name="T1" fmla="*/ 334 h 334"/>
                <a:gd name="T2" fmla="*/ 197 w 265"/>
                <a:gd name="T3" fmla="*/ 0 h 334"/>
                <a:gd name="T4" fmla="*/ 265 w 265"/>
                <a:gd name="T5" fmla="*/ 8 h 334"/>
                <a:gd name="T6" fmla="*/ 91 w 265"/>
                <a:gd name="T7" fmla="*/ 326 h 334"/>
                <a:gd name="T8" fmla="*/ 0 w 265"/>
                <a:gd name="T9" fmla="*/ 334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dpi="0" rotWithShape="1">
              <a:blip r:embed="rId7"/>
              <a:srcRect/>
              <a:tile tx="0" ty="0" sx="100000" sy="100000" flip="none" algn="tl"/>
            </a:blipFill>
            <a:ln w="12700" cap="flat" cmpd="sng">
              <a:prstDash val="solid"/>
              <a:round/>
              <a:headEnd type="none" w="sm" len="sm"/>
              <a:tailEnd type="none" w="sm" len="sm"/>
            </a:ln>
            <a:effectLst/>
            <a:scene3d>
              <a:camera prst="legacyObliqueTopRight">
                <a:rot lat="20099999" lon="20399999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33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flatTx/>
            </a:bodyPr>
            <a:lstStyle/>
            <a:p>
              <a:endParaRPr lang="ru-RU"/>
            </a:p>
          </p:txBody>
        </p:sp>
        <p:sp>
          <p:nvSpPr>
            <p:cNvPr id="29" name="Freeform 11" descr="Каштан"/>
            <p:cNvSpPr>
              <a:spLocks/>
            </p:cNvSpPr>
            <p:nvPr/>
          </p:nvSpPr>
          <p:spPr bwMode="auto">
            <a:xfrm rot="21228534" flipH="1">
              <a:off x="4475" y="3695"/>
              <a:ext cx="277" cy="238"/>
            </a:xfrm>
            <a:custGeom>
              <a:avLst/>
              <a:gdLst>
                <a:gd name="T0" fmla="*/ 0 w 265"/>
                <a:gd name="T1" fmla="*/ 334 h 334"/>
                <a:gd name="T2" fmla="*/ 197 w 265"/>
                <a:gd name="T3" fmla="*/ 0 h 334"/>
                <a:gd name="T4" fmla="*/ 265 w 265"/>
                <a:gd name="T5" fmla="*/ 8 h 334"/>
                <a:gd name="T6" fmla="*/ 91 w 265"/>
                <a:gd name="T7" fmla="*/ 326 h 334"/>
                <a:gd name="T8" fmla="*/ 0 w 265"/>
                <a:gd name="T9" fmla="*/ 334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dpi="0" rotWithShape="1">
              <a:blip r:embed="rId7"/>
              <a:srcRect/>
              <a:tile tx="0" ty="0" sx="100000" sy="100000" flip="none" algn="tl"/>
            </a:blipFill>
            <a:ln w="12700" cap="flat" cmpd="sng">
              <a:prstDash val="solid"/>
              <a:round/>
              <a:headEnd type="none" w="sm" len="sm"/>
              <a:tailEnd type="none" w="sm" len="sm"/>
            </a:ln>
            <a:effectLst/>
            <a:scene3d>
              <a:camera prst="legacyObliqueTopRight">
                <a:rot lat="20099999" lon="20399999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33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flatTx/>
            </a:bodyPr>
            <a:lstStyle/>
            <a:p>
              <a:endParaRPr lang="ru-RU"/>
            </a:p>
          </p:txBody>
        </p:sp>
        <p:sp>
          <p:nvSpPr>
            <p:cNvPr id="30" name="Freeform 12" descr="Каштан"/>
            <p:cNvSpPr>
              <a:spLocks/>
            </p:cNvSpPr>
            <p:nvPr/>
          </p:nvSpPr>
          <p:spPr bwMode="auto">
            <a:xfrm rot="21228534" flipH="1">
              <a:off x="4704" y="3695"/>
              <a:ext cx="277" cy="238"/>
            </a:xfrm>
            <a:custGeom>
              <a:avLst/>
              <a:gdLst>
                <a:gd name="T0" fmla="*/ 0 w 265"/>
                <a:gd name="T1" fmla="*/ 334 h 334"/>
                <a:gd name="T2" fmla="*/ 197 w 265"/>
                <a:gd name="T3" fmla="*/ 0 h 334"/>
                <a:gd name="T4" fmla="*/ 265 w 265"/>
                <a:gd name="T5" fmla="*/ 8 h 334"/>
                <a:gd name="T6" fmla="*/ 91 w 265"/>
                <a:gd name="T7" fmla="*/ 326 h 334"/>
                <a:gd name="T8" fmla="*/ 0 w 265"/>
                <a:gd name="T9" fmla="*/ 334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dpi="0" rotWithShape="1">
              <a:blip r:embed="rId7"/>
              <a:srcRect/>
              <a:tile tx="0" ty="0" sx="100000" sy="100000" flip="none" algn="tl"/>
            </a:blipFill>
            <a:ln w="12700" cap="flat" cmpd="sng">
              <a:prstDash val="solid"/>
              <a:round/>
              <a:headEnd type="none" w="sm" len="sm"/>
              <a:tailEnd type="none" w="sm" len="sm"/>
            </a:ln>
            <a:effectLst/>
            <a:scene3d>
              <a:camera prst="legacyObliqueTopRight">
                <a:rot lat="20099999" lon="20399999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3300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flatTx/>
            </a:bodyPr>
            <a:lstStyle/>
            <a:p>
              <a:endParaRPr lang="ru-RU"/>
            </a:p>
          </p:txBody>
        </p:sp>
        <p:sp>
          <p:nvSpPr>
            <p:cNvPr id="31" name="Freeform 13" descr="Орех"/>
            <p:cNvSpPr>
              <a:spLocks/>
            </p:cNvSpPr>
            <p:nvPr/>
          </p:nvSpPr>
          <p:spPr bwMode="auto">
            <a:xfrm rot="21228534" flipH="1">
              <a:off x="4272" y="3695"/>
              <a:ext cx="277" cy="238"/>
            </a:xfrm>
            <a:custGeom>
              <a:avLst/>
              <a:gdLst>
                <a:gd name="T0" fmla="*/ 0 w 265"/>
                <a:gd name="T1" fmla="*/ 334 h 334"/>
                <a:gd name="T2" fmla="*/ 197 w 265"/>
                <a:gd name="T3" fmla="*/ 0 h 334"/>
                <a:gd name="T4" fmla="*/ 265 w 265"/>
                <a:gd name="T5" fmla="*/ 8 h 334"/>
                <a:gd name="T6" fmla="*/ 91 w 265"/>
                <a:gd name="T7" fmla="*/ 326 h 334"/>
                <a:gd name="T8" fmla="*/ 0 w 265"/>
                <a:gd name="T9" fmla="*/ 334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5" h="334">
                  <a:moveTo>
                    <a:pt x="0" y="334"/>
                  </a:moveTo>
                  <a:lnTo>
                    <a:pt x="197" y="0"/>
                  </a:lnTo>
                  <a:lnTo>
                    <a:pt x="265" y="8"/>
                  </a:lnTo>
                  <a:lnTo>
                    <a:pt x="91" y="326"/>
                  </a:lnTo>
                  <a:lnTo>
                    <a:pt x="0" y="334"/>
                  </a:lnTo>
                  <a:close/>
                </a:path>
              </a:pathLst>
            </a:custGeom>
            <a:blipFill dpi="0" rotWithShape="1">
              <a:blip r:embed="rId6"/>
              <a:srcRect/>
              <a:tile tx="0" ty="0" sx="100000" sy="100000" flip="none" algn="tl"/>
            </a:blipFill>
            <a:ln w="12700" cap="flat" cmpd="sng">
              <a:prstDash val="solid"/>
              <a:round/>
              <a:headEnd type="none" w="sm" len="sm"/>
              <a:tailEnd type="none" w="sm" len="sm"/>
            </a:ln>
            <a:effectLst/>
            <a:scene3d>
              <a:camera prst="legacyObliqueTopRight">
                <a:rot lat="20099999" lon="20399999" rev="0"/>
              </a:camera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6633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flatTx/>
            </a:bodyPr>
            <a:lstStyle/>
            <a:p>
              <a:endParaRPr lang="ru-RU"/>
            </a:p>
          </p:txBody>
        </p:sp>
        <p:grpSp>
          <p:nvGrpSpPr>
            <p:cNvPr id="32" name="Group 14"/>
            <p:cNvGrpSpPr>
              <a:grpSpLocks/>
            </p:cNvGrpSpPr>
            <p:nvPr/>
          </p:nvGrpSpPr>
          <p:grpSpPr bwMode="auto">
            <a:xfrm>
              <a:off x="-16" y="3744"/>
              <a:ext cx="5776" cy="479"/>
              <a:chOff x="-16" y="3169"/>
              <a:chExt cx="5776" cy="479"/>
            </a:xfrm>
          </p:grpSpPr>
          <p:sp>
            <p:nvSpPr>
              <p:cNvPr id="121" name="Freeform 15" descr="Орех"/>
              <p:cNvSpPr>
                <a:spLocks/>
              </p:cNvSpPr>
              <p:nvPr/>
            </p:nvSpPr>
            <p:spPr bwMode="auto">
              <a:xfrm rot="21228534" flipH="1">
                <a:off x="288" y="3410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6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9966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22" name="Freeform 16" descr="Дуб"/>
              <p:cNvSpPr>
                <a:spLocks/>
              </p:cNvSpPr>
              <p:nvPr/>
            </p:nvSpPr>
            <p:spPr bwMode="auto">
              <a:xfrm rot="21228534" flipH="1">
                <a:off x="624" y="3366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8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FFCC99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23" name="Freeform 17" descr="Каштан"/>
              <p:cNvSpPr>
                <a:spLocks/>
              </p:cNvSpPr>
              <p:nvPr/>
            </p:nvSpPr>
            <p:spPr bwMode="auto">
              <a:xfrm rot="21228534" flipH="1">
                <a:off x="0" y="3410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24" name="Freeform 18" descr="Каштан"/>
              <p:cNvSpPr>
                <a:spLocks/>
              </p:cNvSpPr>
              <p:nvPr/>
            </p:nvSpPr>
            <p:spPr bwMode="auto">
              <a:xfrm rot="21228534" flipH="1">
                <a:off x="144" y="3410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25" name="Freeform 19" descr="Каштан"/>
              <p:cNvSpPr>
                <a:spLocks/>
              </p:cNvSpPr>
              <p:nvPr/>
            </p:nvSpPr>
            <p:spPr bwMode="auto">
              <a:xfrm rot="21228534" flipH="1">
                <a:off x="4080" y="3169"/>
                <a:ext cx="277" cy="237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26" name="Freeform 20" descr="Каштан"/>
              <p:cNvSpPr>
                <a:spLocks/>
              </p:cNvSpPr>
              <p:nvPr/>
            </p:nvSpPr>
            <p:spPr bwMode="auto">
              <a:xfrm rot="21228534" flipH="1">
                <a:off x="3888" y="3169"/>
                <a:ext cx="277" cy="237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27" name="Freeform 21" descr="Каштан"/>
              <p:cNvSpPr>
                <a:spLocks/>
              </p:cNvSpPr>
              <p:nvPr/>
            </p:nvSpPr>
            <p:spPr bwMode="auto">
              <a:xfrm rot="21228534" flipH="1">
                <a:off x="3696" y="3169"/>
                <a:ext cx="277" cy="237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28" name="Freeform 22" descr="Каштан"/>
              <p:cNvSpPr>
                <a:spLocks/>
              </p:cNvSpPr>
              <p:nvPr/>
            </p:nvSpPr>
            <p:spPr bwMode="auto">
              <a:xfrm rot="21228534" flipH="1">
                <a:off x="3504" y="3217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29" name="Freeform 23" descr="Орех"/>
              <p:cNvSpPr>
                <a:spLocks/>
              </p:cNvSpPr>
              <p:nvPr/>
            </p:nvSpPr>
            <p:spPr bwMode="auto">
              <a:xfrm rot="21228534" flipH="1">
                <a:off x="3312" y="3217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6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9966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30" name="Freeform 24" descr="Каштан"/>
              <p:cNvSpPr>
                <a:spLocks/>
              </p:cNvSpPr>
              <p:nvPr/>
            </p:nvSpPr>
            <p:spPr bwMode="auto">
              <a:xfrm rot="21228534" flipH="1">
                <a:off x="3072" y="3217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31" name="Freeform 25" descr="Каштан"/>
              <p:cNvSpPr>
                <a:spLocks/>
              </p:cNvSpPr>
              <p:nvPr/>
            </p:nvSpPr>
            <p:spPr bwMode="auto">
              <a:xfrm rot="21228534" flipH="1">
                <a:off x="2880" y="3269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32" name="Freeform 26" descr="Каштан"/>
              <p:cNvSpPr>
                <a:spLocks/>
              </p:cNvSpPr>
              <p:nvPr/>
            </p:nvSpPr>
            <p:spPr bwMode="auto">
              <a:xfrm rot="21228534" flipH="1">
                <a:off x="2688" y="3265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33" name="Freeform 27" descr="Орех"/>
              <p:cNvSpPr>
                <a:spLocks/>
              </p:cNvSpPr>
              <p:nvPr/>
            </p:nvSpPr>
            <p:spPr bwMode="auto">
              <a:xfrm rot="21228534" flipH="1">
                <a:off x="2496" y="3265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6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9966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34" name="Freeform 28" descr="Орех"/>
              <p:cNvSpPr>
                <a:spLocks/>
              </p:cNvSpPr>
              <p:nvPr/>
            </p:nvSpPr>
            <p:spPr bwMode="auto">
              <a:xfrm rot="21228534" flipH="1">
                <a:off x="2304" y="3265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6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9966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35" name="Freeform 29" descr="Орех"/>
              <p:cNvSpPr>
                <a:spLocks/>
              </p:cNvSpPr>
              <p:nvPr/>
            </p:nvSpPr>
            <p:spPr bwMode="auto">
              <a:xfrm rot="21228534" flipH="1">
                <a:off x="2112" y="3265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6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9966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36" name="Freeform 30" descr="Орех"/>
              <p:cNvSpPr>
                <a:spLocks/>
              </p:cNvSpPr>
              <p:nvPr/>
            </p:nvSpPr>
            <p:spPr bwMode="auto">
              <a:xfrm rot="21228534" flipH="1">
                <a:off x="1872" y="3261"/>
                <a:ext cx="277" cy="246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6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9966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37" name="Freeform 31" descr="Орех"/>
              <p:cNvSpPr>
                <a:spLocks/>
              </p:cNvSpPr>
              <p:nvPr/>
            </p:nvSpPr>
            <p:spPr bwMode="auto">
              <a:xfrm rot="21228534" flipH="1">
                <a:off x="1691" y="3310"/>
                <a:ext cx="277" cy="245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6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9966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38" name="Freeform 32" descr="Орех"/>
              <p:cNvSpPr>
                <a:spLocks/>
              </p:cNvSpPr>
              <p:nvPr/>
            </p:nvSpPr>
            <p:spPr bwMode="auto">
              <a:xfrm rot="21228534" flipH="1">
                <a:off x="1488" y="3314"/>
                <a:ext cx="277" cy="245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6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996633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39" name="Freeform 33" descr="Каштан"/>
              <p:cNvSpPr>
                <a:spLocks/>
              </p:cNvSpPr>
              <p:nvPr/>
            </p:nvSpPr>
            <p:spPr bwMode="auto">
              <a:xfrm rot="21228534" flipH="1">
                <a:off x="1296" y="3314"/>
                <a:ext cx="277" cy="237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40" name="Freeform 34" descr="Каштан"/>
              <p:cNvSpPr>
                <a:spLocks/>
              </p:cNvSpPr>
              <p:nvPr/>
            </p:nvSpPr>
            <p:spPr bwMode="auto">
              <a:xfrm rot="21228534" flipH="1">
                <a:off x="1152" y="3362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41" name="Freeform 35" descr="Каштан"/>
              <p:cNvSpPr>
                <a:spLocks/>
              </p:cNvSpPr>
              <p:nvPr/>
            </p:nvSpPr>
            <p:spPr bwMode="auto">
              <a:xfrm rot="21228534" flipH="1">
                <a:off x="960" y="3362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42" name="Freeform 36" descr="Каштан"/>
              <p:cNvSpPr>
                <a:spLocks/>
              </p:cNvSpPr>
              <p:nvPr/>
            </p:nvSpPr>
            <p:spPr bwMode="auto">
              <a:xfrm rot="21228534" flipH="1">
                <a:off x="768" y="3362"/>
                <a:ext cx="277" cy="238"/>
              </a:xfrm>
              <a:custGeom>
                <a:avLst/>
                <a:gdLst>
                  <a:gd name="T0" fmla="*/ 0 w 265"/>
                  <a:gd name="T1" fmla="*/ 334 h 334"/>
                  <a:gd name="T2" fmla="*/ 197 w 265"/>
                  <a:gd name="T3" fmla="*/ 0 h 334"/>
                  <a:gd name="T4" fmla="*/ 265 w 265"/>
                  <a:gd name="T5" fmla="*/ 8 h 334"/>
                  <a:gd name="T6" fmla="*/ 91 w 265"/>
                  <a:gd name="T7" fmla="*/ 326 h 334"/>
                  <a:gd name="T8" fmla="*/ 0 w 265"/>
                  <a:gd name="T9" fmla="*/ 33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5" h="334">
                    <a:moveTo>
                      <a:pt x="0" y="334"/>
                    </a:moveTo>
                    <a:lnTo>
                      <a:pt x="197" y="0"/>
                    </a:lnTo>
                    <a:lnTo>
                      <a:pt x="265" y="8"/>
                    </a:lnTo>
                    <a:lnTo>
                      <a:pt x="91" y="326"/>
                    </a:lnTo>
                    <a:lnTo>
                      <a:pt x="0" y="334"/>
                    </a:ln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 w="12700" cap="flat" cmpd="sng">
                <a:prstDash val="solid"/>
                <a:round/>
                <a:headEnd type="none" w="sm" len="sm"/>
                <a:tailEnd type="none" w="sm" len="sm"/>
              </a:ln>
              <a:effectLst/>
              <a:scene3d>
                <a:camera prst="legacyObliqueTopRight">
                  <a:rot lat="20099999" lon="20399999" rev="0"/>
                </a:camera>
                <a:lightRig rig="legacyFlat3" dir="b"/>
              </a:scene3d>
              <a:sp3d extrusionH="430200" prstMaterial="legacyMatte">
                <a:bevelT w="13500" h="13500" prst="angle"/>
                <a:bevelB w="13500" h="13500" prst="angle"/>
                <a:extrusionClr>
                  <a:srgbClr val="663300"/>
                </a:extrusionClr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43" name="Line 37"/>
              <p:cNvSpPr>
                <a:spLocks noChangeShapeType="1"/>
              </p:cNvSpPr>
              <p:nvPr/>
            </p:nvSpPr>
            <p:spPr bwMode="auto">
              <a:xfrm rot="-371466">
                <a:off x="9" y="3223"/>
                <a:ext cx="5751" cy="25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  <p:sp>
            <p:nvSpPr>
              <p:cNvPr id="144" name="Freeform 38"/>
              <p:cNvSpPr>
                <a:spLocks/>
              </p:cNvSpPr>
              <p:nvPr/>
            </p:nvSpPr>
            <p:spPr bwMode="auto">
              <a:xfrm>
                <a:off x="-16" y="3219"/>
                <a:ext cx="5736" cy="393"/>
              </a:xfrm>
              <a:custGeom>
                <a:avLst/>
                <a:gdLst>
                  <a:gd name="T0" fmla="*/ 0 w 5736"/>
                  <a:gd name="T1" fmla="*/ 390 h 390"/>
                  <a:gd name="T2" fmla="*/ 5736 w 5736"/>
                  <a:gd name="T3" fmla="*/ 0 h 3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5736" h="390">
                    <a:moveTo>
                      <a:pt x="0" y="390"/>
                    </a:moveTo>
                    <a:lnTo>
                      <a:pt x="5736" y="0"/>
                    </a:ln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50000">
                    <a:srgbClr val="CC6600"/>
                  </a:gs>
                  <a:gs pos="100000">
                    <a:schemeClr val="bg1"/>
                  </a:gs>
                </a:gsLst>
                <a:lin ang="18900000" scaled="1"/>
              </a:gradFill>
              <a:ln w="28575" cmpd="sng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ru-RU"/>
              </a:p>
            </p:txBody>
          </p:sp>
        </p:grpSp>
        <p:sp>
          <p:nvSpPr>
            <p:cNvPr id="33" name="AutoShape 39"/>
            <p:cNvSpPr>
              <a:spLocks noChangeArrowheads="1"/>
            </p:cNvSpPr>
            <p:nvPr/>
          </p:nvSpPr>
          <p:spPr bwMode="auto">
            <a:xfrm>
              <a:off x="5098" y="3750"/>
              <a:ext cx="80" cy="96"/>
            </a:xfrm>
            <a:prstGeom prst="star4">
              <a:avLst>
                <a:gd name="adj" fmla="val 12500"/>
              </a:avLst>
            </a:prstGeom>
            <a:noFill/>
            <a:ln w="25400" algn="ctr">
              <a:solidFill>
                <a:srgbClr val="33CC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4" name="AutoShape 40"/>
            <p:cNvSpPr>
              <a:spLocks noChangeArrowheads="1"/>
            </p:cNvSpPr>
            <p:nvPr/>
          </p:nvSpPr>
          <p:spPr bwMode="auto">
            <a:xfrm>
              <a:off x="3744" y="3359"/>
              <a:ext cx="160" cy="208"/>
            </a:xfrm>
            <a:prstGeom prst="star8">
              <a:avLst>
                <a:gd name="adj" fmla="val 15000"/>
              </a:avLst>
            </a:prstGeom>
            <a:noFill/>
            <a:ln w="12700" algn="ctr">
              <a:solidFill>
                <a:srgbClr val="33CC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5" name="AutoShape 41"/>
            <p:cNvSpPr>
              <a:spLocks noChangeArrowheads="1"/>
            </p:cNvSpPr>
            <p:nvPr/>
          </p:nvSpPr>
          <p:spPr bwMode="auto">
            <a:xfrm>
              <a:off x="2544" y="3311"/>
              <a:ext cx="160" cy="208"/>
            </a:xfrm>
            <a:prstGeom prst="star8">
              <a:avLst>
                <a:gd name="adj" fmla="val 15000"/>
              </a:avLst>
            </a:prstGeom>
            <a:noFill/>
            <a:ln w="12700" algn="ctr">
              <a:solidFill>
                <a:srgbClr val="33CC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" name="AutoShape 42"/>
            <p:cNvSpPr>
              <a:spLocks noChangeArrowheads="1"/>
            </p:cNvSpPr>
            <p:nvPr/>
          </p:nvSpPr>
          <p:spPr bwMode="auto">
            <a:xfrm>
              <a:off x="4512" y="3407"/>
              <a:ext cx="80" cy="96"/>
            </a:xfrm>
            <a:prstGeom prst="star4">
              <a:avLst>
                <a:gd name="adj" fmla="val 12500"/>
              </a:avLst>
            </a:prstGeom>
            <a:noFill/>
            <a:ln w="25400" algn="ctr">
              <a:solidFill>
                <a:srgbClr val="33CC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7" name="Group 43"/>
            <p:cNvGrpSpPr>
              <a:grpSpLocks/>
            </p:cNvGrpSpPr>
            <p:nvPr/>
          </p:nvGrpSpPr>
          <p:grpSpPr bwMode="auto">
            <a:xfrm>
              <a:off x="5057" y="4080"/>
              <a:ext cx="228" cy="240"/>
              <a:chOff x="3228" y="2304"/>
              <a:chExt cx="897" cy="971"/>
            </a:xfrm>
          </p:grpSpPr>
          <p:sp>
            <p:nvSpPr>
              <p:cNvPr id="48" name="Freeform 44"/>
              <p:cNvSpPr>
                <a:spLocks/>
              </p:cNvSpPr>
              <p:nvPr/>
            </p:nvSpPr>
            <p:spPr bwMode="auto">
              <a:xfrm>
                <a:off x="4022" y="3018"/>
                <a:ext cx="28" cy="80"/>
              </a:xfrm>
              <a:custGeom>
                <a:avLst/>
                <a:gdLst>
                  <a:gd name="T0" fmla="*/ 0 w 56"/>
                  <a:gd name="T1" fmla="*/ 0 h 159"/>
                  <a:gd name="T2" fmla="*/ 56 w 56"/>
                  <a:gd name="T3" fmla="*/ 0 h 159"/>
                  <a:gd name="T4" fmla="*/ 43 w 56"/>
                  <a:gd name="T5" fmla="*/ 40 h 159"/>
                  <a:gd name="T6" fmla="*/ 40 w 56"/>
                  <a:gd name="T7" fmla="*/ 85 h 159"/>
                  <a:gd name="T8" fmla="*/ 35 w 56"/>
                  <a:gd name="T9" fmla="*/ 127 h 159"/>
                  <a:gd name="T10" fmla="*/ 23 w 56"/>
                  <a:gd name="T11" fmla="*/ 159 h 159"/>
                  <a:gd name="T12" fmla="*/ 16 w 56"/>
                  <a:gd name="T13" fmla="*/ 150 h 159"/>
                  <a:gd name="T14" fmla="*/ 10 w 56"/>
                  <a:gd name="T15" fmla="*/ 138 h 159"/>
                  <a:gd name="T16" fmla="*/ 4 w 56"/>
                  <a:gd name="T17" fmla="*/ 125 h 159"/>
                  <a:gd name="T18" fmla="*/ 0 w 56"/>
                  <a:gd name="T19" fmla="*/ 113 h 159"/>
                  <a:gd name="T20" fmla="*/ 0 w 56"/>
                  <a:gd name="T21" fmla="*/ 0 h 159"/>
                  <a:gd name="T22" fmla="*/ 0 w 56"/>
                  <a:gd name="T23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6" h="159">
                    <a:moveTo>
                      <a:pt x="0" y="0"/>
                    </a:moveTo>
                    <a:lnTo>
                      <a:pt x="56" y="0"/>
                    </a:lnTo>
                    <a:lnTo>
                      <a:pt x="43" y="40"/>
                    </a:lnTo>
                    <a:lnTo>
                      <a:pt x="40" y="85"/>
                    </a:lnTo>
                    <a:lnTo>
                      <a:pt x="35" y="127"/>
                    </a:lnTo>
                    <a:lnTo>
                      <a:pt x="23" y="159"/>
                    </a:lnTo>
                    <a:lnTo>
                      <a:pt x="16" y="150"/>
                    </a:lnTo>
                    <a:lnTo>
                      <a:pt x="10" y="138"/>
                    </a:lnTo>
                    <a:lnTo>
                      <a:pt x="4" y="125"/>
                    </a:lnTo>
                    <a:lnTo>
                      <a:pt x="0" y="11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9" name="Freeform 45"/>
              <p:cNvSpPr>
                <a:spLocks/>
              </p:cNvSpPr>
              <p:nvPr/>
            </p:nvSpPr>
            <p:spPr bwMode="auto">
              <a:xfrm>
                <a:off x="4058" y="3018"/>
                <a:ext cx="45" cy="22"/>
              </a:xfrm>
              <a:custGeom>
                <a:avLst/>
                <a:gdLst>
                  <a:gd name="T0" fmla="*/ 0 w 90"/>
                  <a:gd name="T1" fmla="*/ 0 h 44"/>
                  <a:gd name="T2" fmla="*/ 90 w 90"/>
                  <a:gd name="T3" fmla="*/ 0 h 44"/>
                  <a:gd name="T4" fmla="*/ 90 w 90"/>
                  <a:gd name="T5" fmla="*/ 6 h 44"/>
                  <a:gd name="T6" fmla="*/ 89 w 90"/>
                  <a:gd name="T7" fmla="*/ 11 h 44"/>
                  <a:gd name="T8" fmla="*/ 87 w 90"/>
                  <a:gd name="T9" fmla="*/ 17 h 44"/>
                  <a:gd name="T10" fmla="*/ 85 w 90"/>
                  <a:gd name="T11" fmla="*/ 24 h 44"/>
                  <a:gd name="T12" fmla="*/ 85 w 90"/>
                  <a:gd name="T13" fmla="*/ 24 h 44"/>
                  <a:gd name="T14" fmla="*/ 85 w 90"/>
                  <a:gd name="T15" fmla="*/ 24 h 44"/>
                  <a:gd name="T16" fmla="*/ 85 w 90"/>
                  <a:gd name="T17" fmla="*/ 24 h 44"/>
                  <a:gd name="T18" fmla="*/ 86 w 90"/>
                  <a:gd name="T19" fmla="*/ 24 h 44"/>
                  <a:gd name="T20" fmla="*/ 85 w 90"/>
                  <a:gd name="T21" fmla="*/ 24 h 44"/>
                  <a:gd name="T22" fmla="*/ 85 w 90"/>
                  <a:gd name="T23" fmla="*/ 24 h 44"/>
                  <a:gd name="T24" fmla="*/ 85 w 90"/>
                  <a:gd name="T25" fmla="*/ 25 h 44"/>
                  <a:gd name="T26" fmla="*/ 85 w 90"/>
                  <a:gd name="T27" fmla="*/ 25 h 44"/>
                  <a:gd name="T28" fmla="*/ 85 w 90"/>
                  <a:gd name="T29" fmla="*/ 25 h 44"/>
                  <a:gd name="T30" fmla="*/ 85 w 90"/>
                  <a:gd name="T31" fmla="*/ 25 h 44"/>
                  <a:gd name="T32" fmla="*/ 85 w 90"/>
                  <a:gd name="T33" fmla="*/ 25 h 44"/>
                  <a:gd name="T34" fmla="*/ 85 w 90"/>
                  <a:gd name="T35" fmla="*/ 26 h 44"/>
                  <a:gd name="T36" fmla="*/ 84 w 90"/>
                  <a:gd name="T37" fmla="*/ 26 h 44"/>
                  <a:gd name="T38" fmla="*/ 84 w 90"/>
                  <a:gd name="T39" fmla="*/ 26 h 44"/>
                  <a:gd name="T40" fmla="*/ 84 w 90"/>
                  <a:gd name="T41" fmla="*/ 26 h 44"/>
                  <a:gd name="T42" fmla="*/ 84 w 90"/>
                  <a:gd name="T43" fmla="*/ 26 h 44"/>
                  <a:gd name="T44" fmla="*/ 71 w 90"/>
                  <a:gd name="T45" fmla="*/ 39 h 44"/>
                  <a:gd name="T46" fmla="*/ 59 w 90"/>
                  <a:gd name="T47" fmla="*/ 44 h 44"/>
                  <a:gd name="T48" fmla="*/ 47 w 90"/>
                  <a:gd name="T49" fmla="*/ 42 h 44"/>
                  <a:gd name="T50" fmla="*/ 37 w 90"/>
                  <a:gd name="T51" fmla="*/ 37 h 44"/>
                  <a:gd name="T52" fmla="*/ 28 w 90"/>
                  <a:gd name="T53" fmla="*/ 29 h 44"/>
                  <a:gd name="T54" fmla="*/ 18 w 90"/>
                  <a:gd name="T55" fmla="*/ 19 h 44"/>
                  <a:gd name="T56" fmla="*/ 9 w 90"/>
                  <a:gd name="T57" fmla="*/ 9 h 44"/>
                  <a:gd name="T58" fmla="*/ 0 w 90"/>
                  <a:gd name="T59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90" h="44">
                    <a:moveTo>
                      <a:pt x="0" y="0"/>
                    </a:moveTo>
                    <a:lnTo>
                      <a:pt x="90" y="0"/>
                    </a:lnTo>
                    <a:lnTo>
                      <a:pt x="90" y="6"/>
                    </a:lnTo>
                    <a:lnTo>
                      <a:pt x="89" y="11"/>
                    </a:lnTo>
                    <a:lnTo>
                      <a:pt x="87" y="17"/>
                    </a:lnTo>
                    <a:lnTo>
                      <a:pt x="85" y="24"/>
                    </a:lnTo>
                    <a:lnTo>
                      <a:pt x="85" y="24"/>
                    </a:lnTo>
                    <a:lnTo>
                      <a:pt x="85" y="24"/>
                    </a:lnTo>
                    <a:lnTo>
                      <a:pt x="85" y="24"/>
                    </a:lnTo>
                    <a:lnTo>
                      <a:pt x="86" y="24"/>
                    </a:lnTo>
                    <a:lnTo>
                      <a:pt x="85" y="24"/>
                    </a:lnTo>
                    <a:lnTo>
                      <a:pt x="85" y="24"/>
                    </a:lnTo>
                    <a:lnTo>
                      <a:pt x="85" y="25"/>
                    </a:lnTo>
                    <a:lnTo>
                      <a:pt x="85" y="25"/>
                    </a:lnTo>
                    <a:lnTo>
                      <a:pt x="85" y="25"/>
                    </a:lnTo>
                    <a:lnTo>
                      <a:pt x="85" y="25"/>
                    </a:lnTo>
                    <a:lnTo>
                      <a:pt x="85" y="25"/>
                    </a:lnTo>
                    <a:lnTo>
                      <a:pt x="85" y="26"/>
                    </a:lnTo>
                    <a:lnTo>
                      <a:pt x="84" y="26"/>
                    </a:lnTo>
                    <a:lnTo>
                      <a:pt x="84" y="26"/>
                    </a:lnTo>
                    <a:lnTo>
                      <a:pt x="84" y="26"/>
                    </a:lnTo>
                    <a:lnTo>
                      <a:pt x="84" y="26"/>
                    </a:lnTo>
                    <a:lnTo>
                      <a:pt x="71" y="39"/>
                    </a:lnTo>
                    <a:lnTo>
                      <a:pt x="59" y="44"/>
                    </a:lnTo>
                    <a:lnTo>
                      <a:pt x="47" y="42"/>
                    </a:lnTo>
                    <a:lnTo>
                      <a:pt x="37" y="37"/>
                    </a:lnTo>
                    <a:lnTo>
                      <a:pt x="28" y="29"/>
                    </a:lnTo>
                    <a:lnTo>
                      <a:pt x="18" y="19"/>
                    </a:lnTo>
                    <a:lnTo>
                      <a:pt x="9" y="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0" name="Freeform 46"/>
              <p:cNvSpPr>
                <a:spLocks/>
              </p:cNvSpPr>
              <p:nvPr/>
            </p:nvSpPr>
            <p:spPr bwMode="auto">
              <a:xfrm>
                <a:off x="4022" y="2938"/>
                <a:ext cx="103" cy="80"/>
              </a:xfrm>
              <a:custGeom>
                <a:avLst/>
                <a:gdLst>
                  <a:gd name="T0" fmla="*/ 71 w 206"/>
                  <a:gd name="T1" fmla="*/ 160 h 160"/>
                  <a:gd name="T2" fmla="*/ 66 w 206"/>
                  <a:gd name="T3" fmla="*/ 156 h 160"/>
                  <a:gd name="T4" fmla="*/ 61 w 206"/>
                  <a:gd name="T5" fmla="*/ 153 h 160"/>
                  <a:gd name="T6" fmla="*/ 58 w 206"/>
                  <a:gd name="T7" fmla="*/ 156 h 160"/>
                  <a:gd name="T8" fmla="*/ 56 w 206"/>
                  <a:gd name="T9" fmla="*/ 160 h 160"/>
                  <a:gd name="T10" fmla="*/ 0 w 206"/>
                  <a:gd name="T11" fmla="*/ 45 h 160"/>
                  <a:gd name="T12" fmla="*/ 17 w 206"/>
                  <a:gd name="T13" fmla="*/ 40 h 160"/>
                  <a:gd name="T14" fmla="*/ 35 w 206"/>
                  <a:gd name="T15" fmla="*/ 35 h 160"/>
                  <a:gd name="T16" fmla="*/ 51 w 206"/>
                  <a:gd name="T17" fmla="*/ 31 h 160"/>
                  <a:gd name="T18" fmla="*/ 61 w 206"/>
                  <a:gd name="T19" fmla="*/ 25 h 160"/>
                  <a:gd name="T20" fmla="*/ 63 w 206"/>
                  <a:gd name="T21" fmla="*/ 26 h 160"/>
                  <a:gd name="T22" fmla="*/ 65 w 206"/>
                  <a:gd name="T23" fmla="*/ 27 h 160"/>
                  <a:gd name="T24" fmla="*/ 66 w 206"/>
                  <a:gd name="T25" fmla="*/ 25 h 160"/>
                  <a:gd name="T26" fmla="*/ 67 w 206"/>
                  <a:gd name="T27" fmla="*/ 24 h 160"/>
                  <a:gd name="T28" fmla="*/ 82 w 206"/>
                  <a:gd name="T29" fmla="*/ 24 h 160"/>
                  <a:gd name="T30" fmla="*/ 102 w 206"/>
                  <a:gd name="T31" fmla="*/ 18 h 160"/>
                  <a:gd name="T32" fmla="*/ 123 w 206"/>
                  <a:gd name="T33" fmla="*/ 12 h 160"/>
                  <a:gd name="T34" fmla="*/ 139 w 206"/>
                  <a:gd name="T35" fmla="*/ 11 h 160"/>
                  <a:gd name="T36" fmla="*/ 140 w 206"/>
                  <a:gd name="T37" fmla="*/ 9 h 160"/>
                  <a:gd name="T38" fmla="*/ 141 w 206"/>
                  <a:gd name="T39" fmla="*/ 8 h 160"/>
                  <a:gd name="T40" fmla="*/ 158 w 206"/>
                  <a:gd name="T41" fmla="*/ 4 h 160"/>
                  <a:gd name="T42" fmla="*/ 176 w 206"/>
                  <a:gd name="T43" fmla="*/ 1 h 160"/>
                  <a:gd name="T44" fmla="*/ 192 w 206"/>
                  <a:gd name="T45" fmla="*/ 0 h 160"/>
                  <a:gd name="T46" fmla="*/ 206 w 206"/>
                  <a:gd name="T47" fmla="*/ 2 h 160"/>
                  <a:gd name="T48" fmla="*/ 183 w 206"/>
                  <a:gd name="T49" fmla="*/ 31 h 160"/>
                  <a:gd name="T50" fmla="*/ 147 w 206"/>
                  <a:gd name="T51" fmla="*/ 56 h 160"/>
                  <a:gd name="T52" fmla="*/ 108 w 206"/>
                  <a:gd name="T53" fmla="*/ 84 h 160"/>
                  <a:gd name="T54" fmla="*/ 80 w 206"/>
                  <a:gd name="T55" fmla="*/ 117 h 160"/>
                  <a:gd name="T56" fmla="*/ 101 w 206"/>
                  <a:gd name="T57" fmla="*/ 125 h 160"/>
                  <a:gd name="T58" fmla="*/ 127 w 206"/>
                  <a:gd name="T59" fmla="*/ 131 h 160"/>
                  <a:gd name="T60" fmla="*/ 150 w 206"/>
                  <a:gd name="T61" fmla="*/ 141 h 160"/>
                  <a:gd name="T62" fmla="*/ 161 w 206"/>
                  <a:gd name="T63" fmla="*/ 16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206" h="160">
                    <a:moveTo>
                      <a:pt x="161" y="160"/>
                    </a:moveTo>
                    <a:lnTo>
                      <a:pt x="71" y="160"/>
                    </a:lnTo>
                    <a:lnTo>
                      <a:pt x="69" y="158"/>
                    </a:lnTo>
                    <a:lnTo>
                      <a:pt x="66" y="156"/>
                    </a:lnTo>
                    <a:lnTo>
                      <a:pt x="63" y="154"/>
                    </a:lnTo>
                    <a:lnTo>
                      <a:pt x="61" y="153"/>
                    </a:lnTo>
                    <a:lnTo>
                      <a:pt x="59" y="154"/>
                    </a:lnTo>
                    <a:lnTo>
                      <a:pt x="58" y="156"/>
                    </a:lnTo>
                    <a:lnTo>
                      <a:pt x="57" y="158"/>
                    </a:lnTo>
                    <a:lnTo>
                      <a:pt x="56" y="160"/>
                    </a:lnTo>
                    <a:lnTo>
                      <a:pt x="0" y="160"/>
                    </a:lnTo>
                    <a:lnTo>
                      <a:pt x="0" y="45"/>
                    </a:lnTo>
                    <a:lnTo>
                      <a:pt x="8" y="42"/>
                    </a:lnTo>
                    <a:lnTo>
                      <a:pt x="17" y="40"/>
                    </a:lnTo>
                    <a:lnTo>
                      <a:pt x="26" y="38"/>
                    </a:lnTo>
                    <a:lnTo>
                      <a:pt x="35" y="35"/>
                    </a:lnTo>
                    <a:lnTo>
                      <a:pt x="43" y="33"/>
                    </a:lnTo>
                    <a:lnTo>
                      <a:pt x="51" y="31"/>
                    </a:lnTo>
                    <a:lnTo>
                      <a:pt x="57" y="27"/>
                    </a:lnTo>
                    <a:lnTo>
                      <a:pt x="61" y="25"/>
                    </a:lnTo>
                    <a:lnTo>
                      <a:pt x="62" y="26"/>
                    </a:lnTo>
                    <a:lnTo>
                      <a:pt x="63" y="26"/>
                    </a:lnTo>
                    <a:lnTo>
                      <a:pt x="64" y="27"/>
                    </a:lnTo>
                    <a:lnTo>
                      <a:pt x="65" y="27"/>
                    </a:lnTo>
                    <a:lnTo>
                      <a:pt x="66" y="26"/>
                    </a:lnTo>
                    <a:lnTo>
                      <a:pt x="66" y="25"/>
                    </a:lnTo>
                    <a:lnTo>
                      <a:pt x="66" y="25"/>
                    </a:lnTo>
                    <a:lnTo>
                      <a:pt x="67" y="24"/>
                    </a:lnTo>
                    <a:lnTo>
                      <a:pt x="73" y="25"/>
                    </a:lnTo>
                    <a:lnTo>
                      <a:pt x="82" y="24"/>
                    </a:lnTo>
                    <a:lnTo>
                      <a:pt x="92" y="22"/>
                    </a:lnTo>
                    <a:lnTo>
                      <a:pt x="102" y="18"/>
                    </a:lnTo>
                    <a:lnTo>
                      <a:pt x="114" y="15"/>
                    </a:lnTo>
                    <a:lnTo>
                      <a:pt x="123" y="12"/>
                    </a:lnTo>
                    <a:lnTo>
                      <a:pt x="132" y="11"/>
                    </a:lnTo>
                    <a:lnTo>
                      <a:pt x="139" y="11"/>
                    </a:lnTo>
                    <a:lnTo>
                      <a:pt x="140" y="10"/>
                    </a:lnTo>
                    <a:lnTo>
                      <a:pt x="140" y="9"/>
                    </a:lnTo>
                    <a:lnTo>
                      <a:pt x="140" y="9"/>
                    </a:lnTo>
                    <a:lnTo>
                      <a:pt x="141" y="8"/>
                    </a:lnTo>
                    <a:lnTo>
                      <a:pt x="150" y="7"/>
                    </a:lnTo>
                    <a:lnTo>
                      <a:pt x="158" y="4"/>
                    </a:lnTo>
                    <a:lnTo>
                      <a:pt x="168" y="3"/>
                    </a:lnTo>
                    <a:lnTo>
                      <a:pt x="176" y="1"/>
                    </a:lnTo>
                    <a:lnTo>
                      <a:pt x="184" y="1"/>
                    </a:lnTo>
                    <a:lnTo>
                      <a:pt x="192" y="0"/>
                    </a:lnTo>
                    <a:lnTo>
                      <a:pt x="199" y="1"/>
                    </a:lnTo>
                    <a:lnTo>
                      <a:pt x="206" y="2"/>
                    </a:lnTo>
                    <a:lnTo>
                      <a:pt x="196" y="17"/>
                    </a:lnTo>
                    <a:lnTo>
                      <a:pt x="183" y="31"/>
                    </a:lnTo>
                    <a:lnTo>
                      <a:pt x="165" y="43"/>
                    </a:lnTo>
                    <a:lnTo>
                      <a:pt x="147" y="56"/>
                    </a:lnTo>
                    <a:lnTo>
                      <a:pt x="126" y="70"/>
                    </a:lnTo>
                    <a:lnTo>
                      <a:pt x="108" y="84"/>
                    </a:lnTo>
                    <a:lnTo>
                      <a:pt x="92" y="100"/>
                    </a:lnTo>
                    <a:lnTo>
                      <a:pt x="80" y="117"/>
                    </a:lnTo>
                    <a:lnTo>
                      <a:pt x="89" y="122"/>
                    </a:lnTo>
                    <a:lnTo>
                      <a:pt x="101" y="125"/>
                    </a:lnTo>
                    <a:lnTo>
                      <a:pt x="114" y="129"/>
                    </a:lnTo>
                    <a:lnTo>
                      <a:pt x="127" y="131"/>
                    </a:lnTo>
                    <a:lnTo>
                      <a:pt x="139" y="136"/>
                    </a:lnTo>
                    <a:lnTo>
                      <a:pt x="150" y="141"/>
                    </a:lnTo>
                    <a:lnTo>
                      <a:pt x="157" y="148"/>
                    </a:lnTo>
                    <a:lnTo>
                      <a:pt x="161" y="16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" name="Freeform 47"/>
              <p:cNvSpPr>
                <a:spLocks/>
              </p:cNvSpPr>
              <p:nvPr/>
            </p:nvSpPr>
            <p:spPr bwMode="auto">
              <a:xfrm>
                <a:off x="4022" y="2559"/>
                <a:ext cx="100" cy="79"/>
              </a:xfrm>
              <a:custGeom>
                <a:avLst/>
                <a:gdLst>
                  <a:gd name="T0" fmla="*/ 50 w 199"/>
                  <a:gd name="T1" fmla="*/ 0 h 157"/>
                  <a:gd name="T2" fmla="*/ 51 w 199"/>
                  <a:gd name="T3" fmla="*/ 1 h 157"/>
                  <a:gd name="T4" fmla="*/ 52 w 199"/>
                  <a:gd name="T5" fmla="*/ 4 h 157"/>
                  <a:gd name="T6" fmla="*/ 56 w 199"/>
                  <a:gd name="T7" fmla="*/ 1 h 157"/>
                  <a:gd name="T8" fmla="*/ 59 w 199"/>
                  <a:gd name="T9" fmla="*/ 0 h 157"/>
                  <a:gd name="T10" fmla="*/ 148 w 199"/>
                  <a:gd name="T11" fmla="*/ 11 h 157"/>
                  <a:gd name="T12" fmla="*/ 130 w 199"/>
                  <a:gd name="T13" fmla="*/ 22 h 157"/>
                  <a:gd name="T14" fmla="*/ 104 w 199"/>
                  <a:gd name="T15" fmla="*/ 28 h 157"/>
                  <a:gd name="T16" fmla="*/ 81 w 199"/>
                  <a:gd name="T17" fmla="*/ 35 h 157"/>
                  <a:gd name="T18" fmla="*/ 85 w 199"/>
                  <a:gd name="T19" fmla="*/ 57 h 157"/>
                  <a:gd name="T20" fmla="*/ 119 w 199"/>
                  <a:gd name="T21" fmla="*/ 87 h 157"/>
                  <a:gd name="T22" fmla="*/ 157 w 199"/>
                  <a:gd name="T23" fmla="*/ 113 h 157"/>
                  <a:gd name="T24" fmla="*/ 190 w 199"/>
                  <a:gd name="T25" fmla="*/ 140 h 157"/>
                  <a:gd name="T26" fmla="*/ 192 w 199"/>
                  <a:gd name="T27" fmla="*/ 156 h 157"/>
                  <a:gd name="T28" fmla="*/ 176 w 199"/>
                  <a:gd name="T29" fmla="*/ 156 h 157"/>
                  <a:gd name="T30" fmla="*/ 160 w 199"/>
                  <a:gd name="T31" fmla="*/ 154 h 157"/>
                  <a:gd name="T32" fmla="*/ 142 w 199"/>
                  <a:gd name="T33" fmla="*/ 151 h 157"/>
                  <a:gd name="T34" fmla="*/ 133 w 199"/>
                  <a:gd name="T35" fmla="*/ 149 h 157"/>
                  <a:gd name="T36" fmla="*/ 132 w 199"/>
                  <a:gd name="T37" fmla="*/ 147 h 157"/>
                  <a:gd name="T38" fmla="*/ 124 w 199"/>
                  <a:gd name="T39" fmla="*/ 146 h 157"/>
                  <a:gd name="T40" fmla="*/ 105 w 199"/>
                  <a:gd name="T41" fmla="*/ 142 h 157"/>
                  <a:gd name="T42" fmla="*/ 84 w 199"/>
                  <a:gd name="T43" fmla="*/ 135 h 157"/>
                  <a:gd name="T44" fmla="*/ 65 w 199"/>
                  <a:gd name="T45" fmla="*/ 133 h 157"/>
                  <a:gd name="T46" fmla="*/ 58 w 199"/>
                  <a:gd name="T47" fmla="*/ 133 h 157"/>
                  <a:gd name="T48" fmla="*/ 58 w 199"/>
                  <a:gd name="T49" fmla="*/ 131 h 157"/>
                  <a:gd name="T50" fmla="*/ 56 w 199"/>
                  <a:gd name="T51" fmla="*/ 129 h 157"/>
                  <a:gd name="T52" fmla="*/ 54 w 199"/>
                  <a:gd name="T53" fmla="*/ 131 h 157"/>
                  <a:gd name="T54" fmla="*/ 49 w 199"/>
                  <a:gd name="T55" fmla="*/ 129 h 157"/>
                  <a:gd name="T56" fmla="*/ 39 w 199"/>
                  <a:gd name="T57" fmla="*/ 125 h 157"/>
                  <a:gd name="T58" fmla="*/ 24 w 199"/>
                  <a:gd name="T59" fmla="*/ 120 h 157"/>
                  <a:gd name="T60" fmla="*/ 8 w 199"/>
                  <a:gd name="T61" fmla="*/ 117 h 157"/>
                  <a:gd name="T62" fmla="*/ 0 w 199"/>
                  <a:gd name="T63" fmla="*/ 0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99" h="157">
                    <a:moveTo>
                      <a:pt x="0" y="0"/>
                    </a:moveTo>
                    <a:lnTo>
                      <a:pt x="50" y="0"/>
                    </a:lnTo>
                    <a:lnTo>
                      <a:pt x="51" y="1"/>
                    </a:lnTo>
                    <a:lnTo>
                      <a:pt x="51" y="1"/>
                    </a:lnTo>
                    <a:lnTo>
                      <a:pt x="51" y="3"/>
                    </a:lnTo>
                    <a:lnTo>
                      <a:pt x="52" y="4"/>
                    </a:lnTo>
                    <a:lnTo>
                      <a:pt x="55" y="3"/>
                    </a:lnTo>
                    <a:lnTo>
                      <a:pt x="56" y="1"/>
                    </a:lnTo>
                    <a:lnTo>
                      <a:pt x="58" y="1"/>
                    </a:lnTo>
                    <a:lnTo>
                      <a:pt x="59" y="0"/>
                    </a:lnTo>
                    <a:lnTo>
                      <a:pt x="153" y="0"/>
                    </a:lnTo>
                    <a:lnTo>
                      <a:pt x="148" y="11"/>
                    </a:lnTo>
                    <a:lnTo>
                      <a:pt x="140" y="18"/>
                    </a:lnTo>
                    <a:lnTo>
                      <a:pt x="130" y="22"/>
                    </a:lnTo>
                    <a:lnTo>
                      <a:pt x="117" y="26"/>
                    </a:lnTo>
                    <a:lnTo>
                      <a:pt x="104" y="28"/>
                    </a:lnTo>
                    <a:lnTo>
                      <a:pt x="93" y="31"/>
                    </a:lnTo>
                    <a:lnTo>
                      <a:pt x="81" y="35"/>
                    </a:lnTo>
                    <a:lnTo>
                      <a:pt x="73" y="40"/>
                    </a:lnTo>
                    <a:lnTo>
                      <a:pt x="85" y="57"/>
                    </a:lnTo>
                    <a:lnTo>
                      <a:pt x="101" y="73"/>
                    </a:lnTo>
                    <a:lnTo>
                      <a:pt x="119" y="87"/>
                    </a:lnTo>
                    <a:lnTo>
                      <a:pt x="139" y="101"/>
                    </a:lnTo>
                    <a:lnTo>
                      <a:pt x="157" y="113"/>
                    </a:lnTo>
                    <a:lnTo>
                      <a:pt x="176" y="126"/>
                    </a:lnTo>
                    <a:lnTo>
                      <a:pt x="190" y="140"/>
                    </a:lnTo>
                    <a:lnTo>
                      <a:pt x="199" y="155"/>
                    </a:lnTo>
                    <a:lnTo>
                      <a:pt x="192" y="156"/>
                    </a:lnTo>
                    <a:lnTo>
                      <a:pt x="184" y="157"/>
                    </a:lnTo>
                    <a:lnTo>
                      <a:pt x="176" y="156"/>
                    </a:lnTo>
                    <a:lnTo>
                      <a:pt x="168" y="156"/>
                    </a:lnTo>
                    <a:lnTo>
                      <a:pt x="160" y="154"/>
                    </a:lnTo>
                    <a:lnTo>
                      <a:pt x="150" y="152"/>
                    </a:lnTo>
                    <a:lnTo>
                      <a:pt x="142" y="151"/>
                    </a:lnTo>
                    <a:lnTo>
                      <a:pt x="133" y="150"/>
                    </a:lnTo>
                    <a:lnTo>
                      <a:pt x="133" y="149"/>
                    </a:lnTo>
                    <a:lnTo>
                      <a:pt x="132" y="148"/>
                    </a:lnTo>
                    <a:lnTo>
                      <a:pt x="132" y="147"/>
                    </a:lnTo>
                    <a:lnTo>
                      <a:pt x="131" y="146"/>
                    </a:lnTo>
                    <a:lnTo>
                      <a:pt x="124" y="146"/>
                    </a:lnTo>
                    <a:lnTo>
                      <a:pt x="115" y="144"/>
                    </a:lnTo>
                    <a:lnTo>
                      <a:pt x="105" y="142"/>
                    </a:lnTo>
                    <a:lnTo>
                      <a:pt x="94" y="139"/>
                    </a:lnTo>
                    <a:lnTo>
                      <a:pt x="84" y="135"/>
                    </a:lnTo>
                    <a:lnTo>
                      <a:pt x="74" y="133"/>
                    </a:lnTo>
                    <a:lnTo>
                      <a:pt x="65" y="133"/>
                    </a:lnTo>
                    <a:lnTo>
                      <a:pt x="59" y="134"/>
                    </a:lnTo>
                    <a:lnTo>
                      <a:pt x="58" y="133"/>
                    </a:lnTo>
                    <a:lnTo>
                      <a:pt x="58" y="132"/>
                    </a:lnTo>
                    <a:lnTo>
                      <a:pt x="58" y="131"/>
                    </a:lnTo>
                    <a:lnTo>
                      <a:pt x="57" y="129"/>
                    </a:lnTo>
                    <a:lnTo>
                      <a:pt x="56" y="129"/>
                    </a:lnTo>
                    <a:lnTo>
                      <a:pt x="55" y="131"/>
                    </a:lnTo>
                    <a:lnTo>
                      <a:pt x="54" y="131"/>
                    </a:lnTo>
                    <a:lnTo>
                      <a:pt x="52" y="132"/>
                    </a:lnTo>
                    <a:lnTo>
                      <a:pt x="49" y="129"/>
                    </a:lnTo>
                    <a:lnTo>
                      <a:pt x="44" y="127"/>
                    </a:lnTo>
                    <a:lnTo>
                      <a:pt x="39" y="125"/>
                    </a:lnTo>
                    <a:lnTo>
                      <a:pt x="32" y="122"/>
                    </a:lnTo>
                    <a:lnTo>
                      <a:pt x="24" y="120"/>
                    </a:lnTo>
                    <a:lnTo>
                      <a:pt x="16" y="119"/>
                    </a:lnTo>
                    <a:lnTo>
                      <a:pt x="8" y="117"/>
                    </a:lnTo>
                    <a:lnTo>
                      <a:pt x="0" y="1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" name="Freeform 48"/>
              <p:cNvSpPr>
                <a:spLocks/>
              </p:cNvSpPr>
              <p:nvPr/>
            </p:nvSpPr>
            <p:spPr bwMode="auto">
              <a:xfrm>
                <a:off x="4052" y="2536"/>
                <a:ext cx="47" cy="23"/>
              </a:xfrm>
              <a:custGeom>
                <a:avLst/>
                <a:gdLst>
                  <a:gd name="T0" fmla="*/ 94 w 94"/>
                  <a:gd name="T1" fmla="*/ 47 h 47"/>
                  <a:gd name="T2" fmla="*/ 0 w 94"/>
                  <a:gd name="T3" fmla="*/ 47 h 47"/>
                  <a:gd name="T4" fmla="*/ 10 w 94"/>
                  <a:gd name="T5" fmla="*/ 39 h 47"/>
                  <a:gd name="T6" fmla="*/ 19 w 94"/>
                  <a:gd name="T7" fmla="*/ 29 h 47"/>
                  <a:gd name="T8" fmla="*/ 28 w 94"/>
                  <a:gd name="T9" fmla="*/ 19 h 47"/>
                  <a:gd name="T10" fmla="*/ 38 w 94"/>
                  <a:gd name="T11" fmla="*/ 8 h 47"/>
                  <a:gd name="T12" fmla="*/ 50 w 94"/>
                  <a:gd name="T13" fmla="*/ 2 h 47"/>
                  <a:gd name="T14" fmla="*/ 61 w 94"/>
                  <a:gd name="T15" fmla="*/ 0 h 47"/>
                  <a:gd name="T16" fmla="*/ 74 w 94"/>
                  <a:gd name="T17" fmla="*/ 6 h 47"/>
                  <a:gd name="T18" fmla="*/ 88 w 94"/>
                  <a:gd name="T19" fmla="*/ 19 h 47"/>
                  <a:gd name="T20" fmla="*/ 89 w 94"/>
                  <a:gd name="T21" fmla="*/ 19 h 47"/>
                  <a:gd name="T22" fmla="*/ 89 w 94"/>
                  <a:gd name="T23" fmla="*/ 19 h 47"/>
                  <a:gd name="T24" fmla="*/ 89 w 94"/>
                  <a:gd name="T25" fmla="*/ 19 h 47"/>
                  <a:gd name="T26" fmla="*/ 89 w 94"/>
                  <a:gd name="T27" fmla="*/ 19 h 47"/>
                  <a:gd name="T28" fmla="*/ 89 w 94"/>
                  <a:gd name="T29" fmla="*/ 19 h 47"/>
                  <a:gd name="T30" fmla="*/ 89 w 94"/>
                  <a:gd name="T31" fmla="*/ 19 h 47"/>
                  <a:gd name="T32" fmla="*/ 89 w 94"/>
                  <a:gd name="T33" fmla="*/ 19 h 47"/>
                  <a:gd name="T34" fmla="*/ 89 w 94"/>
                  <a:gd name="T35" fmla="*/ 20 h 47"/>
                  <a:gd name="T36" fmla="*/ 90 w 94"/>
                  <a:gd name="T37" fmla="*/ 20 h 47"/>
                  <a:gd name="T38" fmla="*/ 90 w 94"/>
                  <a:gd name="T39" fmla="*/ 20 h 47"/>
                  <a:gd name="T40" fmla="*/ 93 w 94"/>
                  <a:gd name="T41" fmla="*/ 28 h 47"/>
                  <a:gd name="T42" fmla="*/ 94 w 94"/>
                  <a:gd name="T43" fmla="*/ 35 h 47"/>
                  <a:gd name="T44" fmla="*/ 94 w 94"/>
                  <a:gd name="T45" fmla="*/ 42 h 47"/>
                  <a:gd name="T46" fmla="*/ 94 w 94"/>
                  <a:gd name="T47" fmla="*/ 47 h 47"/>
                  <a:gd name="T48" fmla="*/ 94 w 94"/>
                  <a:gd name="T49" fmla="*/ 47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94" h="47">
                    <a:moveTo>
                      <a:pt x="94" y="47"/>
                    </a:moveTo>
                    <a:lnTo>
                      <a:pt x="0" y="47"/>
                    </a:lnTo>
                    <a:lnTo>
                      <a:pt x="10" y="39"/>
                    </a:lnTo>
                    <a:lnTo>
                      <a:pt x="19" y="29"/>
                    </a:lnTo>
                    <a:lnTo>
                      <a:pt x="28" y="19"/>
                    </a:lnTo>
                    <a:lnTo>
                      <a:pt x="38" y="8"/>
                    </a:lnTo>
                    <a:lnTo>
                      <a:pt x="50" y="2"/>
                    </a:lnTo>
                    <a:lnTo>
                      <a:pt x="61" y="0"/>
                    </a:lnTo>
                    <a:lnTo>
                      <a:pt x="74" y="6"/>
                    </a:lnTo>
                    <a:lnTo>
                      <a:pt x="88" y="19"/>
                    </a:lnTo>
                    <a:lnTo>
                      <a:pt x="89" y="19"/>
                    </a:lnTo>
                    <a:lnTo>
                      <a:pt x="89" y="19"/>
                    </a:lnTo>
                    <a:lnTo>
                      <a:pt x="89" y="19"/>
                    </a:lnTo>
                    <a:lnTo>
                      <a:pt x="89" y="19"/>
                    </a:lnTo>
                    <a:lnTo>
                      <a:pt x="89" y="19"/>
                    </a:lnTo>
                    <a:lnTo>
                      <a:pt x="89" y="19"/>
                    </a:lnTo>
                    <a:lnTo>
                      <a:pt x="89" y="19"/>
                    </a:lnTo>
                    <a:lnTo>
                      <a:pt x="89" y="20"/>
                    </a:lnTo>
                    <a:lnTo>
                      <a:pt x="90" y="20"/>
                    </a:lnTo>
                    <a:lnTo>
                      <a:pt x="90" y="20"/>
                    </a:lnTo>
                    <a:lnTo>
                      <a:pt x="93" y="28"/>
                    </a:lnTo>
                    <a:lnTo>
                      <a:pt x="94" y="35"/>
                    </a:lnTo>
                    <a:lnTo>
                      <a:pt x="94" y="42"/>
                    </a:lnTo>
                    <a:lnTo>
                      <a:pt x="94" y="47"/>
                    </a:lnTo>
                    <a:lnTo>
                      <a:pt x="94" y="47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3" name="Freeform 49"/>
              <p:cNvSpPr>
                <a:spLocks/>
              </p:cNvSpPr>
              <p:nvPr/>
            </p:nvSpPr>
            <p:spPr bwMode="auto">
              <a:xfrm>
                <a:off x="4022" y="2478"/>
                <a:ext cx="26" cy="81"/>
              </a:xfrm>
              <a:custGeom>
                <a:avLst/>
                <a:gdLst>
                  <a:gd name="T0" fmla="*/ 50 w 50"/>
                  <a:gd name="T1" fmla="*/ 162 h 162"/>
                  <a:gd name="T2" fmla="*/ 0 w 50"/>
                  <a:gd name="T3" fmla="*/ 162 h 162"/>
                  <a:gd name="T4" fmla="*/ 0 w 50"/>
                  <a:gd name="T5" fmla="*/ 25 h 162"/>
                  <a:gd name="T6" fmla="*/ 3 w 50"/>
                  <a:gd name="T7" fmla="*/ 17 h 162"/>
                  <a:gd name="T8" fmla="*/ 6 w 50"/>
                  <a:gd name="T9" fmla="*/ 10 h 162"/>
                  <a:gd name="T10" fmla="*/ 11 w 50"/>
                  <a:gd name="T11" fmla="*/ 4 h 162"/>
                  <a:gd name="T12" fmla="*/ 16 w 50"/>
                  <a:gd name="T13" fmla="*/ 0 h 162"/>
                  <a:gd name="T14" fmla="*/ 24 w 50"/>
                  <a:gd name="T15" fmla="*/ 15 h 162"/>
                  <a:gd name="T16" fmla="*/ 28 w 50"/>
                  <a:gd name="T17" fmla="*/ 33 h 162"/>
                  <a:gd name="T18" fmla="*/ 31 w 50"/>
                  <a:gd name="T19" fmla="*/ 54 h 162"/>
                  <a:gd name="T20" fmla="*/ 33 w 50"/>
                  <a:gd name="T21" fmla="*/ 76 h 162"/>
                  <a:gd name="T22" fmla="*/ 34 w 50"/>
                  <a:gd name="T23" fmla="*/ 99 h 162"/>
                  <a:gd name="T24" fmla="*/ 36 w 50"/>
                  <a:gd name="T25" fmla="*/ 122 h 162"/>
                  <a:gd name="T26" fmla="*/ 42 w 50"/>
                  <a:gd name="T27" fmla="*/ 143 h 162"/>
                  <a:gd name="T28" fmla="*/ 50 w 50"/>
                  <a:gd name="T29" fmla="*/ 162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0" h="162">
                    <a:moveTo>
                      <a:pt x="50" y="162"/>
                    </a:moveTo>
                    <a:lnTo>
                      <a:pt x="0" y="162"/>
                    </a:lnTo>
                    <a:lnTo>
                      <a:pt x="0" y="25"/>
                    </a:lnTo>
                    <a:lnTo>
                      <a:pt x="3" y="17"/>
                    </a:lnTo>
                    <a:lnTo>
                      <a:pt x="6" y="10"/>
                    </a:lnTo>
                    <a:lnTo>
                      <a:pt x="11" y="4"/>
                    </a:lnTo>
                    <a:lnTo>
                      <a:pt x="16" y="0"/>
                    </a:lnTo>
                    <a:lnTo>
                      <a:pt x="24" y="15"/>
                    </a:lnTo>
                    <a:lnTo>
                      <a:pt x="28" y="33"/>
                    </a:lnTo>
                    <a:lnTo>
                      <a:pt x="31" y="54"/>
                    </a:lnTo>
                    <a:lnTo>
                      <a:pt x="33" y="76"/>
                    </a:lnTo>
                    <a:lnTo>
                      <a:pt x="34" y="99"/>
                    </a:lnTo>
                    <a:lnTo>
                      <a:pt x="36" y="122"/>
                    </a:lnTo>
                    <a:lnTo>
                      <a:pt x="42" y="143"/>
                    </a:lnTo>
                    <a:lnTo>
                      <a:pt x="50" y="162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4" name="Freeform 50"/>
              <p:cNvSpPr>
                <a:spLocks/>
              </p:cNvSpPr>
              <p:nvPr/>
            </p:nvSpPr>
            <p:spPr bwMode="auto">
              <a:xfrm>
                <a:off x="4006" y="3018"/>
                <a:ext cx="16" cy="57"/>
              </a:xfrm>
              <a:custGeom>
                <a:avLst/>
                <a:gdLst>
                  <a:gd name="T0" fmla="*/ 0 w 33"/>
                  <a:gd name="T1" fmla="*/ 0 h 113"/>
                  <a:gd name="T2" fmla="*/ 33 w 33"/>
                  <a:gd name="T3" fmla="*/ 0 h 113"/>
                  <a:gd name="T4" fmla="*/ 33 w 33"/>
                  <a:gd name="T5" fmla="*/ 113 h 113"/>
                  <a:gd name="T6" fmla="*/ 31 w 33"/>
                  <a:gd name="T7" fmla="*/ 109 h 113"/>
                  <a:gd name="T8" fmla="*/ 30 w 33"/>
                  <a:gd name="T9" fmla="*/ 107 h 113"/>
                  <a:gd name="T10" fmla="*/ 29 w 33"/>
                  <a:gd name="T11" fmla="*/ 104 h 113"/>
                  <a:gd name="T12" fmla="*/ 28 w 33"/>
                  <a:gd name="T13" fmla="*/ 101 h 113"/>
                  <a:gd name="T14" fmla="*/ 29 w 33"/>
                  <a:gd name="T15" fmla="*/ 100 h 113"/>
                  <a:gd name="T16" fmla="*/ 29 w 33"/>
                  <a:gd name="T17" fmla="*/ 99 h 113"/>
                  <a:gd name="T18" fmla="*/ 29 w 33"/>
                  <a:gd name="T19" fmla="*/ 98 h 113"/>
                  <a:gd name="T20" fmla="*/ 30 w 33"/>
                  <a:gd name="T21" fmla="*/ 97 h 113"/>
                  <a:gd name="T22" fmla="*/ 23 w 33"/>
                  <a:gd name="T23" fmla="*/ 83 h 113"/>
                  <a:gd name="T24" fmla="*/ 18 w 33"/>
                  <a:gd name="T25" fmla="*/ 61 h 113"/>
                  <a:gd name="T26" fmla="*/ 13 w 33"/>
                  <a:gd name="T27" fmla="*/ 40 h 113"/>
                  <a:gd name="T28" fmla="*/ 5 w 33"/>
                  <a:gd name="T29" fmla="*/ 29 h 113"/>
                  <a:gd name="T30" fmla="*/ 6 w 33"/>
                  <a:gd name="T31" fmla="*/ 27 h 113"/>
                  <a:gd name="T32" fmla="*/ 6 w 33"/>
                  <a:gd name="T33" fmla="*/ 26 h 113"/>
                  <a:gd name="T34" fmla="*/ 6 w 33"/>
                  <a:gd name="T35" fmla="*/ 25 h 113"/>
                  <a:gd name="T36" fmla="*/ 7 w 33"/>
                  <a:gd name="T37" fmla="*/ 24 h 113"/>
                  <a:gd name="T38" fmla="*/ 6 w 33"/>
                  <a:gd name="T39" fmla="*/ 24 h 113"/>
                  <a:gd name="T40" fmla="*/ 6 w 33"/>
                  <a:gd name="T41" fmla="*/ 23 h 113"/>
                  <a:gd name="T42" fmla="*/ 5 w 33"/>
                  <a:gd name="T43" fmla="*/ 23 h 113"/>
                  <a:gd name="T44" fmla="*/ 4 w 33"/>
                  <a:gd name="T45" fmla="*/ 22 h 113"/>
                  <a:gd name="T46" fmla="*/ 4 w 33"/>
                  <a:gd name="T47" fmla="*/ 18 h 113"/>
                  <a:gd name="T48" fmla="*/ 4 w 33"/>
                  <a:gd name="T49" fmla="*/ 14 h 113"/>
                  <a:gd name="T50" fmla="*/ 1 w 33"/>
                  <a:gd name="T51" fmla="*/ 7 h 113"/>
                  <a:gd name="T52" fmla="*/ 0 w 33"/>
                  <a:gd name="T53" fmla="*/ 0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3" h="113">
                    <a:moveTo>
                      <a:pt x="0" y="0"/>
                    </a:moveTo>
                    <a:lnTo>
                      <a:pt x="33" y="0"/>
                    </a:lnTo>
                    <a:lnTo>
                      <a:pt x="33" y="113"/>
                    </a:lnTo>
                    <a:lnTo>
                      <a:pt x="31" y="109"/>
                    </a:lnTo>
                    <a:lnTo>
                      <a:pt x="30" y="107"/>
                    </a:lnTo>
                    <a:lnTo>
                      <a:pt x="29" y="104"/>
                    </a:lnTo>
                    <a:lnTo>
                      <a:pt x="28" y="101"/>
                    </a:lnTo>
                    <a:lnTo>
                      <a:pt x="29" y="100"/>
                    </a:lnTo>
                    <a:lnTo>
                      <a:pt x="29" y="99"/>
                    </a:lnTo>
                    <a:lnTo>
                      <a:pt x="29" y="98"/>
                    </a:lnTo>
                    <a:lnTo>
                      <a:pt x="30" y="97"/>
                    </a:lnTo>
                    <a:lnTo>
                      <a:pt x="23" y="83"/>
                    </a:lnTo>
                    <a:lnTo>
                      <a:pt x="18" y="61"/>
                    </a:lnTo>
                    <a:lnTo>
                      <a:pt x="13" y="40"/>
                    </a:lnTo>
                    <a:lnTo>
                      <a:pt x="5" y="29"/>
                    </a:lnTo>
                    <a:lnTo>
                      <a:pt x="6" y="27"/>
                    </a:lnTo>
                    <a:lnTo>
                      <a:pt x="6" y="26"/>
                    </a:lnTo>
                    <a:lnTo>
                      <a:pt x="6" y="25"/>
                    </a:lnTo>
                    <a:lnTo>
                      <a:pt x="7" y="24"/>
                    </a:lnTo>
                    <a:lnTo>
                      <a:pt x="6" y="24"/>
                    </a:lnTo>
                    <a:lnTo>
                      <a:pt x="6" y="23"/>
                    </a:lnTo>
                    <a:lnTo>
                      <a:pt x="5" y="23"/>
                    </a:lnTo>
                    <a:lnTo>
                      <a:pt x="4" y="22"/>
                    </a:lnTo>
                    <a:lnTo>
                      <a:pt x="4" y="18"/>
                    </a:lnTo>
                    <a:lnTo>
                      <a:pt x="4" y="14"/>
                    </a:lnTo>
                    <a:lnTo>
                      <a:pt x="1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5" name="Freeform 51"/>
              <p:cNvSpPr>
                <a:spLocks/>
              </p:cNvSpPr>
              <p:nvPr/>
            </p:nvSpPr>
            <p:spPr bwMode="auto">
              <a:xfrm>
                <a:off x="3907" y="2904"/>
                <a:ext cx="115" cy="114"/>
              </a:xfrm>
              <a:custGeom>
                <a:avLst/>
                <a:gdLst>
                  <a:gd name="T0" fmla="*/ 55 w 231"/>
                  <a:gd name="T1" fmla="*/ 0 h 230"/>
                  <a:gd name="T2" fmla="*/ 51 w 231"/>
                  <a:gd name="T3" fmla="*/ 5 h 230"/>
                  <a:gd name="T4" fmla="*/ 46 w 231"/>
                  <a:gd name="T5" fmla="*/ 10 h 230"/>
                  <a:gd name="T6" fmla="*/ 55 w 231"/>
                  <a:gd name="T7" fmla="*/ 21 h 230"/>
                  <a:gd name="T8" fmla="*/ 69 w 231"/>
                  <a:gd name="T9" fmla="*/ 24 h 230"/>
                  <a:gd name="T10" fmla="*/ 84 w 231"/>
                  <a:gd name="T11" fmla="*/ 20 h 230"/>
                  <a:gd name="T12" fmla="*/ 98 w 231"/>
                  <a:gd name="T13" fmla="*/ 19 h 230"/>
                  <a:gd name="T14" fmla="*/ 99 w 231"/>
                  <a:gd name="T15" fmla="*/ 17 h 230"/>
                  <a:gd name="T16" fmla="*/ 100 w 231"/>
                  <a:gd name="T17" fmla="*/ 14 h 230"/>
                  <a:gd name="T18" fmla="*/ 121 w 231"/>
                  <a:gd name="T19" fmla="*/ 12 h 230"/>
                  <a:gd name="T20" fmla="*/ 128 w 231"/>
                  <a:gd name="T21" fmla="*/ 13 h 230"/>
                  <a:gd name="T22" fmla="*/ 129 w 231"/>
                  <a:gd name="T23" fmla="*/ 11 h 230"/>
                  <a:gd name="T24" fmla="*/ 130 w 231"/>
                  <a:gd name="T25" fmla="*/ 9 h 230"/>
                  <a:gd name="T26" fmla="*/ 146 w 231"/>
                  <a:gd name="T27" fmla="*/ 9 h 230"/>
                  <a:gd name="T28" fmla="*/ 155 w 231"/>
                  <a:gd name="T29" fmla="*/ 12 h 230"/>
                  <a:gd name="T30" fmla="*/ 160 w 231"/>
                  <a:gd name="T31" fmla="*/ 42 h 230"/>
                  <a:gd name="T32" fmla="*/ 172 w 231"/>
                  <a:gd name="T33" fmla="*/ 85 h 230"/>
                  <a:gd name="T34" fmla="*/ 190 w 231"/>
                  <a:gd name="T35" fmla="*/ 117 h 230"/>
                  <a:gd name="T36" fmla="*/ 218 w 231"/>
                  <a:gd name="T37" fmla="*/ 115 h 230"/>
                  <a:gd name="T38" fmla="*/ 221 w 231"/>
                  <a:gd name="T39" fmla="*/ 116 h 230"/>
                  <a:gd name="T40" fmla="*/ 224 w 231"/>
                  <a:gd name="T41" fmla="*/ 118 h 230"/>
                  <a:gd name="T42" fmla="*/ 226 w 231"/>
                  <a:gd name="T43" fmla="*/ 116 h 230"/>
                  <a:gd name="T44" fmla="*/ 231 w 231"/>
                  <a:gd name="T45" fmla="*/ 115 h 230"/>
                  <a:gd name="T46" fmla="*/ 198 w 231"/>
                  <a:gd name="T47" fmla="*/ 230 h 230"/>
                  <a:gd name="T48" fmla="*/ 191 w 231"/>
                  <a:gd name="T49" fmla="*/ 204 h 230"/>
                  <a:gd name="T50" fmla="*/ 187 w 231"/>
                  <a:gd name="T51" fmla="*/ 181 h 230"/>
                  <a:gd name="T52" fmla="*/ 184 w 231"/>
                  <a:gd name="T53" fmla="*/ 180 h 230"/>
                  <a:gd name="T54" fmla="*/ 182 w 231"/>
                  <a:gd name="T55" fmla="*/ 179 h 230"/>
                  <a:gd name="T56" fmla="*/ 169 w 231"/>
                  <a:gd name="T57" fmla="*/ 153 h 230"/>
                  <a:gd name="T58" fmla="*/ 133 w 231"/>
                  <a:gd name="T59" fmla="*/ 153 h 230"/>
                  <a:gd name="T60" fmla="*/ 89 w 231"/>
                  <a:gd name="T61" fmla="*/ 165 h 230"/>
                  <a:gd name="T62" fmla="*/ 60 w 231"/>
                  <a:gd name="T63" fmla="*/ 175 h 230"/>
                  <a:gd name="T64" fmla="*/ 54 w 231"/>
                  <a:gd name="T65" fmla="*/ 170 h 230"/>
                  <a:gd name="T66" fmla="*/ 45 w 231"/>
                  <a:gd name="T67" fmla="*/ 156 h 230"/>
                  <a:gd name="T68" fmla="*/ 46 w 231"/>
                  <a:gd name="T69" fmla="*/ 154 h 230"/>
                  <a:gd name="T70" fmla="*/ 47 w 231"/>
                  <a:gd name="T71" fmla="*/ 151 h 230"/>
                  <a:gd name="T72" fmla="*/ 44 w 231"/>
                  <a:gd name="T73" fmla="*/ 146 h 230"/>
                  <a:gd name="T74" fmla="*/ 36 w 231"/>
                  <a:gd name="T75" fmla="*/ 127 h 230"/>
                  <a:gd name="T76" fmla="*/ 37 w 231"/>
                  <a:gd name="T77" fmla="*/ 125 h 230"/>
                  <a:gd name="T78" fmla="*/ 38 w 231"/>
                  <a:gd name="T79" fmla="*/ 123 h 230"/>
                  <a:gd name="T80" fmla="*/ 28 w 231"/>
                  <a:gd name="T81" fmla="*/ 95 h 230"/>
                  <a:gd name="T82" fmla="*/ 5 w 231"/>
                  <a:gd name="T83" fmla="*/ 82 h 230"/>
                  <a:gd name="T84" fmla="*/ 3 w 231"/>
                  <a:gd name="T85" fmla="*/ 90 h 230"/>
                  <a:gd name="T86" fmla="*/ 0 w 231"/>
                  <a:gd name="T87" fmla="*/ 97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31" h="230">
                    <a:moveTo>
                      <a:pt x="0" y="0"/>
                    </a:moveTo>
                    <a:lnTo>
                      <a:pt x="55" y="0"/>
                    </a:lnTo>
                    <a:lnTo>
                      <a:pt x="53" y="3"/>
                    </a:lnTo>
                    <a:lnTo>
                      <a:pt x="51" y="5"/>
                    </a:lnTo>
                    <a:lnTo>
                      <a:pt x="49" y="7"/>
                    </a:lnTo>
                    <a:lnTo>
                      <a:pt x="46" y="10"/>
                    </a:lnTo>
                    <a:lnTo>
                      <a:pt x="50" y="18"/>
                    </a:lnTo>
                    <a:lnTo>
                      <a:pt x="55" y="21"/>
                    </a:lnTo>
                    <a:lnTo>
                      <a:pt x="61" y="24"/>
                    </a:lnTo>
                    <a:lnTo>
                      <a:pt x="69" y="24"/>
                    </a:lnTo>
                    <a:lnTo>
                      <a:pt x="76" y="22"/>
                    </a:lnTo>
                    <a:lnTo>
                      <a:pt x="84" y="20"/>
                    </a:lnTo>
                    <a:lnTo>
                      <a:pt x="91" y="19"/>
                    </a:lnTo>
                    <a:lnTo>
                      <a:pt x="98" y="19"/>
                    </a:lnTo>
                    <a:lnTo>
                      <a:pt x="99" y="18"/>
                    </a:lnTo>
                    <a:lnTo>
                      <a:pt x="99" y="17"/>
                    </a:lnTo>
                    <a:lnTo>
                      <a:pt x="100" y="15"/>
                    </a:lnTo>
                    <a:lnTo>
                      <a:pt x="100" y="14"/>
                    </a:lnTo>
                    <a:lnTo>
                      <a:pt x="114" y="12"/>
                    </a:lnTo>
                    <a:lnTo>
                      <a:pt x="121" y="12"/>
                    </a:lnTo>
                    <a:lnTo>
                      <a:pt x="125" y="12"/>
                    </a:lnTo>
                    <a:lnTo>
                      <a:pt x="128" y="13"/>
                    </a:lnTo>
                    <a:lnTo>
                      <a:pt x="129" y="12"/>
                    </a:lnTo>
                    <a:lnTo>
                      <a:pt x="129" y="11"/>
                    </a:lnTo>
                    <a:lnTo>
                      <a:pt x="130" y="10"/>
                    </a:lnTo>
                    <a:lnTo>
                      <a:pt x="130" y="9"/>
                    </a:lnTo>
                    <a:lnTo>
                      <a:pt x="141" y="9"/>
                    </a:lnTo>
                    <a:lnTo>
                      <a:pt x="146" y="9"/>
                    </a:lnTo>
                    <a:lnTo>
                      <a:pt x="150" y="10"/>
                    </a:lnTo>
                    <a:lnTo>
                      <a:pt x="155" y="12"/>
                    </a:lnTo>
                    <a:lnTo>
                      <a:pt x="157" y="24"/>
                    </a:lnTo>
                    <a:lnTo>
                      <a:pt x="160" y="42"/>
                    </a:lnTo>
                    <a:lnTo>
                      <a:pt x="165" y="63"/>
                    </a:lnTo>
                    <a:lnTo>
                      <a:pt x="172" y="85"/>
                    </a:lnTo>
                    <a:lnTo>
                      <a:pt x="180" y="104"/>
                    </a:lnTo>
                    <a:lnTo>
                      <a:pt x="190" y="117"/>
                    </a:lnTo>
                    <a:lnTo>
                      <a:pt x="203" y="121"/>
                    </a:lnTo>
                    <a:lnTo>
                      <a:pt x="218" y="115"/>
                    </a:lnTo>
                    <a:lnTo>
                      <a:pt x="219" y="116"/>
                    </a:lnTo>
                    <a:lnTo>
                      <a:pt x="221" y="116"/>
                    </a:lnTo>
                    <a:lnTo>
                      <a:pt x="222" y="117"/>
                    </a:lnTo>
                    <a:lnTo>
                      <a:pt x="224" y="118"/>
                    </a:lnTo>
                    <a:lnTo>
                      <a:pt x="225" y="117"/>
                    </a:lnTo>
                    <a:lnTo>
                      <a:pt x="226" y="116"/>
                    </a:lnTo>
                    <a:lnTo>
                      <a:pt x="228" y="116"/>
                    </a:lnTo>
                    <a:lnTo>
                      <a:pt x="231" y="115"/>
                    </a:lnTo>
                    <a:lnTo>
                      <a:pt x="231" y="230"/>
                    </a:lnTo>
                    <a:lnTo>
                      <a:pt x="198" y="230"/>
                    </a:lnTo>
                    <a:lnTo>
                      <a:pt x="195" y="217"/>
                    </a:lnTo>
                    <a:lnTo>
                      <a:pt x="191" y="204"/>
                    </a:lnTo>
                    <a:lnTo>
                      <a:pt x="188" y="192"/>
                    </a:lnTo>
                    <a:lnTo>
                      <a:pt x="187" y="181"/>
                    </a:lnTo>
                    <a:lnTo>
                      <a:pt x="186" y="180"/>
                    </a:lnTo>
                    <a:lnTo>
                      <a:pt x="184" y="180"/>
                    </a:lnTo>
                    <a:lnTo>
                      <a:pt x="183" y="179"/>
                    </a:lnTo>
                    <a:lnTo>
                      <a:pt x="182" y="179"/>
                    </a:lnTo>
                    <a:lnTo>
                      <a:pt x="180" y="162"/>
                    </a:lnTo>
                    <a:lnTo>
                      <a:pt x="169" y="153"/>
                    </a:lnTo>
                    <a:lnTo>
                      <a:pt x="153" y="150"/>
                    </a:lnTo>
                    <a:lnTo>
                      <a:pt x="133" y="153"/>
                    </a:lnTo>
                    <a:lnTo>
                      <a:pt x="111" y="158"/>
                    </a:lnTo>
                    <a:lnTo>
                      <a:pt x="89" y="165"/>
                    </a:lnTo>
                    <a:lnTo>
                      <a:pt x="72" y="171"/>
                    </a:lnTo>
                    <a:lnTo>
                      <a:pt x="60" y="175"/>
                    </a:lnTo>
                    <a:lnTo>
                      <a:pt x="57" y="172"/>
                    </a:lnTo>
                    <a:lnTo>
                      <a:pt x="54" y="170"/>
                    </a:lnTo>
                    <a:lnTo>
                      <a:pt x="51" y="165"/>
                    </a:lnTo>
                    <a:lnTo>
                      <a:pt x="45" y="156"/>
                    </a:lnTo>
                    <a:lnTo>
                      <a:pt x="46" y="155"/>
                    </a:lnTo>
                    <a:lnTo>
                      <a:pt x="46" y="154"/>
                    </a:lnTo>
                    <a:lnTo>
                      <a:pt x="47" y="153"/>
                    </a:lnTo>
                    <a:lnTo>
                      <a:pt x="47" y="151"/>
                    </a:lnTo>
                    <a:lnTo>
                      <a:pt x="45" y="149"/>
                    </a:lnTo>
                    <a:lnTo>
                      <a:pt x="44" y="146"/>
                    </a:lnTo>
                    <a:lnTo>
                      <a:pt x="41" y="139"/>
                    </a:lnTo>
                    <a:lnTo>
                      <a:pt x="36" y="127"/>
                    </a:lnTo>
                    <a:lnTo>
                      <a:pt x="36" y="126"/>
                    </a:lnTo>
                    <a:lnTo>
                      <a:pt x="37" y="125"/>
                    </a:lnTo>
                    <a:lnTo>
                      <a:pt x="37" y="124"/>
                    </a:lnTo>
                    <a:lnTo>
                      <a:pt x="38" y="123"/>
                    </a:lnTo>
                    <a:lnTo>
                      <a:pt x="32" y="110"/>
                    </a:lnTo>
                    <a:lnTo>
                      <a:pt x="28" y="95"/>
                    </a:lnTo>
                    <a:lnTo>
                      <a:pt x="20" y="83"/>
                    </a:lnTo>
                    <a:lnTo>
                      <a:pt x="5" y="82"/>
                    </a:lnTo>
                    <a:lnTo>
                      <a:pt x="4" y="87"/>
                    </a:lnTo>
                    <a:lnTo>
                      <a:pt x="3" y="90"/>
                    </a:lnTo>
                    <a:lnTo>
                      <a:pt x="1" y="94"/>
                    </a:lnTo>
                    <a:lnTo>
                      <a:pt x="0" y="9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6" name="Freeform 52"/>
              <p:cNvSpPr>
                <a:spLocks/>
              </p:cNvSpPr>
              <p:nvPr/>
            </p:nvSpPr>
            <p:spPr bwMode="auto">
              <a:xfrm>
                <a:off x="3907" y="2814"/>
                <a:ext cx="107" cy="90"/>
              </a:xfrm>
              <a:custGeom>
                <a:avLst/>
                <a:gdLst>
                  <a:gd name="T0" fmla="*/ 55 w 214"/>
                  <a:gd name="T1" fmla="*/ 178 h 178"/>
                  <a:gd name="T2" fmla="*/ 0 w 214"/>
                  <a:gd name="T3" fmla="*/ 178 h 178"/>
                  <a:gd name="T4" fmla="*/ 0 w 214"/>
                  <a:gd name="T5" fmla="*/ 98 h 178"/>
                  <a:gd name="T6" fmla="*/ 14 w 214"/>
                  <a:gd name="T7" fmla="*/ 91 h 178"/>
                  <a:gd name="T8" fmla="*/ 27 w 214"/>
                  <a:gd name="T9" fmla="*/ 83 h 178"/>
                  <a:gd name="T10" fmla="*/ 39 w 214"/>
                  <a:gd name="T11" fmla="*/ 75 h 178"/>
                  <a:gd name="T12" fmla="*/ 52 w 214"/>
                  <a:gd name="T13" fmla="*/ 68 h 178"/>
                  <a:gd name="T14" fmla="*/ 64 w 214"/>
                  <a:gd name="T15" fmla="*/ 61 h 178"/>
                  <a:gd name="T16" fmla="*/ 74 w 214"/>
                  <a:gd name="T17" fmla="*/ 54 h 178"/>
                  <a:gd name="T18" fmla="*/ 84 w 214"/>
                  <a:gd name="T19" fmla="*/ 48 h 178"/>
                  <a:gd name="T20" fmla="*/ 92 w 214"/>
                  <a:gd name="T21" fmla="*/ 44 h 178"/>
                  <a:gd name="T22" fmla="*/ 93 w 214"/>
                  <a:gd name="T23" fmla="*/ 45 h 178"/>
                  <a:gd name="T24" fmla="*/ 95 w 214"/>
                  <a:gd name="T25" fmla="*/ 45 h 178"/>
                  <a:gd name="T26" fmla="*/ 96 w 214"/>
                  <a:gd name="T27" fmla="*/ 46 h 178"/>
                  <a:gd name="T28" fmla="*/ 97 w 214"/>
                  <a:gd name="T29" fmla="*/ 46 h 178"/>
                  <a:gd name="T30" fmla="*/ 118 w 214"/>
                  <a:gd name="T31" fmla="*/ 37 h 178"/>
                  <a:gd name="T32" fmla="*/ 134 w 214"/>
                  <a:gd name="T33" fmla="*/ 30 h 178"/>
                  <a:gd name="T34" fmla="*/ 146 w 214"/>
                  <a:gd name="T35" fmla="*/ 24 h 178"/>
                  <a:gd name="T36" fmla="*/ 158 w 214"/>
                  <a:gd name="T37" fmla="*/ 19 h 178"/>
                  <a:gd name="T38" fmla="*/ 168 w 214"/>
                  <a:gd name="T39" fmla="*/ 15 h 178"/>
                  <a:gd name="T40" fmla="*/ 180 w 214"/>
                  <a:gd name="T41" fmla="*/ 11 h 178"/>
                  <a:gd name="T42" fmla="*/ 193 w 214"/>
                  <a:gd name="T43" fmla="*/ 6 h 178"/>
                  <a:gd name="T44" fmla="*/ 210 w 214"/>
                  <a:gd name="T45" fmla="*/ 0 h 178"/>
                  <a:gd name="T46" fmla="*/ 211 w 214"/>
                  <a:gd name="T47" fmla="*/ 1 h 178"/>
                  <a:gd name="T48" fmla="*/ 212 w 214"/>
                  <a:gd name="T49" fmla="*/ 1 h 178"/>
                  <a:gd name="T50" fmla="*/ 213 w 214"/>
                  <a:gd name="T51" fmla="*/ 2 h 178"/>
                  <a:gd name="T52" fmla="*/ 214 w 214"/>
                  <a:gd name="T53" fmla="*/ 3 h 178"/>
                  <a:gd name="T54" fmla="*/ 195 w 214"/>
                  <a:gd name="T55" fmla="*/ 25 h 178"/>
                  <a:gd name="T56" fmla="*/ 179 w 214"/>
                  <a:gd name="T57" fmla="*/ 44 h 178"/>
                  <a:gd name="T58" fmla="*/ 165 w 214"/>
                  <a:gd name="T59" fmla="*/ 60 h 178"/>
                  <a:gd name="T60" fmla="*/ 151 w 214"/>
                  <a:gd name="T61" fmla="*/ 75 h 178"/>
                  <a:gd name="T62" fmla="*/ 134 w 214"/>
                  <a:gd name="T63" fmla="*/ 93 h 178"/>
                  <a:gd name="T64" fmla="*/ 114 w 214"/>
                  <a:gd name="T65" fmla="*/ 115 h 178"/>
                  <a:gd name="T66" fmla="*/ 89 w 214"/>
                  <a:gd name="T67" fmla="*/ 143 h 178"/>
                  <a:gd name="T68" fmla="*/ 55 w 214"/>
                  <a:gd name="T69" fmla="*/ 178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14" h="178">
                    <a:moveTo>
                      <a:pt x="55" y="178"/>
                    </a:moveTo>
                    <a:lnTo>
                      <a:pt x="0" y="178"/>
                    </a:lnTo>
                    <a:lnTo>
                      <a:pt x="0" y="98"/>
                    </a:lnTo>
                    <a:lnTo>
                      <a:pt x="14" y="91"/>
                    </a:lnTo>
                    <a:lnTo>
                      <a:pt x="27" y="83"/>
                    </a:lnTo>
                    <a:lnTo>
                      <a:pt x="39" y="75"/>
                    </a:lnTo>
                    <a:lnTo>
                      <a:pt x="52" y="68"/>
                    </a:lnTo>
                    <a:lnTo>
                      <a:pt x="64" y="61"/>
                    </a:lnTo>
                    <a:lnTo>
                      <a:pt x="74" y="54"/>
                    </a:lnTo>
                    <a:lnTo>
                      <a:pt x="84" y="48"/>
                    </a:lnTo>
                    <a:lnTo>
                      <a:pt x="92" y="44"/>
                    </a:lnTo>
                    <a:lnTo>
                      <a:pt x="93" y="45"/>
                    </a:lnTo>
                    <a:lnTo>
                      <a:pt x="95" y="45"/>
                    </a:lnTo>
                    <a:lnTo>
                      <a:pt x="96" y="46"/>
                    </a:lnTo>
                    <a:lnTo>
                      <a:pt x="97" y="46"/>
                    </a:lnTo>
                    <a:lnTo>
                      <a:pt x="118" y="37"/>
                    </a:lnTo>
                    <a:lnTo>
                      <a:pt x="134" y="30"/>
                    </a:lnTo>
                    <a:lnTo>
                      <a:pt x="146" y="24"/>
                    </a:lnTo>
                    <a:lnTo>
                      <a:pt x="158" y="19"/>
                    </a:lnTo>
                    <a:lnTo>
                      <a:pt x="168" y="15"/>
                    </a:lnTo>
                    <a:lnTo>
                      <a:pt x="180" y="11"/>
                    </a:lnTo>
                    <a:lnTo>
                      <a:pt x="193" y="6"/>
                    </a:lnTo>
                    <a:lnTo>
                      <a:pt x="210" y="0"/>
                    </a:lnTo>
                    <a:lnTo>
                      <a:pt x="211" y="1"/>
                    </a:lnTo>
                    <a:lnTo>
                      <a:pt x="212" y="1"/>
                    </a:lnTo>
                    <a:lnTo>
                      <a:pt x="213" y="2"/>
                    </a:lnTo>
                    <a:lnTo>
                      <a:pt x="214" y="3"/>
                    </a:lnTo>
                    <a:lnTo>
                      <a:pt x="195" y="25"/>
                    </a:lnTo>
                    <a:lnTo>
                      <a:pt x="179" y="44"/>
                    </a:lnTo>
                    <a:lnTo>
                      <a:pt x="165" y="60"/>
                    </a:lnTo>
                    <a:lnTo>
                      <a:pt x="151" y="75"/>
                    </a:lnTo>
                    <a:lnTo>
                      <a:pt x="134" y="93"/>
                    </a:lnTo>
                    <a:lnTo>
                      <a:pt x="114" y="115"/>
                    </a:lnTo>
                    <a:lnTo>
                      <a:pt x="89" y="143"/>
                    </a:lnTo>
                    <a:lnTo>
                      <a:pt x="55" y="178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" name="Freeform 53"/>
              <p:cNvSpPr>
                <a:spLocks/>
              </p:cNvSpPr>
              <p:nvPr/>
            </p:nvSpPr>
            <p:spPr bwMode="auto">
              <a:xfrm>
                <a:off x="3907" y="2674"/>
                <a:ext cx="103" cy="89"/>
              </a:xfrm>
              <a:custGeom>
                <a:avLst/>
                <a:gdLst>
                  <a:gd name="T0" fmla="*/ 0 w 206"/>
                  <a:gd name="T1" fmla="*/ 0 h 176"/>
                  <a:gd name="T2" fmla="*/ 51 w 206"/>
                  <a:gd name="T3" fmla="*/ 0 h 176"/>
                  <a:gd name="T4" fmla="*/ 83 w 206"/>
                  <a:gd name="T5" fmla="*/ 34 h 176"/>
                  <a:gd name="T6" fmla="*/ 108 w 206"/>
                  <a:gd name="T7" fmla="*/ 61 h 176"/>
                  <a:gd name="T8" fmla="*/ 128 w 206"/>
                  <a:gd name="T9" fmla="*/ 83 h 176"/>
                  <a:gd name="T10" fmla="*/ 144 w 206"/>
                  <a:gd name="T11" fmla="*/ 100 h 176"/>
                  <a:gd name="T12" fmla="*/ 158 w 206"/>
                  <a:gd name="T13" fmla="*/ 116 h 176"/>
                  <a:gd name="T14" fmla="*/ 172 w 206"/>
                  <a:gd name="T15" fmla="*/ 131 h 176"/>
                  <a:gd name="T16" fmla="*/ 188 w 206"/>
                  <a:gd name="T17" fmla="*/ 150 h 176"/>
                  <a:gd name="T18" fmla="*/ 206 w 206"/>
                  <a:gd name="T19" fmla="*/ 172 h 176"/>
                  <a:gd name="T20" fmla="*/ 205 w 206"/>
                  <a:gd name="T21" fmla="*/ 173 h 176"/>
                  <a:gd name="T22" fmla="*/ 204 w 206"/>
                  <a:gd name="T23" fmla="*/ 174 h 176"/>
                  <a:gd name="T24" fmla="*/ 203 w 206"/>
                  <a:gd name="T25" fmla="*/ 175 h 176"/>
                  <a:gd name="T26" fmla="*/ 202 w 206"/>
                  <a:gd name="T27" fmla="*/ 176 h 176"/>
                  <a:gd name="T28" fmla="*/ 184 w 206"/>
                  <a:gd name="T29" fmla="*/ 169 h 176"/>
                  <a:gd name="T30" fmla="*/ 172 w 206"/>
                  <a:gd name="T31" fmla="*/ 165 h 176"/>
                  <a:gd name="T32" fmla="*/ 160 w 206"/>
                  <a:gd name="T33" fmla="*/ 160 h 176"/>
                  <a:gd name="T34" fmla="*/ 150 w 206"/>
                  <a:gd name="T35" fmla="*/ 155 h 176"/>
                  <a:gd name="T36" fmla="*/ 138 w 206"/>
                  <a:gd name="T37" fmla="*/ 151 h 176"/>
                  <a:gd name="T38" fmla="*/ 126 w 206"/>
                  <a:gd name="T39" fmla="*/ 145 h 176"/>
                  <a:gd name="T40" fmla="*/ 110 w 206"/>
                  <a:gd name="T41" fmla="*/ 137 h 176"/>
                  <a:gd name="T42" fmla="*/ 89 w 206"/>
                  <a:gd name="T43" fmla="*/ 128 h 176"/>
                  <a:gd name="T44" fmla="*/ 88 w 206"/>
                  <a:gd name="T45" fmla="*/ 129 h 176"/>
                  <a:gd name="T46" fmla="*/ 87 w 206"/>
                  <a:gd name="T47" fmla="*/ 129 h 176"/>
                  <a:gd name="T48" fmla="*/ 85 w 206"/>
                  <a:gd name="T49" fmla="*/ 129 h 176"/>
                  <a:gd name="T50" fmla="*/ 84 w 206"/>
                  <a:gd name="T51" fmla="*/ 130 h 176"/>
                  <a:gd name="T52" fmla="*/ 76 w 206"/>
                  <a:gd name="T53" fmla="*/ 125 h 176"/>
                  <a:gd name="T54" fmla="*/ 68 w 206"/>
                  <a:gd name="T55" fmla="*/ 121 h 176"/>
                  <a:gd name="T56" fmla="*/ 59 w 206"/>
                  <a:gd name="T57" fmla="*/ 115 h 176"/>
                  <a:gd name="T58" fmla="*/ 47 w 206"/>
                  <a:gd name="T59" fmla="*/ 108 h 176"/>
                  <a:gd name="T60" fmla="*/ 37 w 206"/>
                  <a:gd name="T61" fmla="*/ 101 h 176"/>
                  <a:gd name="T62" fmla="*/ 24 w 206"/>
                  <a:gd name="T63" fmla="*/ 94 h 176"/>
                  <a:gd name="T64" fmla="*/ 13 w 206"/>
                  <a:gd name="T65" fmla="*/ 87 h 176"/>
                  <a:gd name="T66" fmla="*/ 0 w 206"/>
                  <a:gd name="T67" fmla="*/ 80 h 176"/>
                  <a:gd name="T68" fmla="*/ 0 w 206"/>
                  <a:gd name="T69" fmla="*/ 0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06" h="176">
                    <a:moveTo>
                      <a:pt x="0" y="0"/>
                    </a:moveTo>
                    <a:lnTo>
                      <a:pt x="51" y="0"/>
                    </a:lnTo>
                    <a:lnTo>
                      <a:pt x="83" y="34"/>
                    </a:lnTo>
                    <a:lnTo>
                      <a:pt x="108" y="61"/>
                    </a:lnTo>
                    <a:lnTo>
                      <a:pt x="128" y="83"/>
                    </a:lnTo>
                    <a:lnTo>
                      <a:pt x="144" y="100"/>
                    </a:lnTo>
                    <a:lnTo>
                      <a:pt x="158" y="116"/>
                    </a:lnTo>
                    <a:lnTo>
                      <a:pt x="172" y="131"/>
                    </a:lnTo>
                    <a:lnTo>
                      <a:pt x="188" y="150"/>
                    </a:lnTo>
                    <a:lnTo>
                      <a:pt x="206" y="172"/>
                    </a:lnTo>
                    <a:lnTo>
                      <a:pt x="205" y="173"/>
                    </a:lnTo>
                    <a:lnTo>
                      <a:pt x="204" y="174"/>
                    </a:lnTo>
                    <a:lnTo>
                      <a:pt x="203" y="175"/>
                    </a:lnTo>
                    <a:lnTo>
                      <a:pt x="202" y="176"/>
                    </a:lnTo>
                    <a:lnTo>
                      <a:pt x="184" y="169"/>
                    </a:lnTo>
                    <a:lnTo>
                      <a:pt x="172" y="165"/>
                    </a:lnTo>
                    <a:lnTo>
                      <a:pt x="160" y="160"/>
                    </a:lnTo>
                    <a:lnTo>
                      <a:pt x="150" y="155"/>
                    </a:lnTo>
                    <a:lnTo>
                      <a:pt x="138" y="151"/>
                    </a:lnTo>
                    <a:lnTo>
                      <a:pt x="126" y="145"/>
                    </a:lnTo>
                    <a:lnTo>
                      <a:pt x="110" y="137"/>
                    </a:lnTo>
                    <a:lnTo>
                      <a:pt x="89" y="128"/>
                    </a:lnTo>
                    <a:lnTo>
                      <a:pt x="88" y="129"/>
                    </a:lnTo>
                    <a:lnTo>
                      <a:pt x="87" y="129"/>
                    </a:lnTo>
                    <a:lnTo>
                      <a:pt x="85" y="129"/>
                    </a:lnTo>
                    <a:lnTo>
                      <a:pt x="84" y="130"/>
                    </a:lnTo>
                    <a:lnTo>
                      <a:pt x="76" y="125"/>
                    </a:lnTo>
                    <a:lnTo>
                      <a:pt x="68" y="121"/>
                    </a:lnTo>
                    <a:lnTo>
                      <a:pt x="59" y="115"/>
                    </a:lnTo>
                    <a:lnTo>
                      <a:pt x="47" y="108"/>
                    </a:lnTo>
                    <a:lnTo>
                      <a:pt x="37" y="101"/>
                    </a:lnTo>
                    <a:lnTo>
                      <a:pt x="24" y="94"/>
                    </a:lnTo>
                    <a:lnTo>
                      <a:pt x="13" y="87"/>
                    </a:lnTo>
                    <a:lnTo>
                      <a:pt x="0" y="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" name="Freeform 54"/>
              <p:cNvSpPr>
                <a:spLocks/>
              </p:cNvSpPr>
              <p:nvPr/>
            </p:nvSpPr>
            <p:spPr bwMode="auto">
              <a:xfrm>
                <a:off x="3907" y="2559"/>
                <a:ext cx="115" cy="115"/>
              </a:xfrm>
              <a:custGeom>
                <a:avLst/>
                <a:gdLst>
                  <a:gd name="T0" fmla="*/ 231 w 231"/>
                  <a:gd name="T1" fmla="*/ 0 h 231"/>
                  <a:gd name="T2" fmla="*/ 226 w 231"/>
                  <a:gd name="T3" fmla="*/ 113 h 231"/>
                  <a:gd name="T4" fmla="*/ 219 w 231"/>
                  <a:gd name="T5" fmla="*/ 111 h 231"/>
                  <a:gd name="T6" fmla="*/ 214 w 231"/>
                  <a:gd name="T7" fmla="*/ 110 h 231"/>
                  <a:gd name="T8" fmla="*/ 212 w 231"/>
                  <a:gd name="T9" fmla="*/ 111 h 231"/>
                  <a:gd name="T10" fmla="*/ 195 w 231"/>
                  <a:gd name="T11" fmla="*/ 105 h 231"/>
                  <a:gd name="T12" fmla="*/ 172 w 231"/>
                  <a:gd name="T13" fmla="*/ 122 h 231"/>
                  <a:gd name="T14" fmla="*/ 157 w 231"/>
                  <a:gd name="T15" fmla="*/ 164 h 231"/>
                  <a:gd name="T16" fmla="*/ 149 w 231"/>
                  <a:gd name="T17" fmla="*/ 203 h 231"/>
                  <a:gd name="T18" fmla="*/ 143 w 231"/>
                  <a:gd name="T19" fmla="*/ 217 h 231"/>
                  <a:gd name="T20" fmla="*/ 133 w 231"/>
                  <a:gd name="T21" fmla="*/ 219 h 231"/>
                  <a:gd name="T22" fmla="*/ 122 w 231"/>
                  <a:gd name="T23" fmla="*/ 218 h 231"/>
                  <a:gd name="T24" fmla="*/ 121 w 231"/>
                  <a:gd name="T25" fmla="*/ 216 h 231"/>
                  <a:gd name="T26" fmla="*/ 117 w 231"/>
                  <a:gd name="T27" fmla="*/ 216 h 231"/>
                  <a:gd name="T28" fmla="*/ 106 w 231"/>
                  <a:gd name="T29" fmla="*/ 215 h 231"/>
                  <a:gd name="T30" fmla="*/ 92 w 231"/>
                  <a:gd name="T31" fmla="*/ 211 h 231"/>
                  <a:gd name="T32" fmla="*/ 91 w 231"/>
                  <a:gd name="T33" fmla="*/ 209 h 231"/>
                  <a:gd name="T34" fmla="*/ 83 w 231"/>
                  <a:gd name="T35" fmla="*/ 208 h 231"/>
                  <a:gd name="T36" fmla="*/ 68 w 231"/>
                  <a:gd name="T37" fmla="*/ 205 h 231"/>
                  <a:gd name="T38" fmla="*/ 53 w 231"/>
                  <a:gd name="T39" fmla="*/ 203 h 231"/>
                  <a:gd name="T40" fmla="*/ 42 w 231"/>
                  <a:gd name="T41" fmla="*/ 209 h 231"/>
                  <a:gd name="T42" fmla="*/ 42 w 231"/>
                  <a:gd name="T43" fmla="*/ 220 h 231"/>
                  <a:gd name="T44" fmla="*/ 47 w 231"/>
                  <a:gd name="T45" fmla="*/ 227 h 231"/>
                  <a:gd name="T46" fmla="*/ 0 w 231"/>
                  <a:gd name="T47" fmla="*/ 231 h 231"/>
                  <a:gd name="T48" fmla="*/ 13 w 231"/>
                  <a:gd name="T49" fmla="*/ 142 h 231"/>
                  <a:gd name="T50" fmla="*/ 26 w 231"/>
                  <a:gd name="T51" fmla="*/ 117 h 231"/>
                  <a:gd name="T52" fmla="*/ 29 w 231"/>
                  <a:gd name="T53" fmla="*/ 103 h 231"/>
                  <a:gd name="T54" fmla="*/ 29 w 231"/>
                  <a:gd name="T55" fmla="*/ 102 h 231"/>
                  <a:gd name="T56" fmla="*/ 32 w 231"/>
                  <a:gd name="T57" fmla="*/ 88 h 231"/>
                  <a:gd name="T58" fmla="*/ 38 w 231"/>
                  <a:gd name="T59" fmla="*/ 78 h 231"/>
                  <a:gd name="T60" fmla="*/ 39 w 231"/>
                  <a:gd name="T61" fmla="*/ 74 h 231"/>
                  <a:gd name="T62" fmla="*/ 38 w 231"/>
                  <a:gd name="T63" fmla="*/ 72 h 231"/>
                  <a:gd name="T64" fmla="*/ 43 w 231"/>
                  <a:gd name="T65" fmla="*/ 61 h 231"/>
                  <a:gd name="T66" fmla="*/ 49 w 231"/>
                  <a:gd name="T67" fmla="*/ 54 h 231"/>
                  <a:gd name="T68" fmla="*/ 65 w 231"/>
                  <a:gd name="T69" fmla="*/ 56 h 231"/>
                  <a:gd name="T70" fmla="*/ 103 w 231"/>
                  <a:gd name="T71" fmla="*/ 68 h 231"/>
                  <a:gd name="T72" fmla="*/ 145 w 231"/>
                  <a:gd name="T73" fmla="*/ 76 h 231"/>
                  <a:gd name="T74" fmla="*/ 172 w 231"/>
                  <a:gd name="T75" fmla="*/ 66 h 231"/>
                  <a:gd name="T76" fmla="*/ 175 w 231"/>
                  <a:gd name="T77" fmla="*/ 48 h 231"/>
                  <a:gd name="T78" fmla="*/ 178 w 231"/>
                  <a:gd name="T79" fmla="*/ 46 h 231"/>
                  <a:gd name="T80" fmla="*/ 180 w 231"/>
                  <a:gd name="T81" fmla="*/ 36 h 231"/>
                  <a:gd name="T82" fmla="*/ 187 w 231"/>
                  <a:gd name="T83" fmla="*/ 12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231" h="231">
                    <a:moveTo>
                      <a:pt x="190" y="0"/>
                    </a:moveTo>
                    <a:lnTo>
                      <a:pt x="231" y="0"/>
                    </a:lnTo>
                    <a:lnTo>
                      <a:pt x="231" y="114"/>
                    </a:lnTo>
                    <a:lnTo>
                      <a:pt x="226" y="113"/>
                    </a:lnTo>
                    <a:lnTo>
                      <a:pt x="222" y="112"/>
                    </a:lnTo>
                    <a:lnTo>
                      <a:pt x="219" y="111"/>
                    </a:lnTo>
                    <a:lnTo>
                      <a:pt x="216" y="110"/>
                    </a:lnTo>
                    <a:lnTo>
                      <a:pt x="214" y="110"/>
                    </a:lnTo>
                    <a:lnTo>
                      <a:pt x="213" y="111"/>
                    </a:lnTo>
                    <a:lnTo>
                      <a:pt x="212" y="111"/>
                    </a:lnTo>
                    <a:lnTo>
                      <a:pt x="211" y="112"/>
                    </a:lnTo>
                    <a:lnTo>
                      <a:pt x="195" y="105"/>
                    </a:lnTo>
                    <a:lnTo>
                      <a:pt x="182" y="110"/>
                    </a:lnTo>
                    <a:lnTo>
                      <a:pt x="172" y="122"/>
                    </a:lnTo>
                    <a:lnTo>
                      <a:pt x="164" y="142"/>
                    </a:lnTo>
                    <a:lnTo>
                      <a:pt x="157" y="164"/>
                    </a:lnTo>
                    <a:lnTo>
                      <a:pt x="152" y="185"/>
                    </a:lnTo>
                    <a:lnTo>
                      <a:pt x="149" y="203"/>
                    </a:lnTo>
                    <a:lnTo>
                      <a:pt x="146" y="215"/>
                    </a:lnTo>
                    <a:lnTo>
                      <a:pt x="143" y="217"/>
                    </a:lnTo>
                    <a:lnTo>
                      <a:pt x="140" y="218"/>
                    </a:lnTo>
                    <a:lnTo>
                      <a:pt x="133" y="219"/>
                    </a:lnTo>
                    <a:lnTo>
                      <a:pt x="122" y="219"/>
                    </a:lnTo>
                    <a:lnTo>
                      <a:pt x="122" y="218"/>
                    </a:lnTo>
                    <a:lnTo>
                      <a:pt x="121" y="217"/>
                    </a:lnTo>
                    <a:lnTo>
                      <a:pt x="121" y="216"/>
                    </a:lnTo>
                    <a:lnTo>
                      <a:pt x="120" y="215"/>
                    </a:lnTo>
                    <a:lnTo>
                      <a:pt x="117" y="216"/>
                    </a:lnTo>
                    <a:lnTo>
                      <a:pt x="113" y="215"/>
                    </a:lnTo>
                    <a:lnTo>
                      <a:pt x="106" y="215"/>
                    </a:lnTo>
                    <a:lnTo>
                      <a:pt x="92" y="212"/>
                    </a:lnTo>
                    <a:lnTo>
                      <a:pt x="92" y="211"/>
                    </a:lnTo>
                    <a:lnTo>
                      <a:pt x="91" y="210"/>
                    </a:lnTo>
                    <a:lnTo>
                      <a:pt x="91" y="209"/>
                    </a:lnTo>
                    <a:lnTo>
                      <a:pt x="90" y="208"/>
                    </a:lnTo>
                    <a:lnTo>
                      <a:pt x="83" y="208"/>
                    </a:lnTo>
                    <a:lnTo>
                      <a:pt x="76" y="207"/>
                    </a:lnTo>
                    <a:lnTo>
                      <a:pt x="68" y="205"/>
                    </a:lnTo>
                    <a:lnTo>
                      <a:pt x="61" y="203"/>
                    </a:lnTo>
                    <a:lnTo>
                      <a:pt x="53" y="203"/>
                    </a:lnTo>
                    <a:lnTo>
                      <a:pt x="47" y="205"/>
                    </a:lnTo>
                    <a:lnTo>
                      <a:pt x="42" y="209"/>
                    </a:lnTo>
                    <a:lnTo>
                      <a:pt x="38" y="217"/>
                    </a:lnTo>
                    <a:lnTo>
                      <a:pt x="42" y="220"/>
                    </a:lnTo>
                    <a:lnTo>
                      <a:pt x="45" y="224"/>
                    </a:lnTo>
                    <a:lnTo>
                      <a:pt x="47" y="227"/>
                    </a:lnTo>
                    <a:lnTo>
                      <a:pt x="51" y="231"/>
                    </a:lnTo>
                    <a:lnTo>
                      <a:pt x="0" y="231"/>
                    </a:lnTo>
                    <a:lnTo>
                      <a:pt x="0" y="146"/>
                    </a:lnTo>
                    <a:lnTo>
                      <a:pt x="13" y="142"/>
                    </a:lnTo>
                    <a:lnTo>
                      <a:pt x="21" y="132"/>
                    </a:lnTo>
                    <a:lnTo>
                      <a:pt x="26" y="117"/>
                    </a:lnTo>
                    <a:lnTo>
                      <a:pt x="30" y="104"/>
                    </a:lnTo>
                    <a:lnTo>
                      <a:pt x="29" y="103"/>
                    </a:lnTo>
                    <a:lnTo>
                      <a:pt x="29" y="102"/>
                    </a:lnTo>
                    <a:lnTo>
                      <a:pt x="29" y="102"/>
                    </a:lnTo>
                    <a:lnTo>
                      <a:pt x="28" y="101"/>
                    </a:lnTo>
                    <a:lnTo>
                      <a:pt x="32" y="88"/>
                    </a:lnTo>
                    <a:lnTo>
                      <a:pt x="36" y="81"/>
                    </a:lnTo>
                    <a:lnTo>
                      <a:pt x="38" y="78"/>
                    </a:lnTo>
                    <a:lnTo>
                      <a:pt x="41" y="75"/>
                    </a:lnTo>
                    <a:lnTo>
                      <a:pt x="39" y="74"/>
                    </a:lnTo>
                    <a:lnTo>
                      <a:pt x="39" y="73"/>
                    </a:lnTo>
                    <a:lnTo>
                      <a:pt x="38" y="72"/>
                    </a:lnTo>
                    <a:lnTo>
                      <a:pt x="37" y="71"/>
                    </a:lnTo>
                    <a:lnTo>
                      <a:pt x="43" y="61"/>
                    </a:lnTo>
                    <a:lnTo>
                      <a:pt x="46" y="57"/>
                    </a:lnTo>
                    <a:lnTo>
                      <a:pt x="49" y="54"/>
                    </a:lnTo>
                    <a:lnTo>
                      <a:pt x="53" y="52"/>
                    </a:lnTo>
                    <a:lnTo>
                      <a:pt x="65" y="56"/>
                    </a:lnTo>
                    <a:lnTo>
                      <a:pt x="82" y="63"/>
                    </a:lnTo>
                    <a:lnTo>
                      <a:pt x="103" y="68"/>
                    </a:lnTo>
                    <a:lnTo>
                      <a:pt x="125" y="74"/>
                    </a:lnTo>
                    <a:lnTo>
                      <a:pt x="145" y="76"/>
                    </a:lnTo>
                    <a:lnTo>
                      <a:pt x="161" y="74"/>
                    </a:lnTo>
                    <a:lnTo>
                      <a:pt x="172" y="66"/>
                    </a:lnTo>
                    <a:lnTo>
                      <a:pt x="174" y="49"/>
                    </a:lnTo>
                    <a:lnTo>
                      <a:pt x="175" y="48"/>
                    </a:lnTo>
                    <a:lnTo>
                      <a:pt x="176" y="46"/>
                    </a:lnTo>
                    <a:lnTo>
                      <a:pt x="178" y="46"/>
                    </a:lnTo>
                    <a:lnTo>
                      <a:pt x="179" y="45"/>
                    </a:lnTo>
                    <a:lnTo>
                      <a:pt x="180" y="36"/>
                    </a:lnTo>
                    <a:lnTo>
                      <a:pt x="183" y="25"/>
                    </a:lnTo>
                    <a:lnTo>
                      <a:pt x="187" y="12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" name="Freeform 55"/>
              <p:cNvSpPr>
                <a:spLocks/>
              </p:cNvSpPr>
              <p:nvPr/>
            </p:nvSpPr>
            <p:spPr bwMode="auto">
              <a:xfrm>
                <a:off x="4002" y="2491"/>
                <a:ext cx="20" cy="68"/>
              </a:xfrm>
              <a:custGeom>
                <a:avLst/>
                <a:gdLst>
                  <a:gd name="T0" fmla="*/ 41 w 41"/>
                  <a:gd name="T1" fmla="*/ 0 h 137"/>
                  <a:gd name="T2" fmla="*/ 41 w 41"/>
                  <a:gd name="T3" fmla="*/ 137 h 137"/>
                  <a:gd name="T4" fmla="*/ 0 w 41"/>
                  <a:gd name="T5" fmla="*/ 137 h 137"/>
                  <a:gd name="T6" fmla="*/ 1 w 41"/>
                  <a:gd name="T7" fmla="*/ 129 h 137"/>
                  <a:gd name="T8" fmla="*/ 4 w 41"/>
                  <a:gd name="T9" fmla="*/ 122 h 137"/>
                  <a:gd name="T10" fmla="*/ 4 w 41"/>
                  <a:gd name="T11" fmla="*/ 117 h 137"/>
                  <a:gd name="T12" fmla="*/ 4 w 41"/>
                  <a:gd name="T13" fmla="*/ 112 h 137"/>
                  <a:gd name="T14" fmla="*/ 5 w 41"/>
                  <a:gd name="T15" fmla="*/ 111 h 137"/>
                  <a:gd name="T16" fmla="*/ 6 w 41"/>
                  <a:gd name="T17" fmla="*/ 111 h 137"/>
                  <a:gd name="T18" fmla="*/ 7 w 41"/>
                  <a:gd name="T19" fmla="*/ 111 h 137"/>
                  <a:gd name="T20" fmla="*/ 8 w 41"/>
                  <a:gd name="T21" fmla="*/ 110 h 137"/>
                  <a:gd name="T22" fmla="*/ 7 w 41"/>
                  <a:gd name="T23" fmla="*/ 109 h 137"/>
                  <a:gd name="T24" fmla="*/ 7 w 41"/>
                  <a:gd name="T25" fmla="*/ 107 h 137"/>
                  <a:gd name="T26" fmla="*/ 6 w 41"/>
                  <a:gd name="T27" fmla="*/ 106 h 137"/>
                  <a:gd name="T28" fmla="*/ 5 w 41"/>
                  <a:gd name="T29" fmla="*/ 105 h 137"/>
                  <a:gd name="T30" fmla="*/ 13 w 41"/>
                  <a:gd name="T31" fmla="*/ 94 h 137"/>
                  <a:gd name="T32" fmla="*/ 17 w 41"/>
                  <a:gd name="T33" fmla="*/ 73 h 137"/>
                  <a:gd name="T34" fmla="*/ 23 w 41"/>
                  <a:gd name="T35" fmla="*/ 52 h 137"/>
                  <a:gd name="T36" fmla="*/ 30 w 41"/>
                  <a:gd name="T37" fmla="*/ 37 h 137"/>
                  <a:gd name="T38" fmla="*/ 30 w 41"/>
                  <a:gd name="T39" fmla="*/ 36 h 137"/>
                  <a:gd name="T40" fmla="*/ 29 w 41"/>
                  <a:gd name="T41" fmla="*/ 35 h 137"/>
                  <a:gd name="T42" fmla="*/ 29 w 41"/>
                  <a:gd name="T43" fmla="*/ 35 h 137"/>
                  <a:gd name="T44" fmla="*/ 28 w 41"/>
                  <a:gd name="T45" fmla="*/ 34 h 137"/>
                  <a:gd name="T46" fmla="*/ 31 w 41"/>
                  <a:gd name="T47" fmla="*/ 26 h 137"/>
                  <a:gd name="T48" fmla="*/ 35 w 41"/>
                  <a:gd name="T49" fmla="*/ 16 h 137"/>
                  <a:gd name="T50" fmla="*/ 37 w 41"/>
                  <a:gd name="T51" fmla="*/ 8 h 137"/>
                  <a:gd name="T52" fmla="*/ 41 w 41"/>
                  <a:gd name="T53" fmla="*/ 0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41" h="137">
                    <a:moveTo>
                      <a:pt x="41" y="0"/>
                    </a:moveTo>
                    <a:lnTo>
                      <a:pt x="41" y="137"/>
                    </a:lnTo>
                    <a:lnTo>
                      <a:pt x="0" y="137"/>
                    </a:lnTo>
                    <a:lnTo>
                      <a:pt x="1" y="129"/>
                    </a:lnTo>
                    <a:lnTo>
                      <a:pt x="4" y="122"/>
                    </a:lnTo>
                    <a:lnTo>
                      <a:pt x="4" y="117"/>
                    </a:lnTo>
                    <a:lnTo>
                      <a:pt x="4" y="112"/>
                    </a:lnTo>
                    <a:lnTo>
                      <a:pt x="5" y="111"/>
                    </a:lnTo>
                    <a:lnTo>
                      <a:pt x="6" y="111"/>
                    </a:lnTo>
                    <a:lnTo>
                      <a:pt x="7" y="111"/>
                    </a:lnTo>
                    <a:lnTo>
                      <a:pt x="8" y="110"/>
                    </a:lnTo>
                    <a:lnTo>
                      <a:pt x="7" y="109"/>
                    </a:lnTo>
                    <a:lnTo>
                      <a:pt x="7" y="107"/>
                    </a:lnTo>
                    <a:lnTo>
                      <a:pt x="6" y="106"/>
                    </a:lnTo>
                    <a:lnTo>
                      <a:pt x="5" y="105"/>
                    </a:lnTo>
                    <a:lnTo>
                      <a:pt x="13" y="94"/>
                    </a:lnTo>
                    <a:lnTo>
                      <a:pt x="17" y="73"/>
                    </a:lnTo>
                    <a:lnTo>
                      <a:pt x="23" y="52"/>
                    </a:lnTo>
                    <a:lnTo>
                      <a:pt x="30" y="37"/>
                    </a:lnTo>
                    <a:lnTo>
                      <a:pt x="30" y="36"/>
                    </a:lnTo>
                    <a:lnTo>
                      <a:pt x="29" y="35"/>
                    </a:lnTo>
                    <a:lnTo>
                      <a:pt x="29" y="35"/>
                    </a:lnTo>
                    <a:lnTo>
                      <a:pt x="28" y="34"/>
                    </a:lnTo>
                    <a:lnTo>
                      <a:pt x="31" y="26"/>
                    </a:lnTo>
                    <a:lnTo>
                      <a:pt x="35" y="16"/>
                    </a:lnTo>
                    <a:lnTo>
                      <a:pt x="37" y="8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" name="Freeform 56"/>
              <p:cNvSpPr>
                <a:spLocks/>
              </p:cNvSpPr>
              <p:nvPr/>
            </p:nvSpPr>
            <p:spPr bwMode="auto">
              <a:xfrm>
                <a:off x="3862" y="3018"/>
                <a:ext cx="24" cy="46"/>
              </a:xfrm>
              <a:custGeom>
                <a:avLst/>
                <a:gdLst>
                  <a:gd name="T0" fmla="*/ 0 w 49"/>
                  <a:gd name="T1" fmla="*/ 0 h 91"/>
                  <a:gd name="T2" fmla="*/ 49 w 49"/>
                  <a:gd name="T3" fmla="*/ 0 h 91"/>
                  <a:gd name="T4" fmla="*/ 42 w 49"/>
                  <a:gd name="T5" fmla="*/ 21 h 91"/>
                  <a:gd name="T6" fmla="*/ 36 w 49"/>
                  <a:gd name="T7" fmla="*/ 40 h 91"/>
                  <a:gd name="T8" fmla="*/ 28 w 49"/>
                  <a:gd name="T9" fmla="*/ 63 h 91"/>
                  <a:gd name="T10" fmla="*/ 19 w 49"/>
                  <a:gd name="T11" fmla="*/ 91 h 91"/>
                  <a:gd name="T12" fmla="*/ 18 w 49"/>
                  <a:gd name="T13" fmla="*/ 90 h 91"/>
                  <a:gd name="T14" fmla="*/ 15 w 49"/>
                  <a:gd name="T15" fmla="*/ 90 h 91"/>
                  <a:gd name="T16" fmla="*/ 14 w 49"/>
                  <a:gd name="T17" fmla="*/ 90 h 91"/>
                  <a:gd name="T18" fmla="*/ 12 w 49"/>
                  <a:gd name="T19" fmla="*/ 89 h 91"/>
                  <a:gd name="T20" fmla="*/ 7 w 49"/>
                  <a:gd name="T21" fmla="*/ 62 h 91"/>
                  <a:gd name="T22" fmla="*/ 5 w 49"/>
                  <a:gd name="T23" fmla="*/ 42 h 91"/>
                  <a:gd name="T24" fmla="*/ 3 w 49"/>
                  <a:gd name="T25" fmla="*/ 23 h 91"/>
                  <a:gd name="T26" fmla="*/ 0 w 49"/>
                  <a:gd name="T27" fmla="*/ 0 h 91"/>
                  <a:gd name="T28" fmla="*/ 0 w 49"/>
                  <a:gd name="T29" fmla="*/ 0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9" h="91">
                    <a:moveTo>
                      <a:pt x="0" y="0"/>
                    </a:moveTo>
                    <a:lnTo>
                      <a:pt x="49" y="0"/>
                    </a:lnTo>
                    <a:lnTo>
                      <a:pt x="42" y="21"/>
                    </a:lnTo>
                    <a:lnTo>
                      <a:pt x="36" y="40"/>
                    </a:lnTo>
                    <a:lnTo>
                      <a:pt x="28" y="63"/>
                    </a:lnTo>
                    <a:lnTo>
                      <a:pt x="19" y="91"/>
                    </a:lnTo>
                    <a:lnTo>
                      <a:pt x="18" y="90"/>
                    </a:lnTo>
                    <a:lnTo>
                      <a:pt x="15" y="90"/>
                    </a:lnTo>
                    <a:lnTo>
                      <a:pt x="14" y="90"/>
                    </a:lnTo>
                    <a:lnTo>
                      <a:pt x="12" y="89"/>
                    </a:lnTo>
                    <a:lnTo>
                      <a:pt x="7" y="62"/>
                    </a:lnTo>
                    <a:lnTo>
                      <a:pt x="5" y="42"/>
                    </a:lnTo>
                    <a:lnTo>
                      <a:pt x="3" y="2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" name="Freeform 57"/>
              <p:cNvSpPr>
                <a:spLocks/>
              </p:cNvSpPr>
              <p:nvPr/>
            </p:nvSpPr>
            <p:spPr bwMode="auto">
              <a:xfrm>
                <a:off x="3792" y="3067"/>
                <a:ext cx="30" cy="26"/>
              </a:xfrm>
              <a:custGeom>
                <a:avLst/>
                <a:gdLst>
                  <a:gd name="T0" fmla="*/ 0 w 60"/>
                  <a:gd name="T1" fmla="*/ 41 h 53"/>
                  <a:gd name="T2" fmla="*/ 0 w 60"/>
                  <a:gd name="T3" fmla="*/ 0 h 53"/>
                  <a:gd name="T4" fmla="*/ 8 w 60"/>
                  <a:gd name="T5" fmla="*/ 5 h 53"/>
                  <a:gd name="T6" fmla="*/ 14 w 60"/>
                  <a:gd name="T7" fmla="*/ 10 h 53"/>
                  <a:gd name="T8" fmla="*/ 21 w 60"/>
                  <a:gd name="T9" fmla="*/ 16 h 53"/>
                  <a:gd name="T10" fmla="*/ 26 w 60"/>
                  <a:gd name="T11" fmla="*/ 20 h 53"/>
                  <a:gd name="T12" fmla="*/ 33 w 60"/>
                  <a:gd name="T13" fmla="*/ 25 h 53"/>
                  <a:gd name="T14" fmla="*/ 41 w 60"/>
                  <a:gd name="T15" fmla="*/ 31 h 53"/>
                  <a:gd name="T16" fmla="*/ 49 w 60"/>
                  <a:gd name="T17" fmla="*/ 38 h 53"/>
                  <a:gd name="T18" fmla="*/ 60 w 60"/>
                  <a:gd name="T19" fmla="*/ 46 h 53"/>
                  <a:gd name="T20" fmla="*/ 60 w 60"/>
                  <a:gd name="T21" fmla="*/ 47 h 53"/>
                  <a:gd name="T22" fmla="*/ 60 w 60"/>
                  <a:gd name="T23" fmla="*/ 49 h 53"/>
                  <a:gd name="T24" fmla="*/ 59 w 60"/>
                  <a:gd name="T25" fmla="*/ 50 h 53"/>
                  <a:gd name="T26" fmla="*/ 59 w 60"/>
                  <a:gd name="T27" fmla="*/ 53 h 53"/>
                  <a:gd name="T28" fmla="*/ 49 w 60"/>
                  <a:gd name="T29" fmla="*/ 51 h 53"/>
                  <a:gd name="T30" fmla="*/ 41 w 60"/>
                  <a:gd name="T31" fmla="*/ 49 h 53"/>
                  <a:gd name="T32" fmla="*/ 33 w 60"/>
                  <a:gd name="T33" fmla="*/ 48 h 53"/>
                  <a:gd name="T34" fmla="*/ 26 w 60"/>
                  <a:gd name="T35" fmla="*/ 47 h 53"/>
                  <a:gd name="T36" fmla="*/ 18 w 60"/>
                  <a:gd name="T37" fmla="*/ 45 h 53"/>
                  <a:gd name="T38" fmla="*/ 13 w 60"/>
                  <a:gd name="T39" fmla="*/ 43 h 53"/>
                  <a:gd name="T40" fmla="*/ 6 w 60"/>
                  <a:gd name="T41" fmla="*/ 42 h 53"/>
                  <a:gd name="T42" fmla="*/ 0 w 60"/>
                  <a:gd name="T43" fmla="*/ 41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60" h="53">
                    <a:moveTo>
                      <a:pt x="0" y="41"/>
                    </a:moveTo>
                    <a:lnTo>
                      <a:pt x="0" y="0"/>
                    </a:lnTo>
                    <a:lnTo>
                      <a:pt x="8" y="5"/>
                    </a:lnTo>
                    <a:lnTo>
                      <a:pt x="14" y="10"/>
                    </a:lnTo>
                    <a:lnTo>
                      <a:pt x="21" y="16"/>
                    </a:lnTo>
                    <a:lnTo>
                      <a:pt x="26" y="20"/>
                    </a:lnTo>
                    <a:lnTo>
                      <a:pt x="33" y="25"/>
                    </a:lnTo>
                    <a:lnTo>
                      <a:pt x="41" y="31"/>
                    </a:lnTo>
                    <a:lnTo>
                      <a:pt x="49" y="38"/>
                    </a:lnTo>
                    <a:lnTo>
                      <a:pt x="60" y="46"/>
                    </a:lnTo>
                    <a:lnTo>
                      <a:pt x="60" y="47"/>
                    </a:lnTo>
                    <a:lnTo>
                      <a:pt x="60" y="49"/>
                    </a:lnTo>
                    <a:lnTo>
                      <a:pt x="59" y="50"/>
                    </a:lnTo>
                    <a:lnTo>
                      <a:pt x="59" y="53"/>
                    </a:lnTo>
                    <a:lnTo>
                      <a:pt x="49" y="51"/>
                    </a:lnTo>
                    <a:lnTo>
                      <a:pt x="41" y="49"/>
                    </a:lnTo>
                    <a:lnTo>
                      <a:pt x="33" y="48"/>
                    </a:lnTo>
                    <a:lnTo>
                      <a:pt x="26" y="47"/>
                    </a:lnTo>
                    <a:lnTo>
                      <a:pt x="18" y="45"/>
                    </a:lnTo>
                    <a:lnTo>
                      <a:pt x="13" y="43"/>
                    </a:lnTo>
                    <a:lnTo>
                      <a:pt x="6" y="42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" name="Freeform 58"/>
              <p:cNvSpPr>
                <a:spLocks/>
              </p:cNvSpPr>
              <p:nvPr/>
            </p:nvSpPr>
            <p:spPr bwMode="auto">
              <a:xfrm>
                <a:off x="3850" y="2904"/>
                <a:ext cx="57" cy="114"/>
              </a:xfrm>
              <a:custGeom>
                <a:avLst/>
                <a:gdLst>
                  <a:gd name="T0" fmla="*/ 0 w 114"/>
                  <a:gd name="T1" fmla="*/ 0 h 230"/>
                  <a:gd name="T2" fmla="*/ 114 w 114"/>
                  <a:gd name="T3" fmla="*/ 0 h 230"/>
                  <a:gd name="T4" fmla="*/ 114 w 114"/>
                  <a:gd name="T5" fmla="*/ 97 h 230"/>
                  <a:gd name="T6" fmla="*/ 106 w 114"/>
                  <a:gd name="T7" fmla="*/ 121 h 230"/>
                  <a:gd name="T8" fmla="*/ 99 w 114"/>
                  <a:gd name="T9" fmla="*/ 143 h 230"/>
                  <a:gd name="T10" fmla="*/ 93 w 114"/>
                  <a:gd name="T11" fmla="*/ 162 h 230"/>
                  <a:gd name="T12" fmla="*/ 89 w 114"/>
                  <a:gd name="T13" fmla="*/ 179 h 230"/>
                  <a:gd name="T14" fmla="*/ 84 w 114"/>
                  <a:gd name="T15" fmla="*/ 194 h 230"/>
                  <a:gd name="T16" fmla="*/ 80 w 114"/>
                  <a:gd name="T17" fmla="*/ 207 h 230"/>
                  <a:gd name="T18" fmla="*/ 76 w 114"/>
                  <a:gd name="T19" fmla="*/ 219 h 230"/>
                  <a:gd name="T20" fmla="*/ 73 w 114"/>
                  <a:gd name="T21" fmla="*/ 230 h 230"/>
                  <a:gd name="T22" fmla="*/ 24 w 114"/>
                  <a:gd name="T23" fmla="*/ 230 h 230"/>
                  <a:gd name="T24" fmla="*/ 23 w 114"/>
                  <a:gd name="T25" fmla="*/ 223 h 230"/>
                  <a:gd name="T26" fmla="*/ 23 w 114"/>
                  <a:gd name="T27" fmla="*/ 215 h 230"/>
                  <a:gd name="T28" fmla="*/ 22 w 114"/>
                  <a:gd name="T29" fmla="*/ 207 h 230"/>
                  <a:gd name="T30" fmla="*/ 21 w 114"/>
                  <a:gd name="T31" fmla="*/ 196 h 230"/>
                  <a:gd name="T32" fmla="*/ 20 w 114"/>
                  <a:gd name="T33" fmla="*/ 196 h 230"/>
                  <a:gd name="T34" fmla="*/ 20 w 114"/>
                  <a:gd name="T35" fmla="*/ 195 h 230"/>
                  <a:gd name="T36" fmla="*/ 19 w 114"/>
                  <a:gd name="T37" fmla="*/ 195 h 230"/>
                  <a:gd name="T38" fmla="*/ 17 w 114"/>
                  <a:gd name="T39" fmla="*/ 194 h 230"/>
                  <a:gd name="T40" fmla="*/ 17 w 114"/>
                  <a:gd name="T41" fmla="*/ 153 h 230"/>
                  <a:gd name="T42" fmla="*/ 17 w 114"/>
                  <a:gd name="T43" fmla="*/ 98 h 230"/>
                  <a:gd name="T44" fmla="*/ 13 w 114"/>
                  <a:gd name="T45" fmla="*/ 44 h 230"/>
                  <a:gd name="T46" fmla="*/ 0 w 114"/>
                  <a:gd name="T47" fmla="*/ 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14" h="230">
                    <a:moveTo>
                      <a:pt x="0" y="0"/>
                    </a:moveTo>
                    <a:lnTo>
                      <a:pt x="114" y="0"/>
                    </a:lnTo>
                    <a:lnTo>
                      <a:pt x="114" y="97"/>
                    </a:lnTo>
                    <a:lnTo>
                      <a:pt x="106" y="121"/>
                    </a:lnTo>
                    <a:lnTo>
                      <a:pt x="99" y="143"/>
                    </a:lnTo>
                    <a:lnTo>
                      <a:pt x="93" y="162"/>
                    </a:lnTo>
                    <a:lnTo>
                      <a:pt x="89" y="179"/>
                    </a:lnTo>
                    <a:lnTo>
                      <a:pt x="84" y="194"/>
                    </a:lnTo>
                    <a:lnTo>
                      <a:pt x="80" y="207"/>
                    </a:lnTo>
                    <a:lnTo>
                      <a:pt x="76" y="219"/>
                    </a:lnTo>
                    <a:lnTo>
                      <a:pt x="73" y="230"/>
                    </a:lnTo>
                    <a:lnTo>
                      <a:pt x="24" y="230"/>
                    </a:lnTo>
                    <a:lnTo>
                      <a:pt x="23" y="223"/>
                    </a:lnTo>
                    <a:lnTo>
                      <a:pt x="23" y="215"/>
                    </a:lnTo>
                    <a:lnTo>
                      <a:pt x="22" y="207"/>
                    </a:lnTo>
                    <a:lnTo>
                      <a:pt x="21" y="196"/>
                    </a:lnTo>
                    <a:lnTo>
                      <a:pt x="20" y="196"/>
                    </a:lnTo>
                    <a:lnTo>
                      <a:pt x="20" y="195"/>
                    </a:lnTo>
                    <a:lnTo>
                      <a:pt x="19" y="195"/>
                    </a:lnTo>
                    <a:lnTo>
                      <a:pt x="17" y="194"/>
                    </a:lnTo>
                    <a:lnTo>
                      <a:pt x="17" y="153"/>
                    </a:lnTo>
                    <a:lnTo>
                      <a:pt x="17" y="98"/>
                    </a:lnTo>
                    <a:lnTo>
                      <a:pt x="13" y="4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3" name="Freeform 59"/>
              <p:cNvSpPr>
                <a:spLocks/>
              </p:cNvSpPr>
              <p:nvPr/>
            </p:nvSpPr>
            <p:spPr bwMode="auto">
              <a:xfrm>
                <a:off x="3792" y="2839"/>
                <a:ext cx="115" cy="65"/>
              </a:xfrm>
              <a:custGeom>
                <a:avLst/>
                <a:gdLst>
                  <a:gd name="T0" fmla="*/ 230 w 230"/>
                  <a:gd name="T1" fmla="*/ 49 h 129"/>
                  <a:gd name="T2" fmla="*/ 230 w 230"/>
                  <a:gd name="T3" fmla="*/ 129 h 129"/>
                  <a:gd name="T4" fmla="*/ 116 w 230"/>
                  <a:gd name="T5" fmla="*/ 129 h 129"/>
                  <a:gd name="T6" fmla="*/ 113 w 230"/>
                  <a:gd name="T7" fmla="*/ 123 h 129"/>
                  <a:gd name="T8" fmla="*/ 108 w 230"/>
                  <a:gd name="T9" fmla="*/ 117 h 129"/>
                  <a:gd name="T10" fmla="*/ 102 w 230"/>
                  <a:gd name="T11" fmla="*/ 112 h 129"/>
                  <a:gd name="T12" fmla="*/ 98 w 230"/>
                  <a:gd name="T13" fmla="*/ 109 h 129"/>
                  <a:gd name="T14" fmla="*/ 81 w 230"/>
                  <a:gd name="T15" fmla="*/ 115 h 129"/>
                  <a:gd name="T16" fmla="*/ 64 w 230"/>
                  <a:gd name="T17" fmla="*/ 117 h 129"/>
                  <a:gd name="T18" fmla="*/ 49 w 230"/>
                  <a:gd name="T19" fmla="*/ 117 h 129"/>
                  <a:gd name="T20" fmla="*/ 36 w 230"/>
                  <a:gd name="T21" fmla="*/ 115 h 129"/>
                  <a:gd name="T22" fmla="*/ 24 w 230"/>
                  <a:gd name="T23" fmla="*/ 110 h 129"/>
                  <a:gd name="T24" fmla="*/ 14 w 230"/>
                  <a:gd name="T25" fmla="*/ 102 h 129"/>
                  <a:gd name="T26" fmla="*/ 6 w 230"/>
                  <a:gd name="T27" fmla="*/ 91 h 129"/>
                  <a:gd name="T28" fmla="*/ 0 w 230"/>
                  <a:gd name="T29" fmla="*/ 79 h 129"/>
                  <a:gd name="T30" fmla="*/ 0 w 230"/>
                  <a:gd name="T31" fmla="*/ 13 h 129"/>
                  <a:gd name="T32" fmla="*/ 2 w 230"/>
                  <a:gd name="T33" fmla="*/ 14 h 129"/>
                  <a:gd name="T34" fmla="*/ 3 w 230"/>
                  <a:gd name="T35" fmla="*/ 14 h 129"/>
                  <a:gd name="T36" fmla="*/ 6 w 230"/>
                  <a:gd name="T37" fmla="*/ 15 h 129"/>
                  <a:gd name="T38" fmla="*/ 8 w 230"/>
                  <a:gd name="T39" fmla="*/ 17 h 129"/>
                  <a:gd name="T40" fmla="*/ 29 w 230"/>
                  <a:gd name="T41" fmla="*/ 5 h 129"/>
                  <a:gd name="T42" fmla="*/ 48 w 230"/>
                  <a:gd name="T43" fmla="*/ 0 h 129"/>
                  <a:gd name="T44" fmla="*/ 66 w 230"/>
                  <a:gd name="T45" fmla="*/ 0 h 129"/>
                  <a:gd name="T46" fmla="*/ 81 w 230"/>
                  <a:gd name="T47" fmla="*/ 5 h 129"/>
                  <a:gd name="T48" fmla="*/ 94 w 230"/>
                  <a:gd name="T49" fmla="*/ 15 h 129"/>
                  <a:gd name="T50" fmla="*/ 105 w 230"/>
                  <a:gd name="T51" fmla="*/ 29 h 129"/>
                  <a:gd name="T52" fmla="*/ 113 w 230"/>
                  <a:gd name="T53" fmla="*/ 49 h 129"/>
                  <a:gd name="T54" fmla="*/ 119 w 230"/>
                  <a:gd name="T55" fmla="*/ 71 h 129"/>
                  <a:gd name="T56" fmla="*/ 129 w 230"/>
                  <a:gd name="T57" fmla="*/ 75 h 129"/>
                  <a:gd name="T58" fmla="*/ 140 w 230"/>
                  <a:gd name="T59" fmla="*/ 78 h 129"/>
                  <a:gd name="T60" fmla="*/ 153 w 230"/>
                  <a:gd name="T61" fmla="*/ 76 h 129"/>
                  <a:gd name="T62" fmla="*/ 167 w 230"/>
                  <a:gd name="T63" fmla="*/ 74 h 129"/>
                  <a:gd name="T64" fmla="*/ 182 w 230"/>
                  <a:gd name="T65" fmla="*/ 70 h 129"/>
                  <a:gd name="T66" fmla="*/ 198 w 230"/>
                  <a:gd name="T67" fmla="*/ 64 h 129"/>
                  <a:gd name="T68" fmla="*/ 214 w 230"/>
                  <a:gd name="T69" fmla="*/ 57 h 129"/>
                  <a:gd name="T70" fmla="*/ 230 w 230"/>
                  <a:gd name="T71" fmla="*/ 49 h 129"/>
                  <a:gd name="T72" fmla="*/ 230 w 230"/>
                  <a:gd name="T73" fmla="*/ 49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30" h="129">
                    <a:moveTo>
                      <a:pt x="230" y="49"/>
                    </a:moveTo>
                    <a:lnTo>
                      <a:pt x="230" y="129"/>
                    </a:lnTo>
                    <a:lnTo>
                      <a:pt x="116" y="129"/>
                    </a:lnTo>
                    <a:lnTo>
                      <a:pt x="113" y="123"/>
                    </a:lnTo>
                    <a:lnTo>
                      <a:pt x="108" y="117"/>
                    </a:lnTo>
                    <a:lnTo>
                      <a:pt x="102" y="112"/>
                    </a:lnTo>
                    <a:lnTo>
                      <a:pt x="98" y="109"/>
                    </a:lnTo>
                    <a:lnTo>
                      <a:pt x="81" y="115"/>
                    </a:lnTo>
                    <a:lnTo>
                      <a:pt x="64" y="117"/>
                    </a:lnTo>
                    <a:lnTo>
                      <a:pt x="49" y="117"/>
                    </a:lnTo>
                    <a:lnTo>
                      <a:pt x="36" y="115"/>
                    </a:lnTo>
                    <a:lnTo>
                      <a:pt x="24" y="110"/>
                    </a:lnTo>
                    <a:lnTo>
                      <a:pt x="14" y="102"/>
                    </a:lnTo>
                    <a:lnTo>
                      <a:pt x="6" y="91"/>
                    </a:lnTo>
                    <a:lnTo>
                      <a:pt x="0" y="79"/>
                    </a:lnTo>
                    <a:lnTo>
                      <a:pt x="0" y="13"/>
                    </a:lnTo>
                    <a:lnTo>
                      <a:pt x="2" y="14"/>
                    </a:lnTo>
                    <a:lnTo>
                      <a:pt x="3" y="14"/>
                    </a:lnTo>
                    <a:lnTo>
                      <a:pt x="6" y="15"/>
                    </a:lnTo>
                    <a:lnTo>
                      <a:pt x="8" y="17"/>
                    </a:lnTo>
                    <a:lnTo>
                      <a:pt x="29" y="5"/>
                    </a:lnTo>
                    <a:lnTo>
                      <a:pt x="48" y="0"/>
                    </a:lnTo>
                    <a:lnTo>
                      <a:pt x="66" y="0"/>
                    </a:lnTo>
                    <a:lnTo>
                      <a:pt x="81" y="5"/>
                    </a:lnTo>
                    <a:lnTo>
                      <a:pt x="94" y="15"/>
                    </a:lnTo>
                    <a:lnTo>
                      <a:pt x="105" y="29"/>
                    </a:lnTo>
                    <a:lnTo>
                      <a:pt x="113" y="49"/>
                    </a:lnTo>
                    <a:lnTo>
                      <a:pt x="119" y="71"/>
                    </a:lnTo>
                    <a:lnTo>
                      <a:pt x="129" y="75"/>
                    </a:lnTo>
                    <a:lnTo>
                      <a:pt x="140" y="78"/>
                    </a:lnTo>
                    <a:lnTo>
                      <a:pt x="153" y="76"/>
                    </a:lnTo>
                    <a:lnTo>
                      <a:pt x="167" y="74"/>
                    </a:lnTo>
                    <a:lnTo>
                      <a:pt x="182" y="70"/>
                    </a:lnTo>
                    <a:lnTo>
                      <a:pt x="198" y="64"/>
                    </a:lnTo>
                    <a:lnTo>
                      <a:pt x="214" y="57"/>
                    </a:lnTo>
                    <a:lnTo>
                      <a:pt x="230" y="49"/>
                    </a:lnTo>
                    <a:lnTo>
                      <a:pt x="230" y="49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4" name="Freeform 60"/>
              <p:cNvSpPr>
                <a:spLocks/>
              </p:cNvSpPr>
              <p:nvPr/>
            </p:nvSpPr>
            <p:spPr bwMode="auto">
              <a:xfrm>
                <a:off x="3792" y="2797"/>
                <a:ext cx="43" cy="36"/>
              </a:xfrm>
              <a:custGeom>
                <a:avLst/>
                <a:gdLst>
                  <a:gd name="T0" fmla="*/ 0 w 86"/>
                  <a:gd name="T1" fmla="*/ 73 h 73"/>
                  <a:gd name="T2" fmla="*/ 13 w 86"/>
                  <a:gd name="T3" fmla="*/ 64 h 73"/>
                  <a:gd name="T4" fmla="*/ 28 w 86"/>
                  <a:gd name="T5" fmla="*/ 54 h 73"/>
                  <a:gd name="T6" fmla="*/ 44 w 86"/>
                  <a:gd name="T7" fmla="*/ 45 h 73"/>
                  <a:gd name="T8" fmla="*/ 60 w 86"/>
                  <a:gd name="T9" fmla="*/ 37 h 73"/>
                  <a:gd name="T10" fmla="*/ 72 w 86"/>
                  <a:gd name="T11" fmla="*/ 28 h 73"/>
                  <a:gd name="T12" fmla="*/ 83 w 86"/>
                  <a:gd name="T13" fmla="*/ 19 h 73"/>
                  <a:gd name="T14" fmla="*/ 86 w 86"/>
                  <a:gd name="T15" fmla="*/ 9 h 73"/>
                  <a:gd name="T16" fmla="*/ 84 w 86"/>
                  <a:gd name="T17" fmla="*/ 0 h 73"/>
                  <a:gd name="T18" fmla="*/ 74 w 86"/>
                  <a:gd name="T19" fmla="*/ 1 h 73"/>
                  <a:gd name="T20" fmla="*/ 63 w 86"/>
                  <a:gd name="T21" fmla="*/ 4 h 73"/>
                  <a:gd name="T22" fmla="*/ 53 w 86"/>
                  <a:gd name="T23" fmla="*/ 5 h 73"/>
                  <a:gd name="T24" fmla="*/ 42 w 86"/>
                  <a:gd name="T25" fmla="*/ 6 h 73"/>
                  <a:gd name="T26" fmla="*/ 31 w 86"/>
                  <a:gd name="T27" fmla="*/ 8 h 73"/>
                  <a:gd name="T28" fmla="*/ 21 w 86"/>
                  <a:gd name="T29" fmla="*/ 9 h 73"/>
                  <a:gd name="T30" fmla="*/ 10 w 86"/>
                  <a:gd name="T31" fmla="*/ 12 h 73"/>
                  <a:gd name="T32" fmla="*/ 0 w 86"/>
                  <a:gd name="T33" fmla="*/ 13 h 73"/>
                  <a:gd name="T34" fmla="*/ 0 w 86"/>
                  <a:gd name="T35" fmla="*/ 73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86" h="73">
                    <a:moveTo>
                      <a:pt x="0" y="73"/>
                    </a:moveTo>
                    <a:lnTo>
                      <a:pt x="13" y="64"/>
                    </a:lnTo>
                    <a:lnTo>
                      <a:pt x="28" y="54"/>
                    </a:lnTo>
                    <a:lnTo>
                      <a:pt x="44" y="45"/>
                    </a:lnTo>
                    <a:lnTo>
                      <a:pt x="60" y="37"/>
                    </a:lnTo>
                    <a:lnTo>
                      <a:pt x="72" y="28"/>
                    </a:lnTo>
                    <a:lnTo>
                      <a:pt x="83" y="19"/>
                    </a:lnTo>
                    <a:lnTo>
                      <a:pt x="86" y="9"/>
                    </a:lnTo>
                    <a:lnTo>
                      <a:pt x="84" y="0"/>
                    </a:lnTo>
                    <a:lnTo>
                      <a:pt x="74" y="1"/>
                    </a:lnTo>
                    <a:lnTo>
                      <a:pt x="63" y="4"/>
                    </a:lnTo>
                    <a:lnTo>
                      <a:pt x="53" y="5"/>
                    </a:lnTo>
                    <a:lnTo>
                      <a:pt x="42" y="6"/>
                    </a:lnTo>
                    <a:lnTo>
                      <a:pt x="31" y="8"/>
                    </a:lnTo>
                    <a:lnTo>
                      <a:pt x="21" y="9"/>
                    </a:lnTo>
                    <a:lnTo>
                      <a:pt x="10" y="12"/>
                    </a:lnTo>
                    <a:lnTo>
                      <a:pt x="0" y="13"/>
                    </a:lnTo>
                    <a:lnTo>
                      <a:pt x="0" y="73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5" name="Freeform 61"/>
              <p:cNvSpPr>
                <a:spLocks/>
              </p:cNvSpPr>
              <p:nvPr/>
            </p:nvSpPr>
            <p:spPr bwMode="auto">
              <a:xfrm>
                <a:off x="3792" y="2674"/>
                <a:ext cx="115" cy="63"/>
              </a:xfrm>
              <a:custGeom>
                <a:avLst/>
                <a:gdLst>
                  <a:gd name="T0" fmla="*/ 107 w 230"/>
                  <a:gd name="T1" fmla="*/ 0 h 124"/>
                  <a:gd name="T2" fmla="*/ 230 w 230"/>
                  <a:gd name="T3" fmla="*/ 0 h 124"/>
                  <a:gd name="T4" fmla="*/ 230 w 230"/>
                  <a:gd name="T5" fmla="*/ 80 h 124"/>
                  <a:gd name="T6" fmla="*/ 213 w 230"/>
                  <a:gd name="T7" fmla="*/ 71 h 124"/>
                  <a:gd name="T8" fmla="*/ 196 w 230"/>
                  <a:gd name="T9" fmla="*/ 63 h 124"/>
                  <a:gd name="T10" fmla="*/ 178 w 230"/>
                  <a:gd name="T11" fmla="*/ 57 h 124"/>
                  <a:gd name="T12" fmla="*/ 162 w 230"/>
                  <a:gd name="T13" fmla="*/ 52 h 124"/>
                  <a:gd name="T14" fmla="*/ 147 w 230"/>
                  <a:gd name="T15" fmla="*/ 48 h 124"/>
                  <a:gd name="T16" fmla="*/ 133 w 230"/>
                  <a:gd name="T17" fmla="*/ 47 h 124"/>
                  <a:gd name="T18" fmla="*/ 122 w 230"/>
                  <a:gd name="T19" fmla="*/ 49 h 124"/>
                  <a:gd name="T20" fmla="*/ 112 w 230"/>
                  <a:gd name="T21" fmla="*/ 54 h 124"/>
                  <a:gd name="T22" fmla="*/ 106 w 230"/>
                  <a:gd name="T23" fmla="*/ 76 h 124"/>
                  <a:gd name="T24" fmla="*/ 98 w 230"/>
                  <a:gd name="T25" fmla="*/ 95 h 124"/>
                  <a:gd name="T26" fmla="*/ 86 w 230"/>
                  <a:gd name="T27" fmla="*/ 109 h 124"/>
                  <a:gd name="T28" fmla="*/ 74 w 230"/>
                  <a:gd name="T29" fmla="*/ 120 h 124"/>
                  <a:gd name="T30" fmla="*/ 57 w 230"/>
                  <a:gd name="T31" fmla="*/ 124 h 124"/>
                  <a:gd name="T32" fmla="*/ 40 w 230"/>
                  <a:gd name="T33" fmla="*/ 124 h 124"/>
                  <a:gd name="T34" fmla="*/ 21 w 230"/>
                  <a:gd name="T35" fmla="*/ 120 h 124"/>
                  <a:gd name="T36" fmla="*/ 0 w 230"/>
                  <a:gd name="T37" fmla="*/ 108 h 124"/>
                  <a:gd name="T38" fmla="*/ 0 w 230"/>
                  <a:gd name="T39" fmla="*/ 108 h 124"/>
                  <a:gd name="T40" fmla="*/ 0 w 230"/>
                  <a:gd name="T41" fmla="*/ 30 h 124"/>
                  <a:gd name="T42" fmla="*/ 7 w 230"/>
                  <a:gd name="T43" fmla="*/ 22 h 124"/>
                  <a:gd name="T44" fmla="*/ 15 w 230"/>
                  <a:gd name="T45" fmla="*/ 16 h 124"/>
                  <a:gd name="T46" fmla="*/ 25 w 230"/>
                  <a:gd name="T47" fmla="*/ 11 h 124"/>
                  <a:gd name="T48" fmla="*/ 36 w 230"/>
                  <a:gd name="T49" fmla="*/ 9 h 124"/>
                  <a:gd name="T50" fmla="*/ 48 w 230"/>
                  <a:gd name="T51" fmla="*/ 8 h 124"/>
                  <a:gd name="T52" fmla="*/ 61 w 230"/>
                  <a:gd name="T53" fmla="*/ 9 h 124"/>
                  <a:gd name="T54" fmla="*/ 75 w 230"/>
                  <a:gd name="T55" fmla="*/ 11 h 124"/>
                  <a:gd name="T56" fmla="*/ 90 w 230"/>
                  <a:gd name="T57" fmla="*/ 16 h 124"/>
                  <a:gd name="T58" fmla="*/ 94 w 230"/>
                  <a:gd name="T59" fmla="*/ 14 h 124"/>
                  <a:gd name="T60" fmla="*/ 99 w 230"/>
                  <a:gd name="T61" fmla="*/ 9 h 124"/>
                  <a:gd name="T62" fmla="*/ 104 w 230"/>
                  <a:gd name="T63" fmla="*/ 4 h 124"/>
                  <a:gd name="T64" fmla="*/ 107 w 230"/>
                  <a:gd name="T65" fmla="*/ 0 h 124"/>
                  <a:gd name="T66" fmla="*/ 107 w 230"/>
                  <a:gd name="T67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30" h="124">
                    <a:moveTo>
                      <a:pt x="107" y="0"/>
                    </a:moveTo>
                    <a:lnTo>
                      <a:pt x="230" y="0"/>
                    </a:lnTo>
                    <a:lnTo>
                      <a:pt x="230" y="80"/>
                    </a:lnTo>
                    <a:lnTo>
                      <a:pt x="213" y="71"/>
                    </a:lnTo>
                    <a:lnTo>
                      <a:pt x="196" y="63"/>
                    </a:lnTo>
                    <a:lnTo>
                      <a:pt x="178" y="57"/>
                    </a:lnTo>
                    <a:lnTo>
                      <a:pt x="162" y="52"/>
                    </a:lnTo>
                    <a:lnTo>
                      <a:pt x="147" y="48"/>
                    </a:lnTo>
                    <a:lnTo>
                      <a:pt x="133" y="47"/>
                    </a:lnTo>
                    <a:lnTo>
                      <a:pt x="122" y="49"/>
                    </a:lnTo>
                    <a:lnTo>
                      <a:pt x="112" y="54"/>
                    </a:lnTo>
                    <a:lnTo>
                      <a:pt x="106" y="76"/>
                    </a:lnTo>
                    <a:lnTo>
                      <a:pt x="98" y="95"/>
                    </a:lnTo>
                    <a:lnTo>
                      <a:pt x="86" y="109"/>
                    </a:lnTo>
                    <a:lnTo>
                      <a:pt x="74" y="120"/>
                    </a:lnTo>
                    <a:lnTo>
                      <a:pt x="57" y="124"/>
                    </a:lnTo>
                    <a:lnTo>
                      <a:pt x="40" y="124"/>
                    </a:lnTo>
                    <a:lnTo>
                      <a:pt x="21" y="120"/>
                    </a:lnTo>
                    <a:lnTo>
                      <a:pt x="0" y="108"/>
                    </a:lnTo>
                    <a:lnTo>
                      <a:pt x="0" y="108"/>
                    </a:lnTo>
                    <a:lnTo>
                      <a:pt x="0" y="30"/>
                    </a:lnTo>
                    <a:lnTo>
                      <a:pt x="7" y="22"/>
                    </a:lnTo>
                    <a:lnTo>
                      <a:pt x="15" y="16"/>
                    </a:lnTo>
                    <a:lnTo>
                      <a:pt x="25" y="11"/>
                    </a:lnTo>
                    <a:lnTo>
                      <a:pt x="36" y="9"/>
                    </a:lnTo>
                    <a:lnTo>
                      <a:pt x="48" y="8"/>
                    </a:lnTo>
                    <a:lnTo>
                      <a:pt x="61" y="9"/>
                    </a:lnTo>
                    <a:lnTo>
                      <a:pt x="75" y="11"/>
                    </a:lnTo>
                    <a:lnTo>
                      <a:pt x="90" y="16"/>
                    </a:lnTo>
                    <a:lnTo>
                      <a:pt x="94" y="14"/>
                    </a:lnTo>
                    <a:lnTo>
                      <a:pt x="99" y="9"/>
                    </a:lnTo>
                    <a:lnTo>
                      <a:pt x="104" y="4"/>
                    </a:lnTo>
                    <a:lnTo>
                      <a:pt x="107" y="0"/>
                    </a:ln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6" name="Freeform 62"/>
              <p:cNvSpPr>
                <a:spLocks/>
              </p:cNvSpPr>
              <p:nvPr/>
            </p:nvSpPr>
            <p:spPr bwMode="auto">
              <a:xfrm>
                <a:off x="3792" y="2746"/>
                <a:ext cx="40" cy="34"/>
              </a:xfrm>
              <a:custGeom>
                <a:avLst/>
                <a:gdLst>
                  <a:gd name="T0" fmla="*/ 0 w 79"/>
                  <a:gd name="T1" fmla="*/ 56 h 68"/>
                  <a:gd name="T2" fmla="*/ 9 w 79"/>
                  <a:gd name="T3" fmla="*/ 57 h 68"/>
                  <a:gd name="T4" fmla="*/ 19 w 79"/>
                  <a:gd name="T5" fmla="*/ 60 h 68"/>
                  <a:gd name="T6" fmla="*/ 29 w 79"/>
                  <a:gd name="T7" fmla="*/ 61 h 68"/>
                  <a:gd name="T8" fmla="*/ 38 w 79"/>
                  <a:gd name="T9" fmla="*/ 62 h 68"/>
                  <a:gd name="T10" fmla="*/ 47 w 79"/>
                  <a:gd name="T11" fmla="*/ 64 h 68"/>
                  <a:gd name="T12" fmla="*/ 57 w 79"/>
                  <a:gd name="T13" fmla="*/ 65 h 68"/>
                  <a:gd name="T14" fmla="*/ 67 w 79"/>
                  <a:gd name="T15" fmla="*/ 67 h 68"/>
                  <a:gd name="T16" fmla="*/ 77 w 79"/>
                  <a:gd name="T17" fmla="*/ 68 h 68"/>
                  <a:gd name="T18" fmla="*/ 79 w 79"/>
                  <a:gd name="T19" fmla="*/ 58 h 68"/>
                  <a:gd name="T20" fmla="*/ 76 w 79"/>
                  <a:gd name="T21" fmla="*/ 50 h 68"/>
                  <a:gd name="T22" fmla="*/ 68 w 79"/>
                  <a:gd name="T23" fmla="*/ 42 h 68"/>
                  <a:gd name="T24" fmla="*/ 56 w 79"/>
                  <a:gd name="T25" fmla="*/ 33 h 68"/>
                  <a:gd name="T26" fmla="*/ 42 w 79"/>
                  <a:gd name="T27" fmla="*/ 25 h 68"/>
                  <a:gd name="T28" fmla="*/ 28 w 79"/>
                  <a:gd name="T29" fmla="*/ 17 h 68"/>
                  <a:gd name="T30" fmla="*/ 13 w 79"/>
                  <a:gd name="T31" fmla="*/ 9 h 68"/>
                  <a:gd name="T32" fmla="*/ 0 w 79"/>
                  <a:gd name="T33" fmla="*/ 0 h 68"/>
                  <a:gd name="T34" fmla="*/ 0 w 79"/>
                  <a:gd name="T35" fmla="*/ 56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9" h="68">
                    <a:moveTo>
                      <a:pt x="0" y="56"/>
                    </a:moveTo>
                    <a:lnTo>
                      <a:pt x="9" y="57"/>
                    </a:lnTo>
                    <a:lnTo>
                      <a:pt x="19" y="60"/>
                    </a:lnTo>
                    <a:lnTo>
                      <a:pt x="29" y="61"/>
                    </a:lnTo>
                    <a:lnTo>
                      <a:pt x="38" y="62"/>
                    </a:lnTo>
                    <a:lnTo>
                      <a:pt x="47" y="64"/>
                    </a:lnTo>
                    <a:lnTo>
                      <a:pt x="57" y="65"/>
                    </a:lnTo>
                    <a:lnTo>
                      <a:pt x="67" y="67"/>
                    </a:lnTo>
                    <a:lnTo>
                      <a:pt x="77" y="68"/>
                    </a:lnTo>
                    <a:lnTo>
                      <a:pt x="79" y="58"/>
                    </a:lnTo>
                    <a:lnTo>
                      <a:pt x="76" y="50"/>
                    </a:lnTo>
                    <a:lnTo>
                      <a:pt x="68" y="42"/>
                    </a:lnTo>
                    <a:lnTo>
                      <a:pt x="56" y="33"/>
                    </a:lnTo>
                    <a:lnTo>
                      <a:pt x="42" y="25"/>
                    </a:lnTo>
                    <a:lnTo>
                      <a:pt x="28" y="17"/>
                    </a:lnTo>
                    <a:lnTo>
                      <a:pt x="13" y="9"/>
                    </a:lnTo>
                    <a:lnTo>
                      <a:pt x="0" y="0"/>
                    </a:lnTo>
                    <a:lnTo>
                      <a:pt x="0" y="56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" name="Freeform 63"/>
              <p:cNvSpPr>
                <a:spLocks/>
              </p:cNvSpPr>
              <p:nvPr/>
            </p:nvSpPr>
            <p:spPr bwMode="auto">
              <a:xfrm>
                <a:off x="3845" y="2559"/>
                <a:ext cx="62" cy="115"/>
              </a:xfrm>
              <a:custGeom>
                <a:avLst/>
                <a:gdLst>
                  <a:gd name="T0" fmla="*/ 25 w 123"/>
                  <a:gd name="T1" fmla="*/ 0 h 231"/>
                  <a:gd name="T2" fmla="*/ 75 w 123"/>
                  <a:gd name="T3" fmla="*/ 0 h 231"/>
                  <a:gd name="T4" fmla="*/ 78 w 123"/>
                  <a:gd name="T5" fmla="*/ 12 h 231"/>
                  <a:gd name="T6" fmla="*/ 83 w 123"/>
                  <a:gd name="T7" fmla="*/ 25 h 231"/>
                  <a:gd name="T8" fmla="*/ 88 w 123"/>
                  <a:gd name="T9" fmla="*/ 40 h 231"/>
                  <a:gd name="T10" fmla="*/ 92 w 123"/>
                  <a:gd name="T11" fmla="*/ 54 h 231"/>
                  <a:gd name="T12" fmla="*/ 98 w 123"/>
                  <a:gd name="T13" fmla="*/ 73 h 231"/>
                  <a:gd name="T14" fmla="*/ 105 w 123"/>
                  <a:gd name="T15" fmla="*/ 94 h 231"/>
                  <a:gd name="T16" fmla="*/ 112 w 123"/>
                  <a:gd name="T17" fmla="*/ 118 h 231"/>
                  <a:gd name="T18" fmla="*/ 120 w 123"/>
                  <a:gd name="T19" fmla="*/ 144 h 231"/>
                  <a:gd name="T20" fmla="*/ 121 w 123"/>
                  <a:gd name="T21" fmla="*/ 144 h 231"/>
                  <a:gd name="T22" fmla="*/ 122 w 123"/>
                  <a:gd name="T23" fmla="*/ 144 h 231"/>
                  <a:gd name="T24" fmla="*/ 122 w 123"/>
                  <a:gd name="T25" fmla="*/ 146 h 231"/>
                  <a:gd name="T26" fmla="*/ 123 w 123"/>
                  <a:gd name="T27" fmla="*/ 146 h 231"/>
                  <a:gd name="T28" fmla="*/ 123 w 123"/>
                  <a:gd name="T29" fmla="*/ 231 h 231"/>
                  <a:gd name="T30" fmla="*/ 0 w 123"/>
                  <a:gd name="T31" fmla="*/ 231 h 231"/>
                  <a:gd name="T32" fmla="*/ 14 w 123"/>
                  <a:gd name="T33" fmla="*/ 187 h 231"/>
                  <a:gd name="T34" fmla="*/ 18 w 123"/>
                  <a:gd name="T35" fmla="*/ 131 h 231"/>
                  <a:gd name="T36" fmla="*/ 18 w 123"/>
                  <a:gd name="T37" fmla="*/ 75 h 231"/>
                  <a:gd name="T38" fmla="*/ 18 w 123"/>
                  <a:gd name="T39" fmla="*/ 33 h 231"/>
                  <a:gd name="T40" fmla="*/ 20 w 123"/>
                  <a:gd name="T41" fmla="*/ 31 h 231"/>
                  <a:gd name="T42" fmla="*/ 21 w 123"/>
                  <a:gd name="T43" fmla="*/ 31 h 231"/>
                  <a:gd name="T44" fmla="*/ 22 w 123"/>
                  <a:gd name="T45" fmla="*/ 31 h 231"/>
                  <a:gd name="T46" fmla="*/ 23 w 123"/>
                  <a:gd name="T47" fmla="*/ 30 h 231"/>
                  <a:gd name="T48" fmla="*/ 24 w 123"/>
                  <a:gd name="T49" fmla="*/ 22 h 231"/>
                  <a:gd name="T50" fmla="*/ 24 w 123"/>
                  <a:gd name="T51" fmla="*/ 14 h 231"/>
                  <a:gd name="T52" fmla="*/ 24 w 123"/>
                  <a:gd name="T53" fmla="*/ 7 h 231"/>
                  <a:gd name="T54" fmla="*/ 25 w 123"/>
                  <a:gd name="T55" fmla="*/ 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23" h="231">
                    <a:moveTo>
                      <a:pt x="25" y="0"/>
                    </a:moveTo>
                    <a:lnTo>
                      <a:pt x="75" y="0"/>
                    </a:lnTo>
                    <a:lnTo>
                      <a:pt x="78" y="12"/>
                    </a:lnTo>
                    <a:lnTo>
                      <a:pt x="83" y="25"/>
                    </a:lnTo>
                    <a:lnTo>
                      <a:pt x="88" y="40"/>
                    </a:lnTo>
                    <a:lnTo>
                      <a:pt x="92" y="54"/>
                    </a:lnTo>
                    <a:lnTo>
                      <a:pt x="98" y="73"/>
                    </a:lnTo>
                    <a:lnTo>
                      <a:pt x="105" y="94"/>
                    </a:lnTo>
                    <a:lnTo>
                      <a:pt x="112" y="118"/>
                    </a:lnTo>
                    <a:lnTo>
                      <a:pt x="120" y="144"/>
                    </a:lnTo>
                    <a:lnTo>
                      <a:pt x="121" y="144"/>
                    </a:lnTo>
                    <a:lnTo>
                      <a:pt x="122" y="144"/>
                    </a:lnTo>
                    <a:lnTo>
                      <a:pt x="122" y="146"/>
                    </a:lnTo>
                    <a:lnTo>
                      <a:pt x="123" y="146"/>
                    </a:lnTo>
                    <a:lnTo>
                      <a:pt x="123" y="231"/>
                    </a:lnTo>
                    <a:lnTo>
                      <a:pt x="0" y="231"/>
                    </a:lnTo>
                    <a:lnTo>
                      <a:pt x="14" y="187"/>
                    </a:lnTo>
                    <a:lnTo>
                      <a:pt x="18" y="131"/>
                    </a:lnTo>
                    <a:lnTo>
                      <a:pt x="18" y="75"/>
                    </a:lnTo>
                    <a:lnTo>
                      <a:pt x="18" y="33"/>
                    </a:lnTo>
                    <a:lnTo>
                      <a:pt x="20" y="31"/>
                    </a:lnTo>
                    <a:lnTo>
                      <a:pt x="21" y="31"/>
                    </a:lnTo>
                    <a:lnTo>
                      <a:pt x="22" y="31"/>
                    </a:lnTo>
                    <a:lnTo>
                      <a:pt x="23" y="30"/>
                    </a:lnTo>
                    <a:lnTo>
                      <a:pt x="24" y="22"/>
                    </a:lnTo>
                    <a:lnTo>
                      <a:pt x="24" y="14"/>
                    </a:lnTo>
                    <a:lnTo>
                      <a:pt x="24" y="7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8" name="Freeform 64"/>
              <p:cNvSpPr>
                <a:spLocks/>
              </p:cNvSpPr>
              <p:nvPr/>
            </p:nvSpPr>
            <p:spPr bwMode="auto">
              <a:xfrm>
                <a:off x="3858" y="2512"/>
                <a:ext cx="25" cy="47"/>
              </a:xfrm>
              <a:custGeom>
                <a:avLst/>
                <a:gdLst>
                  <a:gd name="T0" fmla="*/ 50 w 50"/>
                  <a:gd name="T1" fmla="*/ 93 h 93"/>
                  <a:gd name="T2" fmla="*/ 0 w 50"/>
                  <a:gd name="T3" fmla="*/ 93 h 93"/>
                  <a:gd name="T4" fmla="*/ 3 w 50"/>
                  <a:gd name="T5" fmla="*/ 68 h 93"/>
                  <a:gd name="T6" fmla="*/ 5 w 50"/>
                  <a:gd name="T7" fmla="*/ 48 h 93"/>
                  <a:gd name="T8" fmla="*/ 7 w 50"/>
                  <a:gd name="T9" fmla="*/ 29 h 93"/>
                  <a:gd name="T10" fmla="*/ 12 w 50"/>
                  <a:gd name="T11" fmla="*/ 1 h 93"/>
                  <a:gd name="T12" fmla="*/ 14 w 50"/>
                  <a:gd name="T13" fmla="*/ 1 h 93"/>
                  <a:gd name="T14" fmla="*/ 15 w 50"/>
                  <a:gd name="T15" fmla="*/ 0 h 93"/>
                  <a:gd name="T16" fmla="*/ 18 w 50"/>
                  <a:gd name="T17" fmla="*/ 0 h 93"/>
                  <a:gd name="T18" fmla="*/ 19 w 50"/>
                  <a:gd name="T19" fmla="*/ 0 h 93"/>
                  <a:gd name="T20" fmla="*/ 29 w 50"/>
                  <a:gd name="T21" fmla="*/ 29 h 93"/>
                  <a:gd name="T22" fmla="*/ 36 w 50"/>
                  <a:gd name="T23" fmla="*/ 52 h 93"/>
                  <a:gd name="T24" fmla="*/ 43 w 50"/>
                  <a:gd name="T25" fmla="*/ 73 h 93"/>
                  <a:gd name="T26" fmla="*/ 50 w 50"/>
                  <a:gd name="T27" fmla="*/ 93 h 93"/>
                  <a:gd name="T28" fmla="*/ 50 w 50"/>
                  <a:gd name="T29" fmla="*/ 93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0" h="93">
                    <a:moveTo>
                      <a:pt x="50" y="93"/>
                    </a:moveTo>
                    <a:lnTo>
                      <a:pt x="0" y="93"/>
                    </a:lnTo>
                    <a:lnTo>
                      <a:pt x="3" y="68"/>
                    </a:lnTo>
                    <a:lnTo>
                      <a:pt x="5" y="48"/>
                    </a:lnTo>
                    <a:lnTo>
                      <a:pt x="7" y="29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5" y="0"/>
                    </a:lnTo>
                    <a:lnTo>
                      <a:pt x="18" y="0"/>
                    </a:lnTo>
                    <a:lnTo>
                      <a:pt x="19" y="0"/>
                    </a:lnTo>
                    <a:lnTo>
                      <a:pt x="29" y="29"/>
                    </a:lnTo>
                    <a:lnTo>
                      <a:pt x="36" y="52"/>
                    </a:lnTo>
                    <a:lnTo>
                      <a:pt x="43" y="73"/>
                    </a:lnTo>
                    <a:lnTo>
                      <a:pt x="50" y="93"/>
                    </a:lnTo>
                    <a:lnTo>
                      <a:pt x="50" y="93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9" name="Freeform 65"/>
              <p:cNvSpPr>
                <a:spLocks/>
              </p:cNvSpPr>
              <p:nvPr/>
            </p:nvSpPr>
            <p:spPr bwMode="auto">
              <a:xfrm>
                <a:off x="3792" y="2486"/>
                <a:ext cx="34" cy="29"/>
              </a:xfrm>
              <a:custGeom>
                <a:avLst/>
                <a:gdLst>
                  <a:gd name="T0" fmla="*/ 0 w 68"/>
                  <a:gd name="T1" fmla="*/ 59 h 59"/>
                  <a:gd name="T2" fmla="*/ 0 w 68"/>
                  <a:gd name="T3" fmla="*/ 14 h 59"/>
                  <a:gd name="T4" fmla="*/ 7 w 68"/>
                  <a:gd name="T5" fmla="*/ 13 h 59"/>
                  <a:gd name="T6" fmla="*/ 14 w 68"/>
                  <a:gd name="T7" fmla="*/ 10 h 59"/>
                  <a:gd name="T8" fmla="*/ 21 w 68"/>
                  <a:gd name="T9" fmla="*/ 9 h 59"/>
                  <a:gd name="T10" fmla="*/ 29 w 68"/>
                  <a:gd name="T11" fmla="*/ 7 h 59"/>
                  <a:gd name="T12" fmla="*/ 37 w 68"/>
                  <a:gd name="T13" fmla="*/ 6 h 59"/>
                  <a:gd name="T14" fmla="*/ 46 w 68"/>
                  <a:gd name="T15" fmla="*/ 3 h 59"/>
                  <a:gd name="T16" fmla="*/ 55 w 68"/>
                  <a:gd name="T17" fmla="*/ 2 h 59"/>
                  <a:gd name="T18" fmla="*/ 66 w 68"/>
                  <a:gd name="T19" fmla="*/ 0 h 59"/>
                  <a:gd name="T20" fmla="*/ 67 w 68"/>
                  <a:gd name="T21" fmla="*/ 1 h 59"/>
                  <a:gd name="T22" fmla="*/ 67 w 68"/>
                  <a:gd name="T23" fmla="*/ 3 h 59"/>
                  <a:gd name="T24" fmla="*/ 67 w 68"/>
                  <a:gd name="T25" fmla="*/ 5 h 59"/>
                  <a:gd name="T26" fmla="*/ 68 w 68"/>
                  <a:gd name="T27" fmla="*/ 7 h 59"/>
                  <a:gd name="T28" fmla="*/ 56 w 68"/>
                  <a:gd name="T29" fmla="*/ 16 h 59"/>
                  <a:gd name="T30" fmla="*/ 47 w 68"/>
                  <a:gd name="T31" fmla="*/ 23 h 59"/>
                  <a:gd name="T32" fmla="*/ 39 w 68"/>
                  <a:gd name="T33" fmla="*/ 30 h 59"/>
                  <a:gd name="T34" fmla="*/ 32 w 68"/>
                  <a:gd name="T35" fmla="*/ 36 h 59"/>
                  <a:gd name="T36" fmla="*/ 25 w 68"/>
                  <a:gd name="T37" fmla="*/ 40 h 59"/>
                  <a:gd name="T38" fmla="*/ 17 w 68"/>
                  <a:gd name="T39" fmla="*/ 46 h 59"/>
                  <a:gd name="T40" fmla="*/ 9 w 68"/>
                  <a:gd name="T41" fmla="*/ 52 h 59"/>
                  <a:gd name="T42" fmla="*/ 0 w 68"/>
                  <a:gd name="T43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68" h="59">
                    <a:moveTo>
                      <a:pt x="0" y="59"/>
                    </a:moveTo>
                    <a:lnTo>
                      <a:pt x="0" y="14"/>
                    </a:lnTo>
                    <a:lnTo>
                      <a:pt x="7" y="13"/>
                    </a:lnTo>
                    <a:lnTo>
                      <a:pt x="14" y="10"/>
                    </a:lnTo>
                    <a:lnTo>
                      <a:pt x="21" y="9"/>
                    </a:lnTo>
                    <a:lnTo>
                      <a:pt x="29" y="7"/>
                    </a:lnTo>
                    <a:lnTo>
                      <a:pt x="37" y="6"/>
                    </a:lnTo>
                    <a:lnTo>
                      <a:pt x="46" y="3"/>
                    </a:lnTo>
                    <a:lnTo>
                      <a:pt x="55" y="2"/>
                    </a:lnTo>
                    <a:lnTo>
                      <a:pt x="66" y="0"/>
                    </a:lnTo>
                    <a:lnTo>
                      <a:pt x="67" y="1"/>
                    </a:lnTo>
                    <a:lnTo>
                      <a:pt x="67" y="3"/>
                    </a:lnTo>
                    <a:lnTo>
                      <a:pt x="67" y="5"/>
                    </a:lnTo>
                    <a:lnTo>
                      <a:pt x="68" y="7"/>
                    </a:lnTo>
                    <a:lnTo>
                      <a:pt x="56" y="16"/>
                    </a:lnTo>
                    <a:lnTo>
                      <a:pt x="47" y="23"/>
                    </a:lnTo>
                    <a:lnTo>
                      <a:pt x="39" y="30"/>
                    </a:lnTo>
                    <a:lnTo>
                      <a:pt x="32" y="36"/>
                    </a:lnTo>
                    <a:lnTo>
                      <a:pt x="25" y="40"/>
                    </a:lnTo>
                    <a:lnTo>
                      <a:pt x="17" y="46"/>
                    </a:lnTo>
                    <a:lnTo>
                      <a:pt x="9" y="52"/>
                    </a:ln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0" name="Freeform 66"/>
              <p:cNvSpPr>
                <a:spLocks/>
              </p:cNvSpPr>
              <p:nvPr/>
            </p:nvSpPr>
            <p:spPr bwMode="auto">
              <a:xfrm>
                <a:off x="3677" y="3248"/>
                <a:ext cx="19" cy="27"/>
              </a:xfrm>
              <a:custGeom>
                <a:avLst/>
                <a:gdLst>
                  <a:gd name="T0" fmla="*/ 0 w 38"/>
                  <a:gd name="T1" fmla="*/ 0 h 54"/>
                  <a:gd name="T2" fmla="*/ 34 w 38"/>
                  <a:gd name="T3" fmla="*/ 0 h 54"/>
                  <a:gd name="T4" fmla="*/ 36 w 38"/>
                  <a:gd name="T5" fmla="*/ 9 h 54"/>
                  <a:gd name="T6" fmla="*/ 38 w 38"/>
                  <a:gd name="T7" fmla="*/ 17 h 54"/>
                  <a:gd name="T8" fmla="*/ 38 w 38"/>
                  <a:gd name="T9" fmla="*/ 26 h 54"/>
                  <a:gd name="T10" fmla="*/ 36 w 38"/>
                  <a:gd name="T11" fmla="*/ 33 h 54"/>
                  <a:gd name="T12" fmla="*/ 32 w 38"/>
                  <a:gd name="T13" fmla="*/ 40 h 54"/>
                  <a:gd name="T14" fmla="*/ 26 w 38"/>
                  <a:gd name="T15" fmla="*/ 46 h 54"/>
                  <a:gd name="T16" fmla="*/ 17 w 38"/>
                  <a:gd name="T17" fmla="*/ 50 h 54"/>
                  <a:gd name="T18" fmla="*/ 4 w 38"/>
                  <a:gd name="T19" fmla="*/ 54 h 54"/>
                  <a:gd name="T20" fmla="*/ 4 w 38"/>
                  <a:gd name="T21" fmla="*/ 54 h 54"/>
                  <a:gd name="T22" fmla="*/ 4 w 38"/>
                  <a:gd name="T23" fmla="*/ 54 h 54"/>
                  <a:gd name="T24" fmla="*/ 4 w 38"/>
                  <a:gd name="T25" fmla="*/ 54 h 54"/>
                  <a:gd name="T26" fmla="*/ 4 w 38"/>
                  <a:gd name="T27" fmla="*/ 54 h 54"/>
                  <a:gd name="T28" fmla="*/ 3 w 38"/>
                  <a:gd name="T29" fmla="*/ 54 h 54"/>
                  <a:gd name="T30" fmla="*/ 3 w 38"/>
                  <a:gd name="T31" fmla="*/ 54 h 54"/>
                  <a:gd name="T32" fmla="*/ 3 w 38"/>
                  <a:gd name="T33" fmla="*/ 54 h 54"/>
                  <a:gd name="T34" fmla="*/ 3 w 38"/>
                  <a:gd name="T35" fmla="*/ 54 h 54"/>
                  <a:gd name="T36" fmla="*/ 2 w 38"/>
                  <a:gd name="T37" fmla="*/ 54 h 54"/>
                  <a:gd name="T38" fmla="*/ 2 w 38"/>
                  <a:gd name="T39" fmla="*/ 54 h 54"/>
                  <a:gd name="T40" fmla="*/ 2 w 38"/>
                  <a:gd name="T41" fmla="*/ 54 h 54"/>
                  <a:gd name="T42" fmla="*/ 1 w 38"/>
                  <a:gd name="T43" fmla="*/ 54 h 54"/>
                  <a:gd name="T44" fmla="*/ 1 w 38"/>
                  <a:gd name="T45" fmla="*/ 54 h 54"/>
                  <a:gd name="T46" fmla="*/ 0 w 38"/>
                  <a:gd name="T47" fmla="*/ 54 h 54"/>
                  <a:gd name="T48" fmla="*/ 0 w 38"/>
                  <a:gd name="T49" fmla="*/ 0 h 54"/>
                  <a:gd name="T50" fmla="*/ 0 w 38"/>
                  <a:gd name="T5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38" h="54">
                    <a:moveTo>
                      <a:pt x="0" y="0"/>
                    </a:moveTo>
                    <a:lnTo>
                      <a:pt x="34" y="0"/>
                    </a:lnTo>
                    <a:lnTo>
                      <a:pt x="36" y="9"/>
                    </a:lnTo>
                    <a:lnTo>
                      <a:pt x="38" y="17"/>
                    </a:lnTo>
                    <a:lnTo>
                      <a:pt x="38" y="26"/>
                    </a:lnTo>
                    <a:lnTo>
                      <a:pt x="36" y="33"/>
                    </a:lnTo>
                    <a:lnTo>
                      <a:pt x="32" y="40"/>
                    </a:lnTo>
                    <a:lnTo>
                      <a:pt x="26" y="46"/>
                    </a:lnTo>
                    <a:lnTo>
                      <a:pt x="17" y="50"/>
                    </a:lnTo>
                    <a:lnTo>
                      <a:pt x="4" y="54"/>
                    </a:lnTo>
                    <a:lnTo>
                      <a:pt x="4" y="54"/>
                    </a:lnTo>
                    <a:lnTo>
                      <a:pt x="4" y="54"/>
                    </a:lnTo>
                    <a:lnTo>
                      <a:pt x="4" y="54"/>
                    </a:lnTo>
                    <a:lnTo>
                      <a:pt x="4" y="54"/>
                    </a:lnTo>
                    <a:lnTo>
                      <a:pt x="3" y="54"/>
                    </a:lnTo>
                    <a:lnTo>
                      <a:pt x="3" y="54"/>
                    </a:lnTo>
                    <a:lnTo>
                      <a:pt x="3" y="54"/>
                    </a:lnTo>
                    <a:lnTo>
                      <a:pt x="3" y="54"/>
                    </a:lnTo>
                    <a:lnTo>
                      <a:pt x="2" y="54"/>
                    </a:lnTo>
                    <a:lnTo>
                      <a:pt x="2" y="54"/>
                    </a:lnTo>
                    <a:lnTo>
                      <a:pt x="2" y="54"/>
                    </a:lnTo>
                    <a:lnTo>
                      <a:pt x="1" y="54"/>
                    </a:lnTo>
                    <a:lnTo>
                      <a:pt x="1" y="54"/>
                    </a:lnTo>
                    <a:lnTo>
                      <a:pt x="0" y="5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" name="Freeform 67"/>
              <p:cNvSpPr>
                <a:spLocks/>
              </p:cNvSpPr>
              <p:nvPr/>
            </p:nvSpPr>
            <p:spPr bwMode="auto">
              <a:xfrm>
                <a:off x="3750" y="3248"/>
                <a:ext cx="19" cy="4"/>
              </a:xfrm>
              <a:custGeom>
                <a:avLst/>
                <a:gdLst>
                  <a:gd name="T0" fmla="*/ 0 w 38"/>
                  <a:gd name="T1" fmla="*/ 0 h 7"/>
                  <a:gd name="T2" fmla="*/ 36 w 38"/>
                  <a:gd name="T3" fmla="*/ 0 h 7"/>
                  <a:gd name="T4" fmla="*/ 37 w 38"/>
                  <a:gd name="T5" fmla="*/ 1 h 7"/>
                  <a:gd name="T6" fmla="*/ 37 w 38"/>
                  <a:gd name="T7" fmla="*/ 3 h 7"/>
                  <a:gd name="T8" fmla="*/ 38 w 38"/>
                  <a:gd name="T9" fmla="*/ 4 h 7"/>
                  <a:gd name="T10" fmla="*/ 38 w 38"/>
                  <a:gd name="T11" fmla="*/ 7 h 7"/>
                  <a:gd name="T12" fmla="*/ 33 w 38"/>
                  <a:gd name="T13" fmla="*/ 7 h 7"/>
                  <a:gd name="T14" fmla="*/ 29 w 38"/>
                  <a:gd name="T15" fmla="*/ 7 h 7"/>
                  <a:gd name="T16" fmla="*/ 24 w 38"/>
                  <a:gd name="T17" fmla="*/ 7 h 7"/>
                  <a:gd name="T18" fmla="*/ 20 w 38"/>
                  <a:gd name="T19" fmla="*/ 5 h 7"/>
                  <a:gd name="T20" fmla="*/ 15 w 38"/>
                  <a:gd name="T21" fmla="*/ 4 h 7"/>
                  <a:gd name="T22" fmla="*/ 10 w 38"/>
                  <a:gd name="T23" fmla="*/ 3 h 7"/>
                  <a:gd name="T24" fmla="*/ 5 w 38"/>
                  <a:gd name="T25" fmla="*/ 1 h 7"/>
                  <a:gd name="T26" fmla="*/ 0 w 38"/>
                  <a:gd name="T27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8" h="7">
                    <a:moveTo>
                      <a:pt x="0" y="0"/>
                    </a:moveTo>
                    <a:lnTo>
                      <a:pt x="36" y="0"/>
                    </a:lnTo>
                    <a:lnTo>
                      <a:pt x="37" y="1"/>
                    </a:lnTo>
                    <a:lnTo>
                      <a:pt x="37" y="3"/>
                    </a:lnTo>
                    <a:lnTo>
                      <a:pt x="38" y="4"/>
                    </a:lnTo>
                    <a:lnTo>
                      <a:pt x="38" y="7"/>
                    </a:lnTo>
                    <a:lnTo>
                      <a:pt x="33" y="7"/>
                    </a:lnTo>
                    <a:lnTo>
                      <a:pt x="29" y="7"/>
                    </a:lnTo>
                    <a:lnTo>
                      <a:pt x="24" y="7"/>
                    </a:lnTo>
                    <a:lnTo>
                      <a:pt x="20" y="5"/>
                    </a:lnTo>
                    <a:lnTo>
                      <a:pt x="15" y="4"/>
                    </a:lnTo>
                    <a:lnTo>
                      <a:pt x="10" y="3"/>
                    </a:lnTo>
                    <a:lnTo>
                      <a:pt x="5" y="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" name="Freeform 68"/>
              <p:cNvSpPr>
                <a:spLocks/>
              </p:cNvSpPr>
              <p:nvPr/>
            </p:nvSpPr>
            <p:spPr bwMode="auto">
              <a:xfrm>
                <a:off x="3677" y="3133"/>
                <a:ext cx="91" cy="115"/>
              </a:xfrm>
              <a:custGeom>
                <a:avLst/>
                <a:gdLst>
                  <a:gd name="T0" fmla="*/ 54 w 183"/>
                  <a:gd name="T1" fmla="*/ 0 h 231"/>
                  <a:gd name="T2" fmla="*/ 36 w 183"/>
                  <a:gd name="T3" fmla="*/ 20 h 231"/>
                  <a:gd name="T4" fmla="*/ 26 w 183"/>
                  <a:gd name="T5" fmla="*/ 39 h 231"/>
                  <a:gd name="T6" fmla="*/ 25 w 183"/>
                  <a:gd name="T7" fmla="*/ 57 h 231"/>
                  <a:gd name="T8" fmla="*/ 39 w 183"/>
                  <a:gd name="T9" fmla="*/ 69 h 231"/>
                  <a:gd name="T10" fmla="*/ 39 w 183"/>
                  <a:gd name="T11" fmla="*/ 72 h 231"/>
                  <a:gd name="T12" fmla="*/ 39 w 183"/>
                  <a:gd name="T13" fmla="*/ 74 h 231"/>
                  <a:gd name="T14" fmla="*/ 53 w 183"/>
                  <a:gd name="T15" fmla="*/ 85 h 231"/>
                  <a:gd name="T16" fmla="*/ 68 w 183"/>
                  <a:gd name="T17" fmla="*/ 102 h 231"/>
                  <a:gd name="T18" fmla="*/ 81 w 183"/>
                  <a:gd name="T19" fmla="*/ 115 h 231"/>
                  <a:gd name="T20" fmla="*/ 93 w 183"/>
                  <a:gd name="T21" fmla="*/ 122 h 231"/>
                  <a:gd name="T22" fmla="*/ 93 w 183"/>
                  <a:gd name="T23" fmla="*/ 125 h 231"/>
                  <a:gd name="T24" fmla="*/ 93 w 183"/>
                  <a:gd name="T25" fmla="*/ 128 h 231"/>
                  <a:gd name="T26" fmla="*/ 95 w 183"/>
                  <a:gd name="T27" fmla="*/ 128 h 231"/>
                  <a:gd name="T28" fmla="*/ 97 w 183"/>
                  <a:gd name="T29" fmla="*/ 128 h 231"/>
                  <a:gd name="T30" fmla="*/ 104 w 183"/>
                  <a:gd name="T31" fmla="*/ 141 h 231"/>
                  <a:gd name="T32" fmla="*/ 119 w 183"/>
                  <a:gd name="T33" fmla="*/ 156 h 231"/>
                  <a:gd name="T34" fmla="*/ 134 w 183"/>
                  <a:gd name="T35" fmla="*/ 171 h 231"/>
                  <a:gd name="T36" fmla="*/ 144 w 183"/>
                  <a:gd name="T37" fmla="*/ 183 h 231"/>
                  <a:gd name="T38" fmla="*/ 146 w 183"/>
                  <a:gd name="T39" fmla="*/ 183 h 231"/>
                  <a:gd name="T40" fmla="*/ 148 w 183"/>
                  <a:gd name="T41" fmla="*/ 183 h 231"/>
                  <a:gd name="T42" fmla="*/ 158 w 183"/>
                  <a:gd name="T43" fmla="*/ 195 h 231"/>
                  <a:gd name="T44" fmla="*/ 168 w 183"/>
                  <a:gd name="T45" fmla="*/ 206 h 231"/>
                  <a:gd name="T46" fmla="*/ 177 w 183"/>
                  <a:gd name="T47" fmla="*/ 219 h 231"/>
                  <a:gd name="T48" fmla="*/ 183 w 183"/>
                  <a:gd name="T49" fmla="*/ 231 h 231"/>
                  <a:gd name="T50" fmla="*/ 132 w 183"/>
                  <a:gd name="T51" fmla="*/ 225 h 231"/>
                  <a:gd name="T52" fmla="*/ 102 w 183"/>
                  <a:gd name="T53" fmla="*/ 209 h 231"/>
                  <a:gd name="T54" fmla="*/ 71 w 183"/>
                  <a:gd name="T55" fmla="*/ 195 h 231"/>
                  <a:gd name="T56" fmla="*/ 39 w 183"/>
                  <a:gd name="T57" fmla="*/ 187 h 231"/>
                  <a:gd name="T58" fmla="*/ 24 w 183"/>
                  <a:gd name="T59" fmla="*/ 195 h 231"/>
                  <a:gd name="T60" fmla="*/ 30 w 183"/>
                  <a:gd name="T61" fmla="*/ 218 h 231"/>
                  <a:gd name="T62" fmla="*/ 0 w 183"/>
                  <a:gd name="T63" fmla="*/ 231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83" h="231">
                    <a:moveTo>
                      <a:pt x="0" y="0"/>
                    </a:moveTo>
                    <a:lnTo>
                      <a:pt x="54" y="0"/>
                    </a:lnTo>
                    <a:lnTo>
                      <a:pt x="44" y="9"/>
                    </a:lnTo>
                    <a:lnTo>
                      <a:pt x="36" y="20"/>
                    </a:lnTo>
                    <a:lnTo>
                      <a:pt x="31" y="30"/>
                    </a:lnTo>
                    <a:lnTo>
                      <a:pt x="26" y="39"/>
                    </a:lnTo>
                    <a:lnTo>
                      <a:pt x="24" y="49"/>
                    </a:lnTo>
                    <a:lnTo>
                      <a:pt x="25" y="57"/>
                    </a:lnTo>
                    <a:lnTo>
                      <a:pt x="30" y="64"/>
                    </a:lnTo>
                    <a:lnTo>
                      <a:pt x="39" y="69"/>
                    </a:lnTo>
                    <a:lnTo>
                      <a:pt x="39" y="70"/>
                    </a:lnTo>
                    <a:lnTo>
                      <a:pt x="39" y="72"/>
                    </a:lnTo>
                    <a:lnTo>
                      <a:pt x="39" y="73"/>
                    </a:lnTo>
                    <a:lnTo>
                      <a:pt x="39" y="74"/>
                    </a:lnTo>
                    <a:lnTo>
                      <a:pt x="46" y="80"/>
                    </a:lnTo>
                    <a:lnTo>
                      <a:pt x="53" y="85"/>
                    </a:lnTo>
                    <a:lnTo>
                      <a:pt x="59" y="94"/>
                    </a:lnTo>
                    <a:lnTo>
                      <a:pt x="68" y="102"/>
                    </a:lnTo>
                    <a:lnTo>
                      <a:pt x="74" y="109"/>
                    </a:lnTo>
                    <a:lnTo>
                      <a:pt x="81" y="115"/>
                    </a:lnTo>
                    <a:lnTo>
                      <a:pt x="88" y="120"/>
                    </a:lnTo>
                    <a:lnTo>
                      <a:pt x="93" y="122"/>
                    </a:lnTo>
                    <a:lnTo>
                      <a:pt x="93" y="123"/>
                    </a:lnTo>
                    <a:lnTo>
                      <a:pt x="93" y="125"/>
                    </a:lnTo>
                    <a:lnTo>
                      <a:pt x="93" y="127"/>
                    </a:lnTo>
                    <a:lnTo>
                      <a:pt x="93" y="128"/>
                    </a:lnTo>
                    <a:lnTo>
                      <a:pt x="94" y="128"/>
                    </a:lnTo>
                    <a:lnTo>
                      <a:pt x="95" y="128"/>
                    </a:lnTo>
                    <a:lnTo>
                      <a:pt x="96" y="128"/>
                    </a:lnTo>
                    <a:lnTo>
                      <a:pt x="97" y="128"/>
                    </a:lnTo>
                    <a:lnTo>
                      <a:pt x="100" y="134"/>
                    </a:lnTo>
                    <a:lnTo>
                      <a:pt x="104" y="141"/>
                    </a:lnTo>
                    <a:lnTo>
                      <a:pt x="111" y="148"/>
                    </a:lnTo>
                    <a:lnTo>
                      <a:pt x="119" y="156"/>
                    </a:lnTo>
                    <a:lnTo>
                      <a:pt x="127" y="163"/>
                    </a:lnTo>
                    <a:lnTo>
                      <a:pt x="134" y="171"/>
                    </a:lnTo>
                    <a:lnTo>
                      <a:pt x="140" y="178"/>
                    </a:lnTo>
                    <a:lnTo>
                      <a:pt x="144" y="183"/>
                    </a:lnTo>
                    <a:lnTo>
                      <a:pt x="145" y="183"/>
                    </a:lnTo>
                    <a:lnTo>
                      <a:pt x="146" y="183"/>
                    </a:lnTo>
                    <a:lnTo>
                      <a:pt x="147" y="183"/>
                    </a:lnTo>
                    <a:lnTo>
                      <a:pt x="148" y="183"/>
                    </a:lnTo>
                    <a:lnTo>
                      <a:pt x="153" y="189"/>
                    </a:lnTo>
                    <a:lnTo>
                      <a:pt x="158" y="195"/>
                    </a:lnTo>
                    <a:lnTo>
                      <a:pt x="163" y="201"/>
                    </a:lnTo>
                    <a:lnTo>
                      <a:pt x="168" y="206"/>
                    </a:lnTo>
                    <a:lnTo>
                      <a:pt x="172" y="213"/>
                    </a:lnTo>
                    <a:lnTo>
                      <a:pt x="177" y="219"/>
                    </a:lnTo>
                    <a:lnTo>
                      <a:pt x="180" y="225"/>
                    </a:lnTo>
                    <a:lnTo>
                      <a:pt x="183" y="231"/>
                    </a:lnTo>
                    <a:lnTo>
                      <a:pt x="147" y="231"/>
                    </a:lnTo>
                    <a:lnTo>
                      <a:pt x="132" y="225"/>
                    </a:lnTo>
                    <a:lnTo>
                      <a:pt x="117" y="217"/>
                    </a:lnTo>
                    <a:lnTo>
                      <a:pt x="102" y="209"/>
                    </a:lnTo>
                    <a:lnTo>
                      <a:pt x="86" y="202"/>
                    </a:lnTo>
                    <a:lnTo>
                      <a:pt x="71" y="195"/>
                    </a:lnTo>
                    <a:lnTo>
                      <a:pt x="55" y="189"/>
                    </a:lnTo>
                    <a:lnTo>
                      <a:pt x="39" y="187"/>
                    </a:lnTo>
                    <a:lnTo>
                      <a:pt x="24" y="186"/>
                    </a:lnTo>
                    <a:lnTo>
                      <a:pt x="24" y="195"/>
                    </a:lnTo>
                    <a:lnTo>
                      <a:pt x="26" y="206"/>
                    </a:lnTo>
                    <a:lnTo>
                      <a:pt x="30" y="218"/>
                    </a:lnTo>
                    <a:lnTo>
                      <a:pt x="34" y="231"/>
                    </a:lnTo>
                    <a:lnTo>
                      <a:pt x="0" y="2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3" name="Freeform 69"/>
              <p:cNvSpPr>
                <a:spLocks/>
              </p:cNvSpPr>
              <p:nvPr/>
            </p:nvSpPr>
            <p:spPr bwMode="auto">
              <a:xfrm>
                <a:off x="3677" y="3018"/>
                <a:ext cx="115" cy="115"/>
              </a:xfrm>
              <a:custGeom>
                <a:avLst/>
                <a:gdLst>
                  <a:gd name="T0" fmla="*/ 81 w 230"/>
                  <a:gd name="T1" fmla="*/ 0 h 229"/>
                  <a:gd name="T2" fmla="*/ 111 w 230"/>
                  <a:gd name="T3" fmla="*/ 19 h 229"/>
                  <a:gd name="T4" fmla="*/ 142 w 230"/>
                  <a:gd name="T5" fmla="*/ 38 h 229"/>
                  <a:gd name="T6" fmla="*/ 170 w 230"/>
                  <a:gd name="T7" fmla="*/ 53 h 229"/>
                  <a:gd name="T8" fmla="*/ 192 w 230"/>
                  <a:gd name="T9" fmla="*/ 66 h 229"/>
                  <a:gd name="T10" fmla="*/ 192 w 230"/>
                  <a:gd name="T11" fmla="*/ 68 h 229"/>
                  <a:gd name="T12" fmla="*/ 192 w 230"/>
                  <a:gd name="T13" fmla="*/ 70 h 229"/>
                  <a:gd name="T14" fmla="*/ 203 w 230"/>
                  <a:gd name="T15" fmla="*/ 78 h 229"/>
                  <a:gd name="T16" fmla="*/ 213 w 230"/>
                  <a:gd name="T17" fmla="*/ 85 h 229"/>
                  <a:gd name="T18" fmla="*/ 222 w 230"/>
                  <a:gd name="T19" fmla="*/ 92 h 229"/>
                  <a:gd name="T20" fmla="*/ 230 w 230"/>
                  <a:gd name="T21" fmla="*/ 97 h 229"/>
                  <a:gd name="T22" fmla="*/ 222 w 230"/>
                  <a:gd name="T23" fmla="*/ 137 h 229"/>
                  <a:gd name="T24" fmla="*/ 207 w 230"/>
                  <a:gd name="T25" fmla="*/ 134 h 229"/>
                  <a:gd name="T26" fmla="*/ 191 w 230"/>
                  <a:gd name="T27" fmla="*/ 130 h 229"/>
                  <a:gd name="T28" fmla="*/ 172 w 230"/>
                  <a:gd name="T29" fmla="*/ 127 h 229"/>
                  <a:gd name="T30" fmla="*/ 153 w 230"/>
                  <a:gd name="T31" fmla="*/ 122 h 229"/>
                  <a:gd name="T32" fmla="*/ 129 w 230"/>
                  <a:gd name="T33" fmla="*/ 116 h 229"/>
                  <a:gd name="T34" fmla="*/ 100 w 230"/>
                  <a:gd name="T35" fmla="*/ 110 h 229"/>
                  <a:gd name="T36" fmla="*/ 64 w 230"/>
                  <a:gd name="T37" fmla="*/ 102 h 229"/>
                  <a:gd name="T38" fmla="*/ 40 w 230"/>
                  <a:gd name="T39" fmla="*/ 105 h 229"/>
                  <a:gd name="T40" fmla="*/ 40 w 230"/>
                  <a:gd name="T41" fmla="*/ 117 h 229"/>
                  <a:gd name="T42" fmla="*/ 48 w 230"/>
                  <a:gd name="T43" fmla="*/ 129 h 229"/>
                  <a:gd name="T44" fmla="*/ 58 w 230"/>
                  <a:gd name="T45" fmla="*/ 140 h 229"/>
                  <a:gd name="T46" fmla="*/ 63 w 230"/>
                  <a:gd name="T47" fmla="*/ 146 h 229"/>
                  <a:gd name="T48" fmla="*/ 66 w 230"/>
                  <a:gd name="T49" fmla="*/ 146 h 229"/>
                  <a:gd name="T50" fmla="*/ 76 w 230"/>
                  <a:gd name="T51" fmla="*/ 157 h 229"/>
                  <a:gd name="T52" fmla="*/ 81 w 230"/>
                  <a:gd name="T53" fmla="*/ 165 h 229"/>
                  <a:gd name="T54" fmla="*/ 84 w 230"/>
                  <a:gd name="T55" fmla="*/ 168 h 229"/>
                  <a:gd name="T56" fmla="*/ 87 w 230"/>
                  <a:gd name="T57" fmla="*/ 168 h 229"/>
                  <a:gd name="T58" fmla="*/ 93 w 230"/>
                  <a:gd name="T59" fmla="*/ 177 h 229"/>
                  <a:gd name="T60" fmla="*/ 96 w 230"/>
                  <a:gd name="T61" fmla="*/ 187 h 229"/>
                  <a:gd name="T62" fmla="*/ 94 w 230"/>
                  <a:gd name="T63" fmla="*/ 193 h 229"/>
                  <a:gd name="T64" fmla="*/ 85 w 230"/>
                  <a:gd name="T65" fmla="*/ 202 h 229"/>
                  <a:gd name="T66" fmla="*/ 73 w 230"/>
                  <a:gd name="T67" fmla="*/ 211 h 229"/>
                  <a:gd name="T68" fmla="*/ 61 w 230"/>
                  <a:gd name="T69" fmla="*/ 222 h 229"/>
                  <a:gd name="T70" fmla="*/ 0 w 230"/>
                  <a:gd name="T71" fmla="*/ 229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30" h="229">
                    <a:moveTo>
                      <a:pt x="0" y="0"/>
                    </a:moveTo>
                    <a:lnTo>
                      <a:pt x="81" y="0"/>
                    </a:lnTo>
                    <a:lnTo>
                      <a:pt x="96" y="10"/>
                    </a:lnTo>
                    <a:lnTo>
                      <a:pt x="111" y="19"/>
                    </a:lnTo>
                    <a:lnTo>
                      <a:pt x="127" y="29"/>
                    </a:lnTo>
                    <a:lnTo>
                      <a:pt x="142" y="38"/>
                    </a:lnTo>
                    <a:lnTo>
                      <a:pt x="156" y="46"/>
                    </a:lnTo>
                    <a:lnTo>
                      <a:pt x="170" y="53"/>
                    </a:lnTo>
                    <a:lnTo>
                      <a:pt x="182" y="60"/>
                    </a:lnTo>
                    <a:lnTo>
                      <a:pt x="192" y="66"/>
                    </a:lnTo>
                    <a:lnTo>
                      <a:pt x="192" y="67"/>
                    </a:lnTo>
                    <a:lnTo>
                      <a:pt x="192" y="68"/>
                    </a:lnTo>
                    <a:lnTo>
                      <a:pt x="192" y="69"/>
                    </a:lnTo>
                    <a:lnTo>
                      <a:pt x="192" y="70"/>
                    </a:lnTo>
                    <a:lnTo>
                      <a:pt x="198" y="75"/>
                    </a:lnTo>
                    <a:lnTo>
                      <a:pt x="203" y="78"/>
                    </a:lnTo>
                    <a:lnTo>
                      <a:pt x="208" y="82"/>
                    </a:lnTo>
                    <a:lnTo>
                      <a:pt x="213" y="85"/>
                    </a:lnTo>
                    <a:lnTo>
                      <a:pt x="217" y="89"/>
                    </a:lnTo>
                    <a:lnTo>
                      <a:pt x="222" y="92"/>
                    </a:lnTo>
                    <a:lnTo>
                      <a:pt x="226" y="94"/>
                    </a:lnTo>
                    <a:lnTo>
                      <a:pt x="230" y="97"/>
                    </a:lnTo>
                    <a:lnTo>
                      <a:pt x="230" y="138"/>
                    </a:lnTo>
                    <a:lnTo>
                      <a:pt x="222" y="137"/>
                    </a:lnTo>
                    <a:lnTo>
                      <a:pt x="214" y="135"/>
                    </a:lnTo>
                    <a:lnTo>
                      <a:pt x="207" y="134"/>
                    </a:lnTo>
                    <a:lnTo>
                      <a:pt x="199" y="131"/>
                    </a:lnTo>
                    <a:lnTo>
                      <a:pt x="191" y="130"/>
                    </a:lnTo>
                    <a:lnTo>
                      <a:pt x="182" y="128"/>
                    </a:lnTo>
                    <a:lnTo>
                      <a:pt x="172" y="127"/>
                    </a:lnTo>
                    <a:lnTo>
                      <a:pt x="163" y="124"/>
                    </a:lnTo>
                    <a:lnTo>
                      <a:pt x="153" y="122"/>
                    </a:lnTo>
                    <a:lnTo>
                      <a:pt x="141" y="120"/>
                    </a:lnTo>
                    <a:lnTo>
                      <a:pt x="129" y="116"/>
                    </a:lnTo>
                    <a:lnTo>
                      <a:pt x="115" y="114"/>
                    </a:lnTo>
                    <a:lnTo>
                      <a:pt x="100" y="110"/>
                    </a:lnTo>
                    <a:lnTo>
                      <a:pt x="82" y="106"/>
                    </a:lnTo>
                    <a:lnTo>
                      <a:pt x="64" y="102"/>
                    </a:lnTo>
                    <a:lnTo>
                      <a:pt x="44" y="98"/>
                    </a:lnTo>
                    <a:lnTo>
                      <a:pt x="40" y="105"/>
                    </a:lnTo>
                    <a:lnTo>
                      <a:pt x="39" y="110"/>
                    </a:lnTo>
                    <a:lnTo>
                      <a:pt x="40" y="117"/>
                    </a:lnTo>
                    <a:lnTo>
                      <a:pt x="43" y="123"/>
                    </a:lnTo>
                    <a:lnTo>
                      <a:pt x="48" y="129"/>
                    </a:lnTo>
                    <a:lnTo>
                      <a:pt x="54" y="135"/>
                    </a:lnTo>
                    <a:lnTo>
                      <a:pt x="58" y="140"/>
                    </a:lnTo>
                    <a:lnTo>
                      <a:pt x="62" y="146"/>
                    </a:lnTo>
                    <a:lnTo>
                      <a:pt x="63" y="146"/>
                    </a:lnTo>
                    <a:lnTo>
                      <a:pt x="65" y="146"/>
                    </a:lnTo>
                    <a:lnTo>
                      <a:pt x="66" y="146"/>
                    </a:lnTo>
                    <a:lnTo>
                      <a:pt x="68" y="146"/>
                    </a:lnTo>
                    <a:lnTo>
                      <a:pt x="76" y="157"/>
                    </a:lnTo>
                    <a:lnTo>
                      <a:pt x="80" y="162"/>
                    </a:lnTo>
                    <a:lnTo>
                      <a:pt x="81" y="165"/>
                    </a:lnTo>
                    <a:lnTo>
                      <a:pt x="82" y="168"/>
                    </a:lnTo>
                    <a:lnTo>
                      <a:pt x="84" y="168"/>
                    </a:lnTo>
                    <a:lnTo>
                      <a:pt x="86" y="168"/>
                    </a:lnTo>
                    <a:lnTo>
                      <a:pt x="87" y="168"/>
                    </a:lnTo>
                    <a:lnTo>
                      <a:pt x="88" y="168"/>
                    </a:lnTo>
                    <a:lnTo>
                      <a:pt x="93" y="177"/>
                    </a:lnTo>
                    <a:lnTo>
                      <a:pt x="95" y="183"/>
                    </a:lnTo>
                    <a:lnTo>
                      <a:pt x="96" y="187"/>
                    </a:lnTo>
                    <a:lnTo>
                      <a:pt x="96" y="191"/>
                    </a:lnTo>
                    <a:lnTo>
                      <a:pt x="94" y="193"/>
                    </a:lnTo>
                    <a:lnTo>
                      <a:pt x="89" y="197"/>
                    </a:lnTo>
                    <a:lnTo>
                      <a:pt x="85" y="202"/>
                    </a:lnTo>
                    <a:lnTo>
                      <a:pt x="79" y="206"/>
                    </a:lnTo>
                    <a:lnTo>
                      <a:pt x="73" y="211"/>
                    </a:lnTo>
                    <a:lnTo>
                      <a:pt x="66" y="216"/>
                    </a:lnTo>
                    <a:lnTo>
                      <a:pt x="61" y="222"/>
                    </a:lnTo>
                    <a:lnTo>
                      <a:pt x="54" y="229"/>
                    </a:lnTo>
                    <a:lnTo>
                      <a:pt x="0" y="2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4" name="Freeform 70"/>
              <p:cNvSpPr>
                <a:spLocks/>
              </p:cNvSpPr>
              <p:nvPr/>
            </p:nvSpPr>
            <p:spPr bwMode="auto">
              <a:xfrm>
                <a:off x="3677" y="2904"/>
                <a:ext cx="71" cy="114"/>
              </a:xfrm>
              <a:custGeom>
                <a:avLst/>
                <a:gdLst>
                  <a:gd name="T0" fmla="*/ 0 w 142"/>
                  <a:gd name="T1" fmla="*/ 0 h 230"/>
                  <a:gd name="T2" fmla="*/ 104 w 142"/>
                  <a:gd name="T3" fmla="*/ 0 h 230"/>
                  <a:gd name="T4" fmla="*/ 109 w 142"/>
                  <a:gd name="T5" fmla="*/ 6 h 230"/>
                  <a:gd name="T6" fmla="*/ 114 w 142"/>
                  <a:gd name="T7" fmla="*/ 12 h 230"/>
                  <a:gd name="T8" fmla="*/ 118 w 142"/>
                  <a:gd name="T9" fmla="*/ 19 h 230"/>
                  <a:gd name="T10" fmla="*/ 124 w 142"/>
                  <a:gd name="T11" fmla="*/ 25 h 230"/>
                  <a:gd name="T12" fmla="*/ 129 w 142"/>
                  <a:gd name="T13" fmla="*/ 30 h 230"/>
                  <a:gd name="T14" fmla="*/ 133 w 142"/>
                  <a:gd name="T15" fmla="*/ 36 h 230"/>
                  <a:gd name="T16" fmla="*/ 138 w 142"/>
                  <a:gd name="T17" fmla="*/ 43 h 230"/>
                  <a:gd name="T18" fmla="*/ 142 w 142"/>
                  <a:gd name="T19" fmla="*/ 49 h 230"/>
                  <a:gd name="T20" fmla="*/ 134 w 142"/>
                  <a:gd name="T21" fmla="*/ 56 h 230"/>
                  <a:gd name="T22" fmla="*/ 122 w 142"/>
                  <a:gd name="T23" fmla="*/ 56 h 230"/>
                  <a:gd name="T24" fmla="*/ 107 w 142"/>
                  <a:gd name="T25" fmla="*/ 50 h 230"/>
                  <a:gd name="T26" fmla="*/ 91 w 142"/>
                  <a:gd name="T27" fmla="*/ 41 h 230"/>
                  <a:gd name="T28" fmla="*/ 72 w 142"/>
                  <a:gd name="T29" fmla="*/ 30 h 230"/>
                  <a:gd name="T30" fmla="*/ 55 w 142"/>
                  <a:gd name="T31" fmla="*/ 20 h 230"/>
                  <a:gd name="T32" fmla="*/ 38 w 142"/>
                  <a:gd name="T33" fmla="*/ 13 h 230"/>
                  <a:gd name="T34" fmla="*/ 23 w 142"/>
                  <a:gd name="T35" fmla="*/ 10 h 230"/>
                  <a:gd name="T36" fmla="*/ 20 w 142"/>
                  <a:gd name="T37" fmla="*/ 12 h 230"/>
                  <a:gd name="T38" fmla="*/ 19 w 142"/>
                  <a:gd name="T39" fmla="*/ 14 h 230"/>
                  <a:gd name="T40" fmla="*/ 17 w 142"/>
                  <a:gd name="T41" fmla="*/ 17 h 230"/>
                  <a:gd name="T42" fmla="*/ 15 w 142"/>
                  <a:gd name="T43" fmla="*/ 19 h 230"/>
                  <a:gd name="T44" fmla="*/ 15 w 142"/>
                  <a:gd name="T45" fmla="*/ 22 h 230"/>
                  <a:gd name="T46" fmla="*/ 16 w 142"/>
                  <a:gd name="T47" fmla="*/ 26 h 230"/>
                  <a:gd name="T48" fmla="*/ 16 w 142"/>
                  <a:gd name="T49" fmla="*/ 29 h 230"/>
                  <a:gd name="T50" fmla="*/ 17 w 142"/>
                  <a:gd name="T51" fmla="*/ 34 h 230"/>
                  <a:gd name="T52" fmla="*/ 36 w 142"/>
                  <a:gd name="T53" fmla="*/ 47 h 230"/>
                  <a:gd name="T54" fmla="*/ 51 w 142"/>
                  <a:gd name="T55" fmla="*/ 60 h 230"/>
                  <a:gd name="T56" fmla="*/ 59 w 142"/>
                  <a:gd name="T57" fmla="*/ 75 h 230"/>
                  <a:gd name="T58" fmla="*/ 63 w 142"/>
                  <a:gd name="T59" fmla="*/ 92 h 230"/>
                  <a:gd name="T60" fmla="*/ 61 w 142"/>
                  <a:gd name="T61" fmla="*/ 108 h 230"/>
                  <a:gd name="T62" fmla="*/ 54 w 142"/>
                  <a:gd name="T63" fmla="*/ 125 h 230"/>
                  <a:gd name="T64" fmla="*/ 41 w 142"/>
                  <a:gd name="T65" fmla="*/ 141 h 230"/>
                  <a:gd name="T66" fmla="*/ 25 w 142"/>
                  <a:gd name="T67" fmla="*/ 157 h 230"/>
                  <a:gd name="T68" fmla="*/ 25 w 142"/>
                  <a:gd name="T69" fmla="*/ 166 h 230"/>
                  <a:gd name="T70" fmla="*/ 28 w 142"/>
                  <a:gd name="T71" fmla="*/ 176 h 230"/>
                  <a:gd name="T72" fmla="*/ 33 w 142"/>
                  <a:gd name="T73" fmla="*/ 185 h 230"/>
                  <a:gd name="T74" fmla="*/ 40 w 142"/>
                  <a:gd name="T75" fmla="*/ 194 h 230"/>
                  <a:gd name="T76" fmla="*/ 48 w 142"/>
                  <a:gd name="T77" fmla="*/ 203 h 230"/>
                  <a:gd name="T78" fmla="*/ 58 w 142"/>
                  <a:gd name="T79" fmla="*/ 213 h 230"/>
                  <a:gd name="T80" fmla="*/ 69 w 142"/>
                  <a:gd name="T81" fmla="*/ 221 h 230"/>
                  <a:gd name="T82" fmla="*/ 81 w 142"/>
                  <a:gd name="T83" fmla="*/ 230 h 230"/>
                  <a:gd name="T84" fmla="*/ 0 w 142"/>
                  <a:gd name="T85" fmla="*/ 230 h 230"/>
                  <a:gd name="T86" fmla="*/ 0 w 142"/>
                  <a:gd name="T87" fmla="*/ 0 h 230"/>
                  <a:gd name="T88" fmla="*/ 0 w 142"/>
                  <a:gd name="T89" fmla="*/ 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42" h="230">
                    <a:moveTo>
                      <a:pt x="0" y="0"/>
                    </a:moveTo>
                    <a:lnTo>
                      <a:pt x="104" y="0"/>
                    </a:lnTo>
                    <a:lnTo>
                      <a:pt x="109" y="6"/>
                    </a:lnTo>
                    <a:lnTo>
                      <a:pt x="114" y="12"/>
                    </a:lnTo>
                    <a:lnTo>
                      <a:pt x="118" y="19"/>
                    </a:lnTo>
                    <a:lnTo>
                      <a:pt x="124" y="25"/>
                    </a:lnTo>
                    <a:lnTo>
                      <a:pt x="129" y="30"/>
                    </a:lnTo>
                    <a:lnTo>
                      <a:pt x="133" y="36"/>
                    </a:lnTo>
                    <a:lnTo>
                      <a:pt x="138" y="43"/>
                    </a:lnTo>
                    <a:lnTo>
                      <a:pt x="142" y="49"/>
                    </a:lnTo>
                    <a:lnTo>
                      <a:pt x="134" y="56"/>
                    </a:lnTo>
                    <a:lnTo>
                      <a:pt x="122" y="56"/>
                    </a:lnTo>
                    <a:lnTo>
                      <a:pt x="107" y="50"/>
                    </a:lnTo>
                    <a:lnTo>
                      <a:pt x="91" y="41"/>
                    </a:lnTo>
                    <a:lnTo>
                      <a:pt x="72" y="30"/>
                    </a:lnTo>
                    <a:lnTo>
                      <a:pt x="55" y="20"/>
                    </a:lnTo>
                    <a:lnTo>
                      <a:pt x="38" y="13"/>
                    </a:lnTo>
                    <a:lnTo>
                      <a:pt x="23" y="10"/>
                    </a:lnTo>
                    <a:lnTo>
                      <a:pt x="20" y="12"/>
                    </a:lnTo>
                    <a:lnTo>
                      <a:pt x="19" y="14"/>
                    </a:lnTo>
                    <a:lnTo>
                      <a:pt x="17" y="17"/>
                    </a:lnTo>
                    <a:lnTo>
                      <a:pt x="15" y="19"/>
                    </a:lnTo>
                    <a:lnTo>
                      <a:pt x="15" y="22"/>
                    </a:lnTo>
                    <a:lnTo>
                      <a:pt x="16" y="26"/>
                    </a:lnTo>
                    <a:lnTo>
                      <a:pt x="16" y="29"/>
                    </a:lnTo>
                    <a:lnTo>
                      <a:pt x="17" y="34"/>
                    </a:lnTo>
                    <a:lnTo>
                      <a:pt x="36" y="47"/>
                    </a:lnTo>
                    <a:lnTo>
                      <a:pt x="51" y="60"/>
                    </a:lnTo>
                    <a:lnTo>
                      <a:pt x="59" y="75"/>
                    </a:lnTo>
                    <a:lnTo>
                      <a:pt x="63" y="92"/>
                    </a:lnTo>
                    <a:lnTo>
                      <a:pt x="61" y="108"/>
                    </a:lnTo>
                    <a:lnTo>
                      <a:pt x="54" y="125"/>
                    </a:lnTo>
                    <a:lnTo>
                      <a:pt x="41" y="141"/>
                    </a:lnTo>
                    <a:lnTo>
                      <a:pt x="25" y="157"/>
                    </a:lnTo>
                    <a:lnTo>
                      <a:pt x="25" y="166"/>
                    </a:lnTo>
                    <a:lnTo>
                      <a:pt x="28" y="176"/>
                    </a:lnTo>
                    <a:lnTo>
                      <a:pt x="33" y="185"/>
                    </a:lnTo>
                    <a:lnTo>
                      <a:pt x="40" y="194"/>
                    </a:lnTo>
                    <a:lnTo>
                      <a:pt x="48" y="203"/>
                    </a:lnTo>
                    <a:lnTo>
                      <a:pt x="58" y="213"/>
                    </a:lnTo>
                    <a:lnTo>
                      <a:pt x="69" y="221"/>
                    </a:lnTo>
                    <a:lnTo>
                      <a:pt x="81" y="230"/>
                    </a:lnTo>
                    <a:lnTo>
                      <a:pt x="0" y="23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5" name="Freeform 71"/>
              <p:cNvSpPr>
                <a:spLocks/>
              </p:cNvSpPr>
              <p:nvPr/>
            </p:nvSpPr>
            <p:spPr bwMode="auto">
              <a:xfrm>
                <a:off x="3759" y="2904"/>
                <a:ext cx="15" cy="14"/>
              </a:xfrm>
              <a:custGeom>
                <a:avLst/>
                <a:gdLst>
                  <a:gd name="T0" fmla="*/ 0 w 30"/>
                  <a:gd name="T1" fmla="*/ 0 h 28"/>
                  <a:gd name="T2" fmla="*/ 30 w 30"/>
                  <a:gd name="T3" fmla="*/ 0 h 28"/>
                  <a:gd name="T4" fmla="*/ 29 w 30"/>
                  <a:gd name="T5" fmla="*/ 12 h 28"/>
                  <a:gd name="T6" fmla="*/ 25 w 30"/>
                  <a:gd name="T7" fmla="*/ 21 h 28"/>
                  <a:gd name="T8" fmla="*/ 20 w 30"/>
                  <a:gd name="T9" fmla="*/ 27 h 28"/>
                  <a:gd name="T10" fmla="*/ 12 w 30"/>
                  <a:gd name="T11" fmla="*/ 28 h 28"/>
                  <a:gd name="T12" fmla="*/ 8 w 30"/>
                  <a:gd name="T13" fmla="*/ 21 h 28"/>
                  <a:gd name="T14" fmla="*/ 6 w 30"/>
                  <a:gd name="T15" fmla="*/ 14 h 28"/>
                  <a:gd name="T16" fmla="*/ 2 w 30"/>
                  <a:gd name="T17" fmla="*/ 7 h 28"/>
                  <a:gd name="T18" fmla="*/ 0 w 30"/>
                  <a:gd name="T19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0" h="28">
                    <a:moveTo>
                      <a:pt x="0" y="0"/>
                    </a:moveTo>
                    <a:lnTo>
                      <a:pt x="30" y="0"/>
                    </a:lnTo>
                    <a:lnTo>
                      <a:pt x="29" y="12"/>
                    </a:lnTo>
                    <a:lnTo>
                      <a:pt x="25" y="21"/>
                    </a:lnTo>
                    <a:lnTo>
                      <a:pt x="20" y="27"/>
                    </a:lnTo>
                    <a:lnTo>
                      <a:pt x="12" y="28"/>
                    </a:lnTo>
                    <a:lnTo>
                      <a:pt x="8" y="21"/>
                    </a:lnTo>
                    <a:lnTo>
                      <a:pt x="6" y="14"/>
                    </a:lnTo>
                    <a:lnTo>
                      <a:pt x="2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6" name="Freeform 72"/>
              <p:cNvSpPr>
                <a:spLocks/>
              </p:cNvSpPr>
              <p:nvPr/>
            </p:nvSpPr>
            <p:spPr bwMode="auto">
              <a:xfrm>
                <a:off x="3677" y="2789"/>
                <a:ext cx="115" cy="115"/>
              </a:xfrm>
              <a:custGeom>
                <a:avLst/>
                <a:gdLst>
                  <a:gd name="T0" fmla="*/ 126 w 230"/>
                  <a:gd name="T1" fmla="*/ 0 h 229"/>
                  <a:gd name="T2" fmla="*/ 127 w 230"/>
                  <a:gd name="T3" fmla="*/ 2 h 229"/>
                  <a:gd name="T4" fmla="*/ 130 w 230"/>
                  <a:gd name="T5" fmla="*/ 4 h 229"/>
                  <a:gd name="T6" fmla="*/ 130 w 230"/>
                  <a:gd name="T7" fmla="*/ 15 h 229"/>
                  <a:gd name="T8" fmla="*/ 127 w 230"/>
                  <a:gd name="T9" fmla="*/ 29 h 229"/>
                  <a:gd name="T10" fmla="*/ 127 w 230"/>
                  <a:gd name="T11" fmla="*/ 40 h 229"/>
                  <a:gd name="T12" fmla="*/ 135 w 230"/>
                  <a:gd name="T13" fmla="*/ 44 h 229"/>
                  <a:gd name="T14" fmla="*/ 154 w 230"/>
                  <a:gd name="T15" fmla="*/ 43 h 229"/>
                  <a:gd name="T16" fmla="*/ 176 w 230"/>
                  <a:gd name="T17" fmla="*/ 38 h 229"/>
                  <a:gd name="T18" fmla="*/ 198 w 230"/>
                  <a:gd name="T19" fmla="*/ 34 h 229"/>
                  <a:gd name="T20" fmla="*/ 220 w 230"/>
                  <a:gd name="T21" fmla="*/ 30 h 229"/>
                  <a:gd name="T22" fmla="*/ 230 w 230"/>
                  <a:gd name="T23" fmla="*/ 88 h 229"/>
                  <a:gd name="T24" fmla="*/ 224 w 230"/>
                  <a:gd name="T25" fmla="*/ 94 h 229"/>
                  <a:gd name="T26" fmla="*/ 220 w 230"/>
                  <a:gd name="T27" fmla="*/ 99 h 229"/>
                  <a:gd name="T28" fmla="*/ 222 w 230"/>
                  <a:gd name="T29" fmla="*/ 105 h 229"/>
                  <a:gd name="T30" fmla="*/ 223 w 230"/>
                  <a:gd name="T31" fmla="*/ 111 h 229"/>
                  <a:gd name="T32" fmla="*/ 226 w 230"/>
                  <a:gd name="T33" fmla="*/ 112 h 229"/>
                  <a:gd name="T34" fmla="*/ 230 w 230"/>
                  <a:gd name="T35" fmla="*/ 114 h 229"/>
                  <a:gd name="T36" fmla="*/ 228 w 230"/>
                  <a:gd name="T37" fmla="*/ 171 h 229"/>
                  <a:gd name="T38" fmla="*/ 225 w 230"/>
                  <a:gd name="T39" fmla="*/ 151 h 229"/>
                  <a:gd name="T40" fmla="*/ 222 w 230"/>
                  <a:gd name="T41" fmla="*/ 137 h 229"/>
                  <a:gd name="T42" fmla="*/ 216 w 230"/>
                  <a:gd name="T43" fmla="*/ 132 h 229"/>
                  <a:gd name="T44" fmla="*/ 210 w 230"/>
                  <a:gd name="T45" fmla="*/ 130 h 229"/>
                  <a:gd name="T46" fmla="*/ 203 w 230"/>
                  <a:gd name="T47" fmla="*/ 132 h 229"/>
                  <a:gd name="T48" fmla="*/ 195 w 230"/>
                  <a:gd name="T49" fmla="*/ 152 h 229"/>
                  <a:gd name="T50" fmla="*/ 193 w 230"/>
                  <a:gd name="T51" fmla="*/ 205 h 229"/>
                  <a:gd name="T52" fmla="*/ 163 w 230"/>
                  <a:gd name="T53" fmla="*/ 229 h 229"/>
                  <a:gd name="T54" fmla="*/ 150 w 230"/>
                  <a:gd name="T55" fmla="*/ 196 h 229"/>
                  <a:gd name="T56" fmla="*/ 138 w 230"/>
                  <a:gd name="T57" fmla="*/ 163 h 229"/>
                  <a:gd name="T58" fmla="*/ 125 w 230"/>
                  <a:gd name="T59" fmla="*/ 128 h 229"/>
                  <a:gd name="T60" fmla="*/ 114 w 230"/>
                  <a:gd name="T61" fmla="*/ 92 h 229"/>
                  <a:gd name="T62" fmla="*/ 106 w 230"/>
                  <a:gd name="T63" fmla="*/ 84 h 229"/>
                  <a:gd name="T64" fmla="*/ 99 w 230"/>
                  <a:gd name="T65" fmla="*/ 83 h 229"/>
                  <a:gd name="T66" fmla="*/ 92 w 230"/>
                  <a:gd name="T67" fmla="*/ 89 h 229"/>
                  <a:gd name="T68" fmla="*/ 87 w 230"/>
                  <a:gd name="T69" fmla="*/ 94 h 229"/>
                  <a:gd name="T70" fmla="*/ 87 w 230"/>
                  <a:gd name="T71" fmla="*/ 94 h 229"/>
                  <a:gd name="T72" fmla="*/ 86 w 230"/>
                  <a:gd name="T73" fmla="*/ 94 h 229"/>
                  <a:gd name="T74" fmla="*/ 78 w 230"/>
                  <a:gd name="T75" fmla="*/ 102 h 229"/>
                  <a:gd name="T76" fmla="*/ 68 w 230"/>
                  <a:gd name="T77" fmla="*/ 106 h 229"/>
                  <a:gd name="T78" fmla="*/ 68 w 230"/>
                  <a:gd name="T79" fmla="*/ 108 h 229"/>
                  <a:gd name="T80" fmla="*/ 68 w 230"/>
                  <a:gd name="T81" fmla="*/ 112 h 229"/>
                  <a:gd name="T82" fmla="*/ 57 w 230"/>
                  <a:gd name="T83" fmla="*/ 117 h 229"/>
                  <a:gd name="T84" fmla="*/ 49 w 230"/>
                  <a:gd name="T85" fmla="*/ 120 h 229"/>
                  <a:gd name="T86" fmla="*/ 42 w 230"/>
                  <a:gd name="T87" fmla="*/ 122 h 229"/>
                  <a:gd name="T88" fmla="*/ 31 w 230"/>
                  <a:gd name="T89" fmla="*/ 125 h 229"/>
                  <a:gd name="T90" fmla="*/ 31 w 230"/>
                  <a:gd name="T91" fmla="*/ 125 h 229"/>
                  <a:gd name="T92" fmla="*/ 30 w 230"/>
                  <a:gd name="T93" fmla="*/ 125 h 229"/>
                  <a:gd name="T94" fmla="*/ 28 w 230"/>
                  <a:gd name="T95" fmla="*/ 132 h 229"/>
                  <a:gd name="T96" fmla="*/ 32 w 230"/>
                  <a:gd name="T97" fmla="*/ 143 h 229"/>
                  <a:gd name="T98" fmla="*/ 50 w 230"/>
                  <a:gd name="T99" fmla="*/ 165 h 229"/>
                  <a:gd name="T100" fmla="*/ 69 w 230"/>
                  <a:gd name="T101" fmla="*/ 186 h 229"/>
                  <a:gd name="T102" fmla="*/ 87 w 230"/>
                  <a:gd name="T103" fmla="*/ 208 h 229"/>
                  <a:gd name="T104" fmla="*/ 104 w 230"/>
                  <a:gd name="T105" fmla="*/ 229 h 229"/>
                  <a:gd name="T106" fmla="*/ 0 w 230"/>
                  <a:gd name="T107" fmla="*/ 0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230" h="229">
                    <a:moveTo>
                      <a:pt x="0" y="0"/>
                    </a:moveTo>
                    <a:lnTo>
                      <a:pt x="126" y="0"/>
                    </a:lnTo>
                    <a:lnTo>
                      <a:pt x="126" y="1"/>
                    </a:lnTo>
                    <a:lnTo>
                      <a:pt x="127" y="2"/>
                    </a:lnTo>
                    <a:lnTo>
                      <a:pt x="129" y="2"/>
                    </a:lnTo>
                    <a:lnTo>
                      <a:pt x="130" y="4"/>
                    </a:lnTo>
                    <a:lnTo>
                      <a:pt x="131" y="4"/>
                    </a:lnTo>
                    <a:lnTo>
                      <a:pt x="130" y="15"/>
                    </a:lnTo>
                    <a:lnTo>
                      <a:pt x="130" y="22"/>
                    </a:lnTo>
                    <a:lnTo>
                      <a:pt x="127" y="29"/>
                    </a:lnTo>
                    <a:lnTo>
                      <a:pt x="125" y="37"/>
                    </a:lnTo>
                    <a:lnTo>
                      <a:pt x="127" y="40"/>
                    </a:lnTo>
                    <a:lnTo>
                      <a:pt x="131" y="43"/>
                    </a:lnTo>
                    <a:lnTo>
                      <a:pt x="135" y="44"/>
                    </a:lnTo>
                    <a:lnTo>
                      <a:pt x="142" y="45"/>
                    </a:lnTo>
                    <a:lnTo>
                      <a:pt x="154" y="43"/>
                    </a:lnTo>
                    <a:lnTo>
                      <a:pt x="164" y="40"/>
                    </a:lnTo>
                    <a:lnTo>
                      <a:pt x="176" y="38"/>
                    </a:lnTo>
                    <a:lnTo>
                      <a:pt x="186" y="36"/>
                    </a:lnTo>
                    <a:lnTo>
                      <a:pt x="198" y="34"/>
                    </a:lnTo>
                    <a:lnTo>
                      <a:pt x="208" y="31"/>
                    </a:lnTo>
                    <a:lnTo>
                      <a:pt x="220" y="30"/>
                    </a:lnTo>
                    <a:lnTo>
                      <a:pt x="230" y="28"/>
                    </a:lnTo>
                    <a:lnTo>
                      <a:pt x="230" y="88"/>
                    </a:lnTo>
                    <a:lnTo>
                      <a:pt x="226" y="91"/>
                    </a:lnTo>
                    <a:lnTo>
                      <a:pt x="224" y="94"/>
                    </a:lnTo>
                    <a:lnTo>
                      <a:pt x="222" y="97"/>
                    </a:lnTo>
                    <a:lnTo>
                      <a:pt x="220" y="99"/>
                    </a:lnTo>
                    <a:lnTo>
                      <a:pt x="221" y="102"/>
                    </a:lnTo>
                    <a:lnTo>
                      <a:pt x="222" y="105"/>
                    </a:lnTo>
                    <a:lnTo>
                      <a:pt x="223" y="108"/>
                    </a:lnTo>
                    <a:lnTo>
                      <a:pt x="223" y="111"/>
                    </a:lnTo>
                    <a:lnTo>
                      <a:pt x="225" y="112"/>
                    </a:lnTo>
                    <a:lnTo>
                      <a:pt x="226" y="112"/>
                    </a:lnTo>
                    <a:lnTo>
                      <a:pt x="229" y="113"/>
                    </a:lnTo>
                    <a:lnTo>
                      <a:pt x="230" y="114"/>
                    </a:lnTo>
                    <a:lnTo>
                      <a:pt x="230" y="179"/>
                    </a:lnTo>
                    <a:lnTo>
                      <a:pt x="228" y="171"/>
                    </a:lnTo>
                    <a:lnTo>
                      <a:pt x="225" y="160"/>
                    </a:lnTo>
                    <a:lnTo>
                      <a:pt x="225" y="151"/>
                    </a:lnTo>
                    <a:lnTo>
                      <a:pt x="225" y="140"/>
                    </a:lnTo>
                    <a:lnTo>
                      <a:pt x="222" y="137"/>
                    </a:lnTo>
                    <a:lnTo>
                      <a:pt x="220" y="134"/>
                    </a:lnTo>
                    <a:lnTo>
                      <a:pt x="216" y="132"/>
                    </a:lnTo>
                    <a:lnTo>
                      <a:pt x="213" y="129"/>
                    </a:lnTo>
                    <a:lnTo>
                      <a:pt x="210" y="130"/>
                    </a:lnTo>
                    <a:lnTo>
                      <a:pt x="207" y="130"/>
                    </a:lnTo>
                    <a:lnTo>
                      <a:pt x="203" y="132"/>
                    </a:lnTo>
                    <a:lnTo>
                      <a:pt x="201" y="133"/>
                    </a:lnTo>
                    <a:lnTo>
                      <a:pt x="195" y="152"/>
                    </a:lnTo>
                    <a:lnTo>
                      <a:pt x="193" y="178"/>
                    </a:lnTo>
                    <a:lnTo>
                      <a:pt x="193" y="205"/>
                    </a:lnTo>
                    <a:lnTo>
                      <a:pt x="193" y="229"/>
                    </a:lnTo>
                    <a:lnTo>
                      <a:pt x="163" y="229"/>
                    </a:lnTo>
                    <a:lnTo>
                      <a:pt x="156" y="213"/>
                    </a:lnTo>
                    <a:lnTo>
                      <a:pt x="150" y="196"/>
                    </a:lnTo>
                    <a:lnTo>
                      <a:pt x="144" y="180"/>
                    </a:lnTo>
                    <a:lnTo>
                      <a:pt x="138" y="163"/>
                    </a:lnTo>
                    <a:lnTo>
                      <a:pt x="131" y="147"/>
                    </a:lnTo>
                    <a:lnTo>
                      <a:pt x="125" y="128"/>
                    </a:lnTo>
                    <a:lnTo>
                      <a:pt x="119" y="111"/>
                    </a:lnTo>
                    <a:lnTo>
                      <a:pt x="114" y="92"/>
                    </a:lnTo>
                    <a:lnTo>
                      <a:pt x="109" y="88"/>
                    </a:lnTo>
                    <a:lnTo>
                      <a:pt x="106" y="84"/>
                    </a:lnTo>
                    <a:lnTo>
                      <a:pt x="102" y="82"/>
                    </a:lnTo>
                    <a:lnTo>
                      <a:pt x="99" y="83"/>
                    </a:lnTo>
                    <a:lnTo>
                      <a:pt x="95" y="87"/>
                    </a:lnTo>
                    <a:lnTo>
                      <a:pt x="92" y="89"/>
                    </a:lnTo>
                    <a:lnTo>
                      <a:pt x="89" y="91"/>
                    </a:lnTo>
                    <a:lnTo>
                      <a:pt x="87" y="94"/>
                    </a:lnTo>
                    <a:lnTo>
                      <a:pt x="87" y="94"/>
                    </a:lnTo>
                    <a:lnTo>
                      <a:pt x="87" y="94"/>
                    </a:lnTo>
                    <a:lnTo>
                      <a:pt x="87" y="94"/>
                    </a:lnTo>
                    <a:lnTo>
                      <a:pt x="86" y="94"/>
                    </a:lnTo>
                    <a:lnTo>
                      <a:pt x="81" y="99"/>
                    </a:lnTo>
                    <a:lnTo>
                      <a:pt x="78" y="102"/>
                    </a:lnTo>
                    <a:lnTo>
                      <a:pt x="73" y="104"/>
                    </a:lnTo>
                    <a:lnTo>
                      <a:pt x="68" y="106"/>
                    </a:lnTo>
                    <a:lnTo>
                      <a:pt x="68" y="107"/>
                    </a:lnTo>
                    <a:lnTo>
                      <a:pt x="68" y="108"/>
                    </a:lnTo>
                    <a:lnTo>
                      <a:pt x="68" y="111"/>
                    </a:lnTo>
                    <a:lnTo>
                      <a:pt x="68" y="112"/>
                    </a:lnTo>
                    <a:lnTo>
                      <a:pt x="62" y="114"/>
                    </a:lnTo>
                    <a:lnTo>
                      <a:pt x="57" y="117"/>
                    </a:lnTo>
                    <a:lnTo>
                      <a:pt x="53" y="119"/>
                    </a:lnTo>
                    <a:lnTo>
                      <a:pt x="49" y="120"/>
                    </a:lnTo>
                    <a:lnTo>
                      <a:pt x="46" y="121"/>
                    </a:lnTo>
                    <a:lnTo>
                      <a:pt x="42" y="122"/>
                    </a:lnTo>
                    <a:lnTo>
                      <a:pt x="36" y="123"/>
                    </a:lnTo>
                    <a:lnTo>
                      <a:pt x="31" y="125"/>
                    </a:lnTo>
                    <a:lnTo>
                      <a:pt x="31" y="125"/>
                    </a:lnTo>
                    <a:lnTo>
                      <a:pt x="31" y="125"/>
                    </a:lnTo>
                    <a:lnTo>
                      <a:pt x="31" y="125"/>
                    </a:lnTo>
                    <a:lnTo>
                      <a:pt x="30" y="125"/>
                    </a:lnTo>
                    <a:lnTo>
                      <a:pt x="28" y="128"/>
                    </a:lnTo>
                    <a:lnTo>
                      <a:pt x="28" y="132"/>
                    </a:lnTo>
                    <a:lnTo>
                      <a:pt x="30" y="137"/>
                    </a:lnTo>
                    <a:lnTo>
                      <a:pt x="32" y="143"/>
                    </a:lnTo>
                    <a:lnTo>
                      <a:pt x="41" y="153"/>
                    </a:lnTo>
                    <a:lnTo>
                      <a:pt x="50" y="165"/>
                    </a:lnTo>
                    <a:lnTo>
                      <a:pt x="59" y="175"/>
                    </a:lnTo>
                    <a:lnTo>
                      <a:pt x="69" y="186"/>
                    </a:lnTo>
                    <a:lnTo>
                      <a:pt x="78" y="197"/>
                    </a:lnTo>
                    <a:lnTo>
                      <a:pt x="87" y="208"/>
                    </a:lnTo>
                    <a:lnTo>
                      <a:pt x="95" y="219"/>
                    </a:lnTo>
                    <a:lnTo>
                      <a:pt x="104" y="229"/>
                    </a:lnTo>
                    <a:lnTo>
                      <a:pt x="0" y="2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" name="Freeform 73"/>
              <p:cNvSpPr>
                <a:spLocks/>
              </p:cNvSpPr>
              <p:nvPr/>
            </p:nvSpPr>
            <p:spPr bwMode="auto">
              <a:xfrm>
                <a:off x="3677" y="2674"/>
                <a:ext cx="115" cy="115"/>
              </a:xfrm>
              <a:custGeom>
                <a:avLst/>
                <a:gdLst>
                  <a:gd name="T0" fmla="*/ 115 w 230"/>
                  <a:gd name="T1" fmla="*/ 0 h 229"/>
                  <a:gd name="T2" fmla="*/ 97 w 230"/>
                  <a:gd name="T3" fmla="*/ 22 h 229"/>
                  <a:gd name="T4" fmla="*/ 79 w 230"/>
                  <a:gd name="T5" fmla="*/ 45 h 229"/>
                  <a:gd name="T6" fmla="*/ 59 w 230"/>
                  <a:gd name="T7" fmla="*/ 67 h 229"/>
                  <a:gd name="T8" fmla="*/ 39 w 230"/>
                  <a:gd name="T9" fmla="*/ 90 h 229"/>
                  <a:gd name="T10" fmla="*/ 38 w 230"/>
                  <a:gd name="T11" fmla="*/ 107 h 229"/>
                  <a:gd name="T12" fmla="*/ 55 w 230"/>
                  <a:gd name="T13" fmla="*/ 116 h 229"/>
                  <a:gd name="T14" fmla="*/ 64 w 230"/>
                  <a:gd name="T15" fmla="*/ 123 h 229"/>
                  <a:gd name="T16" fmla="*/ 72 w 230"/>
                  <a:gd name="T17" fmla="*/ 130 h 229"/>
                  <a:gd name="T18" fmla="*/ 73 w 230"/>
                  <a:gd name="T19" fmla="*/ 130 h 229"/>
                  <a:gd name="T20" fmla="*/ 74 w 230"/>
                  <a:gd name="T21" fmla="*/ 131 h 229"/>
                  <a:gd name="T22" fmla="*/ 92 w 230"/>
                  <a:gd name="T23" fmla="*/ 143 h 229"/>
                  <a:gd name="T24" fmla="*/ 106 w 230"/>
                  <a:gd name="T25" fmla="*/ 132 h 229"/>
                  <a:gd name="T26" fmla="*/ 117 w 230"/>
                  <a:gd name="T27" fmla="*/ 98 h 229"/>
                  <a:gd name="T28" fmla="*/ 129 w 230"/>
                  <a:gd name="T29" fmla="*/ 64 h 229"/>
                  <a:gd name="T30" fmla="*/ 141 w 230"/>
                  <a:gd name="T31" fmla="*/ 32 h 229"/>
                  <a:gd name="T32" fmla="*/ 154 w 230"/>
                  <a:gd name="T33" fmla="*/ 0 h 229"/>
                  <a:gd name="T34" fmla="*/ 186 w 230"/>
                  <a:gd name="T35" fmla="*/ 24 h 229"/>
                  <a:gd name="T36" fmla="*/ 187 w 230"/>
                  <a:gd name="T37" fmla="*/ 74 h 229"/>
                  <a:gd name="T38" fmla="*/ 195 w 230"/>
                  <a:gd name="T39" fmla="*/ 93 h 229"/>
                  <a:gd name="T40" fmla="*/ 202 w 230"/>
                  <a:gd name="T41" fmla="*/ 94 h 229"/>
                  <a:gd name="T42" fmla="*/ 208 w 230"/>
                  <a:gd name="T43" fmla="*/ 93 h 229"/>
                  <a:gd name="T44" fmla="*/ 214 w 230"/>
                  <a:gd name="T45" fmla="*/ 89 h 229"/>
                  <a:gd name="T46" fmla="*/ 217 w 230"/>
                  <a:gd name="T47" fmla="*/ 69 h 229"/>
                  <a:gd name="T48" fmla="*/ 224 w 230"/>
                  <a:gd name="T49" fmla="*/ 40 h 229"/>
                  <a:gd name="T50" fmla="*/ 230 w 230"/>
                  <a:gd name="T51" fmla="*/ 108 h 229"/>
                  <a:gd name="T52" fmla="*/ 223 w 230"/>
                  <a:gd name="T53" fmla="*/ 110 h 229"/>
                  <a:gd name="T54" fmla="*/ 216 w 230"/>
                  <a:gd name="T55" fmla="*/ 114 h 229"/>
                  <a:gd name="T56" fmla="*/ 215 w 230"/>
                  <a:gd name="T57" fmla="*/ 120 h 229"/>
                  <a:gd name="T58" fmla="*/ 213 w 230"/>
                  <a:gd name="T59" fmla="*/ 125 h 229"/>
                  <a:gd name="T60" fmla="*/ 220 w 230"/>
                  <a:gd name="T61" fmla="*/ 133 h 229"/>
                  <a:gd name="T62" fmla="*/ 230 w 230"/>
                  <a:gd name="T63" fmla="*/ 143 h 229"/>
                  <a:gd name="T64" fmla="*/ 218 w 230"/>
                  <a:gd name="T65" fmla="*/ 197 h 229"/>
                  <a:gd name="T66" fmla="*/ 194 w 230"/>
                  <a:gd name="T67" fmla="*/ 193 h 229"/>
                  <a:gd name="T68" fmla="*/ 170 w 230"/>
                  <a:gd name="T69" fmla="*/ 189 h 229"/>
                  <a:gd name="T70" fmla="*/ 146 w 230"/>
                  <a:gd name="T71" fmla="*/ 184 h 229"/>
                  <a:gd name="T72" fmla="*/ 126 w 230"/>
                  <a:gd name="T73" fmla="*/ 182 h 229"/>
                  <a:gd name="T74" fmla="*/ 118 w 230"/>
                  <a:gd name="T75" fmla="*/ 189 h 229"/>
                  <a:gd name="T76" fmla="*/ 119 w 230"/>
                  <a:gd name="T77" fmla="*/ 198 h 229"/>
                  <a:gd name="T78" fmla="*/ 123 w 230"/>
                  <a:gd name="T79" fmla="*/ 204 h 229"/>
                  <a:gd name="T80" fmla="*/ 127 w 230"/>
                  <a:gd name="T81" fmla="*/ 214 h 229"/>
                  <a:gd name="T82" fmla="*/ 127 w 230"/>
                  <a:gd name="T83" fmla="*/ 223 h 229"/>
                  <a:gd name="T84" fmla="*/ 0 w 230"/>
                  <a:gd name="T85" fmla="*/ 229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230" h="229">
                    <a:moveTo>
                      <a:pt x="0" y="0"/>
                    </a:moveTo>
                    <a:lnTo>
                      <a:pt x="115" y="0"/>
                    </a:lnTo>
                    <a:lnTo>
                      <a:pt x="106" y="11"/>
                    </a:lnTo>
                    <a:lnTo>
                      <a:pt x="97" y="22"/>
                    </a:lnTo>
                    <a:lnTo>
                      <a:pt x="88" y="33"/>
                    </a:lnTo>
                    <a:lnTo>
                      <a:pt x="79" y="45"/>
                    </a:lnTo>
                    <a:lnTo>
                      <a:pt x="69" y="56"/>
                    </a:lnTo>
                    <a:lnTo>
                      <a:pt x="59" y="67"/>
                    </a:lnTo>
                    <a:lnTo>
                      <a:pt x="49" y="78"/>
                    </a:lnTo>
                    <a:lnTo>
                      <a:pt x="39" y="90"/>
                    </a:lnTo>
                    <a:lnTo>
                      <a:pt x="35" y="100"/>
                    </a:lnTo>
                    <a:lnTo>
                      <a:pt x="38" y="107"/>
                    </a:lnTo>
                    <a:lnTo>
                      <a:pt x="44" y="112"/>
                    </a:lnTo>
                    <a:lnTo>
                      <a:pt x="55" y="116"/>
                    </a:lnTo>
                    <a:lnTo>
                      <a:pt x="59" y="120"/>
                    </a:lnTo>
                    <a:lnTo>
                      <a:pt x="64" y="123"/>
                    </a:lnTo>
                    <a:lnTo>
                      <a:pt x="68" y="127"/>
                    </a:lnTo>
                    <a:lnTo>
                      <a:pt x="72" y="130"/>
                    </a:lnTo>
                    <a:lnTo>
                      <a:pt x="72" y="130"/>
                    </a:lnTo>
                    <a:lnTo>
                      <a:pt x="73" y="130"/>
                    </a:lnTo>
                    <a:lnTo>
                      <a:pt x="73" y="131"/>
                    </a:lnTo>
                    <a:lnTo>
                      <a:pt x="74" y="131"/>
                    </a:lnTo>
                    <a:lnTo>
                      <a:pt x="84" y="139"/>
                    </a:lnTo>
                    <a:lnTo>
                      <a:pt x="92" y="143"/>
                    </a:lnTo>
                    <a:lnTo>
                      <a:pt x="99" y="140"/>
                    </a:lnTo>
                    <a:lnTo>
                      <a:pt x="106" y="132"/>
                    </a:lnTo>
                    <a:lnTo>
                      <a:pt x="111" y="115"/>
                    </a:lnTo>
                    <a:lnTo>
                      <a:pt x="117" y="98"/>
                    </a:lnTo>
                    <a:lnTo>
                      <a:pt x="123" y="80"/>
                    </a:lnTo>
                    <a:lnTo>
                      <a:pt x="129" y="64"/>
                    </a:lnTo>
                    <a:lnTo>
                      <a:pt x="135" y="48"/>
                    </a:lnTo>
                    <a:lnTo>
                      <a:pt x="141" y="32"/>
                    </a:lnTo>
                    <a:lnTo>
                      <a:pt x="147" y="16"/>
                    </a:lnTo>
                    <a:lnTo>
                      <a:pt x="154" y="0"/>
                    </a:lnTo>
                    <a:lnTo>
                      <a:pt x="185" y="0"/>
                    </a:lnTo>
                    <a:lnTo>
                      <a:pt x="186" y="24"/>
                    </a:lnTo>
                    <a:lnTo>
                      <a:pt x="186" y="49"/>
                    </a:lnTo>
                    <a:lnTo>
                      <a:pt x="187" y="74"/>
                    </a:lnTo>
                    <a:lnTo>
                      <a:pt x="193" y="92"/>
                    </a:lnTo>
                    <a:lnTo>
                      <a:pt x="195" y="93"/>
                    </a:lnTo>
                    <a:lnTo>
                      <a:pt x="199" y="93"/>
                    </a:lnTo>
                    <a:lnTo>
                      <a:pt x="202" y="94"/>
                    </a:lnTo>
                    <a:lnTo>
                      <a:pt x="205" y="95"/>
                    </a:lnTo>
                    <a:lnTo>
                      <a:pt x="208" y="93"/>
                    </a:lnTo>
                    <a:lnTo>
                      <a:pt x="211" y="91"/>
                    </a:lnTo>
                    <a:lnTo>
                      <a:pt x="214" y="89"/>
                    </a:lnTo>
                    <a:lnTo>
                      <a:pt x="217" y="86"/>
                    </a:lnTo>
                    <a:lnTo>
                      <a:pt x="217" y="69"/>
                    </a:lnTo>
                    <a:lnTo>
                      <a:pt x="220" y="53"/>
                    </a:lnTo>
                    <a:lnTo>
                      <a:pt x="224" y="40"/>
                    </a:lnTo>
                    <a:lnTo>
                      <a:pt x="230" y="30"/>
                    </a:lnTo>
                    <a:lnTo>
                      <a:pt x="230" y="108"/>
                    </a:lnTo>
                    <a:lnTo>
                      <a:pt x="226" y="109"/>
                    </a:lnTo>
                    <a:lnTo>
                      <a:pt x="223" y="110"/>
                    </a:lnTo>
                    <a:lnTo>
                      <a:pt x="220" y="113"/>
                    </a:lnTo>
                    <a:lnTo>
                      <a:pt x="216" y="114"/>
                    </a:lnTo>
                    <a:lnTo>
                      <a:pt x="215" y="116"/>
                    </a:lnTo>
                    <a:lnTo>
                      <a:pt x="215" y="120"/>
                    </a:lnTo>
                    <a:lnTo>
                      <a:pt x="214" y="123"/>
                    </a:lnTo>
                    <a:lnTo>
                      <a:pt x="213" y="125"/>
                    </a:lnTo>
                    <a:lnTo>
                      <a:pt x="216" y="130"/>
                    </a:lnTo>
                    <a:lnTo>
                      <a:pt x="220" y="133"/>
                    </a:lnTo>
                    <a:lnTo>
                      <a:pt x="224" y="138"/>
                    </a:lnTo>
                    <a:lnTo>
                      <a:pt x="230" y="143"/>
                    </a:lnTo>
                    <a:lnTo>
                      <a:pt x="230" y="199"/>
                    </a:lnTo>
                    <a:lnTo>
                      <a:pt x="218" y="197"/>
                    </a:lnTo>
                    <a:lnTo>
                      <a:pt x="207" y="196"/>
                    </a:lnTo>
                    <a:lnTo>
                      <a:pt x="194" y="193"/>
                    </a:lnTo>
                    <a:lnTo>
                      <a:pt x="183" y="191"/>
                    </a:lnTo>
                    <a:lnTo>
                      <a:pt x="170" y="189"/>
                    </a:lnTo>
                    <a:lnTo>
                      <a:pt x="158" y="187"/>
                    </a:lnTo>
                    <a:lnTo>
                      <a:pt x="146" y="184"/>
                    </a:lnTo>
                    <a:lnTo>
                      <a:pt x="134" y="181"/>
                    </a:lnTo>
                    <a:lnTo>
                      <a:pt x="126" y="182"/>
                    </a:lnTo>
                    <a:lnTo>
                      <a:pt x="120" y="185"/>
                    </a:lnTo>
                    <a:lnTo>
                      <a:pt x="118" y="189"/>
                    </a:lnTo>
                    <a:lnTo>
                      <a:pt x="117" y="195"/>
                    </a:lnTo>
                    <a:lnTo>
                      <a:pt x="119" y="198"/>
                    </a:lnTo>
                    <a:lnTo>
                      <a:pt x="122" y="200"/>
                    </a:lnTo>
                    <a:lnTo>
                      <a:pt x="123" y="204"/>
                    </a:lnTo>
                    <a:lnTo>
                      <a:pt x="125" y="207"/>
                    </a:lnTo>
                    <a:lnTo>
                      <a:pt x="127" y="214"/>
                    </a:lnTo>
                    <a:lnTo>
                      <a:pt x="127" y="219"/>
                    </a:lnTo>
                    <a:lnTo>
                      <a:pt x="127" y="223"/>
                    </a:lnTo>
                    <a:lnTo>
                      <a:pt x="126" y="229"/>
                    </a:lnTo>
                    <a:lnTo>
                      <a:pt x="0" y="2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" name="Freeform 74"/>
              <p:cNvSpPr>
                <a:spLocks/>
              </p:cNvSpPr>
              <p:nvPr/>
            </p:nvSpPr>
            <p:spPr bwMode="auto">
              <a:xfrm>
                <a:off x="3677" y="2559"/>
                <a:ext cx="75" cy="115"/>
              </a:xfrm>
              <a:custGeom>
                <a:avLst/>
                <a:gdLst>
                  <a:gd name="T0" fmla="*/ 0 w 150"/>
                  <a:gd name="T1" fmla="*/ 0 h 231"/>
                  <a:gd name="T2" fmla="*/ 95 w 150"/>
                  <a:gd name="T3" fmla="*/ 0 h 231"/>
                  <a:gd name="T4" fmla="*/ 82 w 150"/>
                  <a:gd name="T5" fmla="*/ 10 h 231"/>
                  <a:gd name="T6" fmla="*/ 70 w 150"/>
                  <a:gd name="T7" fmla="*/ 19 h 231"/>
                  <a:gd name="T8" fmla="*/ 59 w 150"/>
                  <a:gd name="T9" fmla="*/ 29 h 231"/>
                  <a:gd name="T10" fmla="*/ 50 w 150"/>
                  <a:gd name="T11" fmla="*/ 38 h 231"/>
                  <a:gd name="T12" fmla="*/ 42 w 150"/>
                  <a:gd name="T13" fmla="*/ 49 h 231"/>
                  <a:gd name="T14" fmla="*/ 36 w 150"/>
                  <a:gd name="T15" fmla="*/ 58 h 231"/>
                  <a:gd name="T16" fmla="*/ 33 w 150"/>
                  <a:gd name="T17" fmla="*/ 68 h 231"/>
                  <a:gd name="T18" fmla="*/ 33 w 150"/>
                  <a:gd name="T19" fmla="*/ 78 h 231"/>
                  <a:gd name="T20" fmla="*/ 49 w 150"/>
                  <a:gd name="T21" fmla="*/ 94 h 231"/>
                  <a:gd name="T22" fmla="*/ 61 w 150"/>
                  <a:gd name="T23" fmla="*/ 110 h 231"/>
                  <a:gd name="T24" fmla="*/ 68 w 150"/>
                  <a:gd name="T25" fmla="*/ 127 h 231"/>
                  <a:gd name="T26" fmla="*/ 70 w 150"/>
                  <a:gd name="T27" fmla="*/ 143 h 231"/>
                  <a:gd name="T28" fmla="*/ 66 w 150"/>
                  <a:gd name="T29" fmla="*/ 159 h 231"/>
                  <a:gd name="T30" fmla="*/ 58 w 150"/>
                  <a:gd name="T31" fmla="*/ 174 h 231"/>
                  <a:gd name="T32" fmla="*/ 43 w 150"/>
                  <a:gd name="T33" fmla="*/ 188 h 231"/>
                  <a:gd name="T34" fmla="*/ 24 w 150"/>
                  <a:gd name="T35" fmla="*/ 201 h 231"/>
                  <a:gd name="T36" fmla="*/ 23 w 150"/>
                  <a:gd name="T37" fmla="*/ 205 h 231"/>
                  <a:gd name="T38" fmla="*/ 23 w 150"/>
                  <a:gd name="T39" fmla="*/ 209 h 231"/>
                  <a:gd name="T40" fmla="*/ 23 w 150"/>
                  <a:gd name="T41" fmla="*/ 212 h 231"/>
                  <a:gd name="T42" fmla="*/ 21 w 150"/>
                  <a:gd name="T43" fmla="*/ 216 h 231"/>
                  <a:gd name="T44" fmla="*/ 24 w 150"/>
                  <a:gd name="T45" fmla="*/ 218 h 231"/>
                  <a:gd name="T46" fmla="*/ 26 w 150"/>
                  <a:gd name="T47" fmla="*/ 220 h 231"/>
                  <a:gd name="T48" fmla="*/ 28 w 150"/>
                  <a:gd name="T49" fmla="*/ 223 h 231"/>
                  <a:gd name="T50" fmla="*/ 31 w 150"/>
                  <a:gd name="T51" fmla="*/ 225 h 231"/>
                  <a:gd name="T52" fmla="*/ 46 w 150"/>
                  <a:gd name="T53" fmla="*/ 222 h 231"/>
                  <a:gd name="T54" fmla="*/ 63 w 150"/>
                  <a:gd name="T55" fmla="*/ 215 h 231"/>
                  <a:gd name="T56" fmla="*/ 80 w 150"/>
                  <a:gd name="T57" fmla="*/ 204 h 231"/>
                  <a:gd name="T58" fmla="*/ 99 w 150"/>
                  <a:gd name="T59" fmla="*/ 194 h 231"/>
                  <a:gd name="T60" fmla="*/ 115 w 150"/>
                  <a:gd name="T61" fmla="*/ 185 h 231"/>
                  <a:gd name="T62" fmla="*/ 130 w 150"/>
                  <a:gd name="T63" fmla="*/ 179 h 231"/>
                  <a:gd name="T64" fmla="*/ 142 w 150"/>
                  <a:gd name="T65" fmla="*/ 179 h 231"/>
                  <a:gd name="T66" fmla="*/ 150 w 150"/>
                  <a:gd name="T67" fmla="*/ 186 h 231"/>
                  <a:gd name="T68" fmla="*/ 146 w 150"/>
                  <a:gd name="T69" fmla="*/ 192 h 231"/>
                  <a:gd name="T70" fmla="*/ 141 w 150"/>
                  <a:gd name="T71" fmla="*/ 197 h 231"/>
                  <a:gd name="T72" fmla="*/ 137 w 150"/>
                  <a:gd name="T73" fmla="*/ 203 h 231"/>
                  <a:gd name="T74" fmla="*/ 133 w 150"/>
                  <a:gd name="T75" fmla="*/ 208 h 231"/>
                  <a:gd name="T76" fmla="*/ 129 w 150"/>
                  <a:gd name="T77" fmla="*/ 214 h 231"/>
                  <a:gd name="T78" fmla="*/ 124 w 150"/>
                  <a:gd name="T79" fmla="*/ 219 h 231"/>
                  <a:gd name="T80" fmla="*/ 119 w 150"/>
                  <a:gd name="T81" fmla="*/ 225 h 231"/>
                  <a:gd name="T82" fmla="*/ 115 w 150"/>
                  <a:gd name="T83" fmla="*/ 231 h 231"/>
                  <a:gd name="T84" fmla="*/ 0 w 150"/>
                  <a:gd name="T85" fmla="*/ 231 h 231"/>
                  <a:gd name="T86" fmla="*/ 0 w 150"/>
                  <a:gd name="T87" fmla="*/ 217 h 231"/>
                  <a:gd name="T88" fmla="*/ 1 w 150"/>
                  <a:gd name="T89" fmla="*/ 217 h 231"/>
                  <a:gd name="T90" fmla="*/ 1 w 150"/>
                  <a:gd name="T91" fmla="*/ 217 h 231"/>
                  <a:gd name="T92" fmla="*/ 1 w 150"/>
                  <a:gd name="T93" fmla="*/ 217 h 231"/>
                  <a:gd name="T94" fmla="*/ 1 w 150"/>
                  <a:gd name="T95" fmla="*/ 216 h 231"/>
                  <a:gd name="T96" fmla="*/ 1 w 150"/>
                  <a:gd name="T97" fmla="*/ 216 h 231"/>
                  <a:gd name="T98" fmla="*/ 1 w 150"/>
                  <a:gd name="T99" fmla="*/ 215 h 231"/>
                  <a:gd name="T100" fmla="*/ 1 w 150"/>
                  <a:gd name="T101" fmla="*/ 215 h 231"/>
                  <a:gd name="T102" fmla="*/ 0 w 150"/>
                  <a:gd name="T103" fmla="*/ 215 h 231"/>
                  <a:gd name="T104" fmla="*/ 0 w 150"/>
                  <a:gd name="T105" fmla="*/ 0 h 231"/>
                  <a:gd name="T106" fmla="*/ 0 w 150"/>
                  <a:gd name="T107" fmla="*/ 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50" h="231">
                    <a:moveTo>
                      <a:pt x="0" y="0"/>
                    </a:moveTo>
                    <a:lnTo>
                      <a:pt x="95" y="0"/>
                    </a:lnTo>
                    <a:lnTo>
                      <a:pt x="82" y="10"/>
                    </a:lnTo>
                    <a:lnTo>
                      <a:pt x="70" y="19"/>
                    </a:lnTo>
                    <a:lnTo>
                      <a:pt x="59" y="29"/>
                    </a:lnTo>
                    <a:lnTo>
                      <a:pt x="50" y="38"/>
                    </a:lnTo>
                    <a:lnTo>
                      <a:pt x="42" y="49"/>
                    </a:lnTo>
                    <a:lnTo>
                      <a:pt x="36" y="58"/>
                    </a:lnTo>
                    <a:lnTo>
                      <a:pt x="33" y="68"/>
                    </a:lnTo>
                    <a:lnTo>
                      <a:pt x="33" y="78"/>
                    </a:lnTo>
                    <a:lnTo>
                      <a:pt x="49" y="94"/>
                    </a:lnTo>
                    <a:lnTo>
                      <a:pt x="61" y="110"/>
                    </a:lnTo>
                    <a:lnTo>
                      <a:pt x="68" y="127"/>
                    </a:lnTo>
                    <a:lnTo>
                      <a:pt x="70" y="143"/>
                    </a:lnTo>
                    <a:lnTo>
                      <a:pt x="66" y="159"/>
                    </a:lnTo>
                    <a:lnTo>
                      <a:pt x="58" y="174"/>
                    </a:lnTo>
                    <a:lnTo>
                      <a:pt x="43" y="188"/>
                    </a:lnTo>
                    <a:lnTo>
                      <a:pt x="24" y="201"/>
                    </a:lnTo>
                    <a:lnTo>
                      <a:pt x="23" y="205"/>
                    </a:lnTo>
                    <a:lnTo>
                      <a:pt x="23" y="209"/>
                    </a:lnTo>
                    <a:lnTo>
                      <a:pt x="23" y="212"/>
                    </a:lnTo>
                    <a:lnTo>
                      <a:pt x="21" y="216"/>
                    </a:lnTo>
                    <a:lnTo>
                      <a:pt x="24" y="218"/>
                    </a:lnTo>
                    <a:lnTo>
                      <a:pt x="26" y="220"/>
                    </a:lnTo>
                    <a:lnTo>
                      <a:pt x="28" y="223"/>
                    </a:lnTo>
                    <a:lnTo>
                      <a:pt x="31" y="225"/>
                    </a:lnTo>
                    <a:lnTo>
                      <a:pt x="46" y="222"/>
                    </a:lnTo>
                    <a:lnTo>
                      <a:pt x="63" y="215"/>
                    </a:lnTo>
                    <a:lnTo>
                      <a:pt x="80" y="204"/>
                    </a:lnTo>
                    <a:lnTo>
                      <a:pt x="99" y="194"/>
                    </a:lnTo>
                    <a:lnTo>
                      <a:pt x="115" y="185"/>
                    </a:lnTo>
                    <a:lnTo>
                      <a:pt x="130" y="179"/>
                    </a:lnTo>
                    <a:lnTo>
                      <a:pt x="142" y="179"/>
                    </a:lnTo>
                    <a:lnTo>
                      <a:pt x="150" y="186"/>
                    </a:lnTo>
                    <a:lnTo>
                      <a:pt x="146" y="192"/>
                    </a:lnTo>
                    <a:lnTo>
                      <a:pt x="141" y="197"/>
                    </a:lnTo>
                    <a:lnTo>
                      <a:pt x="137" y="203"/>
                    </a:lnTo>
                    <a:lnTo>
                      <a:pt x="133" y="208"/>
                    </a:lnTo>
                    <a:lnTo>
                      <a:pt x="129" y="214"/>
                    </a:lnTo>
                    <a:lnTo>
                      <a:pt x="124" y="219"/>
                    </a:lnTo>
                    <a:lnTo>
                      <a:pt x="119" y="225"/>
                    </a:lnTo>
                    <a:lnTo>
                      <a:pt x="115" y="231"/>
                    </a:lnTo>
                    <a:lnTo>
                      <a:pt x="0" y="231"/>
                    </a:lnTo>
                    <a:lnTo>
                      <a:pt x="0" y="217"/>
                    </a:lnTo>
                    <a:lnTo>
                      <a:pt x="1" y="217"/>
                    </a:lnTo>
                    <a:lnTo>
                      <a:pt x="1" y="217"/>
                    </a:lnTo>
                    <a:lnTo>
                      <a:pt x="1" y="217"/>
                    </a:lnTo>
                    <a:lnTo>
                      <a:pt x="1" y="216"/>
                    </a:lnTo>
                    <a:lnTo>
                      <a:pt x="1" y="216"/>
                    </a:lnTo>
                    <a:lnTo>
                      <a:pt x="1" y="215"/>
                    </a:lnTo>
                    <a:lnTo>
                      <a:pt x="1" y="215"/>
                    </a:lnTo>
                    <a:lnTo>
                      <a:pt x="0" y="215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9" name="Freeform 75"/>
              <p:cNvSpPr>
                <a:spLocks/>
              </p:cNvSpPr>
              <p:nvPr/>
            </p:nvSpPr>
            <p:spPr bwMode="auto">
              <a:xfrm>
                <a:off x="3754" y="2658"/>
                <a:ext cx="15" cy="16"/>
              </a:xfrm>
              <a:custGeom>
                <a:avLst/>
                <a:gdLst>
                  <a:gd name="T0" fmla="*/ 31 w 31"/>
                  <a:gd name="T1" fmla="*/ 32 h 32"/>
                  <a:gd name="T2" fmla="*/ 0 w 31"/>
                  <a:gd name="T3" fmla="*/ 32 h 32"/>
                  <a:gd name="T4" fmla="*/ 2 w 31"/>
                  <a:gd name="T5" fmla="*/ 24 h 32"/>
                  <a:gd name="T6" fmla="*/ 6 w 31"/>
                  <a:gd name="T7" fmla="*/ 16 h 32"/>
                  <a:gd name="T8" fmla="*/ 9 w 31"/>
                  <a:gd name="T9" fmla="*/ 8 h 32"/>
                  <a:gd name="T10" fmla="*/ 13 w 31"/>
                  <a:gd name="T11" fmla="*/ 0 h 32"/>
                  <a:gd name="T12" fmla="*/ 21 w 31"/>
                  <a:gd name="T13" fmla="*/ 2 h 32"/>
                  <a:gd name="T14" fmla="*/ 26 w 31"/>
                  <a:gd name="T15" fmla="*/ 9 h 32"/>
                  <a:gd name="T16" fmla="*/ 30 w 31"/>
                  <a:gd name="T17" fmla="*/ 18 h 32"/>
                  <a:gd name="T18" fmla="*/ 31 w 31"/>
                  <a:gd name="T19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1" h="32">
                    <a:moveTo>
                      <a:pt x="31" y="32"/>
                    </a:moveTo>
                    <a:lnTo>
                      <a:pt x="0" y="32"/>
                    </a:lnTo>
                    <a:lnTo>
                      <a:pt x="2" y="24"/>
                    </a:lnTo>
                    <a:lnTo>
                      <a:pt x="6" y="16"/>
                    </a:lnTo>
                    <a:lnTo>
                      <a:pt x="9" y="8"/>
                    </a:lnTo>
                    <a:lnTo>
                      <a:pt x="13" y="0"/>
                    </a:lnTo>
                    <a:lnTo>
                      <a:pt x="21" y="2"/>
                    </a:lnTo>
                    <a:lnTo>
                      <a:pt x="26" y="9"/>
                    </a:lnTo>
                    <a:lnTo>
                      <a:pt x="30" y="18"/>
                    </a:lnTo>
                    <a:lnTo>
                      <a:pt x="31" y="32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0" name="Freeform 76"/>
              <p:cNvSpPr>
                <a:spLocks/>
              </p:cNvSpPr>
              <p:nvPr/>
            </p:nvSpPr>
            <p:spPr bwMode="auto">
              <a:xfrm>
                <a:off x="3677" y="2444"/>
                <a:ext cx="115" cy="115"/>
              </a:xfrm>
              <a:custGeom>
                <a:avLst/>
                <a:gdLst>
                  <a:gd name="T0" fmla="*/ 0 w 230"/>
                  <a:gd name="T1" fmla="*/ 0 h 230"/>
                  <a:gd name="T2" fmla="*/ 57 w 230"/>
                  <a:gd name="T3" fmla="*/ 0 h 230"/>
                  <a:gd name="T4" fmla="*/ 64 w 230"/>
                  <a:gd name="T5" fmla="*/ 7 h 230"/>
                  <a:gd name="T6" fmla="*/ 71 w 230"/>
                  <a:gd name="T7" fmla="*/ 14 h 230"/>
                  <a:gd name="T8" fmla="*/ 78 w 230"/>
                  <a:gd name="T9" fmla="*/ 21 h 230"/>
                  <a:gd name="T10" fmla="*/ 85 w 230"/>
                  <a:gd name="T11" fmla="*/ 26 h 230"/>
                  <a:gd name="T12" fmla="*/ 92 w 230"/>
                  <a:gd name="T13" fmla="*/ 32 h 230"/>
                  <a:gd name="T14" fmla="*/ 96 w 230"/>
                  <a:gd name="T15" fmla="*/ 36 h 230"/>
                  <a:gd name="T16" fmla="*/ 101 w 230"/>
                  <a:gd name="T17" fmla="*/ 40 h 230"/>
                  <a:gd name="T18" fmla="*/ 104 w 230"/>
                  <a:gd name="T19" fmla="*/ 42 h 230"/>
                  <a:gd name="T20" fmla="*/ 104 w 230"/>
                  <a:gd name="T21" fmla="*/ 47 h 230"/>
                  <a:gd name="T22" fmla="*/ 103 w 230"/>
                  <a:gd name="T23" fmla="*/ 52 h 230"/>
                  <a:gd name="T24" fmla="*/ 101 w 230"/>
                  <a:gd name="T25" fmla="*/ 56 h 230"/>
                  <a:gd name="T26" fmla="*/ 95 w 230"/>
                  <a:gd name="T27" fmla="*/ 66 h 230"/>
                  <a:gd name="T28" fmla="*/ 94 w 230"/>
                  <a:gd name="T29" fmla="*/ 66 h 230"/>
                  <a:gd name="T30" fmla="*/ 93 w 230"/>
                  <a:gd name="T31" fmla="*/ 66 h 230"/>
                  <a:gd name="T32" fmla="*/ 91 w 230"/>
                  <a:gd name="T33" fmla="*/ 66 h 230"/>
                  <a:gd name="T34" fmla="*/ 89 w 230"/>
                  <a:gd name="T35" fmla="*/ 66 h 230"/>
                  <a:gd name="T36" fmla="*/ 88 w 230"/>
                  <a:gd name="T37" fmla="*/ 69 h 230"/>
                  <a:gd name="T38" fmla="*/ 87 w 230"/>
                  <a:gd name="T39" fmla="*/ 71 h 230"/>
                  <a:gd name="T40" fmla="*/ 82 w 230"/>
                  <a:gd name="T41" fmla="*/ 78 h 230"/>
                  <a:gd name="T42" fmla="*/ 74 w 230"/>
                  <a:gd name="T43" fmla="*/ 89 h 230"/>
                  <a:gd name="T44" fmla="*/ 73 w 230"/>
                  <a:gd name="T45" fmla="*/ 89 h 230"/>
                  <a:gd name="T46" fmla="*/ 72 w 230"/>
                  <a:gd name="T47" fmla="*/ 89 h 230"/>
                  <a:gd name="T48" fmla="*/ 71 w 230"/>
                  <a:gd name="T49" fmla="*/ 89 h 230"/>
                  <a:gd name="T50" fmla="*/ 70 w 230"/>
                  <a:gd name="T51" fmla="*/ 89 h 230"/>
                  <a:gd name="T52" fmla="*/ 66 w 230"/>
                  <a:gd name="T53" fmla="*/ 94 h 230"/>
                  <a:gd name="T54" fmla="*/ 62 w 230"/>
                  <a:gd name="T55" fmla="*/ 99 h 230"/>
                  <a:gd name="T56" fmla="*/ 56 w 230"/>
                  <a:gd name="T57" fmla="*/ 105 h 230"/>
                  <a:gd name="T58" fmla="*/ 51 w 230"/>
                  <a:gd name="T59" fmla="*/ 110 h 230"/>
                  <a:gd name="T60" fmla="*/ 48 w 230"/>
                  <a:gd name="T61" fmla="*/ 117 h 230"/>
                  <a:gd name="T62" fmla="*/ 46 w 230"/>
                  <a:gd name="T63" fmla="*/ 123 h 230"/>
                  <a:gd name="T64" fmla="*/ 47 w 230"/>
                  <a:gd name="T65" fmla="*/ 130 h 230"/>
                  <a:gd name="T66" fmla="*/ 51 w 230"/>
                  <a:gd name="T67" fmla="*/ 137 h 230"/>
                  <a:gd name="T68" fmla="*/ 88 w 230"/>
                  <a:gd name="T69" fmla="*/ 129 h 230"/>
                  <a:gd name="T70" fmla="*/ 118 w 230"/>
                  <a:gd name="T71" fmla="*/ 122 h 230"/>
                  <a:gd name="T72" fmla="*/ 145 w 230"/>
                  <a:gd name="T73" fmla="*/ 116 h 230"/>
                  <a:gd name="T74" fmla="*/ 165 w 230"/>
                  <a:gd name="T75" fmla="*/ 112 h 230"/>
                  <a:gd name="T76" fmla="*/ 184 w 230"/>
                  <a:gd name="T77" fmla="*/ 107 h 230"/>
                  <a:gd name="T78" fmla="*/ 200 w 230"/>
                  <a:gd name="T79" fmla="*/ 104 h 230"/>
                  <a:gd name="T80" fmla="*/ 215 w 230"/>
                  <a:gd name="T81" fmla="*/ 101 h 230"/>
                  <a:gd name="T82" fmla="*/ 230 w 230"/>
                  <a:gd name="T83" fmla="*/ 98 h 230"/>
                  <a:gd name="T84" fmla="*/ 230 w 230"/>
                  <a:gd name="T85" fmla="*/ 143 h 230"/>
                  <a:gd name="T86" fmla="*/ 223 w 230"/>
                  <a:gd name="T87" fmla="*/ 147 h 230"/>
                  <a:gd name="T88" fmla="*/ 216 w 230"/>
                  <a:gd name="T89" fmla="*/ 152 h 230"/>
                  <a:gd name="T90" fmla="*/ 208 w 230"/>
                  <a:gd name="T91" fmla="*/ 158 h 230"/>
                  <a:gd name="T92" fmla="*/ 199 w 230"/>
                  <a:gd name="T93" fmla="*/ 165 h 230"/>
                  <a:gd name="T94" fmla="*/ 199 w 230"/>
                  <a:gd name="T95" fmla="*/ 166 h 230"/>
                  <a:gd name="T96" fmla="*/ 199 w 230"/>
                  <a:gd name="T97" fmla="*/ 167 h 230"/>
                  <a:gd name="T98" fmla="*/ 199 w 230"/>
                  <a:gd name="T99" fmla="*/ 168 h 230"/>
                  <a:gd name="T100" fmla="*/ 199 w 230"/>
                  <a:gd name="T101" fmla="*/ 169 h 230"/>
                  <a:gd name="T102" fmla="*/ 190 w 230"/>
                  <a:gd name="T103" fmla="*/ 175 h 230"/>
                  <a:gd name="T104" fmla="*/ 178 w 230"/>
                  <a:gd name="T105" fmla="*/ 181 h 230"/>
                  <a:gd name="T106" fmla="*/ 167 w 230"/>
                  <a:gd name="T107" fmla="*/ 188 h 230"/>
                  <a:gd name="T108" fmla="*/ 153 w 230"/>
                  <a:gd name="T109" fmla="*/ 196 h 230"/>
                  <a:gd name="T110" fmla="*/ 139 w 230"/>
                  <a:gd name="T111" fmla="*/ 204 h 230"/>
                  <a:gd name="T112" fmla="*/ 124 w 230"/>
                  <a:gd name="T113" fmla="*/ 212 h 230"/>
                  <a:gd name="T114" fmla="*/ 109 w 230"/>
                  <a:gd name="T115" fmla="*/ 221 h 230"/>
                  <a:gd name="T116" fmla="*/ 95 w 230"/>
                  <a:gd name="T117" fmla="*/ 230 h 230"/>
                  <a:gd name="T118" fmla="*/ 0 w 230"/>
                  <a:gd name="T119" fmla="*/ 230 h 230"/>
                  <a:gd name="T120" fmla="*/ 0 w 230"/>
                  <a:gd name="T121" fmla="*/ 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30" h="230">
                    <a:moveTo>
                      <a:pt x="0" y="0"/>
                    </a:moveTo>
                    <a:lnTo>
                      <a:pt x="57" y="0"/>
                    </a:lnTo>
                    <a:lnTo>
                      <a:pt x="64" y="7"/>
                    </a:lnTo>
                    <a:lnTo>
                      <a:pt x="71" y="14"/>
                    </a:lnTo>
                    <a:lnTo>
                      <a:pt x="78" y="21"/>
                    </a:lnTo>
                    <a:lnTo>
                      <a:pt x="85" y="26"/>
                    </a:lnTo>
                    <a:lnTo>
                      <a:pt x="92" y="32"/>
                    </a:lnTo>
                    <a:lnTo>
                      <a:pt x="96" y="36"/>
                    </a:lnTo>
                    <a:lnTo>
                      <a:pt x="101" y="40"/>
                    </a:lnTo>
                    <a:lnTo>
                      <a:pt x="104" y="42"/>
                    </a:lnTo>
                    <a:lnTo>
                      <a:pt x="104" y="47"/>
                    </a:lnTo>
                    <a:lnTo>
                      <a:pt x="103" y="52"/>
                    </a:lnTo>
                    <a:lnTo>
                      <a:pt x="101" y="56"/>
                    </a:lnTo>
                    <a:lnTo>
                      <a:pt x="95" y="66"/>
                    </a:lnTo>
                    <a:lnTo>
                      <a:pt x="94" y="66"/>
                    </a:lnTo>
                    <a:lnTo>
                      <a:pt x="93" y="66"/>
                    </a:lnTo>
                    <a:lnTo>
                      <a:pt x="91" y="66"/>
                    </a:lnTo>
                    <a:lnTo>
                      <a:pt x="89" y="66"/>
                    </a:lnTo>
                    <a:lnTo>
                      <a:pt x="88" y="69"/>
                    </a:lnTo>
                    <a:lnTo>
                      <a:pt x="87" y="71"/>
                    </a:lnTo>
                    <a:lnTo>
                      <a:pt x="82" y="78"/>
                    </a:lnTo>
                    <a:lnTo>
                      <a:pt x="74" y="89"/>
                    </a:lnTo>
                    <a:lnTo>
                      <a:pt x="73" y="89"/>
                    </a:lnTo>
                    <a:lnTo>
                      <a:pt x="72" y="89"/>
                    </a:lnTo>
                    <a:lnTo>
                      <a:pt x="71" y="89"/>
                    </a:lnTo>
                    <a:lnTo>
                      <a:pt x="70" y="89"/>
                    </a:lnTo>
                    <a:lnTo>
                      <a:pt x="66" y="94"/>
                    </a:lnTo>
                    <a:lnTo>
                      <a:pt x="62" y="99"/>
                    </a:lnTo>
                    <a:lnTo>
                      <a:pt x="56" y="105"/>
                    </a:lnTo>
                    <a:lnTo>
                      <a:pt x="51" y="110"/>
                    </a:lnTo>
                    <a:lnTo>
                      <a:pt x="48" y="117"/>
                    </a:lnTo>
                    <a:lnTo>
                      <a:pt x="46" y="123"/>
                    </a:lnTo>
                    <a:lnTo>
                      <a:pt x="47" y="130"/>
                    </a:lnTo>
                    <a:lnTo>
                      <a:pt x="51" y="137"/>
                    </a:lnTo>
                    <a:lnTo>
                      <a:pt x="88" y="129"/>
                    </a:lnTo>
                    <a:lnTo>
                      <a:pt x="118" y="122"/>
                    </a:lnTo>
                    <a:lnTo>
                      <a:pt x="145" y="116"/>
                    </a:lnTo>
                    <a:lnTo>
                      <a:pt x="165" y="112"/>
                    </a:lnTo>
                    <a:lnTo>
                      <a:pt x="184" y="107"/>
                    </a:lnTo>
                    <a:lnTo>
                      <a:pt x="200" y="104"/>
                    </a:lnTo>
                    <a:lnTo>
                      <a:pt x="215" y="101"/>
                    </a:lnTo>
                    <a:lnTo>
                      <a:pt x="230" y="98"/>
                    </a:lnTo>
                    <a:lnTo>
                      <a:pt x="230" y="143"/>
                    </a:lnTo>
                    <a:lnTo>
                      <a:pt x="223" y="147"/>
                    </a:lnTo>
                    <a:lnTo>
                      <a:pt x="216" y="152"/>
                    </a:lnTo>
                    <a:lnTo>
                      <a:pt x="208" y="158"/>
                    </a:lnTo>
                    <a:lnTo>
                      <a:pt x="199" y="165"/>
                    </a:lnTo>
                    <a:lnTo>
                      <a:pt x="199" y="166"/>
                    </a:lnTo>
                    <a:lnTo>
                      <a:pt x="199" y="167"/>
                    </a:lnTo>
                    <a:lnTo>
                      <a:pt x="199" y="168"/>
                    </a:lnTo>
                    <a:lnTo>
                      <a:pt x="199" y="169"/>
                    </a:lnTo>
                    <a:lnTo>
                      <a:pt x="190" y="175"/>
                    </a:lnTo>
                    <a:lnTo>
                      <a:pt x="178" y="181"/>
                    </a:lnTo>
                    <a:lnTo>
                      <a:pt x="167" y="188"/>
                    </a:lnTo>
                    <a:lnTo>
                      <a:pt x="153" y="196"/>
                    </a:lnTo>
                    <a:lnTo>
                      <a:pt x="139" y="204"/>
                    </a:lnTo>
                    <a:lnTo>
                      <a:pt x="124" y="212"/>
                    </a:lnTo>
                    <a:lnTo>
                      <a:pt x="109" y="221"/>
                    </a:lnTo>
                    <a:lnTo>
                      <a:pt x="95" y="230"/>
                    </a:lnTo>
                    <a:lnTo>
                      <a:pt x="0" y="23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1" name="Freeform 77"/>
              <p:cNvSpPr>
                <a:spLocks/>
              </p:cNvSpPr>
              <p:nvPr/>
            </p:nvSpPr>
            <p:spPr bwMode="auto">
              <a:xfrm>
                <a:off x="3677" y="2329"/>
                <a:ext cx="96" cy="115"/>
              </a:xfrm>
              <a:custGeom>
                <a:avLst/>
                <a:gdLst>
                  <a:gd name="T0" fmla="*/ 41 w 192"/>
                  <a:gd name="T1" fmla="*/ 0 h 230"/>
                  <a:gd name="T2" fmla="*/ 34 w 192"/>
                  <a:gd name="T3" fmla="*/ 26 h 230"/>
                  <a:gd name="T4" fmla="*/ 32 w 192"/>
                  <a:gd name="T5" fmla="*/ 49 h 230"/>
                  <a:gd name="T6" fmla="*/ 66 w 192"/>
                  <a:gd name="T7" fmla="*/ 44 h 230"/>
                  <a:gd name="T8" fmla="*/ 101 w 192"/>
                  <a:gd name="T9" fmla="*/ 29 h 230"/>
                  <a:gd name="T10" fmla="*/ 134 w 192"/>
                  <a:gd name="T11" fmla="*/ 13 h 230"/>
                  <a:gd name="T12" fmla="*/ 167 w 192"/>
                  <a:gd name="T13" fmla="*/ 0 h 230"/>
                  <a:gd name="T14" fmla="*/ 190 w 192"/>
                  <a:gd name="T15" fmla="*/ 6 h 230"/>
                  <a:gd name="T16" fmla="*/ 182 w 192"/>
                  <a:gd name="T17" fmla="*/ 19 h 230"/>
                  <a:gd name="T18" fmla="*/ 172 w 192"/>
                  <a:gd name="T19" fmla="*/ 32 h 230"/>
                  <a:gd name="T20" fmla="*/ 161 w 192"/>
                  <a:gd name="T21" fmla="*/ 44 h 230"/>
                  <a:gd name="T22" fmla="*/ 155 w 192"/>
                  <a:gd name="T23" fmla="*/ 51 h 230"/>
                  <a:gd name="T24" fmla="*/ 153 w 192"/>
                  <a:gd name="T25" fmla="*/ 51 h 230"/>
                  <a:gd name="T26" fmla="*/ 148 w 192"/>
                  <a:gd name="T27" fmla="*/ 57 h 230"/>
                  <a:gd name="T28" fmla="*/ 135 w 192"/>
                  <a:gd name="T29" fmla="*/ 72 h 230"/>
                  <a:gd name="T30" fmla="*/ 119 w 192"/>
                  <a:gd name="T31" fmla="*/ 87 h 230"/>
                  <a:gd name="T32" fmla="*/ 108 w 192"/>
                  <a:gd name="T33" fmla="*/ 101 h 230"/>
                  <a:gd name="T34" fmla="*/ 104 w 192"/>
                  <a:gd name="T35" fmla="*/ 107 h 230"/>
                  <a:gd name="T36" fmla="*/ 101 w 192"/>
                  <a:gd name="T37" fmla="*/ 107 h 230"/>
                  <a:gd name="T38" fmla="*/ 100 w 192"/>
                  <a:gd name="T39" fmla="*/ 108 h 230"/>
                  <a:gd name="T40" fmla="*/ 100 w 192"/>
                  <a:gd name="T41" fmla="*/ 111 h 230"/>
                  <a:gd name="T42" fmla="*/ 95 w 192"/>
                  <a:gd name="T43" fmla="*/ 115 h 230"/>
                  <a:gd name="T44" fmla="*/ 82 w 192"/>
                  <a:gd name="T45" fmla="*/ 126 h 230"/>
                  <a:gd name="T46" fmla="*/ 68 w 192"/>
                  <a:gd name="T47" fmla="*/ 141 h 230"/>
                  <a:gd name="T48" fmla="*/ 54 w 192"/>
                  <a:gd name="T49" fmla="*/ 155 h 230"/>
                  <a:gd name="T50" fmla="*/ 47 w 192"/>
                  <a:gd name="T51" fmla="*/ 162 h 230"/>
                  <a:gd name="T52" fmla="*/ 47 w 192"/>
                  <a:gd name="T53" fmla="*/ 164 h 230"/>
                  <a:gd name="T54" fmla="*/ 38 w 192"/>
                  <a:gd name="T55" fmla="*/ 170 h 230"/>
                  <a:gd name="T56" fmla="*/ 31 w 192"/>
                  <a:gd name="T57" fmla="*/ 185 h 230"/>
                  <a:gd name="T58" fmla="*/ 36 w 192"/>
                  <a:gd name="T59" fmla="*/ 202 h 230"/>
                  <a:gd name="T60" fmla="*/ 49 w 192"/>
                  <a:gd name="T61" fmla="*/ 221 h 230"/>
                  <a:gd name="T62" fmla="*/ 0 w 192"/>
                  <a:gd name="T63" fmla="*/ 23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92" h="230">
                    <a:moveTo>
                      <a:pt x="0" y="0"/>
                    </a:moveTo>
                    <a:lnTo>
                      <a:pt x="41" y="0"/>
                    </a:lnTo>
                    <a:lnTo>
                      <a:pt x="38" y="13"/>
                    </a:lnTo>
                    <a:lnTo>
                      <a:pt x="34" y="26"/>
                    </a:lnTo>
                    <a:lnTo>
                      <a:pt x="32" y="39"/>
                    </a:lnTo>
                    <a:lnTo>
                      <a:pt x="32" y="49"/>
                    </a:lnTo>
                    <a:lnTo>
                      <a:pt x="49" y="48"/>
                    </a:lnTo>
                    <a:lnTo>
                      <a:pt x="66" y="44"/>
                    </a:lnTo>
                    <a:lnTo>
                      <a:pt x="84" y="37"/>
                    </a:lnTo>
                    <a:lnTo>
                      <a:pt x="101" y="29"/>
                    </a:lnTo>
                    <a:lnTo>
                      <a:pt x="118" y="21"/>
                    </a:lnTo>
                    <a:lnTo>
                      <a:pt x="134" y="13"/>
                    </a:lnTo>
                    <a:lnTo>
                      <a:pt x="152" y="5"/>
                    </a:lnTo>
                    <a:lnTo>
                      <a:pt x="167" y="0"/>
                    </a:lnTo>
                    <a:lnTo>
                      <a:pt x="192" y="0"/>
                    </a:lnTo>
                    <a:lnTo>
                      <a:pt x="190" y="6"/>
                    </a:lnTo>
                    <a:lnTo>
                      <a:pt x="186" y="13"/>
                    </a:lnTo>
                    <a:lnTo>
                      <a:pt x="182" y="19"/>
                    </a:lnTo>
                    <a:lnTo>
                      <a:pt x="177" y="26"/>
                    </a:lnTo>
                    <a:lnTo>
                      <a:pt x="172" y="32"/>
                    </a:lnTo>
                    <a:lnTo>
                      <a:pt x="167" y="39"/>
                    </a:lnTo>
                    <a:lnTo>
                      <a:pt x="161" y="44"/>
                    </a:lnTo>
                    <a:lnTo>
                      <a:pt x="156" y="51"/>
                    </a:lnTo>
                    <a:lnTo>
                      <a:pt x="155" y="51"/>
                    </a:lnTo>
                    <a:lnTo>
                      <a:pt x="154" y="51"/>
                    </a:lnTo>
                    <a:lnTo>
                      <a:pt x="153" y="51"/>
                    </a:lnTo>
                    <a:lnTo>
                      <a:pt x="152" y="51"/>
                    </a:lnTo>
                    <a:lnTo>
                      <a:pt x="148" y="57"/>
                    </a:lnTo>
                    <a:lnTo>
                      <a:pt x="142" y="64"/>
                    </a:lnTo>
                    <a:lnTo>
                      <a:pt x="135" y="72"/>
                    </a:lnTo>
                    <a:lnTo>
                      <a:pt x="127" y="79"/>
                    </a:lnTo>
                    <a:lnTo>
                      <a:pt x="119" y="87"/>
                    </a:lnTo>
                    <a:lnTo>
                      <a:pt x="112" y="94"/>
                    </a:lnTo>
                    <a:lnTo>
                      <a:pt x="108" y="101"/>
                    </a:lnTo>
                    <a:lnTo>
                      <a:pt x="106" y="107"/>
                    </a:lnTo>
                    <a:lnTo>
                      <a:pt x="104" y="107"/>
                    </a:lnTo>
                    <a:lnTo>
                      <a:pt x="103" y="107"/>
                    </a:lnTo>
                    <a:lnTo>
                      <a:pt x="101" y="107"/>
                    </a:lnTo>
                    <a:lnTo>
                      <a:pt x="100" y="107"/>
                    </a:lnTo>
                    <a:lnTo>
                      <a:pt x="100" y="108"/>
                    </a:lnTo>
                    <a:lnTo>
                      <a:pt x="100" y="109"/>
                    </a:lnTo>
                    <a:lnTo>
                      <a:pt x="100" y="111"/>
                    </a:lnTo>
                    <a:lnTo>
                      <a:pt x="100" y="112"/>
                    </a:lnTo>
                    <a:lnTo>
                      <a:pt x="95" y="115"/>
                    </a:lnTo>
                    <a:lnTo>
                      <a:pt x="89" y="119"/>
                    </a:lnTo>
                    <a:lnTo>
                      <a:pt x="82" y="126"/>
                    </a:lnTo>
                    <a:lnTo>
                      <a:pt x="76" y="133"/>
                    </a:lnTo>
                    <a:lnTo>
                      <a:pt x="68" y="141"/>
                    </a:lnTo>
                    <a:lnTo>
                      <a:pt x="61" y="148"/>
                    </a:lnTo>
                    <a:lnTo>
                      <a:pt x="54" y="155"/>
                    </a:lnTo>
                    <a:lnTo>
                      <a:pt x="47" y="161"/>
                    </a:lnTo>
                    <a:lnTo>
                      <a:pt x="47" y="162"/>
                    </a:lnTo>
                    <a:lnTo>
                      <a:pt x="47" y="163"/>
                    </a:lnTo>
                    <a:lnTo>
                      <a:pt x="47" y="164"/>
                    </a:lnTo>
                    <a:lnTo>
                      <a:pt x="47" y="165"/>
                    </a:lnTo>
                    <a:lnTo>
                      <a:pt x="38" y="170"/>
                    </a:lnTo>
                    <a:lnTo>
                      <a:pt x="33" y="177"/>
                    </a:lnTo>
                    <a:lnTo>
                      <a:pt x="31" y="185"/>
                    </a:lnTo>
                    <a:lnTo>
                      <a:pt x="32" y="193"/>
                    </a:lnTo>
                    <a:lnTo>
                      <a:pt x="36" y="202"/>
                    </a:lnTo>
                    <a:lnTo>
                      <a:pt x="42" y="211"/>
                    </a:lnTo>
                    <a:lnTo>
                      <a:pt x="49" y="221"/>
                    </a:lnTo>
                    <a:lnTo>
                      <a:pt x="57" y="230"/>
                    </a:lnTo>
                    <a:lnTo>
                      <a:pt x="0" y="23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" name="Freeform 78"/>
              <p:cNvSpPr>
                <a:spLocks/>
              </p:cNvSpPr>
              <p:nvPr/>
            </p:nvSpPr>
            <p:spPr bwMode="auto">
              <a:xfrm>
                <a:off x="3760" y="2328"/>
                <a:ext cx="14" cy="1"/>
              </a:xfrm>
              <a:custGeom>
                <a:avLst/>
                <a:gdLst>
                  <a:gd name="T0" fmla="*/ 25 w 26"/>
                  <a:gd name="T1" fmla="*/ 3 h 3"/>
                  <a:gd name="T2" fmla="*/ 0 w 26"/>
                  <a:gd name="T3" fmla="*/ 3 h 3"/>
                  <a:gd name="T4" fmla="*/ 6 w 26"/>
                  <a:gd name="T5" fmla="*/ 1 h 3"/>
                  <a:gd name="T6" fmla="*/ 13 w 26"/>
                  <a:gd name="T7" fmla="*/ 0 h 3"/>
                  <a:gd name="T8" fmla="*/ 20 w 26"/>
                  <a:gd name="T9" fmla="*/ 0 h 3"/>
                  <a:gd name="T10" fmla="*/ 26 w 26"/>
                  <a:gd name="T11" fmla="*/ 0 h 3"/>
                  <a:gd name="T12" fmla="*/ 26 w 26"/>
                  <a:gd name="T13" fmla="*/ 1 h 3"/>
                  <a:gd name="T14" fmla="*/ 26 w 26"/>
                  <a:gd name="T15" fmla="*/ 1 h 3"/>
                  <a:gd name="T16" fmla="*/ 25 w 26"/>
                  <a:gd name="T17" fmla="*/ 2 h 3"/>
                  <a:gd name="T18" fmla="*/ 25 w 26"/>
                  <a:gd name="T19" fmla="*/ 3 h 3"/>
                  <a:gd name="T20" fmla="*/ 25 w 26"/>
                  <a:gd name="T21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6" h="3">
                    <a:moveTo>
                      <a:pt x="25" y="3"/>
                    </a:moveTo>
                    <a:lnTo>
                      <a:pt x="0" y="3"/>
                    </a:lnTo>
                    <a:lnTo>
                      <a:pt x="6" y="1"/>
                    </a:lnTo>
                    <a:lnTo>
                      <a:pt x="13" y="0"/>
                    </a:lnTo>
                    <a:lnTo>
                      <a:pt x="20" y="0"/>
                    </a:lnTo>
                    <a:lnTo>
                      <a:pt x="26" y="0"/>
                    </a:lnTo>
                    <a:lnTo>
                      <a:pt x="26" y="1"/>
                    </a:lnTo>
                    <a:lnTo>
                      <a:pt x="26" y="1"/>
                    </a:lnTo>
                    <a:lnTo>
                      <a:pt x="25" y="2"/>
                    </a:lnTo>
                    <a:lnTo>
                      <a:pt x="25" y="3"/>
                    </a:lnTo>
                    <a:lnTo>
                      <a:pt x="25" y="3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" name="Freeform 79"/>
              <p:cNvSpPr>
                <a:spLocks/>
              </p:cNvSpPr>
              <p:nvPr/>
            </p:nvSpPr>
            <p:spPr bwMode="auto">
              <a:xfrm>
                <a:off x="3677" y="2304"/>
                <a:ext cx="22" cy="25"/>
              </a:xfrm>
              <a:custGeom>
                <a:avLst/>
                <a:gdLst>
                  <a:gd name="T0" fmla="*/ 41 w 44"/>
                  <a:gd name="T1" fmla="*/ 50 h 50"/>
                  <a:gd name="T2" fmla="*/ 0 w 44"/>
                  <a:gd name="T3" fmla="*/ 50 h 50"/>
                  <a:gd name="T4" fmla="*/ 0 w 44"/>
                  <a:gd name="T5" fmla="*/ 2 h 50"/>
                  <a:gd name="T6" fmla="*/ 2 w 44"/>
                  <a:gd name="T7" fmla="*/ 1 h 50"/>
                  <a:gd name="T8" fmla="*/ 5 w 44"/>
                  <a:gd name="T9" fmla="*/ 1 h 50"/>
                  <a:gd name="T10" fmla="*/ 8 w 44"/>
                  <a:gd name="T11" fmla="*/ 0 h 50"/>
                  <a:gd name="T12" fmla="*/ 10 w 44"/>
                  <a:gd name="T13" fmla="*/ 0 h 50"/>
                  <a:gd name="T14" fmla="*/ 10 w 44"/>
                  <a:gd name="T15" fmla="*/ 0 h 50"/>
                  <a:gd name="T16" fmla="*/ 11 w 44"/>
                  <a:gd name="T17" fmla="*/ 0 h 50"/>
                  <a:gd name="T18" fmla="*/ 12 w 44"/>
                  <a:gd name="T19" fmla="*/ 0 h 50"/>
                  <a:gd name="T20" fmla="*/ 12 w 44"/>
                  <a:gd name="T21" fmla="*/ 0 h 50"/>
                  <a:gd name="T22" fmla="*/ 24 w 44"/>
                  <a:gd name="T23" fmla="*/ 3 h 50"/>
                  <a:gd name="T24" fmla="*/ 33 w 44"/>
                  <a:gd name="T25" fmla="*/ 7 h 50"/>
                  <a:gd name="T26" fmla="*/ 39 w 44"/>
                  <a:gd name="T27" fmla="*/ 12 h 50"/>
                  <a:gd name="T28" fmla="*/ 42 w 44"/>
                  <a:gd name="T29" fmla="*/ 18 h 50"/>
                  <a:gd name="T30" fmla="*/ 44 w 44"/>
                  <a:gd name="T31" fmla="*/ 26 h 50"/>
                  <a:gd name="T32" fmla="*/ 44 w 44"/>
                  <a:gd name="T33" fmla="*/ 33 h 50"/>
                  <a:gd name="T34" fmla="*/ 43 w 44"/>
                  <a:gd name="T35" fmla="*/ 42 h 50"/>
                  <a:gd name="T36" fmla="*/ 41 w 44"/>
                  <a:gd name="T3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4" h="50">
                    <a:moveTo>
                      <a:pt x="41" y="50"/>
                    </a:moveTo>
                    <a:lnTo>
                      <a:pt x="0" y="50"/>
                    </a:lnTo>
                    <a:lnTo>
                      <a:pt x="0" y="2"/>
                    </a:lnTo>
                    <a:lnTo>
                      <a:pt x="2" y="1"/>
                    </a:lnTo>
                    <a:lnTo>
                      <a:pt x="5" y="1"/>
                    </a:lnTo>
                    <a:lnTo>
                      <a:pt x="8" y="0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1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24" y="3"/>
                    </a:lnTo>
                    <a:lnTo>
                      <a:pt x="33" y="7"/>
                    </a:lnTo>
                    <a:lnTo>
                      <a:pt x="39" y="12"/>
                    </a:lnTo>
                    <a:lnTo>
                      <a:pt x="42" y="18"/>
                    </a:lnTo>
                    <a:lnTo>
                      <a:pt x="44" y="26"/>
                    </a:lnTo>
                    <a:lnTo>
                      <a:pt x="44" y="33"/>
                    </a:lnTo>
                    <a:lnTo>
                      <a:pt x="43" y="42"/>
                    </a:lnTo>
                    <a:lnTo>
                      <a:pt x="41" y="5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" name="Freeform 80"/>
              <p:cNvSpPr>
                <a:spLocks/>
              </p:cNvSpPr>
              <p:nvPr/>
            </p:nvSpPr>
            <p:spPr bwMode="auto">
              <a:xfrm>
                <a:off x="3587" y="3248"/>
                <a:ext cx="20" cy="4"/>
              </a:xfrm>
              <a:custGeom>
                <a:avLst/>
                <a:gdLst>
                  <a:gd name="T0" fmla="*/ 2 w 39"/>
                  <a:gd name="T1" fmla="*/ 0 h 7"/>
                  <a:gd name="T2" fmla="*/ 39 w 39"/>
                  <a:gd name="T3" fmla="*/ 0 h 7"/>
                  <a:gd name="T4" fmla="*/ 34 w 39"/>
                  <a:gd name="T5" fmla="*/ 1 h 7"/>
                  <a:gd name="T6" fmla="*/ 29 w 39"/>
                  <a:gd name="T7" fmla="*/ 3 h 7"/>
                  <a:gd name="T8" fmla="*/ 24 w 39"/>
                  <a:gd name="T9" fmla="*/ 4 h 7"/>
                  <a:gd name="T10" fmla="*/ 20 w 39"/>
                  <a:gd name="T11" fmla="*/ 5 h 7"/>
                  <a:gd name="T12" fmla="*/ 14 w 39"/>
                  <a:gd name="T13" fmla="*/ 7 h 7"/>
                  <a:gd name="T14" fmla="*/ 9 w 39"/>
                  <a:gd name="T15" fmla="*/ 7 h 7"/>
                  <a:gd name="T16" fmla="*/ 5 w 39"/>
                  <a:gd name="T17" fmla="*/ 7 h 7"/>
                  <a:gd name="T18" fmla="*/ 0 w 39"/>
                  <a:gd name="T19" fmla="*/ 7 h 7"/>
                  <a:gd name="T20" fmla="*/ 1 w 39"/>
                  <a:gd name="T21" fmla="*/ 4 h 7"/>
                  <a:gd name="T22" fmla="*/ 1 w 39"/>
                  <a:gd name="T23" fmla="*/ 3 h 7"/>
                  <a:gd name="T24" fmla="*/ 1 w 39"/>
                  <a:gd name="T25" fmla="*/ 1 h 7"/>
                  <a:gd name="T26" fmla="*/ 2 w 39"/>
                  <a:gd name="T27" fmla="*/ 0 h 7"/>
                  <a:gd name="T28" fmla="*/ 2 w 39"/>
                  <a:gd name="T29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9" h="7">
                    <a:moveTo>
                      <a:pt x="2" y="0"/>
                    </a:moveTo>
                    <a:lnTo>
                      <a:pt x="39" y="0"/>
                    </a:lnTo>
                    <a:lnTo>
                      <a:pt x="34" y="1"/>
                    </a:lnTo>
                    <a:lnTo>
                      <a:pt x="29" y="3"/>
                    </a:lnTo>
                    <a:lnTo>
                      <a:pt x="24" y="4"/>
                    </a:lnTo>
                    <a:lnTo>
                      <a:pt x="20" y="5"/>
                    </a:lnTo>
                    <a:lnTo>
                      <a:pt x="14" y="7"/>
                    </a:lnTo>
                    <a:lnTo>
                      <a:pt x="9" y="7"/>
                    </a:lnTo>
                    <a:lnTo>
                      <a:pt x="5" y="7"/>
                    </a:lnTo>
                    <a:lnTo>
                      <a:pt x="0" y="7"/>
                    </a:lnTo>
                    <a:lnTo>
                      <a:pt x="1" y="4"/>
                    </a:lnTo>
                    <a:lnTo>
                      <a:pt x="1" y="3"/>
                    </a:lnTo>
                    <a:lnTo>
                      <a:pt x="1" y="1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5" name="Freeform 81"/>
              <p:cNvSpPr>
                <a:spLocks/>
              </p:cNvSpPr>
              <p:nvPr/>
            </p:nvSpPr>
            <p:spPr bwMode="auto">
              <a:xfrm>
                <a:off x="3661" y="3248"/>
                <a:ext cx="16" cy="27"/>
              </a:xfrm>
              <a:custGeom>
                <a:avLst/>
                <a:gdLst>
                  <a:gd name="T0" fmla="*/ 5 w 32"/>
                  <a:gd name="T1" fmla="*/ 0 h 54"/>
                  <a:gd name="T2" fmla="*/ 32 w 32"/>
                  <a:gd name="T3" fmla="*/ 0 h 54"/>
                  <a:gd name="T4" fmla="*/ 32 w 32"/>
                  <a:gd name="T5" fmla="*/ 54 h 54"/>
                  <a:gd name="T6" fmla="*/ 20 w 32"/>
                  <a:gd name="T7" fmla="*/ 50 h 54"/>
                  <a:gd name="T8" fmla="*/ 11 w 32"/>
                  <a:gd name="T9" fmla="*/ 46 h 54"/>
                  <a:gd name="T10" fmla="*/ 5 w 32"/>
                  <a:gd name="T11" fmla="*/ 39 h 54"/>
                  <a:gd name="T12" fmla="*/ 2 w 32"/>
                  <a:gd name="T13" fmla="*/ 32 h 54"/>
                  <a:gd name="T14" fmla="*/ 0 w 32"/>
                  <a:gd name="T15" fmla="*/ 25 h 54"/>
                  <a:gd name="T16" fmla="*/ 2 w 32"/>
                  <a:gd name="T17" fmla="*/ 17 h 54"/>
                  <a:gd name="T18" fmla="*/ 3 w 32"/>
                  <a:gd name="T19" fmla="*/ 8 h 54"/>
                  <a:gd name="T20" fmla="*/ 5 w 32"/>
                  <a:gd name="T2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2" h="54">
                    <a:moveTo>
                      <a:pt x="5" y="0"/>
                    </a:moveTo>
                    <a:lnTo>
                      <a:pt x="32" y="0"/>
                    </a:lnTo>
                    <a:lnTo>
                      <a:pt x="32" y="54"/>
                    </a:lnTo>
                    <a:lnTo>
                      <a:pt x="20" y="50"/>
                    </a:lnTo>
                    <a:lnTo>
                      <a:pt x="11" y="46"/>
                    </a:lnTo>
                    <a:lnTo>
                      <a:pt x="5" y="39"/>
                    </a:lnTo>
                    <a:lnTo>
                      <a:pt x="2" y="32"/>
                    </a:lnTo>
                    <a:lnTo>
                      <a:pt x="0" y="25"/>
                    </a:lnTo>
                    <a:lnTo>
                      <a:pt x="2" y="17"/>
                    </a:lnTo>
                    <a:lnTo>
                      <a:pt x="3" y="8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6" name="Freeform 82"/>
              <p:cNvSpPr>
                <a:spLocks/>
              </p:cNvSpPr>
              <p:nvPr/>
            </p:nvSpPr>
            <p:spPr bwMode="auto">
              <a:xfrm>
                <a:off x="3588" y="3133"/>
                <a:ext cx="89" cy="115"/>
              </a:xfrm>
              <a:custGeom>
                <a:avLst/>
                <a:gdLst>
                  <a:gd name="T0" fmla="*/ 178 w 178"/>
                  <a:gd name="T1" fmla="*/ 0 h 231"/>
                  <a:gd name="T2" fmla="*/ 151 w 178"/>
                  <a:gd name="T3" fmla="*/ 231 h 231"/>
                  <a:gd name="T4" fmla="*/ 158 w 178"/>
                  <a:gd name="T5" fmla="*/ 206 h 231"/>
                  <a:gd name="T6" fmla="*/ 161 w 178"/>
                  <a:gd name="T7" fmla="*/ 186 h 231"/>
                  <a:gd name="T8" fmla="*/ 130 w 178"/>
                  <a:gd name="T9" fmla="*/ 189 h 231"/>
                  <a:gd name="T10" fmla="*/ 98 w 178"/>
                  <a:gd name="T11" fmla="*/ 202 h 231"/>
                  <a:gd name="T12" fmla="*/ 67 w 178"/>
                  <a:gd name="T13" fmla="*/ 217 h 231"/>
                  <a:gd name="T14" fmla="*/ 37 w 178"/>
                  <a:gd name="T15" fmla="*/ 231 h 231"/>
                  <a:gd name="T16" fmla="*/ 4 w 178"/>
                  <a:gd name="T17" fmla="*/ 225 h 231"/>
                  <a:gd name="T18" fmla="*/ 11 w 178"/>
                  <a:gd name="T19" fmla="*/ 213 h 231"/>
                  <a:gd name="T20" fmla="*/ 21 w 178"/>
                  <a:gd name="T21" fmla="*/ 201 h 231"/>
                  <a:gd name="T22" fmla="*/ 30 w 178"/>
                  <a:gd name="T23" fmla="*/ 189 h 231"/>
                  <a:gd name="T24" fmla="*/ 36 w 178"/>
                  <a:gd name="T25" fmla="*/ 183 h 231"/>
                  <a:gd name="T26" fmla="*/ 39 w 178"/>
                  <a:gd name="T27" fmla="*/ 183 h 231"/>
                  <a:gd name="T28" fmla="*/ 44 w 178"/>
                  <a:gd name="T29" fmla="*/ 178 h 231"/>
                  <a:gd name="T30" fmla="*/ 57 w 178"/>
                  <a:gd name="T31" fmla="*/ 163 h 231"/>
                  <a:gd name="T32" fmla="*/ 73 w 178"/>
                  <a:gd name="T33" fmla="*/ 148 h 231"/>
                  <a:gd name="T34" fmla="*/ 84 w 178"/>
                  <a:gd name="T35" fmla="*/ 134 h 231"/>
                  <a:gd name="T36" fmla="*/ 88 w 178"/>
                  <a:gd name="T37" fmla="*/ 128 h 231"/>
                  <a:gd name="T38" fmla="*/ 90 w 178"/>
                  <a:gd name="T39" fmla="*/ 128 h 231"/>
                  <a:gd name="T40" fmla="*/ 91 w 178"/>
                  <a:gd name="T41" fmla="*/ 127 h 231"/>
                  <a:gd name="T42" fmla="*/ 91 w 178"/>
                  <a:gd name="T43" fmla="*/ 123 h 231"/>
                  <a:gd name="T44" fmla="*/ 96 w 178"/>
                  <a:gd name="T45" fmla="*/ 120 h 231"/>
                  <a:gd name="T46" fmla="*/ 108 w 178"/>
                  <a:gd name="T47" fmla="*/ 109 h 231"/>
                  <a:gd name="T48" fmla="*/ 123 w 178"/>
                  <a:gd name="T49" fmla="*/ 94 h 231"/>
                  <a:gd name="T50" fmla="*/ 137 w 178"/>
                  <a:gd name="T51" fmla="*/ 80 h 231"/>
                  <a:gd name="T52" fmla="*/ 144 w 178"/>
                  <a:gd name="T53" fmla="*/ 73 h 231"/>
                  <a:gd name="T54" fmla="*/ 144 w 178"/>
                  <a:gd name="T55" fmla="*/ 70 h 231"/>
                  <a:gd name="T56" fmla="*/ 155 w 178"/>
                  <a:gd name="T57" fmla="*/ 64 h 231"/>
                  <a:gd name="T58" fmla="*/ 161 w 178"/>
                  <a:gd name="T59" fmla="*/ 49 h 231"/>
                  <a:gd name="T60" fmla="*/ 155 w 178"/>
                  <a:gd name="T61" fmla="*/ 30 h 231"/>
                  <a:gd name="T62" fmla="*/ 140 w 178"/>
                  <a:gd name="T63" fmla="*/ 9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8" h="231">
                    <a:moveTo>
                      <a:pt x="130" y="0"/>
                    </a:moveTo>
                    <a:lnTo>
                      <a:pt x="178" y="0"/>
                    </a:lnTo>
                    <a:lnTo>
                      <a:pt x="178" y="231"/>
                    </a:lnTo>
                    <a:lnTo>
                      <a:pt x="151" y="231"/>
                    </a:lnTo>
                    <a:lnTo>
                      <a:pt x="155" y="218"/>
                    </a:lnTo>
                    <a:lnTo>
                      <a:pt x="158" y="206"/>
                    </a:lnTo>
                    <a:lnTo>
                      <a:pt x="161" y="195"/>
                    </a:lnTo>
                    <a:lnTo>
                      <a:pt x="161" y="186"/>
                    </a:lnTo>
                    <a:lnTo>
                      <a:pt x="145" y="187"/>
                    </a:lnTo>
                    <a:lnTo>
                      <a:pt x="130" y="189"/>
                    </a:lnTo>
                    <a:lnTo>
                      <a:pt x="114" y="195"/>
                    </a:lnTo>
                    <a:lnTo>
                      <a:pt x="98" y="202"/>
                    </a:lnTo>
                    <a:lnTo>
                      <a:pt x="82" y="209"/>
                    </a:lnTo>
                    <a:lnTo>
                      <a:pt x="67" y="217"/>
                    </a:lnTo>
                    <a:lnTo>
                      <a:pt x="52" y="225"/>
                    </a:lnTo>
                    <a:lnTo>
                      <a:pt x="37" y="231"/>
                    </a:lnTo>
                    <a:lnTo>
                      <a:pt x="0" y="231"/>
                    </a:lnTo>
                    <a:lnTo>
                      <a:pt x="4" y="225"/>
                    </a:lnTo>
                    <a:lnTo>
                      <a:pt x="7" y="219"/>
                    </a:lnTo>
                    <a:lnTo>
                      <a:pt x="11" y="213"/>
                    </a:lnTo>
                    <a:lnTo>
                      <a:pt x="16" y="206"/>
                    </a:lnTo>
                    <a:lnTo>
                      <a:pt x="21" y="201"/>
                    </a:lnTo>
                    <a:lnTo>
                      <a:pt x="26" y="195"/>
                    </a:lnTo>
                    <a:lnTo>
                      <a:pt x="30" y="189"/>
                    </a:lnTo>
                    <a:lnTo>
                      <a:pt x="35" y="183"/>
                    </a:lnTo>
                    <a:lnTo>
                      <a:pt x="36" y="183"/>
                    </a:lnTo>
                    <a:lnTo>
                      <a:pt x="38" y="183"/>
                    </a:lnTo>
                    <a:lnTo>
                      <a:pt x="39" y="183"/>
                    </a:lnTo>
                    <a:lnTo>
                      <a:pt x="41" y="183"/>
                    </a:lnTo>
                    <a:lnTo>
                      <a:pt x="44" y="178"/>
                    </a:lnTo>
                    <a:lnTo>
                      <a:pt x="50" y="171"/>
                    </a:lnTo>
                    <a:lnTo>
                      <a:pt x="57" y="163"/>
                    </a:lnTo>
                    <a:lnTo>
                      <a:pt x="65" y="156"/>
                    </a:lnTo>
                    <a:lnTo>
                      <a:pt x="73" y="148"/>
                    </a:lnTo>
                    <a:lnTo>
                      <a:pt x="80" y="141"/>
                    </a:lnTo>
                    <a:lnTo>
                      <a:pt x="84" y="134"/>
                    </a:lnTo>
                    <a:lnTo>
                      <a:pt x="87" y="128"/>
                    </a:lnTo>
                    <a:lnTo>
                      <a:pt x="88" y="128"/>
                    </a:lnTo>
                    <a:lnTo>
                      <a:pt x="89" y="128"/>
                    </a:lnTo>
                    <a:lnTo>
                      <a:pt x="90" y="128"/>
                    </a:lnTo>
                    <a:lnTo>
                      <a:pt x="91" y="128"/>
                    </a:lnTo>
                    <a:lnTo>
                      <a:pt x="91" y="127"/>
                    </a:lnTo>
                    <a:lnTo>
                      <a:pt x="91" y="125"/>
                    </a:lnTo>
                    <a:lnTo>
                      <a:pt x="91" y="123"/>
                    </a:lnTo>
                    <a:lnTo>
                      <a:pt x="91" y="122"/>
                    </a:lnTo>
                    <a:lnTo>
                      <a:pt x="96" y="120"/>
                    </a:lnTo>
                    <a:lnTo>
                      <a:pt x="102" y="115"/>
                    </a:lnTo>
                    <a:lnTo>
                      <a:pt x="108" y="109"/>
                    </a:lnTo>
                    <a:lnTo>
                      <a:pt x="117" y="102"/>
                    </a:lnTo>
                    <a:lnTo>
                      <a:pt x="123" y="94"/>
                    </a:lnTo>
                    <a:lnTo>
                      <a:pt x="130" y="85"/>
                    </a:lnTo>
                    <a:lnTo>
                      <a:pt x="137" y="80"/>
                    </a:lnTo>
                    <a:lnTo>
                      <a:pt x="144" y="74"/>
                    </a:lnTo>
                    <a:lnTo>
                      <a:pt x="144" y="73"/>
                    </a:lnTo>
                    <a:lnTo>
                      <a:pt x="144" y="72"/>
                    </a:lnTo>
                    <a:lnTo>
                      <a:pt x="144" y="70"/>
                    </a:lnTo>
                    <a:lnTo>
                      <a:pt x="144" y="69"/>
                    </a:lnTo>
                    <a:lnTo>
                      <a:pt x="155" y="64"/>
                    </a:lnTo>
                    <a:lnTo>
                      <a:pt x="159" y="57"/>
                    </a:lnTo>
                    <a:lnTo>
                      <a:pt x="161" y="49"/>
                    </a:lnTo>
                    <a:lnTo>
                      <a:pt x="159" y="39"/>
                    </a:lnTo>
                    <a:lnTo>
                      <a:pt x="155" y="30"/>
                    </a:lnTo>
                    <a:lnTo>
                      <a:pt x="148" y="20"/>
                    </a:lnTo>
                    <a:lnTo>
                      <a:pt x="140" y="9"/>
                    </a:lnTo>
                    <a:lnTo>
                      <a:pt x="13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7" name="Freeform 83"/>
              <p:cNvSpPr>
                <a:spLocks/>
              </p:cNvSpPr>
              <p:nvPr/>
            </p:nvSpPr>
            <p:spPr bwMode="auto">
              <a:xfrm>
                <a:off x="3562" y="3018"/>
                <a:ext cx="115" cy="115"/>
              </a:xfrm>
              <a:custGeom>
                <a:avLst/>
                <a:gdLst>
                  <a:gd name="T0" fmla="*/ 231 w 231"/>
                  <a:gd name="T1" fmla="*/ 0 h 229"/>
                  <a:gd name="T2" fmla="*/ 183 w 231"/>
                  <a:gd name="T3" fmla="*/ 229 h 229"/>
                  <a:gd name="T4" fmla="*/ 170 w 231"/>
                  <a:gd name="T5" fmla="*/ 216 h 229"/>
                  <a:gd name="T6" fmla="*/ 157 w 231"/>
                  <a:gd name="T7" fmla="*/ 206 h 229"/>
                  <a:gd name="T8" fmla="*/ 148 w 231"/>
                  <a:gd name="T9" fmla="*/ 197 h 229"/>
                  <a:gd name="T10" fmla="*/ 141 w 231"/>
                  <a:gd name="T11" fmla="*/ 191 h 229"/>
                  <a:gd name="T12" fmla="*/ 142 w 231"/>
                  <a:gd name="T13" fmla="*/ 183 h 229"/>
                  <a:gd name="T14" fmla="*/ 149 w 231"/>
                  <a:gd name="T15" fmla="*/ 168 h 229"/>
                  <a:gd name="T16" fmla="*/ 151 w 231"/>
                  <a:gd name="T17" fmla="*/ 168 h 229"/>
                  <a:gd name="T18" fmla="*/ 155 w 231"/>
                  <a:gd name="T19" fmla="*/ 168 h 229"/>
                  <a:gd name="T20" fmla="*/ 157 w 231"/>
                  <a:gd name="T21" fmla="*/ 162 h 229"/>
                  <a:gd name="T22" fmla="*/ 170 w 231"/>
                  <a:gd name="T23" fmla="*/ 146 h 229"/>
                  <a:gd name="T24" fmla="*/ 172 w 231"/>
                  <a:gd name="T25" fmla="*/ 146 h 229"/>
                  <a:gd name="T26" fmla="*/ 174 w 231"/>
                  <a:gd name="T27" fmla="*/ 146 h 229"/>
                  <a:gd name="T28" fmla="*/ 182 w 231"/>
                  <a:gd name="T29" fmla="*/ 135 h 229"/>
                  <a:gd name="T30" fmla="*/ 193 w 231"/>
                  <a:gd name="T31" fmla="*/ 123 h 229"/>
                  <a:gd name="T32" fmla="*/ 198 w 231"/>
                  <a:gd name="T33" fmla="*/ 110 h 229"/>
                  <a:gd name="T34" fmla="*/ 193 w 231"/>
                  <a:gd name="T35" fmla="*/ 98 h 229"/>
                  <a:gd name="T36" fmla="*/ 152 w 231"/>
                  <a:gd name="T37" fmla="*/ 107 h 229"/>
                  <a:gd name="T38" fmla="*/ 120 w 231"/>
                  <a:gd name="T39" fmla="*/ 114 h 229"/>
                  <a:gd name="T40" fmla="*/ 92 w 231"/>
                  <a:gd name="T41" fmla="*/ 120 h 229"/>
                  <a:gd name="T42" fmla="*/ 69 w 231"/>
                  <a:gd name="T43" fmla="*/ 125 h 229"/>
                  <a:gd name="T44" fmla="*/ 51 w 231"/>
                  <a:gd name="T45" fmla="*/ 129 h 229"/>
                  <a:gd name="T46" fmla="*/ 34 w 231"/>
                  <a:gd name="T47" fmla="*/ 132 h 229"/>
                  <a:gd name="T48" fmla="*/ 16 w 231"/>
                  <a:gd name="T49" fmla="*/ 136 h 229"/>
                  <a:gd name="T50" fmla="*/ 0 w 231"/>
                  <a:gd name="T51" fmla="*/ 139 h 229"/>
                  <a:gd name="T52" fmla="*/ 5 w 231"/>
                  <a:gd name="T53" fmla="*/ 99 h 229"/>
                  <a:gd name="T54" fmla="*/ 14 w 231"/>
                  <a:gd name="T55" fmla="*/ 92 h 229"/>
                  <a:gd name="T56" fmla="*/ 24 w 231"/>
                  <a:gd name="T57" fmla="*/ 85 h 229"/>
                  <a:gd name="T58" fmla="*/ 38 w 231"/>
                  <a:gd name="T59" fmla="*/ 76 h 229"/>
                  <a:gd name="T60" fmla="*/ 45 w 231"/>
                  <a:gd name="T61" fmla="*/ 69 h 229"/>
                  <a:gd name="T62" fmla="*/ 45 w 231"/>
                  <a:gd name="T63" fmla="*/ 67 h 229"/>
                  <a:gd name="T64" fmla="*/ 54 w 231"/>
                  <a:gd name="T65" fmla="*/ 60 h 229"/>
                  <a:gd name="T66" fmla="*/ 80 w 231"/>
                  <a:gd name="T67" fmla="*/ 46 h 229"/>
                  <a:gd name="T68" fmla="*/ 110 w 231"/>
                  <a:gd name="T69" fmla="*/ 29 h 229"/>
                  <a:gd name="T70" fmla="*/ 141 w 231"/>
                  <a:gd name="T71" fmla="*/ 10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31" h="229">
                    <a:moveTo>
                      <a:pt x="156" y="0"/>
                    </a:moveTo>
                    <a:lnTo>
                      <a:pt x="231" y="0"/>
                    </a:lnTo>
                    <a:lnTo>
                      <a:pt x="231" y="229"/>
                    </a:lnTo>
                    <a:lnTo>
                      <a:pt x="183" y="229"/>
                    </a:lnTo>
                    <a:lnTo>
                      <a:pt x="176" y="222"/>
                    </a:lnTo>
                    <a:lnTo>
                      <a:pt x="170" y="216"/>
                    </a:lnTo>
                    <a:lnTo>
                      <a:pt x="164" y="211"/>
                    </a:lnTo>
                    <a:lnTo>
                      <a:pt x="157" y="206"/>
                    </a:lnTo>
                    <a:lnTo>
                      <a:pt x="152" y="202"/>
                    </a:lnTo>
                    <a:lnTo>
                      <a:pt x="148" y="197"/>
                    </a:lnTo>
                    <a:lnTo>
                      <a:pt x="143" y="193"/>
                    </a:lnTo>
                    <a:lnTo>
                      <a:pt x="141" y="191"/>
                    </a:lnTo>
                    <a:lnTo>
                      <a:pt x="141" y="187"/>
                    </a:lnTo>
                    <a:lnTo>
                      <a:pt x="142" y="183"/>
                    </a:lnTo>
                    <a:lnTo>
                      <a:pt x="144" y="177"/>
                    </a:lnTo>
                    <a:lnTo>
                      <a:pt x="149" y="168"/>
                    </a:lnTo>
                    <a:lnTo>
                      <a:pt x="150" y="168"/>
                    </a:lnTo>
                    <a:lnTo>
                      <a:pt x="151" y="168"/>
                    </a:lnTo>
                    <a:lnTo>
                      <a:pt x="153" y="168"/>
                    </a:lnTo>
                    <a:lnTo>
                      <a:pt x="155" y="168"/>
                    </a:lnTo>
                    <a:lnTo>
                      <a:pt x="156" y="165"/>
                    </a:lnTo>
                    <a:lnTo>
                      <a:pt x="157" y="162"/>
                    </a:lnTo>
                    <a:lnTo>
                      <a:pt x="161" y="157"/>
                    </a:lnTo>
                    <a:lnTo>
                      <a:pt x="170" y="146"/>
                    </a:lnTo>
                    <a:lnTo>
                      <a:pt x="171" y="146"/>
                    </a:lnTo>
                    <a:lnTo>
                      <a:pt x="172" y="146"/>
                    </a:lnTo>
                    <a:lnTo>
                      <a:pt x="173" y="146"/>
                    </a:lnTo>
                    <a:lnTo>
                      <a:pt x="174" y="146"/>
                    </a:lnTo>
                    <a:lnTo>
                      <a:pt x="178" y="140"/>
                    </a:lnTo>
                    <a:lnTo>
                      <a:pt x="182" y="135"/>
                    </a:lnTo>
                    <a:lnTo>
                      <a:pt x="188" y="129"/>
                    </a:lnTo>
                    <a:lnTo>
                      <a:pt x="193" y="123"/>
                    </a:lnTo>
                    <a:lnTo>
                      <a:pt x="197" y="117"/>
                    </a:lnTo>
                    <a:lnTo>
                      <a:pt x="198" y="110"/>
                    </a:lnTo>
                    <a:lnTo>
                      <a:pt x="197" y="105"/>
                    </a:lnTo>
                    <a:lnTo>
                      <a:pt x="193" y="98"/>
                    </a:lnTo>
                    <a:lnTo>
                      <a:pt x="172" y="102"/>
                    </a:lnTo>
                    <a:lnTo>
                      <a:pt x="152" y="107"/>
                    </a:lnTo>
                    <a:lnTo>
                      <a:pt x="135" y="110"/>
                    </a:lnTo>
                    <a:lnTo>
                      <a:pt x="120" y="114"/>
                    </a:lnTo>
                    <a:lnTo>
                      <a:pt x="105" y="117"/>
                    </a:lnTo>
                    <a:lnTo>
                      <a:pt x="92" y="120"/>
                    </a:lnTo>
                    <a:lnTo>
                      <a:pt x="81" y="123"/>
                    </a:lnTo>
                    <a:lnTo>
                      <a:pt x="69" y="125"/>
                    </a:lnTo>
                    <a:lnTo>
                      <a:pt x="60" y="127"/>
                    </a:lnTo>
                    <a:lnTo>
                      <a:pt x="51" y="129"/>
                    </a:lnTo>
                    <a:lnTo>
                      <a:pt x="42" y="131"/>
                    </a:lnTo>
                    <a:lnTo>
                      <a:pt x="34" y="132"/>
                    </a:lnTo>
                    <a:lnTo>
                      <a:pt x="26" y="135"/>
                    </a:lnTo>
                    <a:lnTo>
                      <a:pt x="16" y="136"/>
                    </a:lnTo>
                    <a:lnTo>
                      <a:pt x="8" y="138"/>
                    </a:lnTo>
                    <a:lnTo>
                      <a:pt x="0" y="139"/>
                    </a:lnTo>
                    <a:lnTo>
                      <a:pt x="0" y="102"/>
                    </a:lnTo>
                    <a:lnTo>
                      <a:pt x="5" y="99"/>
                    </a:lnTo>
                    <a:lnTo>
                      <a:pt x="8" y="95"/>
                    </a:lnTo>
                    <a:lnTo>
                      <a:pt x="14" y="92"/>
                    </a:lnTo>
                    <a:lnTo>
                      <a:pt x="19" y="89"/>
                    </a:lnTo>
                    <a:lnTo>
                      <a:pt x="24" y="85"/>
                    </a:lnTo>
                    <a:lnTo>
                      <a:pt x="31" y="81"/>
                    </a:lnTo>
                    <a:lnTo>
                      <a:pt x="38" y="76"/>
                    </a:lnTo>
                    <a:lnTo>
                      <a:pt x="45" y="70"/>
                    </a:lnTo>
                    <a:lnTo>
                      <a:pt x="45" y="69"/>
                    </a:lnTo>
                    <a:lnTo>
                      <a:pt x="45" y="68"/>
                    </a:lnTo>
                    <a:lnTo>
                      <a:pt x="45" y="67"/>
                    </a:lnTo>
                    <a:lnTo>
                      <a:pt x="45" y="66"/>
                    </a:lnTo>
                    <a:lnTo>
                      <a:pt x="54" y="60"/>
                    </a:lnTo>
                    <a:lnTo>
                      <a:pt x="67" y="53"/>
                    </a:lnTo>
                    <a:lnTo>
                      <a:pt x="80" y="46"/>
                    </a:lnTo>
                    <a:lnTo>
                      <a:pt x="95" y="38"/>
                    </a:lnTo>
                    <a:lnTo>
                      <a:pt x="110" y="29"/>
                    </a:lnTo>
                    <a:lnTo>
                      <a:pt x="125" y="19"/>
                    </a:lnTo>
                    <a:lnTo>
                      <a:pt x="141" y="1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" name="Freeform 84"/>
              <p:cNvSpPr>
                <a:spLocks/>
              </p:cNvSpPr>
              <p:nvPr/>
            </p:nvSpPr>
            <p:spPr bwMode="auto">
              <a:xfrm>
                <a:off x="3579" y="2904"/>
                <a:ext cx="15" cy="14"/>
              </a:xfrm>
              <a:custGeom>
                <a:avLst/>
                <a:gdLst>
                  <a:gd name="T0" fmla="*/ 0 w 30"/>
                  <a:gd name="T1" fmla="*/ 0 h 28"/>
                  <a:gd name="T2" fmla="*/ 30 w 30"/>
                  <a:gd name="T3" fmla="*/ 0 h 28"/>
                  <a:gd name="T4" fmla="*/ 28 w 30"/>
                  <a:gd name="T5" fmla="*/ 7 h 28"/>
                  <a:gd name="T6" fmla="*/ 24 w 30"/>
                  <a:gd name="T7" fmla="*/ 14 h 28"/>
                  <a:gd name="T8" fmla="*/ 22 w 30"/>
                  <a:gd name="T9" fmla="*/ 21 h 28"/>
                  <a:gd name="T10" fmla="*/ 18 w 30"/>
                  <a:gd name="T11" fmla="*/ 28 h 28"/>
                  <a:gd name="T12" fmla="*/ 10 w 30"/>
                  <a:gd name="T13" fmla="*/ 27 h 28"/>
                  <a:gd name="T14" fmla="*/ 5 w 30"/>
                  <a:gd name="T15" fmla="*/ 21 h 28"/>
                  <a:gd name="T16" fmla="*/ 1 w 30"/>
                  <a:gd name="T17" fmla="*/ 12 h 28"/>
                  <a:gd name="T18" fmla="*/ 0 w 30"/>
                  <a:gd name="T19" fmla="*/ 0 h 28"/>
                  <a:gd name="T20" fmla="*/ 0 w 30"/>
                  <a:gd name="T21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" h="28">
                    <a:moveTo>
                      <a:pt x="0" y="0"/>
                    </a:moveTo>
                    <a:lnTo>
                      <a:pt x="30" y="0"/>
                    </a:lnTo>
                    <a:lnTo>
                      <a:pt x="28" y="7"/>
                    </a:lnTo>
                    <a:lnTo>
                      <a:pt x="24" y="14"/>
                    </a:lnTo>
                    <a:lnTo>
                      <a:pt x="22" y="21"/>
                    </a:lnTo>
                    <a:lnTo>
                      <a:pt x="18" y="28"/>
                    </a:lnTo>
                    <a:lnTo>
                      <a:pt x="10" y="27"/>
                    </a:lnTo>
                    <a:lnTo>
                      <a:pt x="5" y="21"/>
                    </a:lnTo>
                    <a:lnTo>
                      <a:pt x="1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" name="Freeform 85"/>
              <p:cNvSpPr>
                <a:spLocks/>
              </p:cNvSpPr>
              <p:nvPr/>
            </p:nvSpPr>
            <p:spPr bwMode="auto">
              <a:xfrm>
                <a:off x="3609" y="2904"/>
                <a:ext cx="68" cy="114"/>
              </a:xfrm>
              <a:custGeom>
                <a:avLst/>
                <a:gdLst>
                  <a:gd name="T0" fmla="*/ 38 w 136"/>
                  <a:gd name="T1" fmla="*/ 0 h 230"/>
                  <a:gd name="T2" fmla="*/ 136 w 136"/>
                  <a:gd name="T3" fmla="*/ 0 h 230"/>
                  <a:gd name="T4" fmla="*/ 136 w 136"/>
                  <a:gd name="T5" fmla="*/ 230 h 230"/>
                  <a:gd name="T6" fmla="*/ 61 w 136"/>
                  <a:gd name="T7" fmla="*/ 230 h 230"/>
                  <a:gd name="T8" fmla="*/ 72 w 136"/>
                  <a:gd name="T9" fmla="*/ 221 h 230"/>
                  <a:gd name="T10" fmla="*/ 84 w 136"/>
                  <a:gd name="T11" fmla="*/ 213 h 230"/>
                  <a:gd name="T12" fmla="*/ 93 w 136"/>
                  <a:gd name="T13" fmla="*/ 203 h 230"/>
                  <a:gd name="T14" fmla="*/ 102 w 136"/>
                  <a:gd name="T15" fmla="*/ 194 h 230"/>
                  <a:gd name="T16" fmla="*/ 109 w 136"/>
                  <a:gd name="T17" fmla="*/ 185 h 230"/>
                  <a:gd name="T18" fmla="*/ 115 w 136"/>
                  <a:gd name="T19" fmla="*/ 176 h 230"/>
                  <a:gd name="T20" fmla="*/ 117 w 136"/>
                  <a:gd name="T21" fmla="*/ 166 h 230"/>
                  <a:gd name="T22" fmla="*/ 118 w 136"/>
                  <a:gd name="T23" fmla="*/ 157 h 230"/>
                  <a:gd name="T24" fmla="*/ 101 w 136"/>
                  <a:gd name="T25" fmla="*/ 141 h 230"/>
                  <a:gd name="T26" fmla="*/ 90 w 136"/>
                  <a:gd name="T27" fmla="*/ 125 h 230"/>
                  <a:gd name="T28" fmla="*/ 83 w 136"/>
                  <a:gd name="T29" fmla="*/ 108 h 230"/>
                  <a:gd name="T30" fmla="*/ 80 w 136"/>
                  <a:gd name="T31" fmla="*/ 92 h 230"/>
                  <a:gd name="T32" fmla="*/ 83 w 136"/>
                  <a:gd name="T33" fmla="*/ 75 h 230"/>
                  <a:gd name="T34" fmla="*/ 92 w 136"/>
                  <a:gd name="T35" fmla="*/ 60 h 230"/>
                  <a:gd name="T36" fmla="*/ 106 w 136"/>
                  <a:gd name="T37" fmla="*/ 47 h 230"/>
                  <a:gd name="T38" fmla="*/ 126 w 136"/>
                  <a:gd name="T39" fmla="*/ 34 h 230"/>
                  <a:gd name="T40" fmla="*/ 128 w 136"/>
                  <a:gd name="T41" fmla="*/ 29 h 230"/>
                  <a:gd name="T42" fmla="*/ 128 w 136"/>
                  <a:gd name="T43" fmla="*/ 26 h 230"/>
                  <a:gd name="T44" fmla="*/ 128 w 136"/>
                  <a:gd name="T45" fmla="*/ 22 h 230"/>
                  <a:gd name="T46" fmla="*/ 129 w 136"/>
                  <a:gd name="T47" fmla="*/ 19 h 230"/>
                  <a:gd name="T48" fmla="*/ 126 w 136"/>
                  <a:gd name="T49" fmla="*/ 17 h 230"/>
                  <a:gd name="T50" fmla="*/ 125 w 136"/>
                  <a:gd name="T51" fmla="*/ 14 h 230"/>
                  <a:gd name="T52" fmla="*/ 123 w 136"/>
                  <a:gd name="T53" fmla="*/ 12 h 230"/>
                  <a:gd name="T54" fmla="*/ 121 w 136"/>
                  <a:gd name="T55" fmla="*/ 10 h 230"/>
                  <a:gd name="T56" fmla="*/ 104 w 136"/>
                  <a:gd name="T57" fmla="*/ 13 h 230"/>
                  <a:gd name="T58" fmla="*/ 87 w 136"/>
                  <a:gd name="T59" fmla="*/ 20 h 230"/>
                  <a:gd name="T60" fmla="*/ 69 w 136"/>
                  <a:gd name="T61" fmla="*/ 30 h 230"/>
                  <a:gd name="T62" fmla="*/ 52 w 136"/>
                  <a:gd name="T63" fmla="*/ 41 h 230"/>
                  <a:gd name="T64" fmla="*/ 34 w 136"/>
                  <a:gd name="T65" fmla="*/ 50 h 230"/>
                  <a:gd name="T66" fmla="*/ 19 w 136"/>
                  <a:gd name="T67" fmla="*/ 56 h 230"/>
                  <a:gd name="T68" fmla="*/ 8 w 136"/>
                  <a:gd name="T69" fmla="*/ 56 h 230"/>
                  <a:gd name="T70" fmla="*/ 0 w 136"/>
                  <a:gd name="T71" fmla="*/ 49 h 230"/>
                  <a:gd name="T72" fmla="*/ 4 w 136"/>
                  <a:gd name="T73" fmla="*/ 43 h 230"/>
                  <a:gd name="T74" fmla="*/ 9 w 136"/>
                  <a:gd name="T75" fmla="*/ 36 h 230"/>
                  <a:gd name="T76" fmla="*/ 14 w 136"/>
                  <a:gd name="T77" fmla="*/ 30 h 230"/>
                  <a:gd name="T78" fmla="*/ 19 w 136"/>
                  <a:gd name="T79" fmla="*/ 25 h 230"/>
                  <a:gd name="T80" fmla="*/ 24 w 136"/>
                  <a:gd name="T81" fmla="*/ 19 h 230"/>
                  <a:gd name="T82" fmla="*/ 28 w 136"/>
                  <a:gd name="T83" fmla="*/ 12 h 230"/>
                  <a:gd name="T84" fmla="*/ 33 w 136"/>
                  <a:gd name="T85" fmla="*/ 6 h 230"/>
                  <a:gd name="T86" fmla="*/ 38 w 136"/>
                  <a:gd name="T87" fmla="*/ 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36" h="230">
                    <a:moveTo>
                      <a:pt x="38" y="0"/>
                    </a:moveTo>
                    <a:lnTo>
                      <a:pt x="136" y="0"/>
                    </a:lnTo>
                    <a:lnTo>
                      <a:pt x="136" y="230"/>
                    </a:lnTo>
                    <a:lnTo>
                      <a:pt x="61" y="230"/>
                    </a:lnTo>
                    <a:lnTo>
                      <a:pt x="72" y="221"/>
                    </a:lnTo>
                    <a:lnTo>
                      <a:pt x="84" y="213"/>
                    </a:lnTo>
                    <a:lnTo>
                      <a:pt x="93" y="203"/>
                    </a:lnTo>
                    <a:lnTo>
                      <a:pt x="102" y="194"/>
                    </a:lnTo>
                    <a:lnTo>
                      <a:pt x="109" y="185"/>
                    </a:lnTo>
                    <a:lnTo>
                      <a:pt x="115" y="176"/>
                    </a:lnTo>
                    <a:lnTo>
                      <a:pt x="117" y="166"/>
                    </a:lnTo>
                    <a:lnTo>
                      <a:pt x="118" y="157"/>
                    </a:lnTo>
                    <a:lnTo>
                      <a:pt x="101" y="141"/>
                    </a:lnTo>
                    <a:lnTo>
                      <a:pt x="90" y="125"/>
                    </a:lnTo>
                    <a:lnTo>
                      <a:pt x="83" y="108"/>
                    </a:lnTo>
                    <a:lnTo>
                      <a:pt x="80" y="92"/>
                    </a:lnTo>
                    <a:lnTo>
                      <a:pt x="83" y="75"/>
                    </a:lnTo>
                    <a:lnTo>
                      <a:pt x="92" y="60"/>
                    </a:lnTo>
                    <a:lnTo>
                      <a:pt x="106" y="47"/>
                    </a:lnTo>
                    <a:lnTo>
                      <a:pt x="126" y="34"/>
                    </a:lnTo>
                    <a:lnTo>
                      <a:pt x="128" y="29"/>
                    </a:lnTo>
                    <a:lnTo>
                      <a:pt x="128" y="26"/>
                    </a:lnTo>
                    <a:lnTo>
                      <a:pt x="128" y="22"/>
                    </a:lnTo>
                    <a:lnTo>
                      <a:pt x="129" y="19"/>
                    </a:lnTo>
                    <a:lnTo>
                      <a:pt x="126" y="17"/>
                    </a:lnTo>
                    <a:lnTo>
                      <a:pt x="125" y="14"/>
                    </a:lnTo>
                    <a:lnTo>
                      <a:pt x="123" y="12"/>
                    </a:lnTo>
                    <a:lnTo>
                      <a:pt x="121" y="10"/>
                    </a:lnTo>
                    <a:lnTo>
                      <a:pt x="104" y="13"/>
                    </a:lnTo>
                    <a:lnTo>
                      <a:pt x="87" y="20"/>
                    </a:lnTo>
                    <a:lnTo>
                      <a:pt x="69" y="30"/>
                    </a:lnTo>
                    <a:lnTo>
                      <a:pt x="52" y="41"/>
                    </a:lnTo>
                    <a:lnTo>
                      <a:pt x="34" y="50"/>
                    </a:lnTo>
                    <a:lnTo>
                      <a:pt x="19" y="56"/>
                    </a:lnTo>
                    <a:lnTo>
                      <a:pt x="8" y="56"/>
                    </a:lnTo>
                    <a:lnTo>
                      <a:pt x="0" y="49"/>
                    </a:lnTo>
                    <a:lnTo>
                      <a:pt x="4" y="43"/>
                    </a:lnTo>
                    <a:lnTo>
                      <a:pt x="9" y="36"/>
                    </a:lnTo>
                    <a:lnTo>
                      <a:pt x="14" y="30"/>
                    </a:lnTo>
                    <a:lnTo>
                      <a:pt x="19" y="25"/>
                    </a:lnTo>
                    <a:lnTo>
                      <a:pt x="24" y="19"/>
                    </a:lnTo>
                    <a:lnTo>
                      <a:pt x="28" y="12"/>
                    </a:lnTo>
                    <a:lnTo>
                      <a:pt x="33" y="6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0" name="Freeform 86"/>
              <p:cNvSpPr>
                <a:spLocks/>
              </p:cNvSpPr>
              <p:nvPr/>
            </p:nvSpPr>
            <p:spPr bwMode="auto">
              <a:xfrm>
                <a:off x="3562" y="2789"/>
                <a:ext cx="115" cy="115"/>
              </a:xfrm>
              <a:custGeom>
                <a:avLst/>
                <a:gdLst>
                  <a:gd name="T0" fmla="*/ 231 w 231"/>
                  <a:gd name="T1" fmla="*/ 0 h 229"/>
                  <a:gd name="T2" fmla="*/ 133 w 231"/>
                  <a:gd name="T3" fmla="*/ 229 h 229"/>
                  <a:gd name="T4" fmla="*/ 150 w 231"/>
                  <a:gd name="T5" fmla="*/ 208 h 229"/>
                  <a:gd name="T6" fmla="*/ 168 w 231"/>
                  <a:gd name="T7" fmla="*/ 186 h 229"/>
                  <a:gd name="T8" fmla="*/ 187 w 231"/>
                  <a:gd name="T9" fmla="*/ 165 h 229"/>
                  <a:gd name="T10" fmla="*/ 206 w 231"/>
                  <a:gd name="T11" fmla="*/ 143 h 229"/>
                  <a:gd name="T12" fmla="*/ 209 w 231"/>
                  <a:gd name="T13" fmla="*/ 126 h 229"/>
                  <a:gd name="T14" fmla="*/ 189 w 231"/>
                  <a:gd name="T15" fmla="*/ 117 h 229"/>
                  <a:gd name="T16" fmla="*/ 182 w 231"/>
                  <a:gd name="T17" fmla="*/ 111 h 229"/>
                  <a:gd name="T18" fmla="*/ 175 w 231"/>
                  <a:gd name="T19" fmla="*/ 105 h 229"/>
                  <a:gd name="T20" fmla="*/ 174 w 231"/>
                  <a:gd name="T21" fmla="*/ 105 h 229"/>
                  <a:gd name="T22" fmla="*/ 174 w 231"/>
                  <a:gd name="T23" fmla="*/ 104 h 229"/>
                  <a:gd name="T24" fmla="*/ 170 w 231"/>
                  <a:gd name="T25" fmla="*/ 103 h 229"/>
                  <a:gd name="T26" fmla="*/ 164 w 231"/>
                  <a:gd name="T27" fmla="*/ 102 h 229"/>
                  <a:gd name="T28" fmla="*/ 164 w 231"/>
                  <a:gd name="T29" fmla="*/ 102 h 229"/>
                  <a:gd name="T30" fmla="*/ 163 w 231"/>
                  <a:gd name="T31" fmla="*/ 103 h 229"/>
                  <a:gd name="T32" fmla="*/ 160 w 231"/>
                  <a:gd name="T33" fmla="*/ 100 h 229"/>
                  <a:gd name="T34" fmla="*/ 158 w 231"/>
                  <a:gd name="T35" fmla="*/ 99 h 229"/>
                  <a:gd name="T36" fmla="*/ 152 w 231"/>
                  <a:gd name="T37" fmla="*/ 97 h 229"/>
                  <a:gd name="T38" fmla="*/ 147 w 231"/>
                  <a:gd name="T39" fmla="*/ 94 h 229"/>
                  <a:gd name="T40" fmla="*/ 129 w 231"/>
                  <a:gd name="T41" fmla="*/ 83 h 229"/>
                  <a:gd name="T42" fmla="*/ 115 w 231"/>
                  <a:gd name="T43" fmla="*/ 92 h 229"/>
                  <a:gd name="T44" fmla="*/ 104 w 231"/>
                  <a:gd name="T45" fmla="*/ 128 h 229"/>
                  <a:gd name="T46" fmla="*/ 91 w 231"/>
                  <a:gd name="T47" fmla="*/ 163 h 229"/>
                  <a:gd name="T48" fmla="*/ 79 w 231"/>
                  <a:gd name="T49" fmla="*/ 196 h 229"/>
                  <a:gd name="T50" fmla="*/ 66 w 231"/>
                  <a:gd name="T51" fmla="*/ 229 h 229"/>
                  <a:gd name="T52" fmla="*/ 36 w 231"/>
                  <a:gd name="T53" fmla="*/ 205 h 229"/>
                  <a:gd name="T54" fmla="*/ 34 w 231"/>
                  <a:gd name="T55" fmla="*/ 152 h 229"/>
                  <a:gd name="T56" fmla="*/ 26 w 231"/>
                  <a:gd name="T57" fmla="*/ 133 h 229"/>
                  <a:gd name="T58" fmla="*/ 19 w 231"/>
                  <a:gd name="T59" fmla="*/ 130 h 229"/>
                  <a:gd name="T60" fmla="*/ 13 w 231"/>
                  <a:gd name="T61" fmla="*/ 132 h 229"/>
                  <a:gd name="T62" fmla="*/ 7 w 231"/>
                  <a:gd name="T63" fmla="*/ 137 h 229"/>
                  <a:gd name="T64" fmla="*/ 4 w 231"/>
                  <a:gd name="T65" fmla="*/ 150 h 229"/>
                  <a:gd name="T66" fmla="*/ 3 w 231"/>
                  <a:gd name="T67" fmla="*/ 167 h 229"/>
                  <a:gd name="T68" fmla="*/ 0 w 231"/>
                  <a:gd name="T69" fmla="*/ 113 h 229"/>
                  <a:gd name="T70" fmla="*/ 4 w 231"/>
                  <a:gd name="T71" fmla="*/ 112 h 229"/>
                  <a:gd name="T72" fmla="*/ 6 w 231"/>
                  <a:gd name="T73" fmla="*/ 112 h 229"/>
                  <a:gd name="T74" fmla="*/ 7 w 231"/>
                  <a:gd name="T75" fmla="*/ 105 h 229"/>
                  <a:gd name="T76" fmla="*/ 8 w 231"/>
                  <a:gd name="T77" fmla="*/ 99 h 229"/>
                  <a:gd name="T78" fmla="*/ 5 w 231"/>
                  <a:gd name="T79" fmla="*/ 95 h 229"/>
                  <a:gd name="T80" fmla="*/ 0 w 231"/>
                  <a:gd name="T81" fmla="*/ 90 h 229"/>
                  <a:gd name="T82" fmla="*/ 11 w 231"/>
                  <a:gd name="T83" fmla="*/ 30 h 229"/>
                  <a:gd name="T84" fmla="*/ 33 w 231"/>
                  <a:gd name="T85" fmla="*/ 34 h 229"/>
                  <a:gd name="T86" fmla="*/ 54 w 231"/>
                  <a:gd name="T87" fmla="*/ 38 h 229"/>
                  <a:gd name="T88" fmla="*/ 76 w 231"/>
                  <a:gd name="T89" fmla="*/ 43 h 229"/>
                  <a:gd name="T90" fmla="*/ 98 w 231"/>
                  <a:gd name="T91" fmla="*/ 43 h 229"/>
                  <a:gd name="T92" fmla="*/ 104 w 231"/>
                  <a:gd name="T93" fmla="*/ 30 h 229"/>
                  <a:gd name="T94" fmla="*/ 103 w 231"/>
                  <a:gd name="T95" fmla="*/ 13 h 229"/>
                  <a:gd name="T96" fmla="*/ 103 w 231"/>
                  <a:gd name="T97" fmla="*/ 5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31" h="229">
                    <a:moveTo>
                      <a:pt x="104" y="0"/>
                    </a:moveTo>
                    <a:lnTo>
                      <a:pt x="231" y="0"/>
                    </a:lnTo>
                    <a:lnTo>
                      <a:pt x="231" y="229"/>
                    </a:lnTo>
                    <a:lnTo>
                      <a:pt x="133" y="229"/>
                    </a:lnTo>
                    <a:lnTo>
                      <a:pt x="142" y="219"/>
                    </a:lnTo>
                    <a:lnTo>
                      <a:pt x="150" y="208"/>
                    </a:lnTo>
                    <a:lnTo>
                      <a:pt x="159" y="197"/>
                    </a:lnTo>
                    <a:lnTo>
                      <a:pt x="168" y="186"/>
                    </a:lnTo>
                    <a:lnTo>
                      <a:pt x="176" y="175"/>
                    </a:lnTo>
                    <a:lnTo>
                      <a:pt x="187" y="165"/>
                    </a:lnTo>
                    <a:lnTo>
                      <a:pt x="196" y="153"/>
                    </a:lnTo>
                    <a:lnTo>
                      <a:pt x="206" y="143"/>
                    </a:lnTo>
                    <a:lnTo>
                      <a:pt x="210" y="133"/>
                    </a:lnTo>
                    <a:lnTo>
                      <a:pt x="209" y="126"/>
                    </a:lnTo>
                    <a:lnTo>
                      <a:pt x="202" y="121"/>
                    </a:lnTo>
                    <a:lnTo>
                      <a:pt x="189" y="117"/>
                    </a:lnTo>
                    <a:lnTo>
                      <a:pt x="186" y="114"/>
                    </a:lnTo>
                    <a:lnTo>
                      <a:pt x="182" y="111"/>
                    </a:lnTo>
                    <a:lnTo>
                      <a:pt x="179" y="107"/>
                    </a:lnTo>
                    <a:lnTo>
                      <a:pt x="175" y="105"/>
                    </a:lnTo>
                    <a:lnTo>
                      <a:pt x="174" y="105"/>
                    </a:lnTo>
                    <a:lnTo>
                      <a:pt x="174" y="105"/>
                    </a:lnTo>
                    <a:lnTo>
                      <a:pt x="174" y="105"/>
                    </a:lnTo>
                    <a:lnTo>
                      <a:pt x="174" y="104"/>
                    </a:lnTo>
                    <a:lnTo>
                      <a:pt x="172" y="104"/>
                    </a:lnTo>
                    <a:lnTo>
                      <a:pt x="170" y="103"/>
                    </a:lnTo>
                    <a:lnTo>
                      <a:pt x="166" y="103"/>
                    </a:lnTo>
                    <a:lnTo>
                      <a:pt x="164" y="102"/>
                    </a:lnTo>
                    <a:lnTo>
                      <a:pt x="164" y="102"/>
                    </a:lnTo>
                    <a:lnTo>
                      <a:pt x="164" y="102"/>
                    </a:lnTo>
                    <a:lnTo>
                      <a:pt x="164" y="102"/>
                    </a:lnTo>
                    <a:lnTo>
                      <a:pt x="163" y="103"/>
                    </a:lnTo>
                    <a:lnTo>
                      <a:pt x="161" y="102"/>
                    </a:lnTo>
                    <a:lnTo>
                      <a:pt x="160" y="100"/>
                    </a:lnTo>
                    <a:lnTo>
                      <a:pt x="159" y="100"/>
                    </a:lnTo>
                    <a:lnTo>
                      <a:pt x="158" y="99"/>
                    </a:lnTo>
                    <a:lnTo>
                      <a:pt x="156" y="98"/>
                    </a:lnTo>
                    <a:lnTo>
                      <a:pt x="152" y="97"/>
                    </a:lnTo>
                    <a:lnTo>
                      <a:pt x="149" y="95"/>
                    </a:lnTo>
                    <a:lnTo>
                      <a:pt x="147" y="94"/>
                    </a:lnTo>
                    <a:lnTo>
                      <a:pt x="137" y="87"/>
                    </a:lnTo>
                    <a:lnTo>
                      <a:pt x="129" y="83"/>
                    </a:lnTo>
                    <a:lnTo>
                      <a:pt x="122" y="85"/>
                    </a:lnTo>
                    <a:lnTo>
                      <a:pt x="115" y="92"/>
                    </a:lnTo>
                    <a:lnTo>
                      <a:pt x="110" y="111"/>
                    </a:lnTo>
                    <a:lnTo>
                      <a:pt x="104" y="128"/>
                    </a:lnTo>
                    <a:lnTo>
                      <a:pt x="98" y="147"/>
                    </a:lnTo>
                    <a:lnTo>
                      <a:pt x="91" y="163"/>
                    </a:lnTo>
                    <a:lnTo>
                      <a:pt x="85" y="180"/>
                    </a:lnTo>
                    <a:lnTo>
                      <a:pt x="79" y="196"/>
                    </a:lnTo>
                    <a:lnTo>
                      <a:pt x="73" y="213"/>
                    </a:lnTo>
                    <a:lnTo>
                      <a:pt x="66" y="229"/>
                    </a:lnTo>
                    <a:lnTo>
                      <a:pt x="36" y="229"/>
                    </a:lnTo>
                    <a:lnTo>
                      <a:pt x="36" y="205"/>
                    </a:lnTo>
                    <a:lnTo>
                      <a:pt x="36" y="178"/>
                    </a:lnTo>
                    <a:lnTo>
                      <a:pt x="34" y="152"/>
                    </a:lnTo>
                    <a:lnTo>
                      <a:pt x="28" y="133"/>
                    </a:lnTo>
                    <a:lnTo>
                      <a:pt x="26" y="133"/>
                    </a:lnTo>
                    <a:lnTo>
                      <a:pt x="22" y="132"/>
                    </a:lnTo>
                    <a:lnTo>
                      <a:pt x="19" y="130"/>
                    </a:lnTo>
                    <a:lnTo>
                      <a:pt x="16" y="129"/>
                    </a:lnTo>
                    <a:lnTo>
                      <a:pt x="13" y="132"/>
                    </a:lnTo>
                    <a:lnTo>
                      <a:pt x="11" y="134"/>
                    </a:lnTo>
                    <a:lnTo>
                      <a:pt x="7" y="137"/>
                    </a:lnTo>
                    <a:lnTo>
                      <a:pt x="4" y="140"/>
                    </a:lnTo>
                    <a:lnTo>
                      <a:pt x="4" y="150"/>
                    </a:lnTo>
                    <a:lnTo>
                      <a:pt x="4" y="159"/>
                    </a:lnTo>
                    <a:lnTo>
                      <a:pt x="3" y="167"/>
                    </a:lnTo>
                    <a:lnTo>
                      <a:pt x="0" y="175"/>
                    </a:lnTo>
                    <a:lnTo>
                      <a:pt x="0" y="113"/>
                    </a:lnTo>
                    <a:lnTo>
                      <a:pt x="1" y="113"/>
                    </a:lnTo>
                    <a:lnTo>
                      <a:pt x="4" y="112"/>
                    </a:lnTo>
                    <a:lnTo>
                      <a:pt x="5" y="112"/>
                    </a:lnTo>
                    <a:lnTo>
                      <a:pt x="6" y="112"/>
                    </a:lnTo>
                    <a:lnTo>
                      <a:pt x="6" y="108"/>
                    </a:lnTo>
                    <a:lnTo>
                      <a:pt x="7" y="105"/>
                    </a:lnTo>
                    <a:lnTo>
                      <a:pt x="7" y="103"/>
                    </a:lnTo>
                    <a:lnTo>
                      <a:pt x="8" y="99"/>
                    </a:lnTo>
                    <a:lnTo>
                      <a:pt x="7" y="97"/>
                    </a:lnTo>
                    <a:lnTo>
                      <a:pt x="5" y="95"/>
                    </a:lnTo>
                    <a:lnTo>
                      <a:pt x="3" y="92"/>
                    </a:lnTo>
                    <a:lnTo>
                      <a:pt x="0" y="90"/>
                    </a:lnTo>
                    <a:lnTo>
                      <a:pt x="0" y="28"/>
                    </a:lnTo>
                    <a:lnTo>
                      <a:pt x="11" y="30"/>
                    </a:lnTo>
                    <a:lnTo>
                      <a:pt x="22" y="31"/>
                    </a:lnTo>
                    <a:lnTo>
                      <a:pt x="33" y="34"/>
                    </a:lnTo>
                    <a:lnTo>
                      <a:pt x="44" y="36"/>
                    </a:lnTo>
                    <a:lnTo>
                      <a:pt x="54" y="38"/>
                    </a:lnTo>
                    <a:lnTo>
                      <a:pt x="65" y="40"/>
                    </a:lnTo>
                    <a:lnTo>
                      <a:pt x="76" y="43"/>
                    </a:lnTo>
                    <a:lnTo>
                      <a:pt x="87" y="45"/>
                    </a:lnTo>
                    <a:lnTo>
                      <a:pt x="98" y="43"/>
                    </a:lnTo>
                    <a:lnTo>
                      <a:pt x="103" y="38"/>
                    </a:lnTo>
                    <a:lnTo>
                      <a:pt x="104" y="30"/>
                    </a:lnTo>
                    <a:lnTo>
                      <a:pt x="102" y="17"/>
                    </a:lnTo>
                    <a:lnTo>
                      <a:pt x="103" y="13"/>
                    </a:lnTo>
                    <a:lnTo>
                      <a:pt x="103" y="8"/>
                    </a:lnTo>
                    <a:lnTo>
                      <a:pt x="103" y="5"/>
                    </a:lnTo>
                    <a:lnTo>
                      <a:pt x="104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1" name="Freeform 87"/>
              <p:cNvSpPr>
                <a:spLocks/>
              </p:cNvSpPr>
              <p:nvPr/>
            </p:nvSpPr>
            <p:spPr bwMode="auto">
              <a:xfrm>
                <a:off x="3562" y="2674"/>
                <a:ext cx="115" cy="115"/>
              </a:xfrm>
              <a:custGeom>
                <a:avLst/>
                <a:gdLst>
                  <a:gd name="T0" fmla="*/ 83 w 231"/>
                  <a:gd name="T1" fmla="*/ 0 h 229"/>
                  <a:gd name="T2" fmla="*/ 96 w 231"/>
                  <a:gd name="T3" fmla="*/ 32 h 229"/>
                  <a:gd name="T4" fmla="*/ 109 w 231"/>
                  <a:gd name="T5" fmla="*/ 64 h 229"/>
                  <a:gd name="T6" fmla="*/ 120 w 231"/>
                  <a:gd name="T7" fmla="*/ 98 h 229"/>
                  <a:gd name="T8" fmla="*/ 130 w 231"/>
                  <a:gd name="T9" fmla="*/ 132 h 229"/>
                  <a:gd name="T10" fmla="*/ 138 w 231"/>
                  <a:gd name="T11" fmla="*/ 140 h 229"/>
                  <a:gd name="T12" fmla="*/ 147 w 231"/>
                  <a:gd name="T13" fmla="*/ 143 h 229"/>
                  <a:gd name="T14" fmla="*/ 157 w 231"/>
                  <a:gd name="T15" fmla="*/ 132 h 229"/>
                  <a:gd name="T16" fmla="*/ 171 w 231"/>
                  <a:gd name="T17" fmla="*/ 123 h 229"/>
                  <a:gd name="T18" fmla="*/ 173 w 231"/>
                  <a:gd name="T19" fmla="*/ 124 h 229"/>
                  <a:gd name="T20" fmla="*/ 175 w 231"/>
                  <a:gd name="T21" fmla="*/ 125 h 229"/>
                  <a:gd name="T22" fmla="*/ 176 w 231"/>
                  <a:gd name="T23" fmla="*/ 124 h 229"/>
                  <a:gd name="T24" fmla="*/ 178 w 231"/>
                  <a:gd name="T25" fmla="*/ 124 h 229"/>
                  <a:gd name="T26" fmla="*/ 178 w 231"/>
                  <a:gd name="T27" fmla="*/ 122 h 229"/>
                  <a:gd name="T28" fmla="*/ 178 w 231"/>
                  <a:gd name="T29" fmla="*/ 121 h 229"/>
                  <a:gd name="T30" fmla="*/ 188 w 231"/>
                  <a:gd name="T31" fmla="*/ 116 h 229"/>
                  <a:gd name="T32" fmla="*/ 195 w 231"/>
                  <a:gd name="T33" fmla="*/ 113 h 229"/>
                  <a:gd name="T34" fmla="*/ 203 w 231"/>
                  <a:gd name="T35" fmla="*/ 110 h 229"/>
                  <a:gd name="T36" fmla="*/ 216 w 231"/>
                  <a:gd name="T37" fmla="*/ 108 h 229"/>
                  <a:gd name="T38" fmla="*/ 218 w 231"/>
                  <a:gd name="T39" fmla="*/ 105 h 229"/>
                  <a:gd name="T40" fmla="*/ 217 w 231"/>
                  <a:gd name="T41" fmla="*/ 95 h 229"/>
                  <a:gd name="T42" fmla="*/ 204 w 231"/>
                  <a:gd name="T43" fmla="*/ 78 h 229"/>
                  <a:gd name="T44" fmla="*/ 183 w 231"/>
                  <a:gd name="T45" fmla="*/ 56 h 229"/>
                  <a:gd name="T46" fmla="*/ 164 w 231"/>
                  <a:gd name="T47" fmla="*/ 33 h 229"/>
                  <a:gd name="T48" fmla="*/ 145 w 231"/>
                  <a:gd name="T49" fmla="*/ 11 h 229"/>
                  <a:gd name="T50" fmla="*/ 231 w 231"/>
                  <a:gd name="T51" fmla="*/ 0 h 229"/>
                  <a:gd name="T52" fmla="*/ 104 w 231"/>
                  <a:gd name="T53" fmla="*/ 229 h 229"/>
                  <a:gd name="T54" fmla="*/ 110 w 231"/>
                  <a:gd name="T55" fmla="*/ 206 h 229"/>
                  <a:gd name="T56" fmla="*/ 118 w 231"/>
                  <a:gd name="T57" fmla="*/ 187 h 229"/>
                  <a:gd name="T58" fmla="*/ 112 w 231"/>
                  <a:gd name="T59" fmla="*/ 183 h 229"/>
                  <a:gd name="T60" fmla="*/ 103 w 231"/>
                  <a:gd name="T61" fmla="*/ 181 h 229"/>
                  <a:gd name="T62" fmla="*/ 76 w 231"/>
                  <a:gd name="T63" fmla="*/ 187 h 229"/>
                  <a:gd name="T64" fmla="*/ 51 w 231"/>
                  <a:gd name="T65" fmla="*/ 192 h 229"/>
                  <a:gd name="T66" fmla="*/ 26 w 231"/>
                  <a:gd name="T67" fmla="*/ 197 h 229"/>
                  <a:gd name="T68" fmla="*/ 0 w 231"/>
                  <a:gd name="T69" fmla="*/ 200 h 229"/>
                  <a:gd name="T70" fmla="*/ 8 w 231"/>
                  <a:gd name="T71" fmla="*/ 142 h 229"/>
                  <a:gd name="T72" fmla="*/ 20 w 231"/>
                  <a:gd name="T73" fmla="*/ 131 h 229"/>
                  <a:gd name="T74" fmla="*/ 23 w 231"/>
                  <a:gd name="T75" fmla="*/ 123 h 229"/>
                  <a:gd name="T76" fmla="*/ 22 w 231"/>
                  <a:gd name="T77" fmla="*/ 116 h 229"/>
                  <a:gd name="T78" fmla="*/ 18 w 231"/>
                  <a:gd name="T79" fmla="*/ 113 h 229"/>
                  <a:gd name="T80" fmla="*/ 11 w 231"/>
                  <a:gd name="T81" fmla="*/ 109 h 229"/>
                  <a:gd name="T82" fmla="*/ 6 w 231"/>
                  <a:gd name="T83" fmla="*/ 109 h 229"/>
                  <a:gd name="T84" fmla="*/ 3 w 231"/>
                  <a:gd name="T85" fmla="*/ 110 h 229"/>
                  <a:gd name="T86" fmla="*/ 0 w 231"/>
                  <a:gd name="T87" fmla="*/ 23 h 229"/>
                  <a:gd name="T88" fmla="*/ 15 w 231"/>
                  <a:gd name="T89" fmla="*/ 48 h 229"/>
                  <a:gd name="T90" fmla="*/ 20 w 231"/>
                  <a:gd name="T91" fmla="*/ 86 h 229"/>
                  <a:gd name="T92" fmla="*/ 26 w 231"/>
                  <a:gd name="T93" fmla="*/ 91 h 229"/>
                  <a:gd name="T94" fmla="*/ 31 w 231"/>
                  <a:gd name="T95" fmla="*/ 95 h 229"/>
                  <a:gd name="T96" fmla="*/ 37 w 231"/>
                  <a:gd name="T97" fmla="*/ 93 h 229"/>
                  <a:gd name="T98" fmla="*/ 44 w 231"/>
                  <a:gd name="T99" fmla="*/ 92 h 229"/>
                  <a:gd name="T100" fmla="*/ 51 w 231"/>
                  <a:gd name="T101" fmla="*/ 49 h 229"/>
                  <a:gd name="T102" fmla="*/ 51 w 231"/>
                  <a:gd name="T103" fmla="*/ 0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231" h="229">
                    <a:moveTo>
                      <a:pt x="51" y="0"/>
                    </a:moveTo>
                    <a:lnTo>
                      <a:pt x="83" y="0"/>
                    </a:lnTo>
                    <a:lnTo>
                      <a:pt x="90" y="16"/>
                    </a:lnTo>
                    <a:lnTo>
                      <a:pt x="96" y="32"/>
                    </a:lnTo>
                    <a:lnTo>
                      <a:pt x="102" y="48"/>
                    </a:lnTo>
                    <a:lnTo>
                      <a:pt x="109" y="64"/>
                    </a:lnTo>
                    <a:lnTo>
                      <a:pt x="114" y="80"/>
                    </a:lnTo>
                    <a:lnTo>
                      <a:pt x="120" y="98"/>
                    </a:lnTo>
                    <a:lnTo>
                      <a:pt x="125" y="115"/>
                    </a:lnTo>
                    <a:lnTo>
                      <a:pt x="130" y="132"/>
                    </a:lnTo>
                    <a:lnTo>
                      <a:pt x="135" y="137"/>
                    </a:lnTo>
                    <a:lnTo>
                      <a:pt x="138" y="140"/>
                    </a:lnTo>
                    <a:lnTo>
                      <a:pt x="142" y="143"/>
                    </a:lnTo>
                    <a:lnTo>
                      <a:pt x="147" y="143"/>
                    </a:lnTo>
                    <a:lnTo>
                      <a:pt x="152" y="137"/>
                    </a:lnTo>
                    <a:lnTo>
                      <a:pt x="157" y="132"/>
                    </a:lnTo>
                    <a:lnTo>
                      <a:pt x="163" y="129"/>
                    </a:lnTo>
                    <a:lnTo>
                      <a:pt x="171" y="123"/>
                    </a:lnTo>
                    <a:lnTo>
                      <a:pt x="172" y="124"/>
                    </a:lnTo>
                    <a:lnTo>
                      <a:pt x="173" y="124"/>
                    </a:lnTo>
                    <a:lnTo>
                      <a:pt x="174" y="124"/>
                    </a:lnTo>
                    <a:lnTo>
                      <a:pt x="175" y="125"/>
                    </a:lnTo>
                    <a:lnTo>
                      <a:pt x="176" y="125"/>
                    </a:lnTo>
                    <a:lnTo>
                      <a:pt x="176" y="124"/>
                    </a:lnTo>
                    <a:lnTo>
                      <a:pt x="176" y="124"/>
                    </a:lnTo>
                    <a:lnTo>
                      <a:pt x="178" y="124"/>
                    </a:lnTo>
                    <a:lnTo>
                      <a:pt x="178" y="123"/>
                    </a:lnTo>
                    <a:lnTo>
                      <a:pt x="178" y="122"/>
                    </a:lnTo>
                    <a:lnTo>
                      <a:pt x="178" y="122"/>
                    </a:lnTo>
                    <a:lnTo>
                      <a:pt x="178" y="121"/>
                    </a:lnTo>
                    <a:lnTo>
                      <a:pt x="183" y="119"/>
                    </a:lnTo>
                    <a:lnTo>
                      <a:pt x="188" y="116"/>
                    </a:lnTo>
                    <a:lnTo>
                      <a:pt x="191" y="114"/>
                    </a:lnTo>
                    <a:lnTo>
                      <a:pt x="195" y="113"/>
                    </a:lnTo>
                    <a:lnTo>
                      <a:pt x="199" y="112"/>
                    </a:lnTo>
                    <a:lnTo>
                      <a:pt x="203" y="110"/>
                    </a:lnTo>
                    <a:lnTo>
                      <a:pt x="209" y="109"/>
                    </a:lnTo>
                    <a:lnTo>
                      <a:pt x="216" y="108"/>
                    </a:lnTo>
                    <a:lnTo>
                      <a:pt x="216" y="108"/>
                    </a:lnTo>
                    <a:lnTo>
                      <a:pt x="218" y="105"/>
                    </a:lnTo>
                    <a:lnTo>
                      <a:pt x="218" y="100"/>
                    </a:lnTo>
                    <a:lnTo>
                      <a:pt x="217" y="95"/>
                    </a:lnTo>
                    <a:lnTo>
                      <a:pt x="214" y="90"/>
                    </a:lnTo>
                    <a:lnTo>
                      <a:pt x="204" y="78"/>
                    </a:lnTo>
                    <a:lnTo>
                      <a:pt x="194" y="67"/>
                    </a:lnTo>
                    <a:lnTo>
                      <a:pt x="183" y="56"/>
                    </a:lnTo>
                    <a:lnTo>
                      <a:pt x="174" y="45"/>
                    </a:lnTo>
                    <a:lnTo>
                      <a:pt x="164" y="33"/>
                    </a:lnTo>
                    <a:lnTo>
                      <a:pt x="155" y="22"/>
                    </a:lnTo>
                    <a:lnTo>
                      <a:pt x="145" y="11"/>
                    </a:lnTo>
                    <a:lnTo>
                      <a:pt x="136" y="0"/>
                    </a:lnTo>
                    <a:lnTo>
                      <a:pt x="231" y="0"/>
                    </a:lnTo>
                    <a:lnTo>
                      <a:pt x="231" y="229"/>
                    </a:lnTo>
                    <a:lnTo>
                      <a:pt x="104" y="229"/>
                    </a:lnTo>
                    <a:lnTo>
                      <a:pt x="106" y="218"/>
                    </a:lnTo>
                    <a:lnTo>
                      <a:pt x="110" y="206"/>
                    </a:lnTo>
                    <a:lnTo>
                      <a:pt x="113" y="196"/>
                    </a:lnTo>
                    <a:lnTo>
                      <a:pt x="118" y="187"/>
                    </a:lnTo>
                    <a:lnTo>
                      <a:pt x="115" y="184"/>
                    </a:lnTo>
                    <a:lnTo>
                      <a:pt x="112" y="183"/>
                    </a:lnTo>
                    <a:lnTo>
                      <a:pt x="109" y="182"/>
                    </a:lnTo>
                    <a:lnTo>
                      <a:pt x="103" y="181"/>
                    </a:lnTo>
                    <a:lnTo>
                      <a:pt x="89" y="184"/>
                    </a:lnTo>
                    <a:lnTo>
                      <a:pt x="76" y="187"/>
                    </a:lnTo>
                    <a:lnTo>
                      <a:pt x="64" y="190"/>
                    </a:lnTo>
                    <a:lnTo>
                      <a:pt x="51" y="192"/>
                    </a:lnTo>
                    <a:lnTo>
                      <a:pt x="38" y="195"/>
                    </a:lnTo>
                    <a:lnTo>
                      <a:pt x="26" y="197"/>
                    </a:lnTo>
                    <a:lnTo>
                      <a:pt x="13" y="198"/>
                    </a:lnTo>
                    <a:lnTo>
                      <a:pt x="0" y="200"/>
                    </a:lnTo>
                    <a:lnTo>
                      <a:pt x="0" y="147"/>
                    </a:lnTo>
                    <a:lnTo>
                      <a:pt x="8" y="142"/>
                    </a:lnTo>
                    <a:lnTo>
                      <a:pt x="14" y="137"/>
                    </a:lnTo>
                    <a:lnTo>
                      <a:pt x="20" y="131"/>
                    </a:lnTo>
                    <a:lnTo>
                      <a:pt x="24" y="125"/>
                    </a:lnTo>
                    <a:lnTo>
                      <a:pt x="23" y="123"/>
                    </a:lnTo>
                    <a:lnTo>
                      <a:pt x="23" y="120"/>
                    </a:lnTo>
                    <a:lnTo>
                      <a:pt x="22" y="116"/>
                    </a:lnTo>
                    <a:lnTo>
                      <a:pt x="21" y="114"/>
                    </a:lnTo>
                    <a:lnTo>
                      <a:pt x="18" y="113"/>
                    </a:lnTo>
                    <a:lnTo>
                      <a:pt x="14" y="110"/>
                    </a:lnTo>
                    <a:lnTo>
                      <a:pt x="11" y="109"/>
                    </a:lnTo>
                    <a:lnTo>
                      <a:pt x="7" y="108"/>
                    </a:lnTo>
                    <a:lnTo>
                      <a:pt x="6" y="109"/>
                    </a:lnTo>
                    <a:lnTo>
                      <a:pt x="4" y="109"/>
                    </a:lnTo>
                    <a:lnTo>
                      <a:pt x="3" y="110"/>
                    </a:lnTo>
                    <a:lnTo>
                      <a:pt x="0" y="112"/>
                    </a:lnTo>
                    <a:lnTo>
                      <a:pt x="0" y="23"/>
                    </a:lnTo>
                    <a:lnTo>
                      <a:pt x="9" y="34"/>
                    </a:lnTo>
                    <a:lnTo>
                      <a:pt x="15" y="48"/>
                    </a:lnTo>
                    <a:lnTo>
                      <a:pt x="19" y="66"/>
                    </a:lnTo>
                    <a:lnTo>
                      <a:pt x="20" y="86"/>
                    </a:lnTo>
                    <a:lnTo>
                      <a:pt x="22" y="89"/>
                    </a:lnTo>
                    <a:lnTo>
                      <a:pt x="26" y="91"/>
                    </a:lnTo>
                    <a:lnTo>
                      <a:pt x="28" y="93"/>
                    </a:lnTo>
                    <a:lnTo>
                      <a:pt x="31" y="95"/>
                    </a:lnTo>
                    <a:lnTo>
                      <a:pt x="34" y="94"/>
                    </a:lnTo>
                    <a:lnTo>
                      <a:pt x="37" y="93"/>
                    </a:lnTo>
                    <a:lnTo>
                      <a:pt x="41" y="93"/>
                    </a:lnTo>
                    <a:lnTo>
                      <a:pt x="44" y="92"/>
                    </a:lnTo>
                    <a:lnTo>
                      <a:pt x="50" y="74"/>
                    </a:lnTo>
                    <a:lnTo>
                      <a:pt x="51" y="49"/>
                    </a:lnTo>
                    <a:lnTo>
                      <a:pt x="51" y="24"/>
                    </a:lnTo>
                    <a:lnTo>
                      <a:pt x="51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" name="Freeform 88"/>
              <p:cNvSpPr>
                <a:spLocks/>
              </p:cNvSpPr>
              <p:nvPr/>
            </p:nvSpPr>
            <p:spPr bwMode="auto">
              <a:xfrm>
                <a:off x="3640" y="2559"/>
                <a:ext cx="37" cy="107"/>
              </a:xfrm>
              <a:custGeom>
                <a:avLst/>
                <a:gdLst>
                  <a:gd name="T0" fmla="*/ 0 w 74"/>
                  <a:gd name="T1" fmla="*/ 0 h 215"/>
                  <a:gd name="T2" fmla="*/ 74 w 74"/>
                  <a:gd name="T3" fmla="*/ 0 h 215"/>
                  <a:gd name="T4" fmla="*/ 74 w 74"/>
                  <a:gd name="T5" fmla="*/ 215 h 215"/>
                  <a:gd name="T6" fmla="*/ 74 w 74"/>
                  <a:gd name="T7" fmla="*/ 211 h 215"/>
                  <a:gd name="T8" fmla="*/ 74 w 74"/>
                  <a:gd name="T9" fmla="*/ 208 h 215"/>
                  <a:gd name="T10" fmla="*/ 72 w 74"/>
                  <a:gd name="T11" fmla="*/ 204 h 215"/>
                  <a:gd name="T12" fmla="*/ 72 w 74"/>
                  <a:gd name="T13" fmla="*/ 201 h 215"/>
                  <a:gd name="T14" fmla="*/ 52 w 74"/>
                  <a:gd name="T15" fmla="*/ 188 h 215"/>
                  <a:gd name="T16" fmla="*/ 38 w 74"/>
                  <a:gd name="T17" fmla="*/ 174 h 215"/>
                  <a:gd name="T18" fmla="*/ 29 w 74"/>
                  <a:gd name="T19" fmla="*/ 159 h 215"/>
                  <a:gd name="T20" fmla="*/ 25 w 74"/>
                  <a:gd name="T21" fmla="*/ 143 h 215"/>
                  <a:gd name="T22" fmla="*/ 28 w 74"/>
                  <a:gd name="T23" fmla="*/ 127 h 215"/>
                  <a:gd name="T24" fmla="*/ 34 w 74"/>
                  <a:gd name="T25" fmla="*/ 110 h 215"/>
                  <a:gd name="T26" fmla="*/ 46 w 74"/>
                  <a:gd name="T27" fmla="*/ 94 h 215"/>
                  <a:gd name="T28" fmla="*/ 63 w 74"/>
                  <a:gd name="T29" fmla="*/ 78 h 215"/>
                  <a:gd name="T30" fmla="*/ 62 w 74"/>
                  <a:gd name="T31" fmla="*/ 68 h 215"/>
                  <a:gd name="T32" fmla="*/ 60 w 74"/>
                  <a:gd name="T33" fmla="*/ 58 h 215"/>
                  <a:gd name="T34" fmla="*/ 54 w 74"/>
                  <a:gd name="T35" fmla="*/ 49 h 215"/>
                  <a:gd name="T36" fmla="*/ 46 w 74"/>
                  <a:gd name="T37" fmla="*/ 38 h 215"/>
                  <a:gd name="T38" fmla="*/ 37 w 74"/>
                  <a:gd name="T39" fmla="*/ 29 h 215"/>
                  <a:gd name="T40" fmla="*/ 25 w 74"/>
                  <a:gd name="T41" fmla="*/ 19 h 215"/>
                  <a:gd name="T42" fmla="*/ 13 w 74"/>
                  <a:gd name="T43" fmla="*/ 10 h 215"/>
                  <a:gd name="T44" fmla="*/ 0 w 74"/>
                  <a:gd name="T45" fmla="*/ 0 h 215"/>
                  <a:gd name="T46" fmla="*/ 0 w 74"/>
                  <a:gd name="T47" fmla="*/ 0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4" h="215">
                    <a:moveTo>
                      <a:pt x="0" y="0"/>
                    </a:moveTo>
                    <a:lnTo>
                      <a:pt x="74" y="0"/>
                    </a:lnTo>
                    <a:lnTo>
                      <a:pt x="74" y="215"/>
                    </a:lnTo>
                    <a:lnTo>
                      <a:pt x="74" y="211"/>
                    </a:lnTo>
                    <a:lnTo>
                      <a:pt x="74" y="208"/>
                    </a:lnTo>
                    <a:lnTo>
                      <a:pt x="72" y="204"/>
                    </a:lnTo>
                    <a:lnTo>
                      <a:pt x="72" y="201"/>
                    </a:lnTo>
                    <a:lnTo>
                      <a:pt x="52" y="188"/>
                    </a:lnTo>
                    <a:lnTo>
                      <a:pt x="38" y="174"/>
                    </a:lnTo>
                    <a:lnTo>
                      <a:pt x="29" y="159"/>
                    </a:lnTo>
                    <a:lnTo>
                      <a:pt x="25" y="143"/>
                    </a:lnTo>
                    <a:lnTo>
                      <a:pt x="28" y="127"/>
                    </a:lnTo>
                    <a:lnTo>
                      <a:pt x="34" y="110"/>
                    </a:lnTo>
                    <a:lnTo>
                      <a:pt x="46" y="94"/>
                    </a:lnTo>
                    <a:lnTo>
                      <a:pt x="63" y="78"/>
                    </a:lnTo>
                    <a:lnTo>
                      <a:pt x="62" y="68"/>
                    </a:lnTo>
                    <a:lnTo>
                      <a:pt x="60" y="58"/>
                    </a:lnTo>
                    <a:lnTo>
                      <a:pt x="54" y="49"/>
                    </a:lnTo>
                    <a:lnTo>
                      <a:pt x="46" y="38"/>
                    </a:lnTo>
                    <a:lnTo>
                      <a:pt x="37" y="29"/>
                    </a:lnTo>
                    <a:lnTo>
                      <a:pt x="25" y="19"/>
                    </a:lnTo>
                    <a:lnTo>
                      <a:pt x="13" y="1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" name="Freeform 89"/>
              <p:cNvSpPr>
                <a:spLocks/>
              </p:cNvSpPr>
              <p:nvPr/>
            </p:nvSpPr>
            <p:spPr bwMode="auto">
              <a:xfrm>
                <a:off x="3612" y="2648"/>
                <a:ext cx="65" cy="26"/>
              </a:xfrm>
              <a:custGeom>
                <a:avLst/>
                <a:gdLst>
                  <a:gd name="T0" fmla="*/ 129 w 129"/>
                  <a:gd name="T1" fmla="*/ 38 h 52"/>
                  <a:gd name="T2" fmla="*/ 126 w 129"/>
                  <a:gd name="T3" fmla="*/ 40 h 52"/>
                  <a:gd name="T4" fmla="*/ 125 w 129"/>
                  <a:gd name="T5" fmla="*/ 41 h 52"/>
                  <a:gd name="T6" fmla="*/ 123 w 129"/>
                  <a:gd name="T7" fmla="*/ 44 h 52"/>
                  <a:gd name="T8" fmla="*/ 121 w 129"/>
                  <a:gd name="T9" fmla="*/ 46 h 52"/>
                  <a:gd name="T10" fmla="*/ 106 w 129"/>
                  <a:gd name="T11" fmla="*/ 43 h 52"/>
                  <a:gd name="T12" fmla="*/ 88 w 129"/>
                  <a:gd name="T13" fmla="*/ 36 h 52"/>
                  <a:gd name="T14" fmla="*/ 70 w 129"/>
                  <a:gd name="T15" fmla="*/ 25 h 52"/>
                  <a:gd name="T16" fmla="*/ 51 w 129"/>
                  <a:gd name="T17" fmla="*/ 15 h 52"/>
                  <a:gd name="T18" fmla="*/ 35 w 129"/>
                  <a:gd name="T19" fmla="*/ 6 h 52"/>
                  <a:gd name="T20" fmla="*/ 20 w 129"/>
                  <a:gd name="T21" fmla="*/ 0 h 52"/>
                  <a:gd name="T22" fmla="*/ 8 w 129"/>
                  <a:gd name="T23" fmla="*/ 0 h 52"/>
                  <a:gd name="T24" fmla="*/ 0 w 129"/>
                  <a:gd name="T25" fmla="*/ 7 h 52"/>
                  <a:gd name="T26" fmla="*/ 4 w 129"/>
                  <a:gd name="T27" fmla="*/ 13 h 52"/>
                  <a:gd name="T28" fmla="*/ 9 w 129"/>
                  <a:gd name="T29" fmla="*/ 18 h 52"/>
                  <a:gd name="T30" fmla="*/ 12 w 129"/>
                  <a:gd name="T31" fmla="*/ 24 h 52"/>
                  <a:gd name="T32" fmla="*/ 17 w 129"/>
                  <a:gd name="T33" fmla="*/ 29 h 52"/>
                  <a:gd name="T34" fmla="*/ 21 w 129"/>
                  <a:gd name="T35" fmla="*/ 35 h 52"/>
                  <a:gd name="T36" fmla="*/ 26 w 129"/>
                  <a:gd name="T37" fmla="*/ 40 h 52"/>
                  <a:gd name="T38" fmla="*/ 30 w 129"/>
                  <a:gd name="T39" fmla="*/ 46 h 52"/>
                  <a:gd name="T40" fmla="*/ 34 w 129"/>
                  <a:gd name="T41" fmla="*/ 52 h 52"/>
                  <a:gd name="T42" fmla="*/ 129 w 129"/>
                  <a:gd name="T43" fmla="*/ 52 h 52"/>
                  <a:gd name="T44" fmla="*/ 129 w 129"/>
                  <a:gd name="T45" fmla="*/ 38 h 52"/>
                  <a:gd name="T46" fmla="*/ 129 w 129"/>
                  <a:gd name="T47" fmla="*/ 38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29" h="52">
                    <a:moveTo>
                      <a:pt x="129" y="38"/>
                    </a:moveTo>
                    <a:lnTo>
                      <a:pt x="126" y="40"/>
                    </a:lnTo>
                    <a:lnTo>
                      <a:pt x="125" y="41"/>
                    </a:lnTo>
                    <a:lnTo>
                      <a:pt x="123" y="44"/>
                    </a:lnTo>
                    <a:lnTo>
                      <a:pt x="121" y="46"/>
                    </a:lnTo>
                    <a:lnTo>
                      <a:pt x="106" y="43"/>
                    </a:lnTo>
                    <a:lnTo>
                      <a:pt x="88" y="36"/>
                    </a:lnTo>
                    <a:lnTo>
                      <a:pt x="70" y="25"/>
                    </a:lnTo>
                    <a:lnTo>
                      <a:pt x="51" y="15"/>
                    </a:lnTo>
                    <a:lnTo>
                      <a:pt x="35" y="6"/>
                    </a:lnTo>
                    <a:lnTo>
                      <a:pt x="20" y="0"/>
                    </a:lnTo>
                    <a:lnTo>
                      <a:pt x="8" y="0"/>
                    </a:lnTo>
                    <a:lnTo>
                      <a:pt x="0" y="7"/>
                    </a:lnTo>
                    <a:lnTo>
                      <a:pt x="4" y="13"/>
                    </a:lnTo>
                    <a:lnTo>
                      <a:pt x="9" y="18"/>
                    </a:lnTo>
                    <a:lnTo>
                      <a:pt x="12" y="24"/>
                    </a:lnTo>
                    <a:lnTo>
                      <a:pt x="17" y="29"/>
                    </a:lnTo>
                    <a:lnTo>
                      <a:pt x="21" y="35"/>
                    </a:lnTo>
                    <a:lnTo>
                      <a:pt x="26" y="40"/>
                    </a:lnTo>
                    <a:lnTo>
                      <a:pt x="30" y="46"/>
                    </a:lnTo>
                    <a:lnTo>
                      <a:pt x="34" y="52"/>
                    </a:lnTo>
                    <a:lnTo>
                      <a:pt x="129" y="52"/>
                    </a:lnTo>
                    <a:lnTo>
                      <a:pt x="129" y="38"/>
                    </a:lnTo>
                    <a:lnTo>
                      <a:pt x="129" y="38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" name="Freeform 90"/>
              <p:cNvSpPr>
                <a:spLocks/>
              </p:cNvSpPr>
              <p:nvPr/>
            </p:nvSpPr>
            <p:spPr bwMode="auto">
              <a:xfrm>
                <a:off x="3587" y="2658"/>
                <a:ext cx="16" cy="16"/>
              </a:xfrm>
              <a:custGeom>
                <a:avLst/>
                <a:gdLst>
                  <a:gd name="T0" fmla="*/ 32 w 32"/>
                  <a:gd name="T1" fmla="*/ 32 h 32"/>
                  <a:gd name="T2" fmla="*/ 0 w 32"/>
                  <a:gd name="T3" fmla="*/ 32 h 32"/>
                  <a:gd name="T4" fmla="*/ 1 w 32"/>
                  <a:gd name="T5" fmla="*/ 18 h 32"/>
                  <a:gd name="T6" fmla="*/ 5 w 32"/>
                  <a:gd name="T7" fmla="*/ 9 h 32"/>
                  <a:gd name="T8" fmla="*/ 10 w 32"/>
                  <a:gd name="T9" fmla="*/ 2 h 32"/>
                  <a:gd name="T10" fmla="*/ 18 w 32"/>
                  <a:gd name="T11" fmla="*/ 0 h 32"/>
                  <a:gd name="T12" fmla="*/ 22 w 32"/>
                  <a:gd name="T13" fmla="*/ 8 h 32"/>
                  <a:gd name="T14" fmla="*/ 25 w 32"/>
                  <a:gd name="T15" fmla="*/ 16 h 32"/>
                  <a:gd name="T16" fmla="*/ 29 w 32"/>
                  <a:gd name="T17" fmla="*/ 24 h 32"/>
                  <a:gd name="T18" fmla="*/ 32 w 32"/>
                  <a:gd name="T19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2" h="32">
                    <a:moveTo>
                      <a:pt x="32" y="32"/>
                    </a:moveTo>
                    <a:lnTo>
                      <a:pt x="0" y="32"/>
                    </a:lnTo>
                    <a:lnTo>
                      <a:pt x="1" y="18"/>
                    </a:lnTo>
                    <a:lnTo>
                      <a:pt x="5" y="9"/>
                    </a:lnTo>
                    <a:lnTo>
                      <a:pt x="10" y="2"/>
                    </a:lnTo>
                    <a:lnTo>
                      <a:pt x="18" y="0"/>
                    </a:lnTo>
                    <a:lnTo>
                      <a:pt x="22" y="8"/>
                    </a:lnTo>
                    <a:lnTo>
                      <a:pt x="25" y="16"/>
                    </a:lnTo>
                    <a:lnTo>
                      <a:pt x="29" y="24"/>
                    </a:lnTo>
                    <a:lnTo>
                      <a:pt x="32" y="32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" name="Freeform 91"/>
              <p:cNvSpPr>
                <a:spLocks/>
              </p:cNvSpPr>
              <p:nvPr/>
            </p:nvSpPr>
            <p:spPr bwMode="auto">
              <a:xfrm>
                <a:off x="3562" y="2444"/>
                <a:ext cx="115" cy="115"/>
              </a:xfrm>
              <a:custGeom>
                <a:avLst/>
                <a:gdLst>
                  <a:gd name="T0" fmla="*/ 231 w 231"/>
                  <a:gd name="T1" fmla="*/ 0 h 230"/>
                  <a:gd name="T2" fmla="*/ 157 w 231"/>
                  <a:gd name="T3" fmla="*/ 230 h 230"/>
                  <a:gd name="T4" fmla="*/ 128 w 231"/>
                  <a:gd name="T5" fmla="*/ 212 h 230"/>
                  <a:gd name="T6" fmla="*/ 99 w 231"/>
                  <a:gd name="T7" fmla="*/ 196 h 230"/>
                  <a:gd name="T8" fmla="*/ 73 w 231"/>
                  <a:gd name="T9" fmla="*/ 181 h 230"/>
                  <a:gd name="T10" fmla="*/ 52 w 231"/>
                  <a:gd name="T11" fmla="*/ 169 h 230"/>
                  <a:gd name="T12" fmla="*/ 52 w 231"/>
                  <a:gd name="T13" fmla="*/ 167 h 230"/>
                  <a:gd name="T14" fmla="*/ 52 w 231"/>
                  <a:gd name="T15" fmla="*/ 165 h 230"/>
                  <a:gd name="T16" fmla="*/ 35 w 231"/>
                  <a:gd name="T17" fmla="*/ 152 h 230"/>
                  <a:gd name="T18" fmla="*/ 21 w 231"/>
                  <a:gd name="T19" fmla="*/ 143 h 230"/>
                  <a:gd name="T20" fmla="*/ 11 w 231"/>
                  <a:gd name="T21" fmla="*/ 135 h 230"/>
                  <a:gd name="T22" fmla="*/ 0 w 231"/>
                  <a:gd name="T23" fmla="*/ 128 h 230"/>
                  <a:gd name="T24" fmla="*/ 9 w 231"/>
                  <a:gd name="T25" fmla="*/ 95 h 230"/>
                  <a:gd name="T26" fmla="*/ 27 w 231"/>
                  <a:gd name="T27" fmla="*/ 99 h 230"/>
                  <a:gd name="T28" fmla="*/ 44 w 231"/>
                  <a:gd name="T29" fmla="*/ 102 h 230"/>
                  <a:gd name="T30" fmla="*/ 62 w 231"/>
                  <a:gd name="T31" fmla="*/ 106 h 230"/>
                  <a:gd name="T32" fmla="*/ 83 w 231"/>
                  <a:gd name="T33" fmla="*/ 110 h 230"/>
                  <a:gd name="T34" fmla="*/ 109 w 231"/>
                  <a:gd name="T35" fmla="*/ 116 h 230"/>
                  <a:gd name="T36" fmla="*/ 140 w 231"/>
                  <a:gd name="T37" fmla="*/ 123 h 230"/>
                  <a:gd name="T38" fmla="*/ 178 w 231"/>
                  <a:gd name="T39" fmla="*/ 132 h 230"/>
                  <a:gd name="T40" fmla="*/ 204 w 231"/>
                  <a:gd name="T41" fmla="*/ 130 h 230"/>
                  <a:gd name="T42" fmla="*/ 204 w 231"/>
                  <a:gd name="T43" fmla="*/ 117 h 230"/>
                  <a:gd name="T44" fmla="*/ 196 w 231"/>
                  <a:gd name="T45" fmla="*/ 105 h 230"/>
                  <a:gd name="T46" fmla="*/ 186 w 231"/>
                  <a:gd name="T47" fmla="*/ 94 h 230"/>
                  <a:gd name="T48" fmla="*/ 181 w 231"/>
                  <a:gd name="T49" fmla="*/ 89 h 230"/>
                  <a:gd name="T50" fmla="*/ 179 w 231"/>
                  <a:gd name="T51" fmla="*/ 89 h 230"/>
                  <a:gd name="T52" fmla="*/ 168 w 231"/>
                  <a:gd name="T53" fmla="*/ 78 h 230"/>
                  <a:gd name="T54" fmla="*/ 163 w 231"/>
                  <a:gd name="T55" fmla="*/ 69 h 230"/>
                  <a:gd name="T56" fmla="*/ 160 w 231"/>
                  <a:gd name="T57" fmla="*/ 66 h 230"/>
                  <a:gd name="T58" fmla="*/ 158 w 231"/>
                  <a:gd name="T59" fmla="*/ 66 h 230"/>
                  <a:gd name="T60" fmla="*/ 151 w 231"/>
                  <a:gd name="T61" fmla="*/ 56 h 230"/>
                  <a:gd name="T62" fmla="*/ 148 w 231"/>
                  <a:gd name="T63" fmla="*/ 47 h 230"/>
                  <a:gd name="T64" fmla="*/ 151 w 231"/>
                  <a:gd name="T65" fmla="*/ 40 h 230"/>
                  <a:gd name="T66" fmla="*/ 160 w 231"/>
                  <a:gd name="T67" fmla="*/ 32 h 230"/>
                  <a:gd name="T68" fmla="*/ 174 w 231"/>
                  <a:gd name="T69" fmla="*/ 21 h 230"/>
                  <a:gd name="T70" fmla="*/ 188 w 231"/>
                  <a:gd name="T71" fmla="*/ 7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31" h="230">
                    <a:moveTo>
                      <a:pt x="195" y="0"/>
                    </a:moveTo>
                    <a:lnTo>
                      <a:pt x="231" y="0"/>
                    </a:lnTo>
                    <a:lnTo>
                      <a:pt x="231" y="230"/>
                    </a:lnTo>
                    <a:lnTo>
                      <a:pt x="157" y="230"/>
                    </a:lnTo>
                    <a:lnTo>
                      <a:pt x="142" y="221"/>
                    </a:lnTo>
                    <a:lnTo>
                      <a:pt x="128" y="212"/>
                    </a:lnTo>
                    <a:lnTo>
                      <a:pt x="113" y="204"/>
                    </a:lnTo>
                    <a:lnTo>
                      <a:pt x="99" y="196"/>
                    </a:lnTo>
                    <a:lnTo>
                      <a:pt x="85" y="188"/>
                    </a:lnTo>
                    <a:lnTo>
                      <a:pt x="73" y="181"/>
                    </a:lnTo>
                    <a:lnTo>
                      <a:pt x="61" y="175"/>
                    </a:lnTo>
                    <a:lnTo>
                      <a:pt x="52" y="169"/>
                    </a:lnTo>
                    <a:lnTo>
                      <a:pt x="52" y="168"/>
                    </a:lnTo>
                    <a:lnTo>
                      <a:pt x="52" y="167"/>
                    </a:lnTo>
                    <a:lnTo>
                      <a:pt x="52" y="166"/>
                    </a:lnTo>
                    <a:lnTo>
                      <a:pt x="52" y="165"/>
                    </a:lnTo>
                    <a:lnTo>
                      <a:pt x="43" y="158"/>
                    </a:lnTo>
                    <a:lnTo>
                      <a:pt x="35" y="152"/>
                    </a:lnTo>
                    <a:lnTo>
                      <a:pt x="28" y="147"/>
                    </a:lnTo>
                    <a:lnTo>
                      <a:pt x="21" y="143"/>
                    </a:lnTo>
                    <a:lnTo>
                      <a:pt x="15" y="138"/>
                    </a:lnTo>
                    <a:lnTo>
                      <a:pt x="11" y="135"/>
                    </a:lnTo>
                    <a:lnTo>
                      <a:pt x="5" y="131"/>
                    </a:lnTo>
                    <a:lnTo>
                      <a:pt x="0" y="128"/>
                    </a:lnTo>
                    <a:lnTo>
                      <a:pt x="0" y="93"/>
                    </a:lnTo>
                    <a:lnTo>
                      <a:pt x="9" y="95"/>
                    </a:lnTo>
                    <a:lnTo>
                      <a:pt x="19" y="97"/>
                    </a:lnTo>
                    <a:lnTo>
                      <a:pt x="27" y="99"/>
                    </a:lnTo>
                    <a:lnTo>
                      <a:pt x="36" y="100"/>
                    </a:lnTo>
                    <a:lnTo>
                      <a:pt x="44" y="102"/>
                    </a:lnTo>
                    <a:lnTo>
                      <a:pt x="53" y="105"/>
                    </a:lnTo>
                    <a:lnTo>
                      <a:pt x="62" y="106"/>
                    </a:lnTo>
                    <a:lnTo>
                      <a:pt x="73" y="108"/>
                    </a:lnTo>
                    <a:lnTo>
                      <a:pt x="83" y="110"/>
                    </a:lnTo>
                    <a:lnTo>
                      <a:pt x="96" y="114"/>
                    </a:lnTo>
                    <a:lnTo>
                      <a:pt x="109" y="116"/>
                    </a:lnTo>
                    <a:lnTo>
                      <a:pt x="123" y="120"/>
                    </a:lnTo>
                    <a:lnTo>
                      <a:pt x="140" y="123"/>
                    </a:lnTo>
                    <a:lnTo>
                      <a:pt x="158" y="128"/>
                    </a:lnTo>
                    <a:lnTo>
                      <a:pt x="178" y="132"/>
                    </a:lnTo>
                    <a:lnTo>
                      <a:pt x="199" y="137"/>
                    </a:lnTo>
                    <a:lnTo>
                      <a:pt x="204" y="130"/>
                    </a:lnTo>
                    <a:lnTo>
                      <a:pt x="206" y="123"/>
                    </a:lnTo>
                    <a:lnTo>
                      <a:pt x="204" y="117"/>
                    </a:lnTo>
                    <a:lnTo>
                      <a:pt x="201" y="110"/>
                    </a:lnTo>
                    <a:lnTo>
                      <a:pt x="196" y="105"/>
                    </a:lnTo>
                    <a:lnTo>
                      <a:pt x="190" y="99"/>
                    </a:lnTo>
                    <a:lnTo>
                      <a:pt x="186" y="94"/>
                    </a:lnTo>
                    <a:lnTo>
                      <a:pt x="182" y="89"/>
                    </a:lnTo>
                    <a:lnTo>
                      <a:pt x="181" y="89"/>
                    </a:lnTo>
                    <a:lnTo>
                      <a:pt x="180" y="89"/>
                    </a:lnTo>
                    <a:lnTo>
                      <a:pt x="179" y="89"/>
                    </a:lnTo>
                    <a:lnTo>
                      <a:pt x="178" y="89"/>
                    </a:lnTo>
                    <a:lnTo>
                      <a:pt x="168" y="78"/>
                    </a:lnTo>
                    <a:lnTo>
                      <a:pt x="165" y="71"/>
                    </a:lnTo>
                    <a:lnTo>
                      <a:pt x="163" y="69"/>
                    </a:lnTo>
                    <a:lnTo>
                      <a:pt x="161" y="66"/>
                    </a:lnTo>
                    <a:lnTo>
                      <a:pt x="160" y="66"/>
                    </a:lnTo>
                    <a:lnTo>
                      <a:pt x="159" y="66"/>
                    </a:lnTo>
                    <a:lnTo>
                      <a:pt x="158" y="66"/>
                    </a:lnTo>
                    <a:lnTo>
                      <a:pt x="157" y="66"/>
                    </a:lnTo>
                    <a:lnTo>
                      <a:pt x="151" y="56"/>
                    </a:lnTo>
                    <a:lnTo>
                      <a:pt x="149" y="52"/>
                    </a:lnTo>
                    <a:lnTo>
                      <a:pt x="148" y="47"/>
                    </a:lnTo>
                    <a:lnTo>
                      <a:pt x="148" y="42"/>
                    </a:lnTo>
                    <a:lnTo>
                      <a:pt x="151" y="40"/>
                    </a:lnTo>
                    <a:lnTo>
                      <a:pt x="156" y="36"/>
                    </a:lnTo>
                    <a:lnTo>
                      <a:pt x="160" y="32"/>
                    </a:lnTo>
                    <a:lnTo>
                      <a:pt x="167" y="26"/>
                    </a:lnTo>
                    <a:lnTo>
                      <a:pt x="174" y="21"/>
                    </a:lnTo>
                    <a:lnTo>
                      <a:pt x="181" y="14"/>
                    </a:lnTo>
                    <a:lnTo>
                      <a:pt x="188" y="7"/>
                    </a:lnTo>
                    <a:lnTo>
                      <a:pt x="195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6" name="Freeform 92"/>
              <p:cNvSpPr>
                <a:spLocks/>
              </p:cNvSpPr>
              <p:nvPr/>
            </p:nvSpPr>
            <p:spPr bwMode="auto">
              <a:xfrm>
                <a:off x="3591" y="2329"/>
                <a:ext cx="86" cy="115"/>
              </a:xfrm>
              <a:custGeom>
                <a:avLst/>
                <a:gdLst>
                  <a:gd name="T0" fmla="*/ 25 w 172"/>
                  <a:gd name="T1" fmla="*/ 0 h 230"/>
                  <a:gd name="T2" fmla="*/ 58 w 172"/>
                  <a:gd name="T3" fmla="*/ 13 h 230"/>
                  <a:gd name="T4" fmla="*/ 92 w 172"/>
                  <a:gd name="T5" fmla="*/ 29 h 230"/>
                  <a:gd name="T6" fmla="*/ 128 w 172"/>
                  <a:gd name="T7" fmla="*/ 44 h 230"/>
                  <a:gd name="T8" fmla="*/ 162 w 172"/>
                  <a:gd name="T9" fmla="*/ 49 h 230"/>
                  <a:gd name="T10" fmla="*/ 160 w 172"/>
                  <a:gd name="T11" fmla="*/ 26 h 230"/>
                  <a:gd name="T12" fmla="*/ 151 w 172"/>
                  <a:gd name="T13" fmla="*/ 0 h 230"/>
                  <a:gd name="T14" fmla="*/ 172 w 172"/>
                  <a:gd name="T15" fmla="*/ 230 h 230"/>
                  <a:gd name="T16" fmla="*/ 145 w 172"/>
                  <a:gd name="T17" fmla="*/ 221 h 230"/>
                  <a:gd name="T18" fmla="*/ 158 w 172"/>
                  <a:gd name="T19" fmla="*/ 202 h 230"/>
                  <a:gd name="T20" fmla="*/ 164 w 172"/>
                  <a:gd name="T21" fmla="*/ 185 h 230"/>
                  <a:gd name="T22" fmla="*/ 155 w 172"/>
                  <a:gd name="T23" fmla="*/ 170 h 230"/>
                  <a:gd name="T24" fmla="*/ 146 w 172"/>
                  <a:gd name="T25" fmla="*/ 164 h 230"/>
                  <a:gd name="T26" fmla="*/ 146 w 172"/>
                  <a:gd name="T27" fmla="*/ 162 h 230"/>
                  <a:gd name="T28" fmla="*/ 139 w 172"/>
                  <a:gd name="T29" fmla="*/ 155 h 230"/>
                  <a:gd name="T30" fmla="*/ 126 w 172"/>
                  <a:gd name="T31" fmla="*/ 141 h 230"/>
                  <a:gd name="T32" fmla="*/ 111 w 172"/>
                  <a:gd name="T33" fmla="*/ 126 h 230"/>
                  <a:gd name="T34" fmla="*/ 98 w 172"/>
                  <a:gd name="T35" fmla="*/ 115 h 230"/>
                  <a:gd name="T36" fmla="*/ 92 w 172"/>
                  <a:gd name="T37" fmla="*/ 111 h 230"/>
                  <a:gd name="T38" fmla="*/ 92 w 172"/>
                  <a:gd name="T39" fmla="*/ 108 h 230"/>
                  <a:gd name="T40" fmla="*/ 91 w 172"/>
                  <a:gd name="T41" fmla="*/ 107 h 230"/>
                  <a:gd name="T42" fmla="*/ 89 w 172"/>
                  <a:gd name="T43" fmla="*/ 107 h 230"/>
                  <a:gd name="T44" fmla="*/ 85 w 172"/>
                  <a:gd name="T45" fmla="*/ 101 h 230"/>
                  <a:gd name="T46" fmla="*/ 74 w 172"/>
                  <a:gd name="T47" fmla="*/ 87 h 230"/>
                  <a:gd name="T48" fmla="*/ 58 w 172"/>
                  <a:gd name="T49" fmla="*/ 72 h 230"/>
                  <a:gd name="T50" fmla="*/ 45 w 172"/>
                  <a:gd name="T51" fmla="*/ 57 h 230"/>
                  <a:gd name="T52" fmla="*/ 40 w 172"/>
                  <a:gd name="T53" fmla="*/ 51 h 230"/>
                  <a:gd name="T54" fmla="*/ 38 w 172"/>
                  <a:gd name="T55" fmla="*/ 51 h 230"/>
                  <a:gd name="T56" fmla="*/ 31 w 172"/>
                  <a:gd name="T57" fmla="*/ 44 h 230"/>
                  <a:gd name="T58" fmla="*/ 21 w 172"/>
                  <a:gd name="T59" fmla="*/ 32 h 230"/>
                  <a:gd name="T60" fmla="*/ 10 w 172"/>
                  <a:gd name="T61" fmla="*/ 19 h 230"/>
                  <a:gd name="T62" fmla="*/ 2 w 172"/>
                  <a:gd name="T63" fmla="*/ 6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2" h="230">
                    <a:moveTo>
                      <a:pt x="0" y="0"/>
                    </a:moveTo>
                    <a:lnTo>
                      <a:pt x="25" y="0"/>
                    </a:lnTo>
                    <a:lnTo>
                      <a:pt x="41" y="5"/>
                    </a:lnTo>
                    <a:lnTo>
                      <a:pt x="58" y="13"/>
                    </a:lnTo>
                    <a:lnTo>
                      <a:pt x="75" y="21"/>
                    </a:lnTo>
                    <a:lnTo>
                      <a:pt x="92" y="29"/>
                    </a:lnTo>
                    <a:lnTo>
                      <a:pt x="109" y="37"/>
                    </a:lnTo>
                    <a:lnTo>
                      <a:pt x="128" y="44"/>
                    </a:lnTo>
                    <a:lnTo>
                      <a:pt x="145" y="48"/>
                    </a:lnTo>
                    <a:lnTo>
                      <a:pt x="162" y="49"/>
                    </a:lnTo>
                    <a:lnTo>
                      <a:pt x="162" y="39"/>
                    </a:lnTo>
                    <a:lnTo>
                      <a:pt x="160" y="26"/>
                    </a:lnTo>
                    <a:lnTo>
                      <a:pt x="155" y="13"/>
                    </a:lnTo>
                    <a:lnTo>
                      <a:pt x="151" y="0"/>
                    </a:lnTo>
                    <a:lnTo>
                      <a:pt x="172" y="0"/>
                    </a:lnTo>
                    <a:lnTo>
                      <a:pt x="172" y="230"/>
                    </a:lnTo>
                    <a:lnTo>
                      <a:pt x="136" y="230"/>
                    </a:lnTo>
                    <a:lnTo>
                      <a:pt x="145" y="221"/>
                    </a:lnTo>
                    <a:lnTo>
                      <a:pt x="152" y="211"/>
                    </a:lnTo>
                    <a:lnTo>
                      <a:pt x="158" y="202"/>
                    </a:lnTo>
                    <a:lnTo>
                      <a:pt x="162" y="193"/>
                    </a:lnTo>
                    <a:lnTo>
                      <a:pt x="164" y="185"/>
                    </a:lnTo>
                    <a:lnTo>
                      <a:pt x="161" y="177"/>
                    </a:lnTo>
                    <a:lnTo>
                      <a:pt x="155" y="170"/>
                    </a:lnTo>
                    <a:lnTo>
                      <a:pt x="146" y="165"/>
                    </a:lnTo>
                    <a:lnTo>
                      <a:pt x="146" y="164"/>
                    </a:lnTo>
                    <a:lnTo>
                      <a:pt x="146" y="163"/>
                    </a:lnTo>
                    <a:lnTo>
                      <a:pt x="146" y="162"/>
                    </a:lnTo>
                    <a:lnTo>
                      <a:pt x="146" y="161"/>
                    </a:lnTo>
                    <a:lnTo>
                      <a:pt x="139" y="155"/>
                    </a:lnTo>
                    <a:lnTo>
                      <a:pt x="132" y="148"/>
                    </a:lnTo>
                    <a:lnTo>
                      <a:pt x="126" y="141"/>
                    </a:lnTo>
                    <a:lnTo>
                      <a:pt x="117" y="133"/>
                    </a:lnTo>
                    <a:lnTo>
                      <a:pt x="111" y="126"/>
                    </a:lnTo>
                    <a:lnTo>
                      <a:pt x="104" y="119"/>
                    </a:lnTo>
                    <a:lnTo>
                      <a:pt x="98" y="115"/>
                    </a:lnTo>
                    <a:lnTo>
                      <a:pt x="92" y="112"/>
                    </a:lnTo>
                    <a:lnTo>
                      <a:pt x="92" y="111"/>
                    </a:lnTo>
                    <a:lnTo>
                      <a:pt x="92" y="109"/>
                    </a:lnTo>
                    <a:lnTo>
                      <a:pt x="92" y="108"/>
                    </a:lnTo>
                    <a:lnTo>
                      <a:pt x="92" y="107"/>
                    </a:lnTo>
                    <a:lnTo>
                      <a:pt x="91" y="107"/>
                    </a:lnTo>
                    <a:lnTo>
                      <a:pt x="90" y="107"/>
                    </a:lnTo>
                    <a:lnTo>
                      <a:pt x="89" y="107"/>
                    </a:lnTo>
                    <a:lnTo>
                      <a:pt x="88" y="107"/>
                    </a:lnTo>
                    <a:lnTo>
                      <a:pt x="85" y="101"/>
                    </a:lnTo>
                    <a:lnTo>
                      <a:pt x="81" y="94"/>
                    </a:lnTo>
                    <a:lnTo>
                      <a:pt x="74" y="87"/>
                    </a:lnTo>
                    <a:lnTo>
                      <a:pt x="66" y="79"/>
                    </a:lnTo>
                    <a:lnTo>
                      <a:pt x="58" y="72"/>
                    </a:lnTo>
                    <a:lnTo>
                      <a:pt x="51" y="64"/>
                    </a:lnTo>
                    <a:lnTo>
                      <a:pt x="45" y="57"/>
                    </a:lnTo>
                    <a:lnTo>
                      <a:pt x="41" y="51"/>
                    </a:lnTo>
                    <a:lnTo>
                      <a:pt x="40" y="51"/>
                    </a:lnTo>
                    <a:lnTo>
                      <a:pt x="39" y="51"/>
                    </a:lnTo>
                    <a:lnTo>
                      <a:pt x="38" y="51"/>
                    </a:lnTo>
                    <a:lnTo>
                      <a:pt x="37" y="51"/>
                    </a:lnTo>
                    <a:lnTo>
                      <a:pt x="31" y="44"/>
                    </a:lnTo>
                    <a:lnTo>
                      <a:pt x="26" y="39"/>
                    </a:lnTo>
                    <a:lnTo>
                      <a:pt x="21" y="32"/>
                    </a:lnTo>
                    <a:lnTo>
                      <a:pt x="15" y="26"/>
                    </a:lnTo>
                    <a:lnTo>
                      <a:pt x="10" y="19"/>
                    </a:lnTo>
                    <a:lnTo>
                      <a:pt x="6" y="13"/>
                    </a:lnTo>
                    <a:lnTo>
                      <a:pt x="2" y="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7" name="Freeform 93"/>
              <p:cNvSpPr>
                <a:spLocks/>
              </p:cNvSpPr>
              <p:nvPr/>
            </p:nvSpPr>
            <p:spPr bwMode="auto">
              <a:xfrm>
                <a:off x="3665" y="2305"/>
                <a:ext cx="12" cy="24"/>
              </a:xfrm>
              <a:custGeom>
                <a:avLst/>
                <a:gdLst>
                  <a:gd name="T0" fmla="*/ 25 w 25"/>
                  <a:gd name="T1" fmla="*/ 0 h 48"/>
                  <a:gd name="T2" fmla="*/ 25 w 25"/>
                  <a:gd name="T3" fmla="*/ 48 h 48"/>
                  <a:gd name="T4" fmla="*/ 4 w 25"/>
                  <a:gd name="T5" fmla="*/ 48 h 48"/>
                  <a:gd name="T6" fmla="*/ 0 w 25"/>
                  <a:gd name="T7" fmla="*/ 34 h 48"/>
                  <a:gd name="T8" fmla="*/ 3 w 25"/>
                  <a:gd name="T9" fmla="*/ 20 h 48"/>
                  <a:gd name="T10" fmla="*/ 10 w 25"/>
                  <a:gd name="T11" fmla="*/ 8 h 48"/>
                  <a:gd name="T12" fmla="*/ 25 w 25"/>
                  <a:gd name="T13" fmla="*/ 0 h 48"/>
                  <a:gd name="T14" fmla="*/ 25 w 25"/>
                  <a:gd name="T15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" h="48">
                    <a:moveTo>
                      <a:pt x="25" y="0"/>
                    </a:moveTo>
                    <a:lnTo>
                      <a:pt x="25" y="48"/>
                    </a:lnTo>
                    <a:lnTo>
                      <a:pt x="4" y="48"/>
                    </a:lnTo>
                    <a:lnTo>
                      <a:pt x="0" y="34"/>
                    </a:lnTo>
                    <a:lnTo>
                      <a:pt x="3" y="20"/>
                    </a:lnTo>
                    <a:lnTo>
                      <a:pt x="10" y="8"/>
                    </a:lnTo>
                    <a:lnTo>
                      <a:pt x="25" y="0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8" name="Freeform 94"/>
              <p:cNvSpPr>
                <a:spLocks/>
              </p:cNvSpPr>
              <p:nvPr/>
            </p:nvSpPr>
            <p:spPr bwMode="auto">
              <a:xfrm>
                <a:off x="3591" y="2328"/>
                <a:ext cx="13" cy="1"/>
              </a:xfrm>
              <a:custGeom>
                <a:avLst/>
                <a:gdLst>
                  <a:gd name="T0" fmla="*/ 25 w 25"/>
                  <a:gd name="T1" fmla="*/ 3 h 3"/>
                  <a:gd name="T2" fmla="*/ 0 w 25"/>
                  <a:gd name="T3" fmla="*/ 3 h 3"/>
                  <a:gd name="T4" fmla="*/ 0 w 25"/>
                  <a:gd name="T5" fmla="*/ 2 h 3"/>
                  <a:gd name="T6" fmla="*/ 0 w 25"/>
                  <a:gd name="T7" fmla="*/ 1 h 3"/>
                  <a:gd name="T8" fmla="*/ 0 w 25"/>
                  <a:gd name="T9" fmla="*/ 1 h 3"/>
                  <a:gd name="T10" fmla="*/ 0 w 25"/>
                  <a:gd name="T11" fmla="*/ 0 h 3"/>
                  <a:gd name="T12" fmla="*/ 6 w 25"/>
                  <a:gd name="T13" fmla="*/ 0 h 3"/>
                  <a:gd name="T14" fmla="*/ 13 w 25"/>
                  <a:gd name="T15" fmla="*/ 0 h 3"/>
                  <a:gd name="T16" fmla="*/ 20 w 25"/>
                  <a:gd name="T17" fmla="*/ 1 h 3"/>
                  <a:gd name="T18" fmla="*/ 25 w 25"/>
                  <a:gd name="T1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5" h="3">
                    <a:moveTo>
                      <a:pt x="25" y="3"/>
                    </a:moveTo>
                    <a:lnTo>
                      <a:pt x="0" y="3"/>
                    </a:lnTo>
                    <a:lnTo>
                      <a:pt x="0" y="2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6" y="0"/>
                    </a:lnTo>
                    <a:lnTo>
                      <a:pt x="13" y="0"/>
                    </a:lnTo>
                    <a:lnTo>
                      <a:pt x="20" y="1"/>
                    </a:lnTo>
                    <a:lnTo>
                      <a:pt x="25" y="3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9" name="Freeform 95"/>
              <p:cNvSpPr>
                <a:spLocks/>
              </p:cNvSpPr>
              <p:nvPr/>
            </p:nvSpPr>
            <p:spPr bwMode="auto">
              <a:xfrm>
                <a:off x="3467" y="3018"/>
                <a:ext cx="24" cy="46"/>
              </a:xfrm>
              <a:custGeom>
                <a:avLst/>
                <a:gdLst>
                  <a:gd name="T0" fmla="*/ 0 w 49"/>
                  <a:gd name="T1" fmla="*/ 0 h 91"/>
                  <a:gd name="T2" fmla="*/ 49 w 49"/>
                  <a:gd name="T3" fmla="*/ 0 h 91"/>
                  <a:gd name="T4" fmla="*/ 46 w 49"/>
                  <a:gd name="T5" fmla="*/ 23 h 91"/>
                  <a:gd name="T6" fmla="*/ 44 w 49"/>
                  <a:gd name="T7" fmla="*/ 42 h 91"/>
                  <a:gd name="T8" fmla="*/ 42 w 49"/>
                  <a:gd name="T9" fmla="*/ 62 h 91"/>
                  <a:gd name="T10" fmla="*/ 37 w 49"/>
                  <a:gd name="T11" fmla="*/ 89 h 91"/>
                  <a:gd name="T12" fmla="*/ 36 w 49"/>
                  <a:gd name="T13" fmla="*/ 90 h 91"/>
                  <a:gd name="T14" fmla="*/ 34 w 49"/>
                  <a:gd name="T15" fmla="*/ 90 h 91"/>
                  <a:gd name="T16" fmla="*/ 32 w 49"/>
                  <a:gd name="T17" fmla="*/ 90 h 91"/>
                  <a:gd name="T18" fmla="*/ 30 w 49"/>
                  <a:gd name="T19" fmla="*/ 91 h 91"/>
                  <a:gd name="T20" fmla="*/ 21 w 49"/>
                  <a:gd name="T21" fmla="*/ 63 h 91"/>
                  <a:gd name="T22" fmla="*/ 14 w 49"/>
                  <a:gd name="T23" fmla="*/ 40 h 91"/>
                  <a:gd name="T24" fmla="*/ 7 w 49"/>
                  <a:gd name="T25" fmla="*/ 21 h 91"/>
                  <a:gd name="T26" fmla="*/ 0 w 49"/>
                  <a:gd name="T27" fmla="*/ 0 h 91"/>
                  <a:gd name="T28" fmla="*/ 0 w 49"/>
                  <a:gd name="T29" fmla="*/ 0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9" h="91">
                    <a:moveTo>
                      <a:pt x="0" y="0"/>
                    </a:moveTo>
                    <a:lnTo>
                      <a:pt x="49" y="0"/>
                    </a:lnTo>
                    <a:lnTo>
                      <a:pt x="46" y="23"/>
                    </a:lnTo>
                    <a:lnTo>
                      <a:pt x="44" y="42"/>
                    </a:lnTo>
                    <a:lnTo>
                      <a:pt x="42" y="62"/>
                    </a:lnTo>
                    <a:lnTo>
                      <a:pt x="37" y="89"/>
                    </a:lnTo>
                    <a:lnTo>
                      <a:pt x="36" y="90"/>
                    </a:lnTo>
                    <a:lnTo>
                      <a:pt x="34" y="90"/>
                    </a:lnTo>
                    <a:lnTo>
                      <a:pt x="32" y="90"/>
                    </a:lnTo>
                    <a:lnTo>
                      <a:pt x="30" y="91"/>
                    </a:lnTo>
                    <a:lnTo>
                      <a:pt x="21" y="63"/>
                    </a:lnTo>
                    <a:lnTo>
                      <a:pt x="14" y="40"/>
                    </a:lnTo>
                    <a:lnTo>
                      <a:pt x="7" y="21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0" name="Freeform 96"/>
              <p:cNvSpPr>
                <a:spLocks/>
              </p:cNvSpPr>
              <p:nvPr/>
            </p:nvSpPr>
            <p:spPr bwMode="auto">
              <a:xfrm>
                <a:off x="3535" y="3070"/>
                <a:ext cx="27" cy="23"/>
              </a:xfrm>
              <a:custGeom>
                <a:avLst/>
                <a:gdLst>
                  <a:gd name="T0" fmla="*/ 53 w 53"/>
                  <a:gd name="T1" fmla="*/ 0 h 48"/>
                  <a:gd name="T2" fmla="*/ 53 w 53"/>
                  <a:gd name="T3" fmla="*/ 37 h 48"/>
                  <a:gd name="T4" fmla="*/ 48 w 53"/>
                  <a:gd name="T5" fmla="*/ 38 h 48"/>
                  <a:gd name="T6" fmla="*/ 43 w 53"/>
                  <a:gd name="T7" fmla="*/ 40 h 48"/>
                  <a:gd name="T8" fmla="*/ 36 w 53"/>
                  <a:gd name="T9" fmla="*/ 41 h 48"/>
                  <a:gd name="T10" fmla="*/ 30 w 53"/>
                  <a:gd name="T11" fmla="*/ 42 h 48"/>
                  <a:gd name="T12" fmla="*/ 23 w 53"/>
                  <a:gd name="T13" fmla="*/ 43 h 48"/>
                  <a:gd name="T14" fmla="*/ 16 w 53"/>
                  <a:gd name="T15" fmla="*/ 44 h 48"/>
                  <a:gd name="T16" fmla="*/ 10 w 53"/>
                  <a:gd name="T17" fmla="*/ 46 h 48"/>
                  <a:gd name="T18" fmla="*/ 1 w 53"/>
                  <a:gd name="T19" fmla="*/ 48 h 48"/>
                  <a:gd name="T20" fmla="*/ 0 w 53"/>
                  <a:gd name="T21" fmla="*/ 45 h 48"/>
                  <a:gd name="T22" fmla="*/ 0 w 53"/>
                  <a:gd name="T23" fmla="*/ 44 h 48"/>
                  <a:gd name="T24" fmla="*/ 0 w 53"/>
                  <a:gd name="T25" fmla="*/ 42 h 48"/>
                  <a:gd name="T26" fmla="*/ 0 w 53"/>
                  <a:gd name="T27" fmla="*/ 41 h 48"/>
                  <a:gd name="T28" fmla="*/ 10 w 53"/>
                  <a:gd name="T29" fmla="*/ 34 h 48"/>
                  <a:gd name="T30" fmla="*/ 18 w 53"/>
                  <a:gd name="T31" fmla="*/ 28 h 48"/>
                  <a:gd name="T32" fmla="*/ 24 w 53"/>
                  <a:gd name="T33" fmla="*/ 22 h 48"/>
                  <a:gd name="T34" fmla="*/ 30 w 53"/>
                  <a:gd name="T35" fmla="*/ 18 h 48"/>
                  <a:gd name="T36" fmla="*/ 36 w 53"/>
                  <a:gd name="T37" fmla="*/ 13 h 48"/>
                  <a:gd name="T38" fmla="*/ 42 w 53"/>
                  <a:gd name="T39" fmla="*/ 10 h 48"/>
                  <a:gd name="T40" fmla="*/ 48 w 53"/>
                  <a:gd name="T41" fmla="*/ 5 h 48"/>
                  <a:gd name="T42" fmla="*/ 53 w 53"/>
                  <a:gd name="T43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53" h="48">
                    <a:moveTo>
                      <a:pt x="53" y="0"/>
                    </a:moveTo>
                    <a:lnTo>
                      <a:pt x="53" y="37"/>
                    </a:lnTo>
                    <a:lnTo>
                      <a:pt x="48" y="38"/>
                    </a:lnTo>
                    <a:lnTo>
                      <a:pt x="43" y="40"/>
                    </a:lnTo>
                    <a:lnTo>
                      <a:pt x="36" y="41"/>
                    </a:lnTo>
                    <a:lnTo>
                      <a:pt x="30" y="42"/>
                    </a:lnTo>
                    <a:lnTo>
                      <a:pt x="23" y="43"/>
                    </a:lnTo>
                    <a:lnTo>
                      <a:pt x="16" y="44"/>
                    </a:lnTo>
                    <a:lnTo>
                      <a:pt x="10" y="46"/>
                    </a:lnTo>
                    <a:lnTo>
                      <a:pt x="1" y="48"/>
                    </a:lnTo>
                    <a:lnTo>
                      <a:pt x="0" y="45"/>
                    </a:lnTo>
                    <a:lnTo>
                      <a:pt x="0" y="44"/>
                    </a:lnTo>
                    <a:lnTo>
                      <a:pt x="0" y="42"/>
                    </a:lnTo>
                    <a:lnTo>
                      <a:pt x="0" y="41"/>
                    </a:lnTo>
                    <a:lnTo>
                      <a:pt x="10" y="34"/>
                    </a:lnTo>
                    <a:lnTo>
                      <a:pt x="18" y="28"/>
                    </a:lnTo>
                    <a:lnTo>
                      <a:pt x="24" y="22"/>
                    </a:lnTo>
                    <a:lnTo>
                      <a:pt x="30" y="18"/>
                    </a:lnTo>
                    <a:lnTo>
                      <a:pt x="36" y="13"/>
                    </a:lnTo>
                    <a:lnTo>
                      <a:pt x="42" y="10"/>
                    </a:lnTo>
                    <a:lnTo>
                      <a:pt x="48" y="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1" name="Freeform 97"/>
              <p:cNvSpPr>
                <a:spLocks/>
              </p:cNvSpPr>
              <p:nvPr/>
            </p:nvSpPr>
            <p:spPr bwMode="auto">
              <a:xfrm>
                <a:off x="3446" y="2904"/>
                <a:ext cx="57" cy="114"/>
              </a:xfrm>
              <a:custGeom>
                <a:avLst/>
                <a:gdLst>
                  <a:gd name="T0" fmla="*/ 0 w 113"/>
                  <a:gd name="T1" fmla="*/ 0 h 230"/>
                  <a:gd name="T2" fmla="*/ 113 w 113"/>
                  <a:gd name="T3" fmla="*/ 0 h 230"/>
                  <a:gd name="T4" fmla="*/ 100 w 113"/>
                  <a:gd name="T5" fmla="*/ 44 h 230"/>
                  <a:gd name="T6" fmla="*/ 96 w 113"/>
                  <a:gd name="T7" fmla="*/ 98 h 230"/>
                  <a:gd name="T8" fmla="*/ 96 w 113"/>
                  <a:gd name="T9" fmla="*/ 153 h 230"/>
                  <a:gd name="T10" fmla="*/ 96 w 113"/>
                  <a:gd name="T11" fmla="*/ 194 h 230"/>
                  <a:gd name="T12" fmla="*/ 94 w 113"/>
                  <a:gd name="T13" fmla="*/ 195 h 230"/>
                  <a:gd name="T14" fmla="*/ 94 w 113"/>
                  <a:gd name="T15" fmla="*/ 195 h 230"/>
                  <a:gd name="T16" fmla="*/ 93 w 113"/>
                  <a:gd name="T17" fmla="*/ 196 h 230"/>
                  <a:gd name="T18" fmla="*/ 92 w 113"/>
                  <a:gd name="T19" fmla="*/ 196 h 230"/>
                  <a:gd name="T20" fmla="*/ 91 w 113"/>
                  <a:gd name="T21" fmla="*/ 207 h 230"/>
                  <a:gd name="T22" fmla="*/ 90 w 113"/>
                  <a:gd name="T23" fmla="*/ 215 h 230"/>
                  <a:gd name="T24" fmla="*/ 90 w 113"/>
                  <a:gd name="T25" fmla="*/ 223 h 230"/>
                  <a:gd name="T26" fmla="*/ 89 w 113"/>
                  <a:gd name="T27" fmla="*/ 230 h 230"/>
                  <a:gd name="T28" fmla="*/ 40 w 113"/>
                  <a:gd name="T29" fmla="*/ 230 h 230"/>
                  <a:gd name="T30" fmla="*/ 37 w 113"/>
                  <a:gd name="T31" fmla="*/ 219 h 230"/>
                  <a:gd name="T32" fmla="*/ 33 w 113"/>
                  <a:gd name="T33" fmla="*/ 208 h 230"/>
                  <a:gd name="T34" fmla="*/ 29 w 113"/>
                  <a:gd name="T35" fmla="*/ 195 h 230"/>
                  <a:gd name="T36" fmla="*/ 24 w 113"/>
                  <a:gd name="T37" fmla="*/ 180 h 230"/>
                  <a:gd name="T38" fmla="*/ 20 w 113"/>
                  <a:gd name="T39" fmla="*/ 164 h 230"/>
                  <a:gd name="T40" fmla="*/ 14 w 113"/>
                  <a:gd name="T41" fmla="*/ 146 h 230"/>
                  <a:gd name="T42" fmla="*/ 7 w 113"/>
                  <a:gd name="T43" fmla="*/ 125 h 230"/>
                  <a:gd name="T44" fmla="*/ 0 w 113"/>
                  <a:gd name="T45" fmla="*/ 101 h 230"/>
                  <a:gd name="T46" fmla="*/ 0 w 113"/>
                  <a:gd name="T47" fmla="*/ 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13" h="230">
                    <a:moveTo>
                      <a:pt x="0" y="0"/>
                    </a:moveTo>
                    <a:lnTo>
                      <a:pt x="113" y="0"/>
                    </a:lnTo>
                    <a:lnTo>
                      <a:pt x="100" y="44"/>
                    </a:lnTo>
                    <a:lnTo>
                      <a:pt x="96" y="98"/>
                    </a:lnTo>
                    <a:lnTo>
                      <a:pt x="96" y="153"/>
                    </a:lnTo>
                    <a:lnTo>
                      <a:pt x="96" y="194"/>
                    </a:lnTo>
                    <a:lnTo>
                      <a:pt x="94" y="195"/>
                    </a:lnTo>
                    <a:lnTo>
                      <a:pt x="94" y="195"/>
                    </a:lnTo>
                    <a:lnTo>
                      <a:pt x="93" y="196"/>
                    </a:lnTo>
                    <a:lnTo>
                      <a:pt x="92" y="196"/>
                    </a:lnTo>
                    <a:lnTo>
                      <a:pt x="91" y="207"/>
                    </a:lnTo>
                    <a:lnTo>
                      <a:pt x="90" y="215"/>
                    </a:lnTo>
                    <a:lnTo>
                      <a:pt x="90" y="223"/>
                    </a:lnTo>
                    <a:lnTo>
                      <a:pt x="89" y="230"/>
                    </a:lnTo>
                    <a:lnTo>
                      <a:pt x="40" y="230"/>
                    </a:lnTo>
                    <a:lnTo>
                      <a:pt x="37" y="219"/>
                    </a:lnTo>
                    <a:lnTo>
                      <a:pt x="33" y="208"/>
                    </a:lnTo>
                    <a:lnTo>
                      <a:pt x="29" y="195"/>
                    </a:lnTo>
                    <a:lnTo>
                      <a:pt x="24" y="180"/>
                    </a:lnTo>
                    <a:lnTo>
                      <a:pt x="20" y="164"/>
                    </a:lnTo>
                    <a:lnTo>
                      <a:pt x="14" y="146"/>
                    </a:lnTo>
                    <a:lnTo>
                      <a:pt x="7" y="125"/>
                    </a:lnTo>
                    <a:lnTo>
                      <a:pt x="0" y="10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" name="Freeform 98"/>
              <p:cNvSpPr>
                <a:spLocks/>
              </p:cNvSpPr>
              <p:nvPr/>
            </p:nvSpPr>
            <p:spPr bwMode="auto">
              <a:xfrm>
                <a:off x="3518" y="2797"/>
                <a:ext cx="44" cy="37"/>
              </a:xfrm>
              <a:custGeom>
                <a:avLst/>
                <a:gdLst>
                  <a:gd name="T0" fmla="*/ 87 w 87"/>
                  <a:gd name="T1" fmla="*/ 13 h 75"/>
                  <a:gd name="T2" fmla="*/ 87 w 87"/>
                  <a:gd name="T3" fmla="*/ 75 h 75"/>
                  <a:gd name="T4" fmla="*/ 75 w 87"/>
                  <a:gd name="T5" fmla="*/ 65 h 75"/>
                  <a:gd name="T6" fmla="*/ 60 w 87"/>
                  <a:gd name="T7" fmla="*/ 55 h 75"/>
                  <a:gd name="T8" fmla="*/ 42 w 87"/>
                  <a:gd name="T9" fmla="*/ 46 h 75"/>
                  <a:gd name="T10" fmla="*/ 27 w 87"/>
                  <a:gd name="T11" fmla="*/ 37 h 75"/>
                  <a:gd name="T12" fmla="*/ 14 w 87"/>
                  <a:gd name="T13" fmla="*/ 28 h 75"/>
                  <a:gd name="T14" fmla="*/ 3 w 87"/>
                  <a:gd name="T15" fmla="*/ 19 h 75"/>
                  <a:gd name="T16" fmla="*/ 0 w 87"/>
                  <a:gd name="T17" fmla="*/ 9 h 75"/>
                  <a:gd name="T18" fmla="*/ 2 w 87"/>
                  <a:gd name="T19" fmla="*/ 0 h 75"/>
                  <a:gd name="T20" fmla="*/ 12 w 87"/>
                  <a:gd name="T21" fmla="*/ 1 h 75"/>
                  <a:gd name="T22" fmla="*/ 24 w 87"/>
                  <a:gd name="T23" fmla="*/ 4 h 75"/>
                  <a:gd name="T24" fmla="*/ 34 w 87"/>
                  <a:gd name="T25" fmla="*/ 5 h 75"/>
                  <a:gd name="T26" fmla="*/ 45 w 87"/>
                  <a:gd name="T27" fmla="*/ 6 h 75"/>
                  <a:gd name="T28" fmla="*/ 55 w 87"/>
                  <a:gd name="T29" fmla="*/ 8 h 75"/>
                  <a:gd name="T30" fmla="*/ 65 w 87"/>
                  <a:gd name="T31" fmla="*/ 9 h 75"/>
                  <a:gd name="T32" fmla="*/ 77 w 87"/>
                  <a:gd name="T33" fmla="*/ 12 h 75"/>
                  <a:gd name="T34" fmla="*/ 87 w 87"/>
                  <a:gd name="T35" fmla="*/ 13 h 75"/>
                  <a:gd name="T36" fmla="*/ 87 w 87"/>
                  <a:gd name="T37" fmla="*/ 13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7" h="75">
                    <a:moveTo>
                      <a:pt x="87" y="13"/>
                    </a:moveTo>
                    <a:lnTo>
                      <a:pt x="87" y="75"/>
                    </a:lnTo>
                    <a:lnTo>
                      <a:pt x="75" y="65"/>
                    </a:lnTo>
                    <a:lnTo>
                      <a:pt x="60" y="55"/>
                    </a:lnTo>
                    <a:lnTo>
                      <a:pt x="42" y="46"/>
                    </a:lnTo>
                    <a:lnTo>
                      <a:pt x="27" y="37"/>
                    </a:lnTo>
                    <a:lnTo>
                      <a:pt x="14" y="28"/>
                    </a:lnTo>
                    <a:lnTo>
                      <a:pt x="3" y="19"/>
                    </a:lnTo>
                    <a:lnTo>
                      <a:pt x="0" y="9"/>
                    </a:lnTo>
                    <a:lnTo>
                      <a:pt x="2" y="0"/>
                    </a:lnTo>
                    <a:lnTo>
                      <a:pt x="12" y="1"/>
                    </a:lnTo>
                    <a:lnTo>
                      <a:pt x="24" y="4"/>
                    </a:lnTo>
                    <a:lnTo>
                      <a:pt x="34" y="5"/>
                    </a:lnTo>
                    <a:lnTo>
                      <a:pt x="45" y="6"/>
                    </a:lnTo>
                    <a:lnTo>
                      <a:pt x="55" y="8"/>
                    </a:lnTo>
                    <a:lnTo>
                      <a:pt x="65" y="9"/>
                    </a:lnTo>
                    <a:lnTo>
                      <a:pt x="77" y="12"/>
                    </a:lnTo>
                    <a:lnTo>
                      <a:pt x="87" y="13"/>
                    </a:lnTo>
                    <a:lnTo>
                      <a:pt x="87" y="13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" name="Freeform 99"/>
              <p:cNvSpPr>
                <a:spLocks/>
              </p:cNvSpPr>
              <p:nvPr/>
            </p:nvSpPr>
            <p:spPr bwMode="auto">
              <a:xfrm>
                <a:off x="3446" y="2839"/>
                <a:ext cx="116" cy="65"/>
              </a:xfrm>
              <a:custGeom>
                <a:avLst/>
                <a:gdLst>
                  <a:gd name="T0" fmla="*/ 230 w 230"/>
                  <a:gd name="T1" fmla="*/ 13 h 129"/>
                  <a:gd name="T2" fmla="*/ 228 w 230"/>
                  <a:gd name="T3" fmla="*/ 14 h 129"/>
                  <a:gd name="T4" fmla="*/ 226 w 230"/>
                  <a:gd name="T5" fmla="*/ 14 h 129"/>
                  <a:gd name="T6" fmla="*/ 223 w 230"/>
                  <a:gd name="T7" fmla="*/ 15 h 129"/>
                  <a:gd name="T8" fmla="*/ 221 w 230"/>
                  <a:gd name="T9" fmla="*/ 17 h 129"/>
                  <a:gd name="T10" fmla="*/ 200 w 230"/>
                  <a:gd name="T11" fmla="*/ 6 h 129"/>
                  <a:gd name="T12" fmla="*/ 181 w 230"/>
                  <a:gd name="T13" fmla="*/ 0 h 129"/>
                  <a:gd name="T14" fmla="*/ 163 w 230"/>
                  <a:gd name="T15" fmla="*/ 0 h 129"/>
                  <a:gd name="T16" fmla="*/ 148 w 230"/>
                  <a:gd name="T17" fmla="*/ 5 h 129"/>
                  <a:gd name="T18" fmla="*/ 135 w 230"/>
                  <a:gd name="T19" fmla="*/ 15 h 129"/>
                  <a:gd name="T20" fmla="*/ 124 w 230"/>
                  <a:gd name="T21" fmla="*/ 30 h 129"/>
                  <a:gd name="T22" fmla="*/ 116 w 230"/>
                  <a:gd name="T23" fmla="*/ 49 h 129"/>
                  <a:gd name="T24" fmla="*/ 110 w 230"/>
                  <a:gd name="T25" fmla="*/ 71 h 129"/>
                  <a:gd name="T26" fmla="*/ 101 w 230"/>
                  <a:gd name="T27" fmla="*/ 75 h 129"/>
                  <a:gd name="T28" fmla="*/ 90 w 230"/>
                  <a:gd name="T29" fmla="*/ 78 h 129"/>
                  <a:gd name="T30" fmla="*/ 77 w 230"/>
                  <a:gd name="T31" fmla="*/ 76 h 129"/>
                  <a:gd name="T32" fmla="*/ 62 w 230"/>
                  <a:gd name="T33" fmla="*/ 74 h 129"/>
                  <a:gd name="T34" fmla="*/ 47 w 230"/>
                  <a:gd name="T35" fmla="*/ 70 h 129"/>
                  <a:gd name="T36" fmla="*/ 32 w 230"/>
                  <a:gd name="T37" fmla="*/ 64 h 129"/>
                  <a:gd name="T38" fmla="*/ 16 w 230"/>
                  <a:gd name="T39" fmla="*/ 57 h 129"/>
                  <a:gd name="T40" fmla="*/ 0 w 230"/>
                  <a:gd name="T41" fmla="*/ 49 h 129"/>
                  <a:gd name="T42" fmla="*/ 0 w 230"/>
                  <a:gd name="T43" fmla="*/ 129 h 129"/>
                  <a:gd name="T44" fmla="*/ 113 w 230"/>
                  <a:gd name="T45" fmla="*/ 129 h 129"/>
                  <a:gd name="T46" fmla="*/ 116 w 230"/>
                  <a:gd name="T47" fmla="*/ 123 h 129"/>
                  <a:gd name="T48" fmla="*/ 121 w 230"/>
                  <a:gd name="T49" fmla="*/ 117 h 129"/>
                  <a:gd name="T50" fmla="*/ 125 w 230"/>
                  <a:gd name="T51" fmla="*/ 112 h 129"/>
                  <a:gd name="T52" fmla="*/ 131 w 230"/>
                  <a:gd name="T53" fmla="*/ 109 h 129"/>
                  <a:gd name="T54" fmla="*/ 150 w 230"/>
                  <a:gd name="T55" fmla="*/ 115 h 129"/>
                  <a:gd name="T56" fmla="*/ 166 w 230"/>
                  <a:gd name="T57" fmla="*/ 117 h 129"/>
                  <a:gd name="T58" fmla="*/ 181 w 230"/>
                  <a:gd name="T59" fmla="*/ 117 h 129"/>
                  <a:gd name="T60" fmla="*/ 195 w 230"/>
                  <a:gd name="T61" fmla="*/ 115 h 129"/>
                  <a:gd name="T62" fmla="*/ 207 w 230"/>
                  <a:gd name="T63" fmla="*/ 109 h 129"/>
                  <a:gd name="T64" fmla="*/ 216 w 230"/>
                  <a:gd name="T65" fmla="*/ 101 h 129"/>
                  <a:gd name="T66" fmla="*/ 225 w 230"/>
                  <a:gd name="T67" fmla="*/ 89 h 129"/>
                  <a:gd name="T68" fmla="*/ 230 w 230"/>
                  <a:gd name="T69" fmla="*/ 75 h 129"/>
                  <a:gd name="T70" fmla="*/ 230 w 230"/>
                  <a:gd name="T71" fmla="*/ 13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30" h="129">
                    <a:moveTo>
                      <a:pt x="230" y="13"/>
                    </a:moveTo>
                    <a:lnTo>
                      <a:pt x="228" y="14"/>
                    </a:lnTo>
                    <a:lnTo>
                      <a:pt x="226" y="14"/>
                    </a:lnTo>
                    <a:lnTo>
                      <a:pt x="223" y="15"/>
                    </a:lnTo>
                    <a:lnTo>
                      <a:pt x="221" y="17"/>
                    </a:lnTo>
                    <a:lnTo>
                      <a:pt x="200" y="6"/>
                    </a:lnTo>
                    <a:lnTo>
                      <a:pt x="181" y="0"/>
                    </a:lnTo>
                    <a:lnTo>
                      <a:pt x="163" y="0"/>
                    </a:lnTo>
                    <a:lnTo>
                      <a:pt x="148" y="5"/>
                    </a:lnTo>
                    <a:lnTo>
                      <a:pt x="135" y="15"/>
                    </a:lnTo>
                    <a:lnTo>
                      <a:pt x="124" y="30"/>
                    </a:lnTo>
                    <a:lnTo>
                      <a:pt x="116" y="49"/>
                    </a:lnTo>
                    <a:lnTo>
                      <a:pt x="110" y="71"/>
                    </a:lnTo>
                    <a:lnTo>
                      <a:pt x="101" y="75"/>
                    </a:lnTo>
                    <a:lnTo>
                      <a:pt x="90" y="78"/>
                    </a:lnTo>
                    <a:lnTo>
                      <a:pt x="77" y="76"/>
                    </a:lnTo>
                    <a:lnTo>
                      <a:pt x="62" y="74"/>
                    </a:lnTo>
                    <a:lnTo>
                      <a:pt x="47" y="70"/>
                    </a:lnTo>
                    <a:lnTo>
                      <a:pt x="32" y="64"/>
                    </a:lnTo>
                    <a:lnTo>
                      <a:pt x="16" y="57"/>
                    </a:lnTo>
                    <a:lnTo>
                      <a:pt x="0" y="49"/>
                    </a:lnTo>
                    <a:lnTo>
                      <a:pt x="0" y="129"/>
                    </a:lnTo>
                    <a:lnTo>
                      <a:pt x="113" y="129"/>
                    </a:lnTo>
                    <a:lnTo>
                      <a:pt x="116" y="123"/>
                    </a:lnTo>
                    <a:lnTo>
                      <a:pt x="121" y="117"/>
                    </a:lnTo>
                    <a:lnTo>
                      <a:pt x="125" y="112"/>
                    </a:lnTo>
                    <a:lnTo>
                      <a:pt x="131" y="109"/>
                    </a:lnTo>
                    <a:lnTo>
                      <a:pt x="150" y="115"/>
                    </a:lnTo>
                    <a:lnTo>
                      <a:pt x="166" y="117"/>
                    </a:lnTo>
                    <a:lnTo>
                      <a:pt x="181" y="117"/>
                    </a:lnTo>
                    <a:lnTo>
                      <a:pt x="195" y="115"/>
                    </a:lnTo>
                    <a:lnTo>
                      <a:pt x="207" y="109"/>
                    </a:lnTo>
                    <a:lnTo>
                      <a:pt x="216" y="101"/>
                    </a:lnTo>
                    <a:lnTo>
                      <a:pt x="225" y="89"/>
                    </a:lnTo>
                    <a:lnTo>
                      <a:pt x="230" y="75"/>
                    </a:lnTo>
                    <a:lnTo>
                      <a:pt x="230" y="13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" name="Freeform 100"/>
              <p:cNvSpPr>
                <a:spLocks/>
              </p:cNvSpPr>
              <p:nvPr/>
            </p:nvSpPr>
            <p:spPr bwMode="auto">
              <a:xfrm>
                <a:off x="3446" y="2674"/>
                <a:ext cx="116" cy="63"/>
              </a:xfrm>
              <a:custGeom>
                <a:avLst/>
                <a:gdLst>
                  <a:gd name="T0" fmla="*/ 0 w 230"/>
                  <a:gd name="T1" fmla="*/ 0 h 125"/>
                  <a:gd name="T2" fmla="*/ 130 w 230"/>
                  <a:gd name="T3" fmla="*/ 0 h 125"/>
                  <a:gd name="T4" fmla="*/ 134 w 230"/>
                  <a:gd name="T5" fmla="*/ 4 h 125"/>
                  <a:gd name="T6" fmla="*/ 138 w 230"/>
                  <a:gd name="T7" fmla="*/ 10 h 125"/>
                  <a:gd name="T8" fmla="*/ 143 w 230"/>
                  <a:gd name="T9" fmla="*/ 14 h 125"/>
                  <a:gd name="T10" fmla="*/ 147 w 230"/>
                  <a:gd name="T11" fmla="*/ 17 h 125"/>
                  <a:gd name="T12" fmla="*/ 160 w 230"/>
                  <a:gd name="T13" fmla="*/ 12 h 125"/>
                  <a:gd name="T14" fmla="*/ 173 w 230"/>
                  <a:gd name="T15" fmla="*/ 10 h 125"/>
                  <a:gd name="T16" fmla="*/ 184 w 230"/>
                  <a:gd name="T17" fmla="*/ 8 h 125"/>
                  <a:gd name="T18" fmla="*/ 196 w 230"/>
                  <a:gd name="T19" fmla="*/ 8 h 125"/>
                  <a:gd name="T20" fmla="*/ 206 w 230"/>
                  <a:gd name="T21" fmla="*/ 10 h 125"/>
                  <a:gd name="T22" fmla="*/ 215 w 230"/>
                  <a:gd name="T23" fmla="*/ 12 h 125"/>
                  <a:gd name="T24" fmla="*/ 223 w 230"/>
                  <a:gd name="T25" fmla="*/ 17 h 125"/>
                  <a:gd name="T26" fmla="*/ 230 w 230"/>
                  <a:gd name="T27" fmla="*/ 23 h 125"/>
                  <a:gd name="T28" fmla="*/ 230 w 230"/>
                  <a:gd name="T29" fmla="*/ 112 h 125"/>
                  <a:gd name="T30" fmla="*/ 211 w 230"/>
                  <a:gd name="T31" fmla="*/ 121 h 125"/>
                  <a:gd name="T32" fmla="*/ 192 w 230"/>
                  <a:gd name="T33" fmla="*/ 125 h 125"/>
                  <a:gd name="T34" fmla="*/ 176 w 230"/>
                  <a:gd name="T35" fmla="*/ 124 h 125"/>
                  <a:gd name="T36" fmla="*/ 161 w 230"/>
                  <a:gd name="T37" fmla="*/ 119 h 125"/>
                  <a:gd name="T38" fmla="*/ 150 w 230"/>
                  <a:gd name="T39" fmla="*/ 108 h 125"/>
                  <a:gd name="T40" fmla="*/ 139 w 230"/>
                  <a:gd name="T41" fmla="*/ 94 h 125"/>
                  <a:gd name="T42" fmla="*/ 131 w 230"/>
                  <a:gd name="T43" fmla="*/ 76 h 125"/>
                  <a:gd name="T44" fmla="*/ 125 w 230"/>
                  <a:gd name="T45" fmla="*/ 54 h 125"/>
                  <a:gd name="T46" fmla="*/ 115 w 230"/>
                  <a:gd name="T47" fmla="*/ 49 h 125"/>
                  <a:gd name="T48" fmla="*/ 101 w 230"/>
                  <a:gd name="T49" fmla="*/ 48 h 125"/>
                  <a:gd name="T50" fmla="*/ 87 w 230"/>
                  <a:gd name="T51" fmla="*/ 49 h 125"/>
                  <a:gd name="T52" fmla="*/ 71 w 230"/>
                  <a:gd name="T53" fmla="*/ 53 h 125"/>
                  <a:gd name="T54" fmla="*/ 54 w 230"/>
                  <a:gd name="T55" fmla="*/ 59 h 125"/>
                  <a:gd name="T56" fmla="*/ 36 w 230"/>
                  <a:gd name="T57" fmla="*/ 67 h 125"/>
                  <a:gd name="T58" fmla="*/ 18 w 230"/>
                  <a:gd name="T59" fmla="*/ 75 h 125"/>
                  <a:gd name="T60" fmla="*/ 0 w 230"/>
                  <a:gd name="T61" fmla="*/ 84 h 125"/>
                  <a:gd name="T62" fmla="*/ 0 w 230"/>
                  <a:gd name="T63" fmla="*/ 0 h 125"/>
                  <a:gd name="T64" fmla="*/ 0 w 230"/>
                  <a:gd name="T65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30" h="125">
                    <a:moveTo>
                      <a:pt x="0" y="0"/>
                    </a:moveTo>
                    <a:lnTo>
                      <a:pt x="130" y="0"/>
                    </a:lnTo>
                    <a:lnTo>
                      <a:pt x="134" y="4"/>
                    </a:lnTo>
                    <a:lnTo>
                      <a:pt x="138" y="10"/>
                    </a:lnTo>
                    <a:lnTo>
                      <a:pt x="143" y="14"/>
                    </a:lnTo>
                    <a:lnTo>
                      <a:pt x="147" y="17"/>
                    </a:lnTo>
                    <a:lnTo>
                      <a:pt x="160" y="12"/>
                    </a:lnTo>
                    <a:lnTo>
                      <a:pt x="173" y="10"/>
                    </a:lnTo>
                    <a:lnTo>
                      <a:pt x="184" y="8"/>
                    </a:lnTo>
                    <a:lnTo>
                      <a:pt x="196" y="8"/>
                    </a:lnTo>
                    <a:lnTo>
                      <a:pt x="206" y="10"/>
                    </a:lnTo>
                    <a:lnTo>
                      <a:pt x="215" y="12"/>
                    </a:lnTo>
                    <a:lnTo>
                      <a:pt x="223" y="17"/>
                    </a:lnTo>
                    <a:lnTo>
                      <a:pt x="230" y="23"/>
                    </a:lnTo>
                    <a:lnTo>
                      <a:pt x="230" y="112"/>
                    </a:lnTo>
                    <a:lnTo>
                      <a:pt x="211" y="121"/>
                    </a:lnTo>
                    <a:lnTo>
                      <a:pt x="192" y="125"/>
                    </a:lnTo>
                    <a:lnTo>
                      <a:pt x="176" y="124"/>
                    </a:lnTo>
                    <a:lnTo>
                      <a:pt x="161" y="119"/>
                    </a:lnTo>
                    <a:lnTo>
                      <a:pt x="150" y="108"/>
                    </a:lnTo>
                    <a:lnTo>
                      <a:pt x="139" y="94"/>
                    </a:lnTo>
                    <a:lnTo>
                      <a:pt x="131" y="76"/>
                    </a:lnTo>
                    <a:lnTo>
                      <a:pt x="125" y="54"/>
                    </a:lnTo>
                    <a:lnTo>
                      <a:pt x="115" y="49"/>
                    </a:lnTo>
                    <a:lnTo>
                      <a:pt x="101" y="48"/>
                    </a:lnTo>
                    <a:lnTo>
                      <a:pt x="87" y="49"/>
                    </a:lnTo>
                    <a:lnTo>
                      <a:pt x="71" y="53"/>
                    </a:lnTo>
                    <a:lnTo>
                      <a:pt x="54" y="59"/>
                    </a:lnTo>
                    <a:lnTo>
                      <a:pt x="36" y="67"/>
                    </a:lnTo>
                    <a:lnTo>
                      <a:pt x="18" y="75"/>
                    </a:lnTo>
                    <a:lnTo>
                      <a:pt x="0" y="84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" name="Freeform 101"/>
              <p:cNvSpPr>
                <a:spLocks/>
              </p:cNvSpPr>
              <p:nvPr/>
            </p:nvSpPr>
            <p:spPr bwMode="auto">
              <a:xfrm>
                <a:off x="3525" y="2748"/>
                <a:ext cx="37" cy="32"/>
              </a:xfrm>
              <a:custGeom>
                <a:avLst/>
                <a:gdLst>
                  <a:gd name="T0" fmla="*/ 72 w 72"/>
                  <a:gd name="T1" fmla="*/ 0 h 64"/>
                  <a:gd name="T2" fmla="*/ 72 w 72"/>
                  <a:gd name="T3" fmla="*/ 53 h 64"/>
                  <a:gd name="T4" fmla="*/ 63 w 72"/>
                  <a:gd name="T5" fmla="*/ 54 h 64"/>
                  <a:gd name="T6" fmla="*/ 55 w 72"/>
                  <a:gd name="T7" fmla="*/ 57 h 64"/>
                  <a:gd name="T8" fmla="*/ 46 w 72"/>
                  <a:gd name="T9" fmla="*/ 58 h 64"/>
                  <a:gd name="T10" fmla="*/ 38 w 72"/>
                  <a:gd name="T11" fmla="*/ 59 h 64"/>
                  <a:gd name="T12" fmla="*/ 29 w 72"/>
                  <a:gd name="T13" fmla="*/ 60 h 64"/>
                  <a:gd name="T14" fmla="*/ 19 w 72"/>
                  <a:gd name="T15" fmla="*/ 61 h 64"/>
                  <a:gd name="T16" fmla="*/ 11 w 72"/>
                  <a:gd name="T17" fmla="*/ 63 h 64"/>
                  <a:gd name="T18" fmla="*/ 2 w 72"/>
                  <a:gd name="T19" fmla="*/ 64 h 64"/>
                  <a:gd name="T20" fmla="*/ 0 w 72"/>
                  <a:gd name="T21" fmla="*/ 56 h 64"/>
                  <a:gd name="T22" fmla="*/ 2 w 72"/>
                  <a:gd name="T23" fmla="*/ 48 h 64"/>
                  <a:gd name="T24" fmla="*/ 9 w 72"/>
                  <a:gd name="T25" fmla="*/ 41 h 64"/>
                  <a:gd name="T26" fmla="*/ 19 w 72"/>
                  <a:gd name="T27" fmla="*/ 33 h 64"/>
                  <a:gd name="T28" fmla="*/ 32 w 72"/>
                  <a:gd name="T29" fmla="*/ 25 h 64"/>
                  <a:gd name="T30" fmla="*/ 45 w 72"/>
                  <a:gd name="T31" fmla="*/ 16 h 64"/>
                  <a:gd name="T32" fmla="*/ 60 w 72"/>
                  <a:gd name="T33" fmla="*/ 8 h 64"/>
                  <a:gd name="T34" fmla="*/ 72 w 72"/>
                  <a:gd name="T35" fmla="*/ 0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2" h="64">
                    <a:moveTo>
                      <a:pt x="72" y="0"/>
                    </a:moveTo>
                    <a:lnTo>
                      <a:pt x="72" y="53"/>
                    </a:lnTo>
                    <a:lnTo>
                      <a:pt x="63" y="54"/>
                    </a:lnTo>
                    <a:lnTo>
                      <a:pt x="55" y="57"/>
                    </a:lnTo>
                    <a:lnTo>
                      <a:pt x="46" y="58"/>
                    </a:lnTo>
                    <a:lnTo>
                      <a:pt x="38" y="59"/>
                    </a:lnTo>
                    <a:lnTo>
                      <a:pt x="29" y="60"/>
                    </a:lnTo>
                    <a:lnTo>
                      <a:pt x="19" y="61"/>
                    </a:lnTo>
                    <a:lnTo>
                      <a:pt x="11" y="63"/>
                    </a:lnTo>
                    <a:lnTo>
                      <a:pt x="2" y="64"/>
                    </a:lnTo>
                    <a:lnTo>
                      <a:pt x="0" y="56"/>
                    </a:lnTo>
                    <a:lnTo>
                      <a:pt x="2" y="48"/>
                    </a:lnTo>
                    <a:lnTo>
                      <a:pt x="9" y="41"/>
                    </a:lnTo>
                    <a:lnTo>
                      <a:pt x="19" y="33"/>
                    </a:lnTo>
                    <a:lnTo>
                      <a:pt x="32" y="25"/>
                    </a:lnTo>
                    <a:lnTo>
                      <a:pt x="45" y="16"/>
                    </a:lnTo>
                    <a:lnTo>
                      <a:pt x="60" y="8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" name="Freeform 102"/>
              <p:cNvSpPr>
                <a:spLocks/>
              </p:cNvSpPr>
              <p:nvPr/>
            </p:nvSpPr>
            <p:spPr bwMode="auto">
              <a:xfrm>
                <a:off x="3446" y="2559"/>
                <a:ext cx="66" cy="115"/>
              </a:xfrm>
              <a:custGeom>
                <a:avLst/>
                <a:gdLst>
                  <a:gd name="T0" fmla="*/ 54 w 130"/>
                  <a:gd name="T1" fmla="*/ 0 h 231"/>
                  <a:gd name="T2" fmla="*/ 104 w 130"/>
                  <a:gd name="T3" fmla="*/ 0 h 231"/>
                  <a:gd name="T4" fmla="*/ 105 w 130"/>
                  <a:gd name="T5" fmla="*/ 7 h 231"/>
                  <a:gd name="T6" fmla="*/ 106 w 130"/>
                  <a:gd name="T7" fmla="*/ 14 h 231"/>
                  <a:gd name="T8" fmla="*/ 106 w 130"/>
                  <a:gd name="T9" fmla="*/ 22 h 231"/>
                  <a:gd name="T10" fmla="*/ 107 w 130"/>
                  <a:gd name="T11" fmla="*/ 30 h 231"/>
                  <a:gd name="T12" fmla="*/ 108 w 130"/>
                  <a:gd name="T13" fmla="*/ 31 h 231"/>
                  <a:gd name="T14" fmla="*/ 109 w 130"/>
                  <a:gd name="T15" fmla="*/ 31 h 231"/>
                  <a:gd name="T16" fmla="*/ 110 w 130"/>
                  <a:gd name="T17" fmla="*/ 31 h 231"/>
                  <a:gd name="T18" fmla="*/ 112 w 130"/>
                  <a:gd name="T19" fmla="*/ 33 h 231"/>
                  <a:gd name="T20" fmla="*/ 110 w 130"/>
                  <a:gd name="T21" fmla="*/ 75 h 231"/>
                  <a:gd name="T22" fmla="*/ 110 w 130"/>
                  <a:gd name="T23" fmla="*/ 131 h 231"/>
                  <a:gd name="T24" fmla="*/ 116 w 130"/>
                  <a:gd name="T25" fmla="*/ 187 h 231"/>
                  <a:gd name="T26" fmla="*/ 130 w 130"/>
                  <a:gd name="T27" fmla="*/ 231 h 231"/>
                  <a:gd name="T28" fmla="*/ 0 w 130"/>
                  <a:gd name="T29" fmla="*/ 231 h 231"/>
                  <a:gd name="T30" fmla="*/ 0 w 130"/>
                  <a:gd name="T31" fmla="*/ 146 h 231"/>
                  <a:gd name="T32" fmla="*/ 2 w 130"/>
                  <a:gd name="T33" fmla="*/ 146 h 231"/>
                  <a:gd name="T34" fmla="*/ 5 w 130"/>
                  <a:gd name="T35" fmla="*/ 146 h 231"/>
                  <a:gd name="T36" fmla="*/ 7 w 130"/>
                  <a:gd name="T37" fmla="*/ 146 h 231"/>
                  <a:gd name="T38" fmla="*/ 10 w 130"/>
                  <a:gd name="T39" fmla="*/ 144 h 231"/>
                  <a:gd name="T40" fmla="*/ 18 w 130"/>
                  <a:gd name="T41" fmla="*/ 118 h 231"/>
                  <a:gd name="T42" fmla="*/ 25 w 130"/>
                  <a:gd name="T43" fmla="*/ 94 h 231"/>
                  <a:gd name="T44" fmla="*/ 32 w 130"/>
                  <a:gd name="T45" fmla="*/ 73 h 231"/>
                  <a:gd name="T46" fmla="*/ 38 w 130"/>
                  <a:gd name="T47" fmla="*/ 54 h 231"/>
                  <a:gd name="T48" fmla="*/ 43 w 130"/>
                  <a:gd name="T49" fmla="*/ 40 h 231"/>
                  <a:gd name="T50" fmla="*/ 47 w 130"/>
                  <a:gd name="T51" fmla="*/ 25 h 231"/>
                  <a:gd name="T52" fmla="*/ 51 w 130"/>
                  <a:gd name="T53" fmla="*/ 12 h 231"/>
                  <a:gd name="T54" fmla="*/ 54 w 130"/>
                  <a:gd name="T55" fmla="*/ 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30" h="231">
                    <a:moveTo>
                      <a:pt x="54" y="0"/>
                    </a:moveTo>
                    <a:lnTo>
                      <a:pt x="104" y="0"/>
                    </a:lnTo>
                    <a:lnTo>
                      <a:pt x="105" y="7"/>
                    </a:lnTo>
                    <a:lnTo>
                      <a:pt x="106" y="14"/>
                    </a:lnTo>
                    <a:lnTo>
                      <a:pt x="106" y="22"/>
                    </a:lnTo>
                    <a:lnTo>
                      <a:pt x="107" y="30"/>
                    </a:lnTo>
                    <a:lnTo>
                      <a:pt x="108" y="31"/>
                    </a:lnTo>
                    <a:lnTo>
                      <a:pt x="109" y="31"/>
                    </a:lnTo>
                    <a:lnTo>
                      <a:pt x="110" y="31"/>
                    </a:lnTo>
                    <a:lnTo>
                      <a:pt x="112" y="33"/>
                    </a:lnTo>
                    <a:lnTo>
                      <a:pt x="110" y="75"/>
                    </a:lnTo>
                    <a:lnTo>
                      <a:pt x="110" y="131"/>
                    </a:lnTo>
                    <a:lnTo>
                      <a:pt x="116" y="187"/>
                    </a:lnTo>
                    <a:lnTo>
                      <a:pt x="130" y="231"/>
                    </a:lnTo>
                    <a:lnTo>
                      <a:pt x="0" y="231"/>
                    </a:lnTo>
                    <a:lnTo>
                      <a:pt x="0" y="146"/>
                    </a:lnTo>
                    <a:lnTo>
                      <a:pt x="2" y="146"/>
                    </a:lnTo>
                    <a:lnTo>
                      <a:pt x="5" y="146"/>
                    </a:lnTo>
                    <a:lnTo>
                      <a:pt x="7" y="146"/>
                    </a:lnTo>
                    <a:lnTo>
                      <a:pt x="10" y="144"/>
                    </a:lnTo>
                    <a:lnTo>
                      <a:pt x="18" y="118"/>
                    </a:lnTo>
                    <a:lnTo>
                      <a:pt x="25" y="94"/>
                    </a:lnTo>
                    <a:lnTo>
                      <a:pt x="32" y="73"/>
                    </a:lnTo>
                    <a:lnTo>
                      <a:pt x="38" y="54"/>
                    </a:lnTo>
                    <a:lnTo>
                      <a:pt x="43" y="40"/>
                    </a:lnTo>
                    <a:lnTo>
                      <a:pt x="47" y="25"/>
                    </a:lnTo>
                    <a:lnTo>
                      <a:pt x="51" y="12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" name="Freeform 103"/>
              <p:cNvSpPr>
                <a:spLocks/>
              </p:cNvSpPr>
              <p:nvPr/>
            </p:nvSpPr>
            <p:spPr bwMode="auto">
              <a:xfrm>
                <a:off x="3539" y="2486"/>
                <a:ext cx="23" cy="22"/>
              </a:xfrm>
              <a:custGeom>
                <a:avLst/>
                <a:gdLst>
                  <a:gd name="T0" fmla="*/ 46 w 46"/>
                  <a:gd name="T1" fmla="*/ 9 h 44"/>
                  <a:gd name="T2" fmla="*/ 46 w 46"/>
                  <a:gd name="T3" fmla="*/ 44 h 44"/>
                  <a:gd name="T4" fmla="*/ 42 w 46"/>
                  <a:gd name="T5" fmla="*/ 40 h 44"/>
                  <a:gd name="T6" fmla="*/ 37 w 46"/>
                  <a:gd name="T7" fmla="*/ 36 h 44"/>
                  <a:gd name="T8" fmla="*/ 32 w 46"/>
                  <a:gd name="T9" fmla="*/ 32 h 44"/>
                  <a:gd name="T10" fmla="*/ 27 w 46"/>
                  <a:gd name="T11" fmla="*/ 29 h 44"/>
                  <a:gd name="T12" fmla="*/ 22 w 46"/>
                  <a:gd name="T13" fmla="*/ 24 h 44"/>
                  <a:gd name="T14" fmla="*/ 15 w 46"/>
                  <a:gd name="T15" fmla="*/ 18 h 44"/>
                  <a:gd name="T16" fmla="*/ 8 w 46"/>
                  <a:gd name="T17" fmla="*/ 14 h 44"/>
                  <a:gd name="T18" fmla="*/ 0 w 46"/>
                  <a:gd name="T19" fmla="*/ 7 h 44"/>
                  <a:gd name="T20" fmla="*/ 1 w 46"/>
                  <a:gd name="T21" fmla="*/ 5 h 44"/>
                  <a:gd name="T22" fmla="*/ 1 w 46"/>
                  <a:gd name="T23" fmla="*/ 3 h 44"/>
                  <a:gd name="T24" fmla="*/ 1 w 46"/>
                  <a:gd name="T25" fmla="*/ 1 h 44"/>
                  <a:gd name="T26" fmla="*/ 3 w 46"/>
                  <a:gd name="T27" fmla="*/ 0 h 44"/>
                  <a:gd name="T28" fmla="*/ 8 w 46"/>
                  <a:gd name="T29" fmla="*/ 1 h 44"/>
                  <a:gd name="T30" fmla="*/ 15 w 46"/>
                  <a:gd name="T31" fmla="*/ 2 h 44"/>
                  <a:gd name="T32" fmla="*/ 21 w 46"/>
                  <a:gd name="T33" fmla="*/ 3 h 44"/>
                  <a:gd name="T34" fmla="*/ 27 w 46"/>
                  <a:gd name="T35" fmla="*/ 5 h 44"/>
                  <a:gd name="T36" fmla="*/ 31 w 46"/>
                  <a:gd name="T37" fmla="*/ 6 h 44"/>
                  <a:gd name="T38" fmla="*/ 37 w 46"/>
                  <a:gd name="T39" fmla="*/ 7 h 44"/>
                  <a:gd name="T40" fmla="*/ 42 w 46"/>
                  <a:gd name="T41" fmla="*/ 8 h 44"/>
                  <a:gd name="T42" fmla="*/ 46 w 46"/>
                  <a:gd name="T43" fmla="*/ 9 h 44"/>
                  <a:gd name="T44" fmla="*/ 46 w 46"/>
                  <a:gd name="T45" fmla="*/ 9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6" h="44">
                    <a:moveTo>
                      <a:pt x="46" y="9"/>
                    </a:moveTo>
                    <a:lnTo>
                      <a:pt x="46" y="44"/>
                    </a:lnTo>
                    <a:lnTo>
                      <a:pt x="42" y="40"/>
                    </a:lnTo>
                    <a:lnTo>
                      <a:pt x="37" y="36"/>
                    </a:lnTo>
                    <a:lnTo>
                      <a:pt x="32" y="32"/>
                    </a:lnTo>
                    <a:lnTo>
                      <a:pt x="27" y="29"/>
                    </a:lnTo>
                    <a:lnTo>
                      <a:pt x="22" y="24"/>
                    </a:lnTo>
                    <a:lnTo>
                      <a:pt x="15" y="18"/>
                    </a:lnTo>
                    <a:lnTo>
                      <a:pt x="8" y="14"/>
                    </a:lnTo>
                    <a:lnTo>
                      <a:pt x="0" y="7"/>
                    </a:lnTo>
                    <a:lnTo>
                      <a:pt x="1" y="5"/>
                    </a:lnTo>
                    <a:lnTo>
                      <a:pt x="1" y="3"/>
                    </a:lnTo>
                    <a:lnTo>
                      <a:pt x="1" y="1"/>
                    </a:lnTo>
                    <a:lnTo>
                      <a:pt x="3" y="0"/>
                    </a:lnTo>
                    <a:lnTo>
                      <a:pt x="8" y="1"/>
                    </a:lnTo>
                    <a:lnTo>
                      <a:pt x="15" y="2"/>
                    </a:lnTo>
                    <a:lnTo>
                      <a:pt x="21" y="3"/>
                    </a:lnTo>
                    <a:lnTo>
                      <a:pt x="27" y="5"/>
                    </a:lnTo>
                    <a:lnTo>
                      <a:pt x="31" y="6"/>
                    </a:lnTo>
                    <a:lnTo>
                      <a:pt x="37" y="7"/>
                    </a:lnTo>
                    <a:lnTo>
                      <a:pt x="42" y="8"/>
                    </a:lnTo>
                    <a:lnTo>
                      <a:pt x="46" y="9"/>
                    </a:lnTo>
                    <a:lnTo>
                      <a:pt x="46" y="9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8" name="Freeform 104"/>
              <p:cNvSpPr>
                <a:spLocks/>
              </p:cNvSpPr>
              <p:nvPr/>
            </p:nvSpPr>
            <p:spPr bwMode="auto">
              <a:xfrm>
                <a:off x="3474" y="2512"/>
                <a:ext cx="24" cy="47"/>
              </a:xfrm>
              <a:custGeom>
                <a:avLst/>
                <a:gdLst>
                  <a:gd name="T0" fmla="*/ 50 w 50"/>
                  <a:gd name="T1" fmla="*/ 93 h 93"/>
                  <a:gd name="T2" fmla="*/ 0 w 50"/>
                  <a:gd name="T3" fmla="*/ 93 h 93"/>
                  <a:gd name="T4" fmla="*/ 7 w 50"/>
                  <a:gd name="T5" fmla="*/ 73 h 93"/>
                  <a:gd name="T6" fmla="*/ 15 w 50"/>
                  <a:gd name="T7" fmla="*/ 52 h 93"/>
                  <a:gd name="T8" fmla="*/ 22 w 50"/>
                  <a:gd name="T9" fmla="*/ 29 h 93"/>
                  <a:gd name="T10" fmla="*/ 32 w 50"/>
                  <a:gd name="T11" fmla="*/ 0 h 93"/>
                  <a:gd name="T12" fmla="*/ 33 w 50"/>
                  <a:gd name="T13" fmla="*/ 0 h 93"/>
                  <a:gd name="T14" fmla="*/ 35 w 50"/>
                  <a:gd name="T15" fmla="*/ 0 h 93"/>
                  <a:gd name="T16" fmla="*/ 37 w 50"/>
                  <a:gd name="T17" fmla="*/ 1 h 93"/>
                  <a:gd name="T18" fmla="*/ 38 w 50"/>
                  <a:gd name="T19" fmla="*/ 1 h 93"/>
                  <a:gd name="T20" fmla="*/ 43 w 50"/>
                  <a:gd name="T21" fmla="*/ 29 h 93"/>
                  <a:gd name="T22" fmla="*/ 45 w 50"/>
                  <a:gd name="T23" fmla="*/ 50 h 93"/>
                  <a:gd name="T24" fmla="*/ 47 w 50"/>
                  <a:gd name="T25" fmla="*/ 69 h 93"/>
                  <a:gd name="T26" fmla="*/ 50 w 50"/>
                  <a:gd name="T27" fmla="*/ 93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0" h="93">
                    <a:moveTo>
                      <a:pt x="50" y="93"/>
                    </a:moveTo>
                    <a:lnTo>
                      <a:pt x="0" y="93"/>
                    </a:lnTo>
                    <a:lnTo>
                      <a:pt x="7" y="73"/>
                    </a:lnTo>
                    <a:lnTo>
                      <a:pt x="15" y="52"/>
                    </a:lnTo>
                    <a:lnTo>
                      <a:pt x="22" y="29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5" y="0"/>
                    </a:lnTo>
                    <a:lnTo>
                      <a:pt x="37" y="1"/>
                    </a:lnTo>
                    <a:lnTo>
                      <a:pt x="38" y="1"/>
                    </a:lnTo>
                    <a:lnTo>
                      <a:pt x="43" y="29"/>
                    </a:lnTo>
                    <a:lnTo>
                      <a:pt x="45" y="50"/>
                    </a:lnTo>
                    <a:lnTo>
                      <a:pt x="47" y="69"/>
                    </a:lnTo>
                    <a:lnTo>
                      <a:pt x="50" y="93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9" name="Freeform 105"/>
              <p:cNvSpPr>
                <a:spLocks/>
              </p:cNvSpPr>
              <p:nvPr/>
            </p:nvSpPr>
            <p:spPr bwMode="auto">
              <a:xfrm>
                <a:off x="3331" y="3018"/>
                <a:ext cx="16" cy="55"/>
              </a:xfrm>
              <a:custGeom>
                <a:avLst/>
                <a:gdLst>
                  <a:gd name="T0" fmla="*/ 0 w 31"/>
                  <a:gd name="T1" fmla="*/ 0 h 109"/>
                  <a:gd name="T2" fmla="*/ 31 w 31"/>
                  <a:gd name="T3" fmla="*/ 0 h 109"/>
                  <a:gd name="T4" fmla="*/ 30 w 31"/>
                  <a:gd name="T5" fmla="*/ 7 h 109"/>
                  <a:gd name="T6" fmla="*/ 27 w 31"/>
                  <a:gd name="T7" fmla="*/ 14 h 109"/>
                  <a:gd name="T8" fmla="*/ 27 w 31"/>
                  <a:gd name="T9" fmla="*/ 18 h 109"/>
                  <a:gd name="T10" fmla="*/ 27 w 31"/>
                  <a:gd name="T11" fmla="*/ 22 h 109"/>
                  <a:gd name="T12" fmla="*/ 26 w 31"/>
                  <a:gd name="T13" fmla="*/ 23 h 109"/>
                  <a:gd name="T14" fmla="*/ 26 w 31"/>
                  <a:gd name="T15" fmla="*/ 23 h 109"/>
                  <a:gd name="T16" fmla="*/ 25 w 31"/>
                  <a:gd name="T17" fmla="*/ 24 h 109"/>
                  <a:gd name="T18" fmla="*/ 24 w 31"/>
                  <a:gd name="T19" fmla="*/ 24 h 109"/>
                  <a:gd name="T20" fmla="*/ 24 w 31"/>
                  <a:gd name="T21" fmla="*/ 25 h 109"/>
                  <a:gd name="T22" fmla="*/ 25 w 31"/>
                  <a:gd name="T23" fmla="*/ 26 h 109"/>
                  <a:gd name="T24" fmla="*/ 25 w 31"/>
                  <a:gd name="T25" fmla="*/ 27 h 109"/>
                  <a:gd name="T26" fmla="*/ 26 w 31"/>
                  <a:gd name="T27" fmla="*/ 29 h 109"/>
                  <a:gd name="T28" fmla="*/ 18 w 31"/>
                  <a:gd name="T29" fmla="*/ 40 h 109"/>
                  <a:gd name="T30" fmla="*/ 13 w 31"/>
                  <a:gd name="T31" fmla="*/ 61 h 109"/>
                  <a:gd name="T32" fmla="*/ 8 w 31"/>
                  <a:gd name="T33" fmla="*/ 83 h 109"/>
                  <a:gd name="T34" fmla="*/ 1 w 31"/>
                  <a:gd name="T35" fmla="*/ 97 h 109"/>
                  <a:gd name="T36" fmla="*/ 2 w 31"/>
                  <a:gd name="T37" fmla="*/ 98 h 109"/>
                  <a:gd name="T38" fmla="*/ 2 w 31"/>
                  <a:gd name="T39" fmla="*/ 99 h 109"/>
                  <a:gd name="T40" fmla="*/ 2 w 31"/>
                  <a:gd name="T41" fmla="*/ 100 h 109"/>
                  <a:gd name="T42" fmla="*/ 3 w 31"/>
                  <a:gd name="T43" fmla="*/ 101 h 109"/>
                  <a:gd name="T44" fmla="*/ 2 w 31"/>
                  <a:gd name="T45" fmla="*/ 104 h 109"/>
                  <a:gd name="T46" fmla="*/ 2 w 31"/>
                  <a:gd name="T47" fmla="*/ 105 h 109"/>
                  <a:gd name="T48" fmla="*/ 1 w 31"/>
                  <a:gd name="T49" fmla="*/ 107 h 109"/>
                  <a:gd name="T50" fmla="*/ 0 w 31"/>
                  <a:gd name="T51" fmla="*/ 109 h 109"/>
                  <a:gd name="T52" fmla="*/ 0 w 31"/>
                  <a:gd name="T53" fmla="*/ 0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1" h="109">
                    <a:moveTo>
                      <a:pt x="0" y="0"/>
                    </a:moveTo>
                    <a:lnTo>
                      <a:pt x="31" y="0"/>
                    </a:lnTo>
                    <a:lnTo>
                      <a:pt x="30" y="7"/>
                    </a:lnTo>
                    <a:lnTo>
                      <a:pt x="27" y="14"/>
                    </a:lnTo>
                    <a:lnTo>
                      <a:pt x="27" y="18"/>
                    </a:lnTo>
                    <a:lnTo>
                      <a:pt x="27" y="22"/>
                    </a:lnTo>
                    <a:lnTo>
                      <a:pt x="26" y="23"/>
                    </a:lnTo>
                    <a:lnTo>
                      <a:pt x="26" y="23"/>
                    </a:lnTo>
                    <a:lnTo>
                      <a:pt x="25" y="24"/>
                    </a:lnTo>
                    <a:lnTo>
                      <a:pt x="24" y="24"/>
                    </a:lnTo>
                    <a:lnTo>
                      <a:pt x="24" y="25"/>
                    </a:lnTo>
                    <a:lnTo>
                      <a:pt x="25" y="26"/>
                    </a:lnTo>
                    <a:lnTo>
                      <a:pt x="25" y="27"/>
                    </a:lnTo>
                    <a:lnTo>
                      <a:pt x="26" y="29"/>
                    </a:lnTo>
                    <a:lnTo>
                      <a:pt x="18" y="40"/>
                    </a:lnTo>
                    <a:lnTo>
                      <a:pt x="13" y="61"/>
                    </a:lnTo>
                    <a:lnTo>
                      <a:pt x="8" y="83"/>
                    </a:lnTo>
                    <a:lnTo>
                      <a:pt x="1" y="97"/>
                    </a:lnTo>
                    <a:lnTo>
                      <a:pt x="2" y="98"/>
                    </a:lnTo>
                    <a:lnTo>
                      <a:pt x="2" y="99"/>
                    </a:lnTo>
                    <a:lnTo>
                      <a:pt x="2" y="100"/>
                    </a:lnTo>
                    <a:lnTo>
                      <a:pt x="3" y="101"/>
                    </a:lnTo>
                    <a:lnTo>
                      <a:pt x="2" y="104"/>
                    </a:lnTo>
                    <a:lnTo>
                      <a:pt x="2" y="105"/>
                    </a:lnTo>
                    <a:lnTo>
                      <a:pt x="1" y="107"/>
                    </a:lnTo>
                    <a:lnTo>
                      <a:pt x="0" y="10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0" name="Freeform 106"/>
              <p:cNvSpPr>
                <a:spLocks/>
              </p:cNvSpPr>
              <p:nvPr/>
            </p:nvSpPr>
            <p:spPr bwMode="auto">
              <a:xfrm>
                <a:off x="3331" y="2904"/>
                <a:ext cx="115" cy="114"/>
              </a:xfrm>
              <a:custGeom>
                <a:avLst/>
                <a:gdLst>
                  <a:gd name="T0" fmla="*/ 230 w 230"/>
                  <a:gd name="T1" fmla="*/ 0 h 230"/>
                  <a:gd name="T2" fmla="*/ 229 w 230"/>
                  <a:gd name="T3" fmla="*/ 96 h 230"/>
                  <a:gd name="T4" fmla="*/ 225 w 230"/>
                  <a:gd name="T5" fmla="*/ 87 h 230"/>
                  <a:gd name="T6" fmla="*/ 209 w 230"/>
                  <a:gd name="T7" fmla="*/ 83 h 230"/>
                  <a:gd name="T8" fmla="*/ 197 w 230"/>
                  <a:gd name="T9" fmla="*/ 110 h 230"/>
                  <a:gd name="T10" fmla="*/ 192 w 230"/>
                  <a:gd name="T11" fmla="*/ 124 h 230"/>
                  <a:gd name="T12" fmla="*/ 192 w 230"/>
                  <a:gd name="T13" fmla="*/ 126 h 230"/>
                  <a:gd name="T14" fmla="*/ 188 w 230"/>
                  <a:gd name="T15" fmla="*/ 139 h 230"/>
                  <a:gd name="T16" fmla="*/ 184 w 230"/>
                  <a:gd name="T17" fmla="*/ 149 h 230"/>
                  <a:gd name="T18" fmla="*/ 182 w 230"/>
                  <a:gd name="T19" fmla="*/ 153 h 230"/>
                  <a:gd name="T20" fmla="*/ 183 w 230"/>
                  <a:gd name="T21" fmla="*/ 155 h 230"/>
                  <a:gd name="T22" fmla="*/ 178 w 230"/>
                  <a:gd name="T23" fmla="*/ 165 h 230"/>
                  <a:gd name="T24" fmla="*/ 172 w 230"/>
                  <a:gd name="T25" fmla="*/ 172 h 230"/>
                  <a:gd name="T26" fmla="*/ 157 w 230"/>
                  <a:gd name="T27" fmla="*/ 172 h 230"/>
                  <a:gd name="T28" fmla="*/ 118 w 230"/>
                  <a:gd name="T29" fmla="*/ 158 h 230"/>
                  <a:gd name="T30" fmla="*/ 76 w 230"/>
                  <a:gd name="T31" fmla="*/ 150 h 230"/>
                  <a:gd name="T32" fmla="*/ 49 w 230"/>
                  <a:gd name="T33" fmla="*/ 162 h 230"/>
                  <a:gd name="T34" fmla="*/ 46 w 230"/>
                  <a:gd name="T35" fmla="*/ 180 h 230"/>
                  <a:gd name="T36" fmla="*/ 43 w 230"/>
                  <a:gd name="T37" fmla="*/ 180 h 230"/>
                  <a:gd name="T38" fmla="*/ 41 w 230"/>
                  <a:gd name="T39" fmla="*/ 192 h 230"/>
                  <a:gd name="T40" fmla="*/ 34 w 230"/>
                  <a:gd name="T41" fmla="*/ 217 h 230"/>
                  <a:gd name="T42" fmla="*/ 0 w 230"/>
                  <a:gd name="T43" fmla="*/ 230 h 230"/>
                  <a:gd name="T44" fmla="*/ 1 w 230"/>
                  <a:gd name="T45" fmla="*/ 116 h 230"/>
                  <a:gd name="T46" fmla="*/ 4 w 230"/>
                  <a:gd name="T47" fmla="*/ 117 h 230"/>
                  <a:gd name="T48" fmla="*/ 7 w 230"/>
                  <a:gd name="T49" fmla="*/ 117 h 230"/>
                  <a:gd name="T50" fmla="*/ 9 w 230"/>
                  <a:gd name="T51" fmla="*/ 116 h 230"/>
                  <a:gd name="T52" fmla="*/ 26 w 230"/>
                  <a:gd name="T53" fmla="*/ 121 h 230"/>
                  <a:gd name="T54" fmla="*/ 49 w 230"/>
                  <a:gd name="T55" fmla="*/ 104 h 230"/>
                  <a:gd name="T56" fmla="*/ 64 w 230"/>
                  <a:gd name="T57" fmla="*/ 63 h 230"/>
                  <a:gd name="T58" fmla="*/ 72 w 230"/>
                  <a:gd name="T59" fmla="*/ 24 h 230"/>
                  <a:gd name="T60" fmla="*/ 78 w 230"/>
                  <a:gd name="T61" fmla="*/ 10 h 230"/>
                  <a:gd name="T62" fmla="*/ 88 w 230"/>
                  <a:gd name="T63" fmla="*/ 9 h 230"/>
                  <a:gd name="T64" fmla="*/ 99 w 230"/>
                  <a:gd name="T65" fmla="*/ 10 h 230"/>
                  <a:gd name="T66" fmla="*/ 100 w 230"/>
                  <a:gd name="T67" fmla="*/ 12 h 230"/>
                  <a:gd name="T68" fmla="*/ 104 w 230"/>
                  <a:gd name="T69" fmla="*/ 12 h 230"/>
                  <a:gd name="T70" fmla="*/ 115 w 230"/>
                  <a:gd name="T71" fmla="*/ 12 h 230"/>
                  <a:gd name="T72" fmla="*/ 129 w 230"/>
                  <a:gd name="T73" fmla="*/ 15 h 230"/>
                  <a:gd name="T74" fmla="*/ 130 w 230"/>
                  <a:gd name="T75" fmla="*/ 18 h 230"/>
                  <a:gd name="T76" fmla="*/ 138 w 230"/>
                  <a:gd name="T77" fmla="*/ 19 h 230"/>
                  <a:gd name="T78" fmla="*/ 153 w 230"/>
                  <a:gd name="T79" fmla="*/ 22 h 230"/>
                  <a:gd name="T80" fmla="*/ 168 w 230"/>
                  <a:gd name="T81" fmla="*/ 24 h 230"/>
                  <a:gd name="T82" fmla="*/ 179 w 230"/>
                  <a:gd name="T83" fmla="*/ 18 h 230"/>
                  <a:gd name="T84" fmla="*/ 180 w 230"/>
                  <a:gd name="T85" fmla="*/ 7 h 230"/>
                  <a:gd name="T86" fmla="*/ 176 w 230"/>
                  <a:gd name="T87" fmla="*/ 3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30" h="230">
                    <a:moveTo>
                      <a:pt x="174" y="0"/>
                    </a:moveTo>
                    <a:lnTo>
                      <a:pt x="230" y="0"/>
                    </a:lnTo>
                    <a:lnTo>
                      <a:pt x="230" y="101"/>
                    </a:lnTo>
                    <a:lnTo>
                      <a:pt x="229" y="96"/>
                    </a:lnTo>
                    <a:lnTo>
                      <a:pt x="228" y="92"/>
                    </a:lnTo>
                    <a:lnTo>
                      <a:pt x="225" y="87"/>
                    </a:lnTo>
                    <a:lnTo>
                      <a:pt x="224" y="82"/>
                    </a:lnTo>
                    <a:lnTo>
                      <a:pt x="209" y="83"/>
                    </a:lnTo>
                    <a:lnTo>
                      <a:pt x="201" y="95"/>
                    </a:lnTo>
                    <a:lnTo>
                      <a:pt x="197" y="110"/>
                    </a:lnTo>
                    <a:lnTo>
                      <a:pt x="191" y="123"/>
                    </a:lnTo>
                    <a:lnTo>
                      <a:pt x="192" y="124"/>
                    </a:lnTo>
                    <a:lnTo>
                      <a:pt x="192" y="125"/>
                    </a:lnTo>
                    <a:lnTo>
                      <a:pt x="192" y="126"/>
                    </a:lnTo>
                    <a:lnTo>
                      <a:pt x="193" y="127"/>
                    </a:lnTo>
                    <a:lnTo>
                      <a:pt x="188" y="139"/>
                    </a:lnTo>
                    <a:lnTo>
                      <a:pt x="186" y="146"/>
                    </a:lnTo>
                    <a:lnTo>
                      <a:pt x="184" y="149"/>
                    </a:lnTo>
                    <a:lnTo>
                      <a:pt x="182" y="151"/>
                    </a:lnTo>
                    <a:lnTo>
                      <a:pt x="182" y="153"/>
                    </a:lnTo>
                    <a:lnTo>
                      <a:pt x="183" y="154"/>
                    </a:lnTo>
                    <a:lnTo>
                      <a:pt x="183" y="155"/>
                    </a:lnTo>
                    <a:lnTo>
                      <a:pt x="184" y="156"/>
                    </a:lnTo>
                    <a:lnTo>
                      <a:pt x="178" y="165"/>
                    </a:lnTo>
                    <a:lnTo>
                      <a:pt x="175" y="170"/>
                    </a:lnTo>
                    <a:lnTo>
                      <a:pt x="172" y="172"/>
                    </a:lnTo>
                    <a:lnTo>
                      <a:pt x="169" y="176"/>
                    </a:lnTo>
                    <a:lnTo>
                      <a:pt x="157" y="172"/>
                    </a:lnTo>
                    <a:lnTo>
                      <a:pt x="140" y="165"/>
                    </a:lnTo>
                    <a:lnTo>
                      <a:pt x="118" y="158"/>
                    </a:lnTo>
                    <a:lnTo>
                      <a:pt x="96" y="153"/>
                    </a:lnTo>
                    <a:lnTo>
                      <a:pt x="76" y="150"/>
                    </a:lnTo>
                    <a:lnTo>
                      <a:pt x="60" y="153"/>
                    </a:lnTo>
                    <a:lnTo>
                      <a:pt x="49" y="162"/>
                    </a:lnTo>
                    <a:lnTo>
                      <a:pt x="47" y="179"/>
                    </a:lnTo>
                    <a:lnTo>
                      <a:pt x="46" y="180"/>
                    </a:lnTo>
                    <a:lnTo>
                      <a:pt x="45" y="180"/>
                    </a:lnTo>
                    <a:lnTo>
                      <a:pt x="43" y="180"/>
                    </a:lnTo>
                    <a:lnTo>
                      <a:pt x="42" y="181"/>
                    </a:lnTo>
                    <a:lnTo>
                      <a:pt x="41" y="192"/>
                    </a:lnTo>
                    <a:lnTo>
                      <a:pt x="38" y="204"/>
                    </a:lnTo>
                    <a:lnTo>
                      <a:pt x="34" y="217"/>
                    </a:lnTo>
                    <a:lnTo>
                      <a:pt x="31" y="230"/>
                    </a:lnTo>
                    <a:lnTo>
                      <a:pt x="0" y="230"/>
                    </a:lnTo>
                    <a:lnTo>
                      <a:pt x="0" y="116"/>
                    </a:lnTo>
                    <a:lnTo>
                      <a:pt x="1" y="116"/>
                    </a:lnTo>
                    <a:lnTo>
                      <a:pt x="3" y="117"/>
                    </a:lnTo>
                    <a:lnTo>
                      <a:pt x="4" y="117"/>
                    </a:lnTo>
                    <a:lnTo>
                      <a:pt x="5" y="118"/>
                    </a:lnTo>
                    <a:lnTo>
                      <a:pt x="7" y="117"/>
                    </a:lnTo>
                    <a:lnTo>
                      <a:pt x="8" y="116"/>
                    </a:lnTo>
                    <a:lnTo>
                      <a:pt x="9" y="116"/>
                    </a:lnTo>
                    <a:lnTo>
                      <a:pt x="10" y="115"/>
                    </a:lnTo>
                    <a:lnTo>
                      <a:pt x="26" y="121"/>
                    </a:lnTo>
                    <a:lnTo>
                      <a:pt x="39" y="117"/>
                    </a:lnTo>
                    <a:lnTo>
                      <a:pt x="49" y="104"/>
                    </a:lnTo>
                    <a:lnTo>
                      <a:pt x="57" y="85"/>
                    </a:lnTo>
                    <a:lnTo>
                      <a:pt x="64" y="63"/>
                    </a:lnTo>
                    <a:lnTo>
                      <a:pt x="69" y="42"/>
                    </a:lnTo>
                    <a:lnTo>
                      <a:pt x="72" y="24"/>
                    </a:lnTo>
                    <a:lnTo>
                      <a:pt x="74" y="12"/>
                    </a:lnTo>
                    <a:lnTo>
                      <a:pt x="78" y="10"/>
                    </a:lnTo>
                    <a:lnTo>
                      <a:pt x="81" y="9"/>
                    </a:lnTo>
                    <a:lnTo>
                      <a:pt x="88" y="9"/>
                    </a:lnTo>
                    <a:lnTo>
                      <a:pt x="99" y="9"/>
                    </a:lnTo>
                    <a:lnTo>
                      <a:pt x="99" y="10"/>
                    </a:lnTo>
                    <a:lnTo>
                      <a:pt x="100" y="11"/>
                    </a:lnTo>
                    <a:lnTo>
                      <a:pt x="100" y="12"/>
                    </a:lnTo>
                    <a:lnTo>
                      <a:pt x="101" y="13"/>
                    </a:lnTo>
                    <a:lnTo>
                      <a:pt x="104" y="12"/>
                    </a:lnTo>
                    <a:lnTo>
                      <a:pt x="108" y="12"/>
                    </a:lnTo>
                    <a:lnTo>
                      <a:pt x="115" y="12"/>
                    </a:lnTo>
                    <a:lnTo>
                      <a:pt x="129" y="14"/>
                    </a:lnTo>
                    <a:lnTo>
                      <a:pt x="129" y="15"/>
                    </a:lnTo>
                    <a:lnTo>
                      <a:pt x="130" y="17"/>
                    </a:lnTo>
                    <a:lnTo>
                      <a:pt x="130" y="18"/>
                    </a:lnTo>
                    <a:lnTo>
                      <a:pt x="131" y="19"/>
                    </a:lnTo>
                    <a:lnTo>
                      <a:pt x="138" y="19"/>
                    </a:lnTo>
                    <a:lnTo>
                      <a:pt x="145" y="20"/>
                    </a:lnTo>
                    <a:lnTo>
                      <a:pt x="153" y="22"/>
                    </a:lnTo>
                    <a:lnTo>
                      <a:pt x="161" y="24"/>
                    </a:lnTo>
                    <a:lnTo>
                      <a:pt x="168" y="24"/>
                    </a:lnTo>
                    <a:lnTo>
                      <a:pt x="174" y="21"/>
                    </a:lnTo>
                    <a:lnTo>
                      <a:pt x="179" y="18"/>
                    </a:lnTo>
                    <a:lnTo>
                      <a:pt x="183" y="10"/>
                    </a:lnTo>
                    <a:lnTo>
                      <a:pt x="180" y="7"/>
                    </a:lnTo>
                    <a:lnTo>
                      <a:pt x="178" y="5"/>
                    </a:lnTo>
                    <a:lnTo>
                      <a:pt x="176" y="3"/>
                    </a:lnTo>
                    <a:lnTo>
                      <a:pt x="174" y="0"/>
                    </a:lnTo>
                    <a:close/>
                  </a:path>
                </a:pathLst>
              </a:custGeom>
              <a:solidFill>
                <a:srgbClr val="727F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" name="Freeform 107"/>
              <p:cNvSpPr>
                <a:spLocks/>
              </p:cNvSpPr>
              <p:nvPr/>
            </p:nvSpPr>
            <p:spPr bwMode="auto">
              <a:xfrm>
                <a:off x="3339" y="2814"/>
                <a:ext cx="107" cy="90"/>
              </a:xfrm>
              <a:custGeom>
                <a:avLst/>
                <a:gdLst>
                  <a:gd name="T0" fmla="*/ 215 w 215"/>
                  <a:gd name="T1" fmla="*/ 98 h 178"/>
                  <a:gd name="T2" fmla="*/ 215 w 215"/>
                  <a:gd name="T3" fmla="*/ 178 h 178"/>
                  <a:gd name="T4" fmla="*/ 159 w 215"/>
                  <a:gd name="T5" fmla="*/ 178 h 178"/>
                  <a:gd name="T6" fmla="*/ 125 w 215"/>
                  <a:gd name="T7" fmla="*/ 143 h 178"/>
                  <a:gd name="T8" fmla="*/ 100 w 215"/>
                  <a:gd name="T9" fmla="*/ 115 h 178"/>
                  <a:gd name="T10" fmla="*/ 80 w 215"/>
                  <a:gd name="T11" fmla="*/ 93 h 178"/>
                  <a:gd name="T12" fmla="*/ 64 w 215"/>
                  <a:gd name="T13" fmla="*/ 76 h 178"/>
                  <a:gd name="T14" fmla="*/ 49 w 215"/>
                  <a:gd name="T15" fmla="*/ 60 h 178"/>
                  <a:gd name="T16" fmla="*/ 35 w 215"/>
                  <a:gd name="T17" fmla="*/ 44 h 178"/>
                  <a:gd name="T18" fmla="*/ 19 w 215"/>
                  <a:gd name="T19" fmla="*/ 26 h 178"/>
                  <a:gd name="T20" fmla="*/ 0 w 215"/>
                  <a:gd name="T21" fmla="*/ 4 h 178"/>
                  <a:gd name="T22" fmla="*/ 1 w 215"/>
                  <a:gd name="T23" fmla="*/ 3 h 178"/>
                  <a:gd name="T24" fmla="*/ 2 w 215"/>
                  <a:gd name="T25" fmla="*/ 2 h 178"/>
                  <a:gd name="T26" fmla="*/ 3 w 215"/>
                  <a:gd name="T27" fmla="*/ 1 h 178"/>
                  <a:gd name="T28" fmla="*/ 4 w 215"/>
                  <a:gd name="T29" fmla="*/ 0 h 178"/>
                  <a:gd name="T30" fmla="*/ 21 w 215"/>
                  <a:gd name="T31" fmla="*/ 7 h 178"/>
                  <a:gd name="T32" fmla="*/ 34 w 215"/>
                  <a:gd name="T33" fmla="*/ 11 h 178"/>
                  <a:gd name="T34" fmla="*/ 46 w 215"/>
                  <a:gd name="T35" fmla="*/ 16 h 178"/>
                  <a:gd name="T36" fmla="*/ 56 w 215"/>
                  <a:gd name="T37" fmla="*/ 21 h 178"/>
                  <a:gd name="T38" fmla="*/ 68 w 215"/>
                  <a:gd name="T39" fmla="*/ 25 h 178"/>
                  <a:gd name="T40" fmla="*/ 80 w 215"/>
                  <a:gd name="T41" fmla="*/ 30 h 178"/>
                  <a:gd name="T42" fmla="*/ 96 w 215"/>
                  <a:gd name="T43" fmla="*/ 37 h 178"/>
                  <a:gd name="T44" fmla="*/ 117 w 215"/>
                  <a:gd name="T45" fmla="*/ 46 h 178"/>
                  <a:gd name="T46" fmla="*/ 118 w 215"/>
                  <a:gd name="T47" fmla="*/ 46 h 178"/>
                  <a:gd name="T48" fmla="*/ 119 w 215"/>
                  <a:gd name="T49" fmla="*/ 45 h 178"/>
                  <a:gd name="T50" fmla="*/ 121 w 215"/>
                  <a:gd name="T51" fmla="*/ 45 h 178"/>
                  <a:gd name="T52" fmla="*/ 122 w 215"/>
                  <a:gd name="T53" fmla="*/ 44 h 178"/>
                  <a:gd name="T54" fmla="*/ 130 w 215"/>
                  <a:gd name="T55" fmla="*/ 48 h 178"/>
                  <a:gd name="T56" fmla="*/ 140 w 215"/>
                  <a:gd name="T57" fmla="*/ 54 h 178"/>
                  <a:gd name="T58" fmla="*/ 150 w 215"/>
                  <a:gd name="T59" fmla="*/ 61 h 178"/>
                  <a:gd name="T60" fmla="*/ 162 w 215"/>
                  <a:gd name="T61" fmla="*/ 68 h 178"/>
                  <a:gd name="T62" fmla="*/ 175 w 215"/>
                  <a:gd name="T63" fmla="*/ 76 h 178"/>
                  <a:gd name="T64" fmla="*/ 187 w 215"/>
                  <a:gd name="T65" fmla="*/ 83 h 178"/>
                  <a:gd name="T66" fmla="*/ 201 w 215"/>
                  <a:gd name="T67" fmla="*/ 91 h 178"/>
                  <a:gd name="T68" fmla="*/ 215 w 215"/>
                  <a:gd name="T69" fmla="*/ 98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15" h="178">
                    <a:moveTo>
                      <a:pt x="215" y="98"/>
                    </a:moveTo>
                    <a:lnTo>
                      <a:pt x="215" y="178"/>
                    </a:lnTo>
                    <a:lnTo>
                      <a:pt x="159" y="178"/>
                    </a:lnTo>
                    <a:lnTo>
                      <a:pt x="125" y="143"/>
                    </a:lnTo>
                    <a:lnTo>
                      <a:pt x="100" y="115"/>
                    </a:lnTo>
                    <a:lnTo>
                      <a:pt x="80" y="93"/>
                    </a:lnTo>
                    <a:lnTo>
                      <a:pt x="64" y="76"/>
                    </a:lnTo>
                    <a:lnTo>
                      <a:pt x="49" y="60"/>
                    </a:lnTo>
                    <a:lnTo>
                      <a:pt x="35" y="44"/>
                    </a:lnTo>
                    <a:lnTo>
                      <a:pt x="19" y="26"/>
                    </a:lnTo>
                    <a:lnTo>
                      <a:pt x="0" y="4"/>
                    </a:lnTo>
                    <a:lnTo>
                      <a:pt x="1" y="3"/>
                    </a:lnTo>
                    <a:lnTo>
                      <a:pt x="2" y="2"/>
                    </a:lnTo>
                    <a:lnTo>
                      <a:pt x="3" y="1"/>
                    </a:lnTo>
                    <a:lnTo>
                      <a:pt x="4" y="0"/>
                    </a:lnTo>
                    <a:lnTo>
                      <a:pt x="21" y="7"/>
                    </a:lnTo>
                    <a:lnTo>
                      <a:pt x="34" y="11"/>
                    </a:lnTo>
                    <a:lnTo>
                      <a:pt x="46" y="16"/>
                    </a:lnTo>
                    <a:lnTo>
                      <a:pt x="56" y="21"/>
                    </a:lnTo>
                    <a:lnTo>
                      <a:pt x="68" y="25"/>
                    </a:lnTo>
                    <a:lnTo>
                      <a:pt x="80" y="30"/>
                    </a:lnTo>
                    <a:lnTo>
                      <a:pt x="96" y="37"/>
                    </a:lnTo>
                    <a:lnTo>
                      <a:pt x="117" y="46"/>
                    </a:lnTo>
                    <a:lnTo>
                      <a:pt x="118" y="46"/>
                    </a:lnTo>
                    <a:lnTo>
                      <a:pt x="119" y="45"/>
                    </a:lnTo>
                    <a:lnTo>
                      <a:pt x="121" y="45"/>
                    </a:lnTo>
                    <a:lnTo>
                      <a:pt x="122" y="44"/>
                    </a:lnTo>
                    <a:lnTo>
                      <a:pt x="130" y="48"/>
                    </a:lnTo>
                    <a:lnTo>
                      <a:pt x="140" y="54"/>
                    </a:lnTo>
                    <a:lnTo>
                      <a:pt x="150" y="61"/>
                    </a:lnTo>
                    <a:lnTo>
                      <a:pt x="162" y="68"/>
                    </a:lnTo>
                    <a:lnTo>
                      <a:pt x="175" y="76"/>
                    </a:lnTo>
                    <a:lnTo>
                      <a:pt x="187" y="83"/>
                    </a:lnTo>
                    <a:lnTo>
                      <a:pt x="201" y="91"/>
                    </a:lnTo>
                    <a:lnTo>
                      <a:pt x="215" y="98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" name="Freeform 108"/>
              <p:cNvSpPr>
                <a:spLocks/>
              </p:cNvSpPr>
              <p:nvPr/>
            </p:nvSpPr>
            <p:spPr bwMode="auto">
              <a:xfrm>
                <a:off x="3346" y="2674"/>
                <a:ext cx="100" cy="89"/>
              </a:xfrm>
              <a:custGeom>
                <a:avLst/>
                <a:gdLst>
                  <a:gd name="T0" fmla="*/ 156 w 200"/>
                  <a:gd name="T1" fmla="*/ 0 h 176"/>
                  <a:gd name="T2" fmla="*/ 200 w 200"/>
                  <a:gd name="T3" fmla="*/ 0 h 176"/>
                  <a:gd name="T4" fmla="*/ 200 w 200"/>
                  <a:gd name="T5" fmla="*/ 84 h 176"/>
                  <a:gd name="T6" fmla="*/ 188 w 200"/>
                  <a:gd name="T7" fmla="*/ 91 h 176"/>
                  <a:gd name="T8" fmla="*/ 177 w 200"/>
                  <a:gd name="T9" fmla="*/ 97 h 176"/>
                  <a:gd name="T10" fmla="*/ 167 w 200"/>
                  <a:gd name="T11" fmla="*/ 104 h 176"/>
                  <a:gd name="T12" fmla="*/ 156 w 200"/>
                  <a:gd name="T13" fmla="*/ 110 h 176"/>
                  <a:gd name="T14" fmla="*/ 146 w 200"/>
                  <a:gd name="T15" fmla="*/ 116 h 176"/>
                  <a:gd name="T16" fmla="*/ 138 w 200"/>
                  <a:gd name="T17" fmla="*/ 121 h 176"/>
                  <a:gd name="T18" fmla="*/ 129 w 200"/>
                  <a:gd name="T19" fmla="*/ 127 h 176"/>
                  <a:gd name="T20" fmla="*/ 122 w 200"/>
                  <a:gd name="T21" fmla="*/ 130 h 176"/>
                  <a:gd name="T22" fmla="*/ 120 w 200"/>
                  <a:gd name="T23" fmla="*/ 129 h 176"/>
                  <a:gd name="T24" fmla="*/ 119 w 200"/>
                  <a:gd name="T25" fmla="*/ 129 h 176"/>
                  <a:gd name="T26" fmla="*/ 118 w 200"/>
                  <a:gd name="T27" fmla="*/ 129 h 176"/>
                  <a:gd name="T28" fmla="*/ 117 w 200"/>
                  <a:gd name="T29" fmla="*/ 128 h 176"/>
                  <a:gd name="T30" fmla="*/ 96 w 200"/>
                  <a:gd name="T31" fmla="*/ 137 h 176"/>
                  <a:gd name="T32" fmla="*/ 80 w 200"/>
                  <a:gd name="T33" fmla="*/ 145 h 176"/>
                  <a:gd name="T34" fmla="*/ 68 w 200"/>
                  <a:gd name="T35" fmla="*/ 151 h 176"/>
                  <a:gd name="T36" fmla="*/ 56 w 200"/>
                  <a:gd name="T37" fmla="*/ 155 h 176"/>
                  <a:gd name="T38" fmla="*/ 46 w 200"/>
                  <a:gd name="T39" fmla="*/ 160 h 176"/>
                  <a:gd name="T40" fmla="*/ 34 w 200"/>
                  <a:gd name="T41" fmla="*/ 165 h 176"/>
                  <a:gd name="T42" fmla="*/ 21 w 200"/>
                  <a:gd name="T43" fmla="*/ 169 h 176"/>
                  <a:gd name="T44" fmla="*/ 4 w 200"/>
                  <a:gd name="T45" fmla="*/ 176 h 176"/>
                  <a:gd name="T46" fmla="*/ 3 w 200"/>
                  <a:gd name="T47" fmla="*/ 175 h 176"/>
                  <a:gd name="T48" fmla="*/ 2 w 200"/>
                  <a:gd name="T49" fmla="*/ 174 h 176"/>
                  <a:gd name="T50" fmla="*/ 1 w 200"/>
                  <a:gd name="T51" fmla="*/ 173 h 176"/>
                  <a:gd name="T52" fmla="*/ 0 w 200"/>
                  <a:gd name="T53" fmla="*/ 172 h 176"/>
                  <a:gd name="T54" fmla="*/ 19 w 200"/>
                  <a:gd name="T55" fmla="*/ 150 h 176"/>
                  <a:gd name="T56" fmla="*/ 35 w 200"/>
                  <a:gd name="T57" fmla="*/ 131 h 176"/>
                  <a:gd name="T58" fmla="*/ 49 w 200"/>
                  <a:gd name="T59" fmla="*/ 116 h 176"/>
                  <a:gd name="T60" fmla="*/ 63 w 200"/>
                  <a:gd name="T61" fmla="*/ 100 h 176"/>
                  <a:gd name="T62" fmla="*/ 79 w 200"/>
                  <a:gd name="T63" fmla="*/ 83 h 176"/>
                  <a:gd name="T64" fmla="*/ 99 w 200"/>
                  <a:gd name="T65" fmla="*/ 61 h 176"/>
                  <a:gd name="T66" fmla="*/ 124 w 200"/>
                  <a:gd name="T67" fmla="*/ 34 h 176"/>
                  <a:gd name="T68" fmla="*/ 156 w 200"/>
                  <a:gd name="T69" fmla="*/ 0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200" h="176">
                    <a:moveTo>
                      <a:pt x="156" y="0"/>
                    </a:moveTo>
                    <a:lnTo>
                      <a:pt x="200" y="0"/>
                    </a:lnTo>
                    <a:lnTo>
                      <a:pt x="200" y="84"/>
                    </a:lnTo>
                    <a:lnTo>
                      <a:pt x="188" y="91"/>
                    </a:lnTo>
                    <a:lnTo>
                      <a:pt x="177" y="97"/>
                    </a:lnTo>
                    <a:lnTo>
                      <a:pt x="167" y="104"/>
                    </a:lnTo>
                    <a:lnTo>
                      <a:pt x="156" y="110"/>
                    </a:lnTo>
                    <a:lnTo>
                      <a:pt x="146" y="116"/>
                    </a:lnTo>
                    <a:lnTo>
                      <a:pt x="138" y="121"/>
                    </a:lnTo>
                    <a:lnTo>
                      <a:pt x="129" y="127"/>
                    </a:lnTo>
                    <a:lnTo>
                      <a:pt x="122" y="130"/>
                    </a:lnTo>
                    <a:lnTo>
                      <a:pt x="120" y="129"/>
                    </a:lnTo>
                    <a:lnTo>
                      <a:pt x="119" y="129"/>
                    </a:lnTo>
                    <a:lnTo>
                      <a:pt x="118" y="129"/>
                    </a:lnTo>
                    <a:lnTo>
                      <a:pt x="117" y="128"/>
                    </a:lnTo>
                    <a:lnTo>
                      <a:pt x="96" y="137"/>
                    </a:lnTo>
                    <a:lnTo>
                      <a:pt x="80" y="145"/>
                    </a:lnTo>
                    <a:lnTo>
                      <a:pt x="68" y="151"/>
                    </a:lnTo>
                    <a:lnTo>
                      <a:pt x="56" y="155"/>
                    </a:lnTo>
                    <a:lnTo>
                      <a:pt x="46" y="160"/>
                    </a:lnTo>
                    <a:lnTo>
                      <a:pt x="34" y="165"/>
                    </a:lnTo>
                    <a:lnTo>
                      <a:pt x="21" y="169"/>
                    </a:lnTo>
                    <a:lnTo>
                      <a:pt x="4" y="176"/>
                    </a:lnTo>
                    <a:lnTo>
                      <a:pt x="3" y="175"/>
                    </a:lnTo>
                    <a:lnTo>
                      <a:pt x="2" y="174"/>
                    </a:lnTo>
                    <a:lnTo>
                      <a:pt x="1" y="173"/>
                    </a:lnTo>
                    <a:lnTo>
                      <a:pt x="0" y="172"/>
                    </a:lnTo>
                    <a:lnTo>
                      <a:pt x="19" y="150"/>
                    </a:lnTo>
                    <a:lnTo>
                      <a:pt x="35" y="131"/>
                    </a:lnTo>
                    <a:lnTo>
                      <a:pt x="49" y="116"/>
                    </a:lnTo>
                    <a:lnTo>
                      <a:pt x="63" y="100"/>
                    </a:lnTo>
                    <a:lnTo>
                      <a:pt x="79" y="83"/>
                    </a:lnTo>
                    <a:lnTo>
                      <a:pt x="99" y="61"/>
                    </a:lnTo>
                    <a:lnTo>
                      <a:pt x="124" y="34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3" name="Freeform 109"/>
              <p:cNvSpPr>
                <a:spLocks/>
              </p:cNvSpPr>
              <p:nvPr/>
            </p:nvSpPr>
            <p:spPr bwMode="auto">
              <a:xfrm>
                <a:off x="3331" y="2559"/>
                <a:ext cx="115" cy="115"/>
              </a:xfrm>
              <a:custGeom>
                <a:avLst/>
                <a:gdLst>
                  <a:gd name="T0" fmla="*/ 47 w 230"/>
                  <a:gd name="T1" fmla="*/ 0 h 231"/>
                  <a:gd name="T2" fmla="*/ 54 w 230"/>
                  <a:gd name="T3" fmla="*/ 25 h 231"/>
                  <a:gd name="T4" fmla="*/ 58 w 230"/>
                  <a:gd name="T5" fmla="*/ 45 h 231"/>
                  <a:gd name="T6" fmla="*/ 61 w 230"/>
                  <a:gd name="T7" fmla="*/ 46 h 231"/>
                  <a:gd name="T8" fmla="*/ 63 w 230"/>
                  <a:gd name="T9" fmla="*/ 49 h 231"/>
                  <a:gd name="T10" fmla="*/ 74 w 230"/>
                  <a:gd name="T11" fmla="*/ 74 h 231"/>
                  <a:gd name="T12" fmla="*/ 112 w 230"/>
                  <a:gd name="T13" fmla="*/ 74 h 231"/>
                  <a:gd name="T14" fmla="*/ 155 w 230"/>
                  <a:gd name="T15" fmla="*/ 63 h 231"/>
                  <a:gd name="T16" fmla="*/ 184 w 230"/>
                  <a:gd name="T17" fmla="*/ 52 h 231"/>
                  <a:gd name="T18" fmla="*/ 191 w 230"/>
                  <a:gd name="T19" fmla="*/ 57 h 231"/>
                  <a:gd name="T20" fmla="*/ 199 w 230"/>
                  <a:gd name="T21" fmla="*/ 71 h 231"/>
                  <a:gd name="T22" fmla="*/ 198 w 230"/>
                  <a:gd name="T23" fmla="*/ 73 h 231"/>
                  <a:gd name="T24" fmla="*/ 197 w 230"/>
                  <a:gd name="T25" fmla="*/ 75 h 231"/>
                  <a:gd name="T26" fmla="*/ 201 w 230"/>
                  <a:gd name="T27" fmla="*/ 81 h 231"/>
                  <a:gd name="T28" fmla="*/ 208 w 230"/>
                  <a:gd name="T29" fmla="*/ 101 h 231"/>
                  <a:gd name="T30" fmla="*/ 207 w 230"/>
                  <a:gd name="T31" fmla="*/ 102 h 231"/>
                  <a:gd name="T32" fmla="*/ 206 w 230"/>
                  <a:gd name="T33" fmla="*/ 104 h 231"/>
                  <a:gd name="T34" fmla="*/ 215 w 230"/>
                  <a:gd name="T35" fmla="*/ 128 h 231"/>
                  <a:gd name="T36" fmla="*/ 230 w 230"/>
                  <a:gd name="T37" fmla="*/ 146 h 231"/>
                  <a:gd name="T38" fmla="*/ 186 w 230"/>
                  <a:gd name="T39" fmla="*/ 231 h 231"/>
                  <a:gd name="T40" fmla="*/ 192 w 230"/>
                  <a:gd name="T41" fmla="*/ 224 h 231"/>
                  <a:gd name="T42" fmla="*/ 198 w 230"/>
                  <a:gd name="T43" fmla="*/ 218 h 231"/>
                  <a:gd name="T44" fmla="*/ 188 w 230"/>
                  <a:gd name="T45" fmla="*/ 205 h 231"/>
                  <a:gd name="T46" fmla="*/ 176 w 230"/>
                  <a:gd name="T47" fmla="*/ 204 h 231"/>
                  <a:gd name="T48" fmla="*/ 160 w 230"/>
                  <a:gd name="T49" fmla="*/ 207 h 231"/>
                  <a:gd name="T50" fmla="*/ 146 w 230"/>
                  <a:gd name="T51" fmla="*/ 209 h 231"/>
                  <a:gd name="T52" fmla="*/ 145 w 230"/>
                  <a:gd name="T53" fmla="*/ 210 h 231"/>
                  <a:gd name="T54" fmla="*/ 144 w 230"/>
                  <a:gd name="T55" fmla="*/ 212 h 231"/>
                  <a:gd name="T56" fmla="*/ 124 w 230"/>
                  <a:gd name="T57" fmla="*/ 215 h 231"/>
                  <a:gd name="T58" fmla="*/ 116 w 230"/>
                  <a:gd name="T59" fmla="*/ 215 h 231"/>
                  <a:gd name="T60" fmla="*/ 115 w 230"/>
                  <a:gd name="T61" fmla="*/ 217 h 231"/>
                  <a:gd name="T62" fmla="*/ 114 w 230"/>
                  <a:gd name="T63" fmla="*/ 219 h 231"/>
                  <a:gd name="T64" fmla="*/ 98 w 230"/>
                  <a:gd name="T65" fmla="*/ 219 h 231"/>
                  <a:gd name="T66" fmla="*/ 89 w 230"/>
                  <a:gd name="T67" fmla="*/ 216 h 231"/>
                  <a:gd name="T68" fmla="*/ 84 w 230"/>
                  <a:gd name="T69" fmla="*/ 186 h 231"/>
                  <a:gd name="T70" fmla="*/ 73 w 230"/>
                  <a:gd name="T71" fmla="*/ 142 h 231"/>
                  <a:gd name="T72" fmla="*/ 54 w 230"/>
                  <a:gd name="T73" fmla="*/ 110 h 231"/>
                  <a:gd name="T74" fmla="*/ 26 w 230"/>
                  <a:gd name="T75" fmla="*/ 112 h 231"/>
                  <a:gd name="T76" fmla="*/ 24 w 230"/>
                  <a:gd name="T77" fmla="*/ 111 h 231"/>
                  <a:gd name="T78" fmla="*/ 22 w 230"/>
                  <a:gd name="T79" fmla="*/ 110 h 231"/>
                  <a:gd name="T80" fmla="*/ 11 w 230"/>
                  <a:gd name="T81" fmla="*/ 113 h 231"/>
                  <a:gd name="T82" fmla="*/ 0 w 230"/>
                  <a:gd name="T83" fmla="*/ 117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230" h="231">
                    <a:moveTo>
                      <a:pt x="0" y="0"/>
                    </a:moveTo>
                    <a:lnTo>
                      <a:pt x="47" y="0"/>
                    </a:lnTo>
                    <a:lnTo>
                      <a:pt x="50" y="12"/>
                    </a:lnTo>
                    <a:lnTo>
                      <a:pt x="54" y="25"/>
                    </a:lnTo>
                    <a:lnTo>
                      <a:pt x="57" y="36"/>
                    </a:lnTo>
                    <a:lnTo>
                      <a:pt x="58" y="45"/>
                    </a:lnTo>
                    <a:lnTo>
                      <a:pt x="60" y="46"/>
                    </a:lnTo>
                    <a:lnTo>
                      <a:pt x="61" y="46"/>
                    </a:lnTo>
                    <a:lnTo>
                      <a:pt x="62" y="48"/>
                    </a:lnTo>
                    <a:lnTo>
                      <a:pt x="63" y="49"/>
                    </a:lnTo>
                    <a:lnTo>
                      <a:pt x="64" y="66"/>
                    </a:lnTo>
                    <a:lnTo>
                      <a:pt x="74" y="74"/>
                    </a:lnTo>
                    <a:lnTo>
                      <a:pt x="92" y="76"/>
                    </a:lnTo>
                    <a:lnTo>
                      <a:pt x="112" y="74"/>
                    </a:lnTo>
                    <a:lnTo>
                      <a:pt x="134" y="68"/>
                    </a:lnTo>
                    <a:lnTo>
                      <a:pt x="155" y="63"/>
                    </a:lnTo>
                    <a:lnTo>
                      <a:pt x="172" y="56"/>
                    </a:lnTo>
                    <a:lnTo>
                      <a:pt x="184" y="52"/>
                    </a:lnTo>
                    <a:lnTo>
                      <a:pt x="188" y="54"/>
                    </a:lnTo>
                    <a:lnTo>
                      <a:pt x="191" y="57"/>
                    </a:lnTo>
                    <a:lnTo>
                      <a:pt x="194" y="61"/>
                    </a:lnTo>
                    <a:lnTo>
                      <a:pt x="199" y="71"/>
                    </a:lnTo>
                    <a:lnTo>
                      <a:pt x="199" y="72"/>
                    </a:lnTo>
                    <a:lnTo>
                      <a:pt x="198" y="73"/>
                    </a:lnTo>
                    <a:lnTo>
                      <a:pt x="198" y="74"/>
                    </a:lnTo>
                    <a:lnTo>
                      <a:pt x="197" y="75"/>
                    </a:lnTo>
                    <a:lnTo>
                      <a:pt x="199" y="78"/>
                    </a:lnTo>
                    <a:lnTo>
                      <a:pt x="201" y="81"/>
                    </a:lnTo>
                    <a:lnTo>
                      <a:pt x="203" y="88"/>
                    </a:lnTo>
                    <a:lnTo>
                      <a:pt x="208" y="101"/>
                    </a:lnTo>
                    <a:lnTo>
                      <a:pt x="208" y="102"/>
                    </a:lnTo>
                    <a:lnTo>
                      <a:pt x="207" y="102"/>
                    </a:lnTo>
                    <a:lnTo>
                      <a:pt x="207" y="103"/>
                    </a:lnTo>
                    <a:lnTo>
                      <a:pt x="206" y="104"/>
                    </a:lnTo>
                    <a:lnTo>
                      <a:pt x="210" y="114"/>
                    </a:lnTo>
                    <a:lnTo>
                      <a:pt x="215" y="128"/>
                    </a:lnTo>
                    <a:lnTo>
                      <a:pt x="221" y="140"/>
                    </a:lnTo>
                    <a:lnTo>
                      <a:pt x="230" y="146"/>
                    </a:lnTo>
                    <a:lnTo>
                      <a:pt x="230" y="231"/>
                    </a:lnTo>
                    <a:lnTo>
                      <a:pt x="186" y="231"/>
                    </a:lnTo>
                    <a:lnTo>
                      <a:pt x="188" y="227"/>
                    </a:lnTo>
                    <a:lnTo>
                      <a:pt x="192" y="224"/>
                    </a:lnTo>
                    <a:lnTo>
                      <a:pt x="194" y="220"/>
                    </a:lnTo>
                    <a:lnTo>
                      <a:pt x="198" y="218"/>
                    </a:lnTo>
                    <a:lnTo>
                      <a:pt x="194" y="210"/>
                    </a:lnTo>
                    <a:lnTo>
                      <a:pt x="188" y="205"/>
                    </a:lnTo>
                    <a:lnTo>
                      <a:pt x="183" y="204"/>
                    </a:lnTo>
                    <a:lnTo>
                      <a:pt x="176" y="204"/>
                    </a:lnTo>
                    <a:lnTo>
                      <a:pt x="168" y="205"/>
                    </a:lnTo>
                    <a:lnTo>
                      <a:pt x="160" y="207"/>
                    </a:lnTo>
                    <a:lnTo>
                      <a:pt x="153" y="209"/>
                    </a:lnTo>
                    <a:lnTo>
                      <a:pt x="146" y="209"/>
                    </a:lnTo>
                    <a:lnTo>
                      <a:pt x="145" y="210"/>
                    </a:lnTo>
                    <a:lnTo>
                      <a:pt x="145" y="210"/>
                    </a:lnTo>
                    <a:lnTo>
                      <a:pt x="145" y="211"/>
                    </a:lnTo>
                    <a:lnTo>
                      <a:pt x="144" y="212"/>
                    </a:lnTo>
                    <a:lnTo>
                      <a:pt x="131" y="215"/>
                    </a:lnTo>
                    <a:lnTo>
                      <a:pt x="124" y="215"/>
                    </a:lnTo>
                    <a:lnTo>
                      <a:pt x="119" y="216"/>
                    </a:lnTo>
                    <a:lnTo>
                      <a:pt x="116" y="215"/>
                    </a:lnTo>
                    <a:lnTo>
                      <a:pt x="115" y="216"/>
                    </a:lnTo>
                    <a:lnTo>
                      <a:pt x="115" y="217"/>
                    </a:lnTo>
                    <a:lnTo>
                      <a:pt x="115" y="218"/>
                    </a:lnTo>
                    <a:lnTo>
                      <a:pt x="114" y="219"/>
                    </a:lnTo>
                    <a:lnTo>
                      <a:pt x="103" y="219"/>
                    </a:lnTo>
                    <a:lnTo>
                      <a:pt x="98" y="219"/>
                    </a:lnTo>
                    <a:lnTo>
                      <a:pt x="94" y="218"/>
                    </a:lnTo>
                    <a:lnTo>
                      <a:pt x="89" y="216"/>
                    </a:lnTo>
                    <a:lnTo>
                      <a:pt x="87" y="204"/>
                    </a:lnTo>
                    <a:lnTo>
                      <a:pt x="84" y="186"/>
                    </a:lnTo>
                    <a:lnTo>
                      <a:pt x="79" y="164"/>
                    </a:lnTo>
                    <a:lnTo>
                      <a:pt x="73" y="142"/>
                    </a:lnTo>
                    <a:lnTo>
                      <a:pt x="64" y="124"/>
                    </a:lnTo>
                    <a:lnTo>
                      <a:pt x="54" y="110"/>
                    </a:lnTo>
                    <a:lnTo>
                      <a:pt x="41" y="105"/>
                    </a:lnTo>
                    <a:lnTo>
                      <a:pt x="26" y="112"/>
                    </a:lnTo>
                    <a:lnTo>
                      <a:pt x="25" y="111"/>
                    </a:lnTo>
                    <a:lnTo>
                      <a:pt x="24" y="111"/>
                    </a:lnTo>
                    <a:lnTo>
                      <a:pt x="23" y="110"/>
                    </a:lnTo>
                    <a:lnTo>
                      <a:pt x="22" y="110"/>
                    </a:lnTo>
                    <a:lnTo>
                      <a:pt x="17" y="111"/>
                    </a:lnTo>
                    <a:lnTo>
                      <a:pt x="11" y="113"/>
                    </a:lnTo>
                    <a:lnTo>
                      <a:pt x="5" y="114"/>
                    </a:lnTo>
                    <a:lnTo>
                      <a:pt x="0" y="11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4" name="Freeform 110"/>
              <p:cNvSpPr>
                <a:spLocks/>
              </p:cNvSpPr>
              <p:nvPr/>
            </p:nvSpPr>
            <p:spPr bwMode="auto">
              <a:xfrm>
                <a:off x="3331" y="2484"/>
                <a:ext cx="24" cy="75"/>
              </a:xfrm>
              <a:custGeom>
                <a:avLst/>
                <a:gdLst>
                  <a:gd name="T0" fmla="*/ 47 w 47"/>
                  <a:gd name="T1" fmla="*/ 149 h 149"/>
                  <a:gd name="T2" fmla="*/ 0 w 47"/>
                  <a:gd name="T3" fmla="*/ 149 h 149"/>
                  <a:gd name="T4" fmla="*/ 0 w 47"/>
                  <a:gd name="T5" fmla="*/ 0 h 149"/>
                  <a:gd name="T6" fmla="*/ 5 w 47"/>
                  <a:gd name="T7" fmla="*/ 10 h 149"/>
                  <a:gd name="T8" fmla="*/ 10 w 47"/>
                  <a:gd name="T9" fmla="*/ 21 h 149"/>
                  <a:gd name="T10" fmla="*/ 13 w 47"/>
                  <a:gd name="T11" fmla="*/ 33 h 149"/>
                  <a:gd name="T12" fmla="*/ 18 w 47"/>
                  <a:gd name="T13" fmla="*/ 46 h 149"/>
                  <a:gd name="T14" fmla="*/ 17 w 47"/>
                  <a:gd name="T15" fmla="*/ 47 h 149"/>
                  <a:gd name="T16" fmla="*/ 17 w 47"/>
                  <a:gd name="T17" fmla="*/ 48 h 149"/>
                  <a:gd name="T18" fmla="*/ 17 w 47"/>
                  <a:gd name="T19" fmla="*/ 49 h 149"/>
                  <a:gd name="T20" fmla="*/ 16 w 47"/>
                  <a:gd name="T21" fmla="*/ 50 h 149"/>
                  <a:gd name="T22" fmla="*/ 23 w 47"/>
                  <a:gd name="T23" fmla="*/ 64 h 149"/>
                  <a:gd name="T24" fmla="*/ 28 w 47"/>
                  <a:gd name="T25" fmla="*/ 85 h 149"/>
                  <a:gd name="T26" fmla="*/ 33 w 47"/>
                  <a:gd name="T27" fmla="*/ 106 h 149"/>
                  <a:gd name="T28" fmla="*/ 41 w 47"/>
                  <a:gd name="T29" fmla="*/ 117 h 149"/>
                  <a:gd name="T30" fmla="*/ 40 w 47"/>
                  <a:gd name="T31" fmla="*/ 118 h 149"/>
                  <a:gd name="T32" fmla="*/ 40 w 47"/>
                  <a:gd name="T33" fmla="*/ 119 h 149"/>
                  <a:gd name="T34" fmla="*/ 40 w 47"/>
                  <a:gd name="T35" fmla="*/ 121 h 149"/>
                  <a:gd name="T36" fmla="*/ 39 w 47"/>
                  <a:gd name="T37" fmla="*/ 122 h 149"/>
                  <a:gd name="T38" fmla="*/ 40 w 47"/>
                  <a:gd name="T39" fmla="*/ 123 h 149"/>
                  <a:gd name="T40" fmla="*/ 41 w 47"/>
                  <a:gd name="T41" fmla="*/ 123 h 149"/>
                  <a:gd name="T42" fmla="*/ 42 w 47"/>
                  <a:gd name="T43" fmla="*/ 123 h 149"/>
                  <a:gd name="T44" fmla="*/ 43 w 47"/>
                  <a:gd name="T45" fmla="*/ 124 h 149"/>
                  <a:gd name="T46" fmla="*/ 42 w 47"/>
                  <a:gd name="T47" fmla="*/ 129 h 149"/>
                  <a:gd name="T48" fmla="*/ 43 w 47"/>
                  <a:gd name="T49" fmla="*/ 134 h 149"/>
                  <a:gd name="T50" fmla="*/ 45 w 47"/>
                  <a:gd name="T51" fmla="*/ 141 h 149"/>
                  <a:gd name="T52" fmla="*/ 47 w 47"/>
                  <a:gd name="T53" fmla="*/ 149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47" h="149">
                    <a:moveTo>
                      <a:pt x="47" y="149"/>
                    </a:moveTo>
                    <a:lnTo>
                      <a:pt x="0" y="149"/>
                    </a:lnTo>
                    <a:lnTo>
                      <a:pt x="0" y="0"/>
                    </a:lnTo>
                    <a:lnTo>
                      <a:pt x="5" y="10"/>
                    </a:lnTo>
                    <a:lnTo>
                      <a:pt x="10" y="21"/>
                    </a:lnTo>
                    <a:lnTo>
                      <a:pt x="13" y="33"/>
                    </a:lnTo>
                    <a:lnTo>
                      <a:pt x="18" y="46"/>
                    </a:lnTo>
                    <a:lnTo>
                      <a:pt x="17" y="47"/>
                    </a:lnTo>
                    <a:lnTo>
                      <a:pt x="17" y="48"/>
                    </a:lnTo>
                    <a:lnTo>
                      <a:pt x="17" y="49"/>
                    </a:lnTo>
                    <a:lnTo>
                      <a:pt x="16" y="50"/>
                    </a:lnTo>
                    <a:lnTo>
                      <a:pt x="23" y="64"/>
                    </a:lnTo>
                    <a:lnTo>
                      <a:pt x="28" y="85"/>
                    </a:lnTo>
                    <a:lnTo>
                      <a:pt x="33" y="106"/>
                    </a:lnTo>
                    <a:lnTo>
                      <a:pt x="41" y="117"/>
                    </a:lnTo>
                    <a:lnTo>
                      <a:pt x="40" y="118"/>
                    </a:lnTo>
                    <a:lnTo>
                      <a:pt x="40" y="119"/>
                    </a:lnTo>
                    <a:lnTo>
                      <a:pt x="40" y="121"/>
                    </a:lnTo>
                    <a:lnTo>
                      <a:pt x="39" y="122"/>
                    </a:lnTo>
                    <a:lnTo>
                      <a:pt x="40" y="123"/>
                    </a:lnTo>
                    <a:lnTo>
                      <a:pt x="41" y="123"/>
                    </a:lnTo>
                    <a:lnTo>
                      <a:pt x="42" y="123"/>
                    </a:lnTo>
                    <a:lnTo>
                      <a:pt x="43" y="124"/>
                    </a:lnTo>
                    <a:lnTo>
                      <a:pt x="42" y="129"/>
                    </a:lnTo>
                    <a:lnTo>
                      <a:pt x="43" y="134"/>
                    </a:lnTo>
                    <a:lnTo>
                      <a:pt x="45" y="141"/>
                    </a:lnTo>
                    <a:lnTo>
                      <a:pt x="47" y="149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5" name="Freeform 111"/>
              <p:cNvSpPr>
                <a:spLocks/>
              </p:cNvSpPr>
              <p:nvPr/>
            </p:nvSpPr>
            <p:spPr bwMode="auto">
              <a:xfrm>
                <a:off x="3250" y="3018"/>
                <a:ext cx="45" cy="22"/>
              </a:xfrm>
              <a:custGeom>
                <a:avLst/>
                <a:gdLst>
                  <a:gd name="T0" fmla="*/ 0 w 90"/>
                  <a:gd name="T1" fmla="*/ 0 h 44"/>
                  <a:gd name="T2" fmla="*/ 90 w 90"/>
                  <a:gd name="T3" fmla="*/ 0 h 44"/>
                  <a:gd name="T4" fmla="*/ 81 w 90"/>
                  <a:gd name="T5" fmla="*/ 9 h 44"/>
                  <a:gd name="T6" fmla="*/ 72 w 90"/>
                  <a:gd name="T7" fmla="*/ 19 h 44"/>
                  <a:gd name="T8" fmla="*/ 62 w 90"/>
                  <a:gd name="T9" fmla="*/ 29 h 44"/>
                  <a:gd name="T10" fmla="*/ 53 w 90"/>
                  <a:gd name="T11" fmla="*/ 37 h 44"/>
                  <a:gd name="T12" fmla="*/ 43 w 90"/>
                  <a:gd name="T13" fmla="*/ 42 h 44"/>
                  <a:gd name="T14" fmla="*/ 31 w 90"/>
                  <a:gd name="T15" fmla="*/ 44 h 44"/>
                  <a:gd name="T16" fmla="*/ 19 w 90"/>
                  <a:gd name="T17" fmla="*/ 39 h 44"/>
                  <a:gd name="T18" fmla="*/ 6 w 90"/>
                  <a:gd name="T19" fmla="*/ 26 h 44"/>
                  <a:gd name="T20" fmla="*/ 5 w 90"/>
                  <a:gd name="T21" fmla="*/ 26 h 44"/>
                  <a:gd name="T22" fmla="*/ 5 w 90"/>
                  <a:gd name="T23" fmla="*/ 25 h 44"/>
                  <a:gd name="T24" fmla="*/ 5 w 90"/>
                  <a:gd name="T25" fmla="*/ 25 h 44"/>
                  <a:gd name="T26" fmla="*/ 5 w 90"/>
                  <a:gd name="T27" fmla="*/ 25 h 44"/>
                  <a:gd name="T28" fmla="*/ 5 w 90"/>
                  <a:gd name="T29" fmla="*/ 25 h 44"/>
                  <a:gd name="T30" fmla="*/ 5 w 90"/>
                  <a:gd name="T31" fmla="*/ 25 h 44"/>
                  <a:gd name="T32" fmla="*/ 5 w 90"/>
                  <a:gd name="T33" fmla="*/ 24 h 44"/>
                  <a:gd name="T34" fmla="*/ 5 w 90"/>
                  <a:gd name="T35" fmla="*/ 24 h 44"/>
                  <a:gd name="T36" fmla="*/ 4 w 90"/>
                  <a:gd name="T37" fmla="*/ 24 h 44"/>
                  <a:gd name="T38" fmla="*/ 5 w 90"/>
                  <a:gd name="T39" fmla="*/ 24 h 44"/>
                  <a:gd name="T40" fmla="*/ 3 w 90"/>
                  <a:gd name="T41" fmla="*/ 17 h 44"/>
                  <a:gd name="T42" fmla="*/ 1 w 90"/>
                  <a:gd name="T43" fmla="*/ 11 h 44"/>
                  <a:gd name="T44" fmla="*/ 0 w 90"/>
                  <a:gd name="T45" fmla="*/ 6 h 44"/>
                  <a:gd name="T46" fmla="*/ 0 w 90"/>
                  <a:gd name="T47" fmla="*/ 0 h 44"/>
                  <a:gd name="T48" fmla="*/ 0 w 90"/>
                  <a:gd name="T49" fmla="*/ 0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90" h="44">
                    <a:moveTo>
                      <a:pt x="0" y="0"/>
                    </a:moveTo>
                    <a:lnTo>
                      <a:pt x="90" y="0"/>
                    </a:lnTo>
                    <a:lnTo>
                      <a:pt x="81" y="9"/>
                    </a:lnTo>
                    <a:lnTo>
                      <a:pt x="72" y="19"/>
                    </a:lnTo>
                    <a:lnTo>
                      <a:pt x="62" y="29"/>
                    </a:lnTo>
                    <a:lnTo>
                      <a:pt x="53" y="37"/>
                    </a:lnTo>
                    <a:lnTo>
                      <a:pt x="43" y="42"/>
                    </a:lnTo>
                    <a:lnTo>
                      <a:pt x="31" y="44"/>
                    </a:lnTo>
                    <a:lnTo>
                      <a:pt x="19" y="39"/>
                    </a:lnTo>
                    <a:lnTo>
                      <a:pt x="6" y="26"/>
                    </a:lnTo>
                    <a:lnTo>
                      <a:pt x="5" y="26"/>
                    </a:lnTo>
                    <a:lnTo>
                      <a:pt x="5" y="25"/>
                    </a:lnTo>
                    <a:lnTo>
                      <a:pt x="5" y="25"/>
                    </a:lnTo>
                    <a:lnTo>
                      <a:pt x="5" y="25"/>
                    </a:lnTo>
                    <a:lnTo>
                      <a:pt x="5" y="25"/>
                    </a:lnTo>
                    <a:lnTo>
                      <a:pt x="5" y="25"/>
                    </a:lnTo>
                    <a:lnTo>
                      <a:pt x="5" y="24"/>
                    </a:lnTo>
                    <a:lnTo>
                      <a:pt x="5" y="24"/>
                    </a:lnTo>
                    <a:lnTo>
                      <a:pt x="4" y="24"/>
                    </a:lnTo>
                    <a:lnTo>
                      <a:pt x="5" y="24"/>
                    </a:lnTo>
                    <a:lnTo>
                      <a:pt x="3" y="17"/>
                    </a:lnTo>
                    <a:lnTo>
                      <a:pt x="1" y="11"/>
                    </a:ln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6" name="Freeform 112"/>
              <p:cNvSpPr>
                <a:spLocks/>
              </p:cNvSpPr>
              <p:nvPr/>
            </p:nvSpPr>
            <p:spPr bwMode="auto">
              <a:xfrm>
                <a:off x="3303" y="3018"/>
                <a:ext cx="28" cy="80"/>
              </a:xfrm>
              <a:custGeom>
                <a:avLst/>
                <a:gdLst>
                  <a:gd name="T0" fmla="*/ 0 w 58"/>
                  <a:gd name="T1" fmla="*/ 0 h 159"/>
                  <a:gd name="T2" fmla="*/ 58 w 58"/>
                  <a:gd name="T3" fmla="*/ 0 h 159"/>
                  <a:gd name="T4" fmla="*/ 58 w 58"/>
                  <a:gd name="T5" fmla="*/ 109 h 159"/>
                  <a:gd name="T6" fmla="*/ 53 w 58"/>
                  <a:gd name="T7" fmla="*/ 123 h 159"/>
                  <a:gd name="T8" fmla="*/ 47 w 58"/>
                  <a:gd name="T9" fmla="*/ 136 h 159"/>
                  <a:gd name="T10" fmla="*/ 42 w 58"/>
                  <a:gd name="T11" fmla="*/ 148 h 159"/>
                  <a:gd name="T12" fmla="*/ 33 w 58"/>
                  <a:gd name="T13" fmla="*/ 159 h 159"/>
                  <a:gd name="T14" fmla="*/ 21 w 58"/>
                  <a:gd name="T15" fmla="*/ 127 h 159"/>
                  <a:gd name="T16" fmla="*/ 16 w 58"/>
                  <a:gd name="T17" fmla="*/ 85 h 159"/>
                  <a:gd name="T18" fmla="*/ 13 w 58"/>
                  <a:gd name="T19" fmla="*/ 40 h 159"/>
                  <a:gd name="T20" fmla="*/ 0 w 58"/>
                  <a:gd name="T21" fmla="*/ 0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8" h="159">
                    <a:moveTo>
                      <a:pt x="0" y="0"/>
                    </a:moveTo>
                    <a:lnTo>
                      <a:pt x="58" y="0"/>
                    </a:lnTo>
                    <a:lnTo>
                      <a:pt x="58" y="109"/>
                    </a:lnTo>
                    <a:lnTo>
                      <a:pt x="53" y="123"/>
                    </a:lnTo>
                    <a:lnTo>
                      <a:pt x="47" y="136"/>
                    </a:lnTo>
                    <a:lnTo>
                      <a:pt x="42" y="148"/>
                    </a:lnTo>
                    <a:lnTo>
                      <a:pt x="33" y="159"/>
                    </a:lnTo>
                    <a:lnTo>
                      <a:pt x="21" y="127"/>
                    </a:lnTo>
                    <a:lnTo>
                      <a:pt x="16" y="85"/>
                    </a:lnTo>
                    <a:lnTo>
                      <a:pt x="13" y="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99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7" name="Freeform 113"/>
              <p:cNvSpPr>
                <a:spLocks/>
              </p:cNvSpPr>
              <p:nvPr/>
            </p:nvSpPr>
            <p:spPr bwMode="auto">
              <a:xfrm>
                <a:off x="3228" y="2938"/>
                <a:ext cx="103" cy="80"/>
              </a:xfrm>
              <a:custGeom>
                <a:avLst/>
                <a:gdLst>
                  <a:gd name="T0" fmla="*/ 208 w 208"/>
                  <a:gd name="T1" fmla="*/ 160 h 160"/>
                  <a:gd name="T2" fmla="*/ 149 w 208"/>
                  <a:gd name="T3" fmla="*/ 158 h 160"/>
                  <a:gd name="T4" fmla="*/ 147 w 208"/>
                  <a:gd name="T5" fmla="*/ 154 h 160"/>
                  <a:gd name="T6" fmla="*/ 143 w 208"/>
                  <a:gd name="T7" fmla="*/ 154 h 160"/>
                  <a:gd name="T8" fmla="*/ 137 w 208"/>
                  <a:gd name="T9" fmla="*/ 158 h 160"/>
                  <a:gd name="T10" fmla="*/ 45 w 208"/>
                  <a:gd name="T11" fmla="*/ 160 h 160"/>
                  <a:gd name="T12" fmla="*/ 57 w 208"/>
                  <a:gd name="T13" fmla="*/ 141 h 160"/>
                  <a:gd name="T14" fmla="*/ 80 w 208"/>
                  <a:gd name="T15" fmla="*/ 132 h 160"/>
                  <a:gd name="T16" fmla="*/ 105 w 208"/>
                  <a:gd name="T17" fmla="*/ 126 h 160"/>
                  <a:gd name="T18" fmla="*/ 125 w 208"/>
                  <a:gd name="T19" fmla="*/ 118 h 160"/>
                  <a:gd name="T20" fmla="*/ 97 w 208"/>
                  <a:gd name="T21" fmla="*/ 85 h 160"/>
                  <a:gd name="T22" fmla="*/ 59 w 208"/>
                  <a:gd name="T23" fmla="*/ 56 h 160"/>
                  <a:gd name="T24" fmla="*/ 23 w 208"/>
                  <a:gd name="T25" fmla="*/ 31 h 160"/>
                  <a:gd name="T26" fmla="*/ 0 w 208"/>
                  <a:gd name="T27" fmla="*/ 2 h 160"/>
                  <a:gd name="T28" fmla="*/ 14 w 208"/>
                  <a:gd name="T29" fmla="*/ 0 h 160"/>
                  <a:gd name="T30" fmla="*/ 30 w 208"/>
                  <a:gd name="T31" fmla="*/ 1 h 160"/>
                  <a:gd name="T32" fmla="*/ 48 w 208"/>
                  <a:gd name="T33" fmla="*/ 4 h 160"/>
                  <a:gd name="T34" fmla="*/ 65 w 208"/>
                  <a:gd name="T35" fmla="*/ 8 h 160"/>
                  <a:gd name="T36" fmla="*/ 66 w 208"/>
                  <a:gd name="T37" fmla="*/ 10 h 160"/>
                  <a:gd name="T38" fmla="*/ 67 w 208"/>
                  <a:gd name="T39" fmla="*/ 12 h 160"/>
                  <a:gd name="T40" fmla="*/ 83 w 208"/>
                  <a:gd name="T41" fmla="*/ 13 h 160"/>
                  <a:gd name="T42" fmla="*/ 104 w 208"/>
                  <a:gd name="T43" fmla="*/ 19 h 160"/>
                  <a:gd name="T44" fmla="*/ 125 w 208"/>
                  <a:gd name="T45" fmla="*/ 24 h 160"/>
                  <a:gd name="T46" fmla="*/ 139 w 208"/>
                  <a:gd name="T47" fmla="*/ 24 h 160"/>
                  <a:gd name="T48" fmla="*/ 140 w 208"/>
                  <a:gd name="T49" fmla="*/ 26 h 160"/>
                  <a:gd name="T50" fmla="*/ 141 w 208"/>
                  <a:gd name="T51" fmla="*/ 28 h 160"/>
                  <a:gd name="T52" fmla="*/ 143 w 208"/>
                  <a:gd name="T53" fmla="*/ 26 h 160"/>
                  <a:gd name="T54" fmla="*/ 145 w 208"/>
                  <a:gd name="T55" fmla="*/ 25 h 160"/>
                  <a:gd name="T56" fmla="*/ 156 w 208"/>
                  <a:gd name="T57" fmla="*/ 31 h 160"/>
                  <a:gd name="T58" fmla="*/ 172 w 208"/>
                  <a:gd name="T59" fmla="*/ 35 h 160"/>
                  <a:gd name="T60" fmla="*/ 190 w 208"/>
                  <a:gd name="T61" fmla="*/ 40 h 160"/>
                  <a:gd name="T62" fmla="*/ 208 w 208"/>
                  <a:gd name="T63" fmla="*/ 46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208" h="160">
                    <a:moveTo>
                      <a:pt x="208" y="46"/>
                    </a:moveTo>
                    <a:lnTo>
                      <a:pt x="208" y="160"/>
                    </a:lnTo>
                    <a:lnTo>
                      <a:pt x="150" y="160"/>
                    </a:lnTo>
                    <a:lnTo>
                      <a:pt x="149" y="158"/>
                    </a:lnTo>
                    <a:lnTo>
                      <a:pt x="148" y="156"/>
                    </a:lnTo>
                    <a:lnTo>
                      <a:pt x="147" y="154"/>
                    </a:lnTo>
                    <a:lnTo>
                      <a:pt x="145" y="153"/>
                    </a:lnTo>
                    <a:lnTo>
                      <a:pt x="143" y="154"/>
                    </a:lnTo>
                    <a:lnTo>
                      <a:pt x="141" y="156"/>
                    </a:lnTo>
                    <a:lnTo>
                      <a:pt x="137" y="158"/>
                    </a:lnTo>
                    <a:lnTo>
                      <a:pt x="135" y="160"/>
                    </a:lnTo>
                    <a:lnTo>
                      <a:pt x="45" y="160"/>
                    </a:lnTo>
                    <a:lnTo>
                      <a:pt x="49" y="148"/>
                    </a:lnTo>
                    <a:lnTo>
                      <a:pt x="57" y="141"/>
                    </a:lnTo>
                    <a:lnTo>
                      <a:pt x="67" y="136"/>
                    </a:lnTo>
                    <a:lnTo>
                      <a:pt x="80" y="132"/>
                    </a:lnTo>
                    <a:lnTo>
                      <a:pt x="92" y="130"/>
                    </a:lnTo>
                    <a:lnTo>
                      <a:pt x="105" y="126"/>
                    </a:lnTo>
                    <a:lnTo>
                      <a:pt x="117" y="123"/>
                    </a:lnTo>
                    <a:lnTo>
                      <a:pt x="125" y="118"/>
                    </a:lnTo>
                    <a:lnTo>
                      <a:pt x="113" y="101"/>
                    </a:lnTo>
                    <a:lnTo>
                      <a:pt x="97" y="85"/>
                    </a:lnTo>
                    <a:lnTo>
                      <a:pt x="79" y="70"/>
                    </a:lnTo>
                    <a:lnTo>
                      <a:pt x="59" y="56"/>
                    </a:lnTo>
                    <a:lnTo>
                      <a:pt x="41" y="43"/>
                    </a:lnTo>
                    <a:lnTo>
                      <a:pt x="23" y="31"/>
                    </a:lnTo>
                    <a:lnTo>
                      <a:pt x="10" y="17"/>
                    </a:lnTo>
                    <a:lnTo>
                      <a:pt x="0" y="2"/>
                    </a:lnTo>
                    <a:lnTo>
                      <a:pt x="7" y="1"/>
                    </a:lnTo>
                    <a:lnTo>
                      <a:pt x="14" y="0"/>
                    </a:lnTo>
                    <a:lnTo>
                      <a:pt x="22" y="1"/>
                    </a:lnTo>
                    <a:lnTo>
                      <a:pt x="30" y="1"/>
                    </a:lnTo>
                    <a:lnTo>
                      <a:pt x="38" y="3"/>
                    </a:lnTo>
                    <a:lnTo>
                      <a:pt x="48" y="4"/>
                    </a:lnTo>
                    <a:lnTo>
                      <a:pt x="56" y="7"/>
                    </a:lnTo>
                    <a:lnTo>
                      <a:pt x="65" y="8"/>
                    </a:lnTo>
                    <a:lnTo>
                      <a:pt x="66" y="9"/>
                    </a:lnTo>
                    <a:lnTo>
                      <a:pt x="66" y="10"/>
                    </a:lnTo>
                    <a:lnTo>
                      <a:pt x="66" y="11"/>
                    </a:lnTo>
                    <a:lnTo>
                      <a:pt x="67" y="12"/>
                    </a:lnTo>
                    <a:lnTo>
                      <a:pt x="74" y="12"/>
                    </a:lnTo>
                    <a:lnTo>
                      <a:pt x="83" y="13"/>
                    </a:lnTo>
                    <a:lnTo>
                      <a:pt x="92" y="16"/>
                    </a:lnTo>
                    <a:lnTo>
                      <a:pt x="104" y="19"/>
                    </a:lnTo>
                    <a:lnTo>
                      <a:pt x="114" y="22"/>
                    </a:lnTo>
                    <a:lnTo>
                      <a:pt x="125" y="24"/>
                    </a:lnTo>
                    <a:lnTo>
                      <a:pt x="133" y="25"/>
                    </a:lnTo>
                    <a:lnTo>
                      <a:pt x="139" y="24"/>
                    </a:lnTo>
                    <a:lnTo>
                      <a:pt x="140" y="25"/>
                    </a:lnTo>
                    <a:lnTo>
                      <a:pt x="140" y="26"/>
                    </a:lnTo>
                    <a:lnTo>
                      <a:pt x="140" y="27"/>
                    </a:lnTo>
                    <a:lnTo>
                      <a:pt x="141" y="28"/>
                    </a:lnTo>
                    <a:lnTo>
                      <a:pt x="142" y="27"/>
                    </a:lnTo>
                    <a:lnTo>
                      <a:pt x="143" y="26"/>
                    </a:lnTo>
                    <a:lnTo>
                      <a:pt x="144" y="26"/>
                    </a:lnTo>
                    <a:lnTo>
                      <a:pt x="145" y="25"/>
                    </a:lnTo>
                    <a:lnTo>
                      <a:pt x="149" y="27"/>
                    </a:lnTo>
                    <a:lnTo>
                      <a:pt x="156" y="31"/>
                    </a:lnTo>
                    <a:lnTo>
                      <a:pt x="163" y="33"/>
                    </a:lnTo>
                    <a:lnTo>
                      <a:pt x="172" y="35"/>
                    </a:lnTo>
                    <a:lnTo>
                      <a:pt x="181" y="38"/>
                    </a:lnTo>
                    <a:lnTo>
                      <a:pt x="190" y="40"/>
                    </a:lnTo>
                    <a:lnTo>
                      <a:pt x="200" y="43"/>
                    </a:lnTo>
                    <a:lnTo>
                      <a:pt x="208" y="46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8" name="Freeform 114"/>
              <p:cNvSpPr>
                <a:spLocks/>
              </p:cNvSpPr>
              <p:nvPr/>
            </p:nvSpPr>
            <p:spPr bwMode="auto">
              <a:xfrm>
                <a:off x="3235" y="2559"/>
                <a:ext cx="96" cy="79"/>
              </a:xfrm>
              <a:custGeom>
                <a:avLst/>
                <a:gdLst>
                  <a:gd name="T0" fmla="*/ 140 w 193"/>
                  <a:gd name="T1" fmla="*/ 0 h 157"/>
                  <a:gd name="T2" fmla="*/ 143 w 193"/>
                  <a:gd name="T3" fmla="*/ 1 h 157"/>
                  <a:gd name="T4" fmla="*/ 147 w 193"/>
                  <a:gd name="T5" fmla="*/ 4 h 157"/>
                  <a:gd name="T6" fmla="*/ 148 w 193"/>
                  <a:gd name="T7" fmla="*/ 1 h 157"/>
                  <a:gd name="T8" fmla="*/ 149 w 193"/>
                  <a:gd name="T9" fmla="*/ 0 h 157"/>
                  <a:gd name="T10" fmla="*/ 193 w 193"/>
                  <a:gd name="T11" fmla="*/ 117 h 157"/>
                  <a:gd name="T12" fmla="*/ 179 w 193"/>
                  <a:gd name="T13" fmla="*/ 120 h 157"/>
                  <a:gd name="T14" fmla="*/ 164 w 193"/>
                  <a:gd name="T15" fmla="*/ 124 h 157"/>
                  <a:gd name="T16" fmla="*/ 152 w 193"/>
                  <a:gd name="T17" fmla="*/ 127 h 157"/>
                  <a:gd name="T18" fmla="*/ 145 w 193"/>
                  <a:gd name="T19" fmla="*/ 132 h 157"/>
                  <a:gd name="T20" fmla="*/ 143 w 193"/>
                  <a:gd name="T21" fmla="*/ 131 h 157"/>
                  <a:gd name="T22" fmla="*/ 141 w 193"/>
                  <a:gd name="T23" fmla="*/ 129 h 157"/>
                  <a:gd name="T24" fmla="*/ 140 w 193"/>
                  <a:gd name="T25" fmla="*/ 132 h 157"/>
                  <a:gd name="T26" fmla="*/ 139 w 193"/>
                  <a:gd name="T27" fmla="*/ 134 h 157"/>
                  <a:gd name="T28" fmla="*/ 125 w 193"/>
                  <a:gd name="T29" fmla="*/ 134 h 157"/>
                  <a:gd name="T30" fmla="*/ 104 w 193"/>
                  <a:gd name="T31" fmla="*/ 139 h 157"/>
                  <a:gd name="T32" fmla="*/ 83 w 193"/>
                  <a:gd name="T33" fmla="*/ 144 h 157"/>
                  <a:gd name="T34" fmla="*/ 67 w 193"/>
                  <a:gd name="T35" fmla="*/ 146 h 157"/>
                  <a:gd name="T36" fmla="*/ 66 w 193"/>
                  <a:gd name="T37" fmla="*/ 148 h 157"/>
                  <a:gd name="T38" fmla="*/ 65 w 193"/>
                  <a:gd name="T39" fmla="*/ 150 h 157"/>
                  <a:gd name="T40" fmla="*/ 48 w 193"/>
                  <a:gd name="T41" fmla="*/ 152 h 157"/>
                  <a:gd name="T42" fmla="*/ 31 w 193"/>
                  <a:gd name="T43" fmla="*/ 156 h 157"/>
                  <a:gd name="T44" fmla="*/ 14 w 193"/>
                  <a:gd name="T45" fmla="*/ 157 h 157"/>
                  <a:gd name="T46" fmla="*/ 0 w 193"/>
                  <a:gd name="T47" fmla="*/ 155 h 157"/>
                  <a:gd name="T48" fmla="*/ 23 w 193"/>
                  <a:gd name="T49" fmla="*/ 126 h 157"/>
                  <a:gd name="T50" fmla="*/ 60 w 193"/>
                  <a:gd name="T51" fmla="*/ 101 h 157"/>
                  <a:gd name="T52" fmla="*/ 98 w 193"/>
                  <a:gd name="T53" fmla="*/ 73 h 157"/>
                  <a:gd name="T54" fmla="*/ 126 w 193"/>
                  <a:gd name="T55" fmla="*/ 40 h 157"/>
                  <a:gd name="T56" fmla="*/ 106 w 193"/>
                  <a:gd name="T57" fmla="*/ 31 h 157"/>
                  <a:gd name="T58" fmla="*/ 81 w 193"/>
                  <a:gd name="T59" fmla="*/ 26 h 157"/>
                  <a:gd name="T60" fmla="*/ 59 w 193"/>
                  <a:gd name="T61" fmla="*/ 18 h 157"/>
                  <a:gd name="T62" fmla="*/ 46 w 193"/>
                  <a:gd name="T63" fmla="*/ 0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93" h="157">
                    <a:moveTo>
                      <a:pt x="46" y="0"/>
                    </a:moveTo>
                    <a:lnTo>
                      <a:pt x="140" y="0"/>
                    </a:lnTo>
                    <a:lnTo>
                      <a:pt x="142" y="1"/>
                    </a:lnTo>
                    <a:lnTo>
                      <a:pt x="143" y="1"/>
                    </a:lnTo>
                    <a:lnTo>
                      <a:pt x="145" y="3"/>
                    </a:lnTo>
                    <a:lnTo>
                      <a:pt x="147" y="4"/>
                    </a:lnTo>
                    <a:lnTo>
                      <a:pt x="147" y="3"/>
                    </a:lnTo>
                    <a:lnTo>
                      <a:pt x="148" y="1"/>
                    </a:lnTo>
                    <a:lnTo>
                      <a:pt x="148" y="1"/>
                    </a:lnTo>
                    <a:lnTo>
                      <a:pt x="149" y="0"/>
                    </a:lnTo>
                    <a:lnTo>
                      <a:pt x="193" y="0"/>
                    </a:lnTo>
                    <a:lnTo>
                      <a:pt x="193" y="117"/>
                    </a:lnTo>
                    <a:lnTo>
                      <a:pt x="186" y="119"/>
                    </a:lnTo>
                    <a:lnTo>
                      <a:pt x="179" y="120"/>
                    </a:lnTo>
                    <a:lnTo>
                      <a:pt x="171" y="122"/>
                    </a:lnTo>
                    <a:lnTo>
                      <a:pt x="164" y="124"/>
                    </a:lnTo>
                    <a:lnTo>
                      <a:pt x="158" y="126"/>
                    </a:lnTo>
                    <a:lnTo>
                      <a:pt x="152" y="127"/>
                    </a:lnTo>
                    <a:lnTo>
                      <a:pt x="149" y="129"/>
                    </a:lnTo>
                    <a:lnTo>
                      <a:pt x="145" y="132"/>
                    </a:lnTo>
                    <a:lnTo>
                      <a:pt x="144" y="131"/>
                    </a:lnTo>
                    <a:lnTo>
                      <a:pt x="143" y="131"/>
                    </a:lnTo>
                    <a:lnTo>
                      <a:pt x="142" y="131"/>
                    </a:lnTo>
                    <a:lnTo>
                      <a:pt x="141" y="129"/>
                    </a:lnTo>
                    <a:lnTo>
                      <a:pt x="141" y="131"/>
                    </a:lnTo>
                    <a:lnTo>
                      <a:pt x="140" y="132"/>
                    </a:lnTo>
                    <a:lnTo>
                      <a:pt x="140" y="133"/>
                    </a:lnTo>
                    <a:lnTo>
                      <a:pt x="139" y="134"/>
                    </a:lnTo>
                    <a:lnTo>
                      <a:pt x="133" y="133"/>
                    </a:lnTo>
                    <a:lnTo>
                      <a:pt x="125" y="134"/>
                    </a:lnTo>
                    <a:lnTo>
                      <a:pt x="114" y="136"/>
                    </a:lnTo>
                    <a:lnTo>
                      <a:pt x="104" y="139"/>
                    </a:lnTo>
                    <a:lnTo>
                      <a:pt x="94" y="142"/>
                    </a:lnTo>
                    <a:lnTo>
                      <a:pt x="83" y="144"/>
                    </a:lnTo>
                    <a:lnTo>
                      <a:pt x="74" y="146"/>
                    </a:lnTo>
                    <a:lnTo>
                      <a:pt x="67" y="146"/>
                    </a:lnTo>
                    <a:lnTo>
                      <a:pt x="67" y="147"/>
                    </a:lnTo>
                    <a:lnTo>
                      <a:pt x="66" y="148"/>
                    </a:lnTo>
                    <a:lnTo>
                      <a:pt x="66" y="149"/>
                    </a:lnTo>
                    <a:lnTo>
                      <a:pt x="65" y="150"/>
                    </a:lnTo>
                    <a:lnTo>
                      <a:pt x="57" y="151"/>
                    </a:lnTo>
                    <a:lnTo>
                      <a:pt x="48" y="152"/>
                    </a:lnTo>
                    <a:lnTo>
                      <a:pt x="39" y="154"/>
                    </a:lnTo>
                    <a:lnTo>
                      <a:pt x="31" y="156"/>
                    </a:lnTo>
                    <a:lnTo>
                      <a:pt x="22" y="156"/>
                    </a:lnTo>
                    <a:lnTo>
                      <a:pt x="14" y="157"/>
                    </a:lnTo>
                    <a:lnTo>
                      <a:pt x="7" y="156"/>
                    </a:lnTo>
                    <a:lnTo>
                      <a:pt x="0" y="155"/>
                    </a:lnTo>
                    <a:lnTo>
                      <a:pt x="10" y="140"/>
                    </a:lnTo>
                    <a:lnTo>
                      <a:pt x="23" y="126"/>
                    </a:lnTo>
                    <a:lnTo>
                      <a:pt x="41" y="113"/>
                    </a:lnTo>
                    <a:lnTo>
                      <a:pt x="60" y="101"/>
                    </a:lnTo>
                    <a:lnTo>
                      <a:pt x="80" y="87"/>
                    </a:lnTo>
                    <a:lnTo>
                      <a:pt x="98" y="73"/>
                    </a:lnTo>
                    <a:lnTo>
                      <a:pt x="114" y="57"/>
                    </a:lnTo>
                    <a:lnTo>
                      <a:pt x="126" y="40"/>
                    </a:lnTo>
                    <a:lnTo>
                      <a:pt x="118" y="35"/>
                    </a:lnTo>
                    <a:lnTo>
                      <a:pt x="106" y="31"/>
                    </a:lnTo>
                    <a:lnTo>
                      <a:pt x="94" y="28"/>
                    </a:lnTo>
                    <a:lnTo>
                      <a:pt x="81" y="26"/>
                    </a:lnTo>
                    <a:lnTo>
                      <a:pt x="69" y="22"/>
                    </a:lnTo>
                    <a:lnTo>
                      <a:pt x="59" y="18"/>
                    </a:lnTo>
                    <a:lnTo>
                      <a:pt x="51" y="11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8972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9" name="Freeform 115"/>
              <p:cNvSpPr>
                <a:spLocks/>
              </p:cNvSpPr>
              <p:nvPr/>
            </p:nvSpPr>
            <p:spPr bwMode="auto">
              <a:xfrm>
                <a:off x="3309" y="2478"/>
                <a:ext cx="22" cy="81"/>
              </a:xfrm>
              <a:custGeom>
                <a:avLst/>
                <a:gdLst>
                  <a:gd name="T0" fmla="*/ 44 w 44"/>
                  <a:gd name="T1" fmla="*/ 13 h 162"/>
                  <a:gd name="T2" fmla="*/ 44 w 44"/>
                  <a:gd name="T3" fmla="*/ 162 h 162"/>
                  <a:gd name="T4" fmla="*/ 0 w 44"/>
                  <a:gd name="T5" fmla="*/ 162 h 162"/>
                  <a:gd name="T6" fmla="*/ 8 w 44"/>
                  <a:gd name="T7" fmla="*/ 143 h 162"/>
                  <a:gd name="T8" fmla="*/ 14 w 44"/>
                  <a:gd name="T9" fmla="*/ 122 h 162"/>
                  <a:gd name="T10" fmla="*/ 16 w 44"/>
                  <a:gd name="T11" fmla="*/ 99 h 162"/>
                  <a:gd name="T12" fmla="*/ 17 w 44"/>
                  <a:gd name="T13" fmla="*/ 76 h 162"/>
                  <a:gd name="T14" fmla="*/ 19 w 44"/>
                  <a:gd name="T15" fmla="*/ 54 h 162"/>
                  <a:gd name="T16" fmla="*/ 22 w 44"/>
                  <a:gd name="T17" fmla="*/ 33 h 162"/>
                  <a:gd name="T18" fmla="*/ 26 w 44"/>
                  <a:gd name="T19" fmla="*/ 15 h 162"/>
                  <a:gd name="T20" fmla="*/ 34 w 44"/>
                  <a:gd name="T21" fmla="*/ 0 h 162"/>
                  <a:gd name="T22" fmla="*/ 37 w 44"/>
                  <a:gd name="T23" fmla="*/ 2 h 162"/>
                  <a:gd name="T24" fmla="*/ 39 w 44"/>
                  <a:gd name="T25" fmla="*/ 6 h 162"/>
                  <a:gd name="T26" fmla="*/ 41 w 44"/>
                  <a:gd name="T27" fmla="*/ 9 h 162"/>
                  <a:gd name="T28" fmla="*/ 44 w 44"/>
                  <a:gd name="T29" fmla="*/ 13 h 162"/>
                  <a:gd name="T30" fmla="*/ 44 w 44"/>
                  <a:gd name="T31" fmla="*/ 13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" h="162">
                    <a:moveTo>
                      <a:pt x="44" y="13"/>
                    </a:moveTo>
                    <a:lnTo>
                      <a:pt x="44" y="162"/>
                    </a:lnTo>
                    <a:lnTo>
                      <a:pt x="0" y="162"/>
                    </a:lnTo>
                    <a:lnTo>
                      <a:pt x="8" y="143"/>
                    </a:lnTo>
                    <a:lnTo>
                      <a:pt x="14" y="122"/>
                    </a:lnTo>
                    <a:lnTo>
                      <a:pt x="16" y="99"/>
                    </a:lnTo>
                    <a:lnTo>
                      <a:pt x="17" y="76"/>
                    </a:lnTo>
                    <a:lnTo>
                      <a:pt x="19" y="54"/>
                    </a:lnTo>
                    <a:lnTo>
                      <a:pt x="22" y="33"/>
                    </a:lnTo>
                    <a:lnTo>
                      <a:pt x="26" y="15"/>
                    </a:lnTo>
                    <a:lnTo>
                      <a:pt x="34" y="0"/>
                    </a:lnTo>
                    <a:lnTo>
                      <a:pt x="37" y="2"/>
                    </a:lnTo>
                    <a:lnTo>
                      <a:pt x="39" y="6"/>
                    </a:lnTo>
                    <a:lnTo>
                      <a:pt x="41" y="9"/>
                    </a:lnTo>
                    <a:lnTo>
                      <a:pt x="44" y="13"/>
                    </a:lnTo>
                    <a:lnTo>
                      <a:pt x="44" y="13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0" name="Freeform 116"/>
              <p:cNvSpPr>
                <a:spLocks/>
              </p:cNvSpPr>
              <p:nvPr/>
            </p:nvSpPr>
            <p:spPr bwMode="auto">
              <a:xfrm>
                <a:off x="3258" y="2536"/>
                <a:ext cx="47" cy="23"/>
              </a:xfrm>
              <a:custGeom>
                <a:avLst/>
                <a:gdLst>
                  <a:gd name="T0" fmla="*/ 95 w 95"/>
                  <a:gd name="T1" fmla="*/ 47 h 47"/>
                  <a:gd name="T2" fmla="*/ 1 w 95"/>
                  <a:gd name="T3" fmla="*/ 47 h 47"/>
                  <a:gd name="T4" fmla="*/ 0 w 95"/>
                  <a:gd name="T5" fmla="*/ 42 h 47"/>
                  <a:gd name="T6" fmla="*/ 1 w 95"/>
                  <a:gd name="T7" fmla="*/ 36 h 47"/>
                  <a:gd name="T8" fmla="*/ 3 w 95"/>
                  <a:gd name="T9" fmla="*/ 29 h 47"/>
                  <a:gd name="T10" fmla="*/ 5 w 95"/>
                  <a:gd name="T11" fmla="*/ 21 h 47"/>
                  <a:gd name="T12" fmla="*/ 5 w 95"/>
                  <a:gd name="T13" fmla="*/ 20 h 47"/>
                  <a:gd name="T14" fmla="*/ 5 w 95"/>
                  <a:gd name="T15" fmla="*/ 20 h 47"/>
                  <a:gd name="T16" fmla="*/ 5 w 95"/>
                  <a:gd name="T17" fmla="*/ 19 h 47"/>
                  <a:gd name="T18" fmla="*/ 6 w 95"/>
                  <a:gd name="T19" fmla="*/ 19 h 47"/>
                  <a:gd name="T20" fmla="*/ 6 w 95"/>
                  <a:gd name="T21" fmla="*/ 19 h 47"/>
                  <a:gd name="T22" fmla="*/ 6 w 95"/>
                  <a:gd name="T23" fmla="*/ 19 h 47"/>
                  <a:gd name="T24" fmla="*/ 6 w 95"/>
                  <a:gd name="T25" fmla="*/ 19 h 47"/>
                  <a:gd name="T26" fmla="*/ 20 w 95"/>
                  <a:gd name="T27" fmla="*/ 6 h 47"/>
                  <a:gd name="T28" fmla="*/ 32 w 95"/>
                  <a:gd name="T29" fmla="*/ 0 h 47"/>
                  <a:gd name="T30" fmla="*/ 45 w 95"/>
                  <a:gd name="T31" fmla="*/ 2 h 47"/>
                  <a:gd name="T32" fmla="*/ 56 w 95"/>
                  <a:gd name="T33" fmla="*/ 8 h 47"/>
                  <a:gd name="T34" fmla="*/ 66 w 95"/>
                  <a:gd name="T35" fmla="*/ 19 h 47"/>
                  <a:gd name="T36" fmla="*/ 75 w 95"/>
                  <a:gd name="T37" fmla="*/ 29 h 47"/>
                  <a:gd name="T38" fmla="*/ 85 w 95"/>
                  <a:gd name="T39" fmla="*/ 39 h 47"/>
                  <a:gd name="T40" fmla="*/ 95 w 95"/>
                  <a:gd name="T41" fmla="*/ 47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95" h="47">
                    <a:moveTo>
                      <a:pt x="95" y="47"/>
                    </a:moveTo>
                    <a:lnTo>
                      <a:pt x="1" y="47"/>
                    </a:lnTo>
                    <a:lnTo>
                      <a:pt x="0" y="42"/>
                    </a:lnTo>
                    <a:lnTo>
                      <a:pt x="1" y="36"/>
                    </a:lnTo>
                    <a:lnTo>
                      <a:pt x="3" y="29"/>
                    </a:lnTo>
                    <a:lnTo>
                      <a:pt x="5" y="21"/>
                    </a:lnTo>
                    <a:lnTo>
                      <a:pt x="5" y="20"/>
                    </a:lnTo>
                    <a:lnTo>
                      <a:pt x="5" y="20"/>
                    </a:lnTo>
                    <a:lnTo>
                      <a:pt x="5" y="19"/>
                    </a:lnTo>
                    <a:lnTo>
                      <a:pt x="6" y="19"/>
                    </a:lnTo>
                    <a:lnTo>
                      <a:pt x="6" y="19"/>
                    </a:lnTo>
                    <a:lnTo>
                      <a:pt x="6" y="19"/>
                    </a:lnTo>
                    <a:lnTo>
                      <a:pt x="6" y="19"/>
                    </a:lnTo>
                    <a:lnTo>
                      <a:pt x="20" y="6"/>
                    </a:lnTo>
                    <a:lnTo>
                      <a:pt x="32" y="0"/>
                    </a:lnTo>
                    <a:lnTo>
                      <a:pt x="45" y="2"/>
                    </a:lnTo>
                    <a:lnTo>
                      <a:pt x="56" y="8"/>
                    </a:lnTo>
                    <a:lnTo>
                      <a:pt x="66" y="19"/>
                    </a:lnTo>
                    <a:lnTo>
                      <a:pt x="75" y="29"/>
                    </a:lnTo>
                    <a:lnTo>
                      <a:pt x="85" y="39"/>
                    </a:lnTo>
                    <a:lnTo>
                      <a:pt x="95" y="47"/>
                    </a:lnTo>
                    <a:close/>
                  </a:path>
                </a:pathLst>
              </a:custGeom>
              <a:solidFill>
                <a:srgbClr val="6B75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8" name="AutoShape 191"/>
            <p:cNvSpPr>
              <a:spLocks noChangeArrowheads="1"/>
            </p:cNvSpPr>
            <p:nvPr/>
          </p:nvSpPr>
          <p:spPr bwMode="auto">
            <a:xfrm>
              <a:off x="2544" y="2303"/>
              <a:ext cx="160" cy="208"/>
            </a:xfrm>
            <a:prstGeom prst="star8">
              <a:avLst>
                <a:gd name="adj" fmla="val 15000"/>
              </a:avLst>
            </a:prstGeom>
            <a:noFill/>
            <a:ln w="12700" algn="ctr">
              <a:solidFill>
                <a:srgbClr val="33CC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9" name="AutoShape 192"/>
            <p:cNvSpPr>
              <a:spLocks noChangeArrowheads="1"/>
            </p:cNvSpPr>
            <p:nvPr/>
          </p:nvSpPr>
          <p:spPr bwMode="auto">
            <a:xfrm>
              <a:off x="1248" y="1487"/>
              <a:ext cx="160" cy="208"/>
            </a:xfrm>
            <a:prstGeom prst="star8">
              <a:avLst>
                <a:gd name="adj" fmla="val 15000"/>
              </a:avLst>
            </a:prstGeom>
            <a:noFill/>
            <a:ln w="12700" algn="ctr">
              <a:solidFill>
                <a:srgbClr val="33CC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40" name="Group 954"/>
            <p:cNvGrpSpPr>
              <a:grpSpLocks/>
            </p:cNvGrpSpPr>
            <p:nvPr/>
          </p:nvGrpSpPr>
          <p:grpSpPr bwMode="auto">
            <a:xfrm>
              <a:off x="113" y="3824"/>
              <a:ext cx="298" cy="341"/>
              <a:chOff x="2464" y="3024"/>
              <a:chExt cx="399" cy="432"/>
            </a:xfrm>
          </p:grpSpPr>
          <p:grpSp>
            <p:nvGrpSpPr>
              <p:cNvPr id="43" name="Group 955"/>
              <p:cNvGrpSpPr>
                <a:grpSpLocks/>
              </p:cNvGrpSpPr>
              <p:nvPr/>
            </p:nvGrpSpPr>
            <p:grpSpPr bwMode="auto">
              <a:xfrm>
                <a:off x="2464" y="3312"/>
                <a:ext cx="336" cy="144"/>
                <a:chOff x="1792" y="4000"/>
                <a:chExt cx="352" cy="160"/>
              </a:xfrm>
            </p:grpSpPr>
            <p:sp>
              <p:nvSpPr>
                <p:cNvPr id="45" name="Oval 956"/>
                <p:cNvSpPr>
                  <a:spLocks noChangeArrowheads="1"/>
                </p:cNvSpPr>
                <p:nvPr/>
              </p:nvSpPr>
              <p:spPr bwMode="auto">
                <a:xfrm>
                  <a:off x="1792" y="4032"/>
                  <a:ext cx="352" cy="128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6" name="Oval 957"/>
                <p:cNvSpPr>
                  <a:spLocks noChangeArrowheads="1"/>
                </p:cNvSpPr>
                <p:nvPr/>
              </p:nvSpPr>
              <p:spPr bwMode="auto">
                <a:xfrm>
                  <a:off x="1840" y="4016"/>
                  <a:ext cx="272" cy="96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47" name="Oval 958"/>
                <p:cNvSpPr>
                  <a:spLocks noChangeArrowheads="1"/>
                </p:cNvSpPr>
                <p:nvPr/>
              </p:nvSpPr>
              <p:spPr bwMode="auto">
                <a:xfrm>
                  <a:off x="1872" y="4000"/>
                  <a:ext cx="192" cy="48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bg1"/>
                    </a:gs>
                    <a:gs pos="100000">
                      <a:srgbClr val="C0C0C0"/>
                    </a:gs>
                  </a:gsLst>
                  <a:path path="shape">
                    <a:fillToRect l="50000" t="50000" r="50000" b="50000"/>
                  </a:path>
                </a:gradFill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44" name="Freeform 959"/>
              <p:cNvSpPr>
                <a:spLocks/>
              </p:cNvSpPr>
              <p:nvPr/>
            </p:nvSpPr>
            <p:spPr bwMode="auto">
              <a:xfrm>
                <a:off x="2632" y="3024"/>
                <a:ext cx="231" cy="318"/>
              </a:xfrm>
              <a:custGeom>
                <a:avLst/>
                <a:gdLst>
                  <a:gd name="T0" fmla="*/ 0 w 454"/>
                  <a:gd name="T1" fmla="*/ 318 h 544"/>
                  <a:gd name="T2" fmla="*/ 454 w 454"/>
                  <a:gd name="T3" fmla="*/ 318 h 544"/>
                  <a:gd name="T4" fmla="*/ 0 w 454"/>
                  <a:gd name="T5" fmla="*/ 0 h 544"/>
                  <a:gd name="T6" fmla="*/ 0 w 454"/>
                  <a:gd name="T7" fmla="*/ 544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54" h="544">
                    <a:moveTo>
                      <a:pt x="0" y="318"/>
                    </a:moveTo>
                    <a:lnTo>
                      <a:pt x="454" y="318"/>
                    </a:lnTo>
                    <a:lnTo>
                      <a:pt x="0" y="0"/>
                    </a:lnTo>
                    <a:lnTo>
                      <a:pt x="0" y="544"/>
                    </a:lnTo>
                  </a:path>
                </a:pathLst>
              </a:custGeom>
              <a:solidFill>
                <a:srgbClr val="FF0000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45" name="Group 364"/>
          <p:cNvGrpSpPr>
            <a:grpSpLocks/>
          </p:cNvGrpSpPr>
          <p:nvPr/>
        </p:nvGrpSpPr>
        <p:grpSpPr bwMode="auto">
          <a:xfrm rot="21395801" flipH="1">
            <a:off x="5052391" y="6062711"/>
            <a:ext cx="3650073" cy="407029"/>
            <a:chOff x="96" y="3024"/>
            <a:chExt cx="6240" cy="816"/>
          </a:xfrm>
        </p:grpSpPr>
        <p:grpSp>
          <p:nvGrpSpPr>
            <p:cNvPr id="146" name="Group 365"/>
            <p:cNvGrpSpPr>
              <a:grpSpLocks/>
            </p:cNvGrpSpPr>
            <p:nvPr/>
          </p:nvGrpSpPr>
          <p:grpSpPr bwMode="auto">
            <a:xfrm>
              <a:off x="96" y="3120"/>
              <a:ext cx="4896" cy="720"/>
              <a:chOff x="336" y="2928"/>
              <a:chExt cx="4896" cy="720"/>
            </a:xfrm>
          </p:grpSpPr>
          <p:grpSp>
            <p:nvGrpSpPr>
              <p:cNvPr id="321" name="Group 366"/>
              <p:cNvGrpSpPr>
                <a:grpSpLocks/>
              </p:cNvGrpSpPr>
              <p:nvPr/>
            </p:nvGrpSpPr>
            <p:grpSpPr bwMode="auto">
              <a:xfrm>
                <a:off x="336" y="2928"/>
                <a:ext cx="2496" cy="720"/>
                <a:chOff x="-48" y="1920"/>
                <a:chExt cx="4288" cy="1152"/>
              </a:xfrm>
            </p:grpSpPr>
            <p:grpSp>
              <p:nvGrpSpPr>
                <p:cNvPr id="526" name="Group 367"/>
                <p:cNvGrpSpPr>
                  <a:grpSpLocks/>
                </p:cNvGrpSpPr>
                <p:nvPr/>
              </p:nvGrpSpPr>
              <p:grpSpPr bwMode="auto">
                <a:xfrm>
                  <a:off x="4032" y="2496"/>
                  <a:ext cx="208" cy="285"/>
                  <a:chOff x="0" y="2496"/>
                  <a:chExt cx="304" cy="285"/>
                </a:xfrm>
              </p:grpSpPr>
              <p:sp>
                <p:nvSpPr>
                  <p:cNvPr id="727" name="Line 368"/>
                  <p:cNvSpPr>
                    <a:spLocks noChangeShapeType="1"/>
                  </p:cNvSpPr>
                  <p:nvPr/>
                </p:nvSpPr>
                <p:spPr bwMode="auto">
                  <a:xfrm>
                    <a:off x="148" y="2496"/>
                    <a:ext cx="3" cy="285"/>
                  </a:xfrm>
                  <a:prstGeom prst="line">
                    <a:avLst/>
                  </a:prstGeom>
                  <a:noFill/>
                  <a:ln w="571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8" name="Freeform 369"/>
                  <p:cNvSpPr>
                    <a:spLocks noEditPoints="1"/>
                  </p:cNvSpPr>
                  <p:nvPr/>
                </p:nvSpPr>
                <p:spPr bwMode="auto">
                  <a:xfrm>
                    <a:off x="0" y="2592"/>
                    <a:ext cx="304" cy="48"/>
                  </a:xfrm>
                  <a:custGeom>
                    <a:avLst/>
                    <a:gdLst>
                      <a:gd name="T0" fmla="*/ 0 w 190"/>
                      <a:gd name="T1" fmla="*/ 0 h 18"/>
                      <a:gd name="T2" fmla="*/ 18 w 190"/>
                      <a:gd name="T3" fmla="*/ 0 h 18"/>
                      <a:gd name="T4" fmla="*/ 18 w 190"/>
                      <a:gd name="T5" fmla="*/ 18 h 18"/>
                      <a:gd name="T6" fmla="*/ 0 w 190"/>
                      <a:gd name="T7" fmla="*/ 18 h 18"/>
                      <a:gd name="T8" fmla="*/ 0 w 190"/>
                      <a:gd name="T9" fmla="*/ 0 h 18"/>
                      <a:gd name="T10" fmla="*/ 36 w 190"/>
                      <a:gd name="T11" fmla="*/ 0 h 18"/>
                      <a:gd name="T12" fmla="*/ 54 w 190"/>
                      <a:gd name="T13" fmla="*/ 0 h 18"/>
                      <a:gd name="T14" fmla="*/ 54 w 190"/>
                      <a:gd name="T15" fmla="*/ 18 h 18"/>
                      <a:gd name="T16" fmla="*/ 36 w 190"/>
                      <a:gd name="T17" fmla="*/ 18 h 18"/>
                      <a:gd name="T18" fmla="*/ 36 w 190"/>
                      <a:gd name="T19" fmla="*/ 0 h 18"/>
                      <a:gd name="T20" fmla="*/ 72 w 190"/>
                      <a:gd name="T21" fmla="*/ 0 h 18"/>
                      <a:gd name="T22" fmla="*/ 90 w 190"/>
                      <a:gd name="T23" fmla="*/ 0 h 18"/>
                      <a:gd name="T24" fmla="*/ 90 w 190"/>
                      <a:gd name="T25" fmla="*/ 18 h 18"/>
                      <a:gd name="T26" fmla="*/ 72 w 190"/>
                      <a:gd name="T27" fmla="*/ 18 h 18"/>
                      <a:gd name="T28" fmla="*/ 72 w 190"/>
                      <a:gd name="T29" fmla="*/ 0 h 18"/>
                      <a:gd name="T30" fmla="*/ 108 w 190"/>
                      <a:gd name="T31" fmla="*/ 0 h 18"/>
                      <a:gd name="T32" fmla="*/ 126 w 190"/>
                      <a:gd name="T33" fmla="*/ 0 h 18"/>
                      <a:gd name="T34" fmla="*/ 126 w 190"/>
                      <a:gd name="T35" fmla="*/ 18 h 18"/>
                      <a:gd name="T36" fmla="*/ 108 w 190"/>
                      <a:gd name="T37" fmla="*/ 18 h 18"/>
                      <a:gd name="T38" fmla="*/ 108 w 190"/>
                      <a:gd name="T39" fmla="*/ 0 h 18"/>
                      <a:gd name="T40" fmla="*/ 144 w 190"/>
                      <a:gd name="T41" fmla="*/ 0 h 18"/>
                      <a:gd name="T42" fmla="*/ 162 w 190"/>
                      <a:gd name="T43" fmla="*/ 0 h 18"/>
                      <a:gd name="T44" fmla="*/ 162 w 190"/>
                      <a:gd name="T45" fmla="*/ 18 h 18"/>
                      <a:gd name="T46" fmla="*/ 144 w 190"/>
                      <a:gd name="T47" fmla="*/ 18 h 18"/>
                      <a:gd name="T48" fmla="*/ 144 w 190"/>
                      <a:gd name="T49" fmla="*/ 0 h 18"/>
                      <a:gd name="T50" fmla="*/ 180 w 190"/>
                      <a:gd name="T51" fmla="*/ 0 h 18"/>
                      <a:gd name="T52" fmla="*/ 190 w 190"/>
                      <a:gd name="T53" fmla="*/ 0 h 18"/>
                      <a:gd name="T54" fmla="*/ 190 w 190"/>
                      <a:gd name="T55" fmla="*/ 18 h 18"/>
                      <a:gd name="T56" fmla="*/ 180 w 190"/>
                      <a:gd name="T57" fmla="*/ 18 h 18"/>
                      <a:gd name="T58" fmla="*/ 180 w 190"/>
                      <a:gd name="T59" fmla="*/ 0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90" h="18">
                        <a:moveTo>
                          <a:pt x="0" y="0"/>
                        </a:moveTo>
                        <a:lnTo>
                          <a:pt x="18" y="0"/>
                        </a:lnTo>
                        <a:lnTo>
                          <a:pt x="18" y="18"/>
                        </a:lnTo>
                        <a:lnTo>
                          <a:pt x="0" y="18"/>
                        </a:lnTo>
                        <a:lnTo>
                          <a:pt x="0" y="0"/>
                        </a:lnTo>
                        <a:close/>
                        <a:moveTo>
                          <a:pt x="36" y="0"/>
                        </a:moveTo>
                        <a:lnTo>
                          <a:pt x="54" y="0"/>
                        </a:lnTo>
                        <a:lnTo>
                          <a:pt x="54" y="18"/>
                        </a:lnTo>
                        <a:lnTo>
                          <a:pt x="36" y="18"/>
                        </a:lnTo>
                        <a:lnTo>
                          <a:pt x="36" y="0"/>
                        </a:lnTo>
                        <a:close/>
                        <a:moveTo>
                          <a:pt x="72" y="0"/>
                        </a:moveTo>
                        <a:lnTo>
                          <a:pt x="90" y="0"/>
                        </a:lnTo>
                        <a:lnTo>
                          <a:pt x="90" y="18"/>
                        </a:lnTo>
                        <a:lnTo>
                          <a:pt x="72" y="18"/>
                        </a:lnTo>
                        <a:lnTo>
                          <a:pt x="72" y="0"/>
                        </a:lnTo>
                        <a:close/>
                        <a:moveTo>
                          <a:pt x="108" y="0"/>
                        </a:moveTo>
                        <a:lnTo>
                          <a:pt x="126" y="0"/>
                        </a:lnTo>
                        <a:lnTo>
                          <a:pt x="126" y="18"/>
                        </a:lnTo>
                        <a:lnTo>
                          <a:pt x="108" y="18"/>
                        </a:lnTo>
                        <a:lnTo>
                          <a:pt x="108" y="0"/>
                        </a:lnTo>
                        <a:close/>
                        <a:moveTo>
                          <a:pt x="144" y="0"/>
                        </a:moveTo>
                        <a:lnTo>
                          <a:pt x="162" y="0"/>
                        </a:lnTo>
                        <a:lnTo>
                          <a:pt x="162" y="18"/>
                        </a:lnTo>
                        <a:lnTo>
                          <a:pt x="144" y="18"/>
                        </a:lnTo>
                        <a:lnTo>
                          <a:pt x="144" y="0"/>
                        </a:lnTo>
                        <a:close/>
                        <a:moveTo>
                          <a:pt x="180" y="0"/>
                        </a:moveTo>
                        <a:lnTo>
                          <a:pt x="190" y="0"/>
                        </a:lnTo>
                        <a:lnTo>
                          <a:pt x="190" y="18"/>
                        </a:lnTo>
                        <a:lnTo>
                          <a:pt x="180" y="18"/>
                        </a:lnTo>
                        <a:lnTo>
                          <a:pt x="18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4763" cap="flat">
                    <a:solidFill>
                      <a:srgbClr val="000000"/>
                    </a:solidFill>
                    <a:prstDash val="solid"/>
                    <a:bevel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7" name="Group 370"/>
                <p:cNvGrpSpPr>
                  <a:grpSpLocks/>
                </p:cNvGrpSpPr>
                <p:nvPr/>
              </p:nvGrpSpPr>
              <p:grpSpPr bwMode="auto">
                <a:xfrm>
                  <a:off x="1968" y="2496"/>
                  <a:ext cx="304" cy="285"/>
                  <a:chOff x="0" y="2496"/>
                  <a:chExt cx="304" cy="285"/>
                </a:xfrm>
              </p:grpSpPr>
              <p:sp>
                <p:nvSpPr>
                  <p:cNvPr id="725" name="Line 371"/>
                  <p:cNvSpPr>
                    <a:spLocks noChangeShapeType="1"/>
                  </p:cNvSpPr>
                  <p:nvPr/>
                </p:nvSpPr>
                <p:spPr bwMode="auto">
                  <a:xfrm>
                    <a:off x="148" y="2496"/>
                    <a:ext cx="3" cy="285"/>
                  </a:xfrm>
                  <a:prstGeom prst="line">
                    <a:avLst/>
                  </a:prstGeom>
                  <a:noFill/>
                  <a:ln w="571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26" name="Freeform 372"/>
                  <p:cNvSpPr>
                    <a:spLocks noEditPoints="1"/>
                  </p:cNvSpPr>
                  <p:nvPr/>
                </p:nvSpPr>
                <p:spPr bwMode="auto">
                  <a:xfrm>
                    <a:off x="0" y="2592"/>
                    <a:ext cx="304" cy="48"/>
                  </a:xfrm>
                  <a:custGeom>
                    <a:avLst/>
                    <a:gdLst>
                      <a:gd name="T0" fmla="*/ 0 w 190"/>
                      <a:gd name="T1" fmla="*/ 0 h 18"/>
                      <a:gd name="T2" fmla="*/ 18 w 190"/>
                      <a:gd name="T3" fmla="*/ 0 h 18"/>
                      <a:gd name="T4" fmla="*/ 18 w 190"/>
                      <a:gd name="T5" fmla="*/ 18 h 18"/>
                      <a:gd name="T6" fmla="*/ 0 w 190"/>
                      <a:gd name="T7" fmla="*/ 18 h 18"/>
                      <a:gd name="T8" fmla="*/ 0 w 190"/>
                      <a:gd name="T9" fmla="*/ 0 h 18"/>
                      <a:gd name="T10" fmla="*/ 36 w 190"/>
                      <a:gd name="T11" fmla="*/ 0 h 18"/>
                      <a:gd name="T12" fmla="*/ 54 w 190"/>
                      <a:gd name="T13" fmla="*/ 0 h 18"/>
                      <a:gd name="T14" fmla="*/ 54 w 190"/>
                      <a:gd name="T15" fmla="*/ 18 h 18"/>
                      <a:gd name="T16" fmla="*/ 36 w 190"/>
                      <a:gd name="T17" fmla="*/ 18 h 18"/>
                      <a:gd name="T18" fmla="*/ 36 w 190"/>
                      <a:gd name="T19" fmla="*/ 0 h 18"/>
                      <a:gd name="T20" fmla="*/ 72 w 190"/>
                      <a:gd name="T21" fmla="*/ 0 h 18"/>
                      <a:gd name="T22" fmla="*/ 90 w 190"/>
                      <a:gd name="T23" fmla="*/ 0 h 18"/>
                      <a:gd name="T24" fmla="*/ 90 w 190"/>
                      <a:gd name="T25" fmla="*/ 18 h 18"/>
                      <a:gd name="T26" fmla="*/ 72 w 190"/>
                      <a:gd name="T27" fmla="*/ 18 h 18"/>
                      <a:gd name="T28" fmla="*/ 72 w 190"/>
                      <a:gd name="T29" fmla="*/ 0 h 18"/>
                      <a:gd name="T30" fmla="*/ 108 w 190"/>
                      <a:gd name="T31" fmla="*/ 0 h 18"/>
                      <a:gd name="T32" fmla="*/ 126 w 190"/>
                      <a:gd name="T33" fmla="*/ 0 h 18"/>
                      <a:gd name="T34" fmla="*/ 126 w 190"/>
                      <a:gd name="T35" fmla="*/ 18 h 18"/>
                      <a:gd name="T36" fmla="*/ 108 w 190"/>
                      <a:gd name="T37" fmla="*/ 18 h 18"/>
                      <a:gd name="T38" fmla="*/ 108 w 190"/>
                      <a:gd name="T39" fmla="*/ 0 h 18"/>
                      <a:gd name="T40" fmla="*/ 144 w 190"/>
                      <a:gd name="T41" fmla="*/ 0 h 18"/>
                      <a:gd name="T42" fmla="*/ 162 w 190"/>
                      <a:gd name="T43" fmla="*/ 0 h 18"/>
                      <a:gd name="T44" fmla="*/ 162 w 190"/>
                      <a:gd name="T45" fmla="*/ 18 h 18"/>
                      <a:gd name="T46" fmla="*/ 144 w 190"/>
                      <a:gd name="T47" fmla="*/ 18 h 18"/>
                      <a:gd name="T48" fmla="*/ 144 w 190"/>
                      <a:gd name="T49" fmla="*/ 0 h 18"/>
                      <a:gd name="T50" fmla="*/ 180 w 190"/>
                      <a:gd name="T51" fmla="*/ 0 h 18"/>
                      <a:gd name="T52" fmla="*/ 190 w 190"/>
                      <a:gd name="T53" fmla="*/ 0 h 18"/>
                      <a:gd name="T54" fmla="*/ 190 w 190"/>
                      <a:gd name="T55" fmla="*/ 18 h 18"/>
                      <a:gd name="T56" fmla="*/ 180 w 190"/>
                      <a:gd name="T57" fmla="*/ 18 h 18"/>
                      <a:gd name="T58" fmla="*/ 180 w 190"/>
                      <a:gd name="T59" fmla="*/ 0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90" h="18">
                        <a:moveTo>
                          <a:pt x="0" y="0"/>
                        </a:moveTo>
                        <a:lnTo>
                          <a:pt x="18" y="0"/>
                        </a:lnTo>
                        <a:lnTo>
                          <a:pt x="18" y="18"/>
                        </a:lnTo>
                        <a:lnTo>
                          <a:pt x="0" y="18"/>
                        </a:lnTo>
                        <a:lnTo>
                          <a:pt x="0" y="0"/>
                        </a:lnTo>
                        <a:close/>
                        <a:moveTo>
                          <a:pt x="36" y="0"/>
                        </a:moveTo>
                        <a:lnTo>
                          <a:pt x="54" y="0"/>
                        </a:lnTo>
                        <a:lnTo>
                          <a:pt x="54" y="18"/>
                        </a:lnTo>
                        <a:lnTo>
                          <a:pt x="36" y="18"/>
                        </a:lnTo>
                        <a:lnTo>
                          <a:pt x="36" y="0"/>
                        </a:lnTo>
                        <a:close/>
                        <a:moveTo>
                          <a:pt x="72" y="0"/>
                        </a:moveTo>
                        <a:lnTo>
                          <a:pt x="90" y="0"/>
                        </a:lnTo>
                        <a:lnTo>
                          <a:pt x="90" y="18"/>
                        </a:lnTo>
                        <a:lnTo>
                          <a:pt x="72" y="18"/>
                        </a:lnTo>
                        <a:lnTo>
                          <a:pt x="72" y="0"/>
                        </a:lnTo>
                        <a:close/>
                        <a:moveTo>
                          <a:pt x="108" y="0"/>
                        </a:moveTo>
                        <a:lnTo>
                          <a:pt x="126" y="0"/>
                        </a:lnTo>
                        <a:lnTo>
                          <a:pt x="126" y="18"/>
                        </a:lnTo>
                        <a:lnTo>
                          <a:pt x="108" y="18"/>
                        </a:lnTo>
                        <a:lnTo>
                          <a:pt x="108" y="0"/>
                        </a:lnTo>
                        <a:close/>
                        <a:moveTo>
                          <a:pt x="144" y="0"/>
                        </a:moveTo>
                        <a:lnTo>
                          <a:pt x="162" y="0"/>
                        </a:lnTo>
                        <a:lnTo>
                          <a:pt x="162" y="18"/>
                        </a:lnTo>
                        <a:lnTo>
                          <a:pt x="144" y="18"/>
                        </a:lnTo>
                        <a:lnTo>
                          <a:pt x="144" y="0"/>
                        </a:lnTo>
                        <a:close/>
                        <a:moveTo>
                          <a:pt x="180" y="0"/>
                        </a:moveTo>
                        <a:lnTo>
                          <a:pt x="190" y="0"/>
                        </a:lnTo>
                        <a:lnTo>
                          <a:pt x="190" y="18"/>
                        </a:lnTo>
                        <a:lnTo>
                          <a:pt x="180" y="18"/>
                        </a:lnTo>
                        <a:lnTo>
                          <a:pt x="18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4763" cap="flat">
                    <a:solidFill>
                      <a:srgbClr val="000000"/>
                    </a:solidFill>
                    <a:prstDash val="solid"/>
                    <a:bevel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8" name="Group 373"/>
                <p:cNvGrpSpPr>
                  <a:grpSpLocks/>
                </p:cNvGrpSpPr>
                <p:nvPr/>
              </p:nvGrpSpPr>
              <p:grpSpPr bwMode="auto">
                <a:xfrm>
                  <a:off x="0" y="1920"/>
                  <a:ext cx="2038" cy="1152"/>
                  <a:chOff x="0" y="1920"/>
                  <a:chExt cx="2038" cy="1152"/>
                </a:xfrm>
              </p:grpSpPr>
              <p:grpSp>
                <p:nvGrpSpPr>
                  <p:cNvPr id="629" name="Group 374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715" name="Group 37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grpSp>
                    <p:nvGrpSpPr>
                      <p:cNvPr id="719" name="Group 37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973" y="2756"/>
                        <a:ext cx="148" cy="164"/>
                        <a:chOff x="3973" y="2756"/>
                        <a:chExt cx="148" cy="164"/>
                      </a:xfrm>
                    </p:grpSpPr>
                    <p:sp>
                      <p:nvSpPr>
                        <p:cNvPr id="723" name="Oval 37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724" name="Oval 37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720" name="Group 37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985" y="2770"/>
                        <a:ext cx="123" cy="136"/>
                        <a:chOff x="3985" y="2770"/>
                        <a:chExt cx="123" cy="136"/>
                      </a:xfrm>
                    </p:grpSpPr>
                    <p:sp>
                      <p:nvSpPr>
                        <p:cNvPr id="721" name="Oval 38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722" name="Oval 38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</p:grpSp>
                <p:grpSp>
                  <p:nvGrpSpPr>
                    <p:cNvPr id="716" name="Group 3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717" name="Freeform 383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59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59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718" name="Freeform 3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59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59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w="9525" cap="rnd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630" name="Group 385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705" name="Group 38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grpSp>
                    <p:nvGrpSpPr>
                      <p:cNvPr id="709" name="Group 38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381" y="2756"/>
                        <a:ext cx="148" cy="164"/>
                        <a:chOff x="4381" y="2756"/>
                        <a:chExt cx="148" cy="164"/>
                      </a:xfrm>
                    </p:grpSpPr>
                    <p:sp>
                      <p:nvSpPr>
                        <p:cNvPr id="713" name="Oval 38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714" name="Oval 38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710" name="Group 39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393" y="2770"/>
                        <a:ext cx="123" cy="136"/>
                        <a:chOff x="4393" y="2770"/>
                        <a:chExt cx="123" cy="136"/>
                      </a:xfrm>
                    </p:grpSpPr>
                    <p:sp>
                      <p:nvSpPr>
                        <p:cNvPr id="711" name="Oval 39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712" name="Oval 39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</p:grpSp>
                <p:grpSp>
                  <p:nvGrpSpPr>
                    <p:cNvPr id="706" name="Group 39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707" name="Freeform 39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60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60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708" name="Freeform 39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60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60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w="9525" cap="rnd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631" name="Group 396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699" name="Group 39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703" name="Oval 3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704" name="Oval 3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700" name="Group 40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701" name="Oval 4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702" name="Oval 4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632" name="Group 403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697" name="Freeform 404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98" name="Freeform 405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33" name="Group 406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695" name="Oval 4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96" name="Oval 4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34" name="Group 409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693" name="Oval 4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94" name="Oval 4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35" name="Group 412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691" name="Oval 4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92" name="Oval 4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36" name="Group 415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689" name="Oval 4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90" name="Oval 4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37" name="Group 418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687" name="Freeform 419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88" name="Freeform 420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38" name="Group 421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681" name="Group 42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685" name="Oval 4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86" name="Oval 4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682" name="Group 42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683" name="Oval 42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84" name="Oval 4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639" name="Group 428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679" name="Freeform 429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80" name="Freeform 430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40" name="Group 431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677" name="Oval 4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78" name="Oval 4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41" name="Group 434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675" name="Oval 4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76" name="Oval 4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42" name="Group 437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673" name="Oval 4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74" name="Oval 4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43" name="Group 440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671" name="Oval 44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72" name="Oval 4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44" name="Group 443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669" name="Freeform 444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70" name="Freeform 445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645" name="Freeform 446"/>
                  <p:cNvSpPr>
                    <a:spLocks/>
                  </p:cNvSpPr>
                  <p:nvPr/>
                </p:nvSpPr>
                <p:spPr bwMode="auto">
                  <a:xfrm>
                    <a:off x="148" y="2496"/>
                    <a:ext cx="4" cy="232"/>
                  </a:xfrm>
                  <a:custGeom>
                    <a:avLst/>
                    <a:gdLst>
                      <a:gd name="T0" fmla="*/ 0 w 4"/>
                      <a:gd name="T1" fmla="*/ 0 h 232"/>
                      <a:gd name="T2" fmla="*/ 4 w 4"/>
                      <a:gd name="T3" fmla="*/ 232 h 2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4" h="232">
                        <a:moveTo>
                          <a:pt x="0" y="0"/>
                        </a:moveTo>
                        <a:lnTo>
                          <a:pt x="4" y="232"/>
                        </a:lnTo>
                      </a:path>
                    </a:pathLst>
                  </a:custGeom>
                  <a:solidFill>
                    <a:srgbClr val="FFFFFF"/>
                  </a:solidFill>
                  <a:ln w="571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646" name="Group 447"/>
                  <p:cNvGrpSpPr>
                    <a:grpSpLocks/>
                  </p:cNvGrpSpPr>
                  <p:nvPr/>
                </p:nvGrpSpPr>
                <p:grpSpPr bwMode="auto">
                  <a:xfrm>
                    <a:off x="0" y="2496"/>
                    <a:ext cx="304" cy="285"/>
                    <a:chOff x="0" y="2496"/>
                    <a:chExt cx="304" cy="285"/>
                  </a:xfrm>
                </p:grpSpPr>
                <p:sp>
                  <p:nvSpPr>
                    <p:cNvPr id="667" name="Line 44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8" y="2496"/>
                      <a:ext cx="3" cy="285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68" name="Freeform 449"/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0" y="2592"/>
                      <a:ext cx="304" cy="48"/>
                    </a:xfrm>
                    <a:custGeom>
                      <a:avLst/>
                      <a:gdLst>
                        <a:gd name="T0" fmla="*/ 0 w 190"/>
                        <a:gd name="T1" fmla="*/ 0 h 18"/>
                        <a:gd name="T2" fmla="*/ 18 w 190"/>
                        <a:gd name="T3" fmla="*/ 0 h 18"/>
                        <a:gd name="T4" fmla="*/ 18 w 190"/>
                        <a:gd name="T5" fmla="*/ 18 h 18"/>
                        <a:gd name="T6" fmla="*/ 0 w 190"/>
                        <a:gd name="T7" fmla="*/ 18 h 18"/>
                        <a:gd name="T8" fmla="*/ 0 w 190"/>
                        <a:gd name="T9" fmla="*/ 0 h 18"/>
                        <a:gd name="T10" fmla="*/ 36 w 190"/>
                        <a:gd name="T11" fmla="*/ 0 h 18"/>
                        <a:gd name="T12" fmla="*/ 54 w 190"/>
                        <a:gd name="T13" fmla="*/ 0 h 18"/>
                        <a:gd name="T14" fmla="*/ 54 w 190"/>
                        <a:gd name="T15" fmla="*/ 18 h 18"/>
                        <a:gd name="T16" fmla="*/ 36 w 190"/>
                        <a:gd name="T17" fmla="*/ 18 h 18"/>
                        <a:gd name="T18" fmla="*/ 36 w 190"/>
                        <a:gd name="T19" fmla="*/ 0 h 18"/>
                        <a:gd name="T20" fmla="*/ 72 w 190"/>
                        <a:gd name="T21" fmla="*/ 0 h 18"/>
                        <a:gd name="T22" fmla="*/ 90 w 190"/>
                        <a:gd name="T23" fmla="*/ 0 h 18"/>
                        <a:gd name="T24" fmla="*/ 90 w 190"/>
                        <a:gd name="T25" fmla="*/ 18 h 18"/>
                        <a:gd name="T26" fmla="*/ 72 w 190"/>
                        <a:gd name="T27" fmla="*/ 18 h 18"/>
                        <a:gd name="T28" fmla="*/ 72 w 190"/>
                        <a:gd name="T29" fmla="*/ 0 h 18"/>
                        <a:gd name="T30" fmla="*/ 108 w 190"/>
                        <a:gd name="T31" fmla="*/ 0 h 18"/>
                        <a:gd name="T32" fmla="*/ 126 w 190"/>
                        <a:gd name="T33" fmla="*/ 0 h 18"/>
                        <a:gd name="T34" fmla="*/ 126 w 190"/>
                        <a:gd name="T35" fmla="*/ 18 h 18"/>
                        <a:gd name="T36" fmla="*/ 108 w 190"/>
                        <a:gd name="T37" fmla="*/ 18 h 18"/>
                        <a:gd name="T38" fmla="*/ 108 w 190"/>
                        <a:gd name="T39" fmla="*/ 0 h 18"/>
                        <a:gd name="T40" fmla="*/ 144 w 190"/>
                        <a:gd name="T41" fmla="*/ 0 h 18"/>
                        <a:gd name="T42" fmla="*/ 162 w 190"/>
                        <a:gd name="T43" fmla="*/ 0 h 18"/>
                        <a:gd name="T44" fmla="*/ 162 w 190"/>
                        <a:gd name="T45" fmla="*/ 18 h 18"/>
                        <a:gd name="T46" fmla="*/ 144 w 190"/>
                        <a:gd name="T47" fmla="*/ 18 h 18"/>
                        <a:gd name="T48" fmla="*/ 144 w 190"/>
                        <a:gd name="T49" fmla="*/ 0 h 18"/>
                        <a:gd name="T50" fmla="*/ 180 w 190"/>
                        <a:gd name="T51" fmla="*/ 0 h 18"/>
                        <a:gd name="T52" fmla="*/ 190 w 190"/>
                        <a:gd name="T53" fmla="*/ 0 h 18"/>
                        <a:gd name="T54" fmla="*/ 190 w 190"/>
                        <a:gd name="T55" fmla="*/ 18 h 18"/>
                        <a:gd name="T56" fmla="*/ 180 w 190"/>
                        <a:gd name="T57" fmla="*/ 18 h 18"/>
                        <a:gd name="T58" fmla="*/ 180 w 190"/>
                        <a:gd name="T59" fmla="*/ 0 h 1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</a:cxnLst>
                      <a:rect l="0" t="0" r="r" b="b"/>
                      <a:pathLst>
                        <a:path w="190" h="18">
                          <a:moveTo>
                            <a:pt x="0" y="0"/>
                          </a:moveTo>
                          <a:lnTo>
                            <a:pt x="18" y="0"/>
                          </a:lnTo>
                          <a:lnTo>
                            <a:pt x="18" y="18"/>
                          </a:lnTo>
                          <a:lnTo>
                            <a:pt x="0" y="18"/>
                          </a:lnTo>
                          <a:lnTo>
                            <a:pt x="0" y="0"/>
                          </a:lnTo>
                          <a:close/>
                          <a:moveTo>
                            <a:pt x="36" y="0"/>
                          </a:moveTo>
                          <a:lnTo>
                            <a:pt x="54" y="0"/>
                          </a:lnTo>
                          <a:lnTo>
                            <a:pt x="54" y="18"/>
                          </a:lnTo>
                          <a:lnTo>
                            <a:pt x="36" y="18"/>
                          </a:lnTo>
                          <a:lnTo>
                            <a:pt x="36" y="0"/>
                          </a:lnTo>
                          <a:close/>
                          <a:moveTo>
                            <a:pt x="72" y="0"/>
                          </a:moveTo>
                          <a:lnTo>
                            <a:pt x="90" y="0"/>
                          </a:lnTo>
                          <a:lnTo>
                            <a:pt x="90" y="18"/>
                          </a:lnTo>
                          <a:lnTo>
                            <a:pt x="72" y="18"/>
                          </a:lnTo>
                          <a:lnTo>
                            <a:pt x="72" y="0"/>
                          </a:lnTo>
                          <a:close/>
                          <a:moveTo>
                            <a:pt x="108" y="0"/>
                          </a:moveTo>
                          <a:lnTo>
                            <a:pt x="126" y="0"/>
                          </a:lnTo>
                          <a:lnTo>
                            <a:pt x="126" y="18"/>
                          </a:lnTo>
                          <a:lnTo>
                            <a:pt x="108" y="18"/>
                          </a:lnTo>
                          <a:lnTo>
                            <a:pt x="108" y="0"/>
                          </a:lnTo>
                          <a:close/>
                          <a:moveTo>
                            <a:pt x="144" y="0"/>
                          </a:moveTo>
                          <a:lnTo>
                            <a:pt x="162" y="0"/>
                          </a:lnTo>
                          <a:lnTo>
                            <a:pt x="162" y="18"/>
                          </a:lnTo>
                          <a:lnTo>
                            <a:pt x="144" y="18"/>
                          </a:lnTo>
                          <a:lnTo>
                            <a:pt x="144" y="0"/>
                          </a:lnTo>
                          <a:close/>
                          <a:moveTo>
                            <a:pt x="180" y="0"/>
                          </a:moveTo>
                          <a:lnTo>
                            <a:pt x="190" y="0"/>
                          </a:lnTo>
                          <a:lnTo>
                            <a:pt x="190" y="18"/>
                          </a:lnTo>
                          <a:lnTo>
                            <a:pt x="180" y="18"/>
                          </a:lnTo>
                          <a:lnTo>
                            <a:pt x="180" y="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4763" cap="flat">
                      <a:solidFill>
                        <a:srgbClr val="000000"/>
                      </a:solidFill>
                      <a:prstDash val="solid"/>
                      <a:bevel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647" name="Freeform 450"/>
                  <p:cNvSpPr>
                    <a:spLocks/>
                  </p:cNvSpPr>
                  <p:nvPr/>
                </p:nvSpPr>
                <p:spPr bwMode="auto">
                  <a:xfrm>
                    <a:off x="256" y="2040"/>
                    <a:ext cx="1782" cy="792"/>
                  </a:xfrm>
                  <a:custGeom>
                    <a:avLst/>
                    <a:gdLst>
                      <a:gd name="T0" fmla="*/ 0 w 1782"/>
                      <a:gd name="T1" fmla="*/ 127 h 792"/>
                      <a:gd name="T2" fmla="*/ 105 w 1782"/>
                      <a:gd name="T3" fmla="*/ 0 h 792"/>
                      <a:gd name="T4" fmla="*/ 1585 w 1782"/>
                      <a:gd name="T5" fmla="*/ 0 h 792"/>
                      <a:gd name="T6" fmla="*/ 1782 w 1782"/>
                      <a:gd name="T7" fmla="*/ 88 h 792"/>
                      <a:gd name="T8" fmla="*/ 1782 w 1782"/>
                      <a:gd name="T9" fmla="*/ 660 h 792"/>
                      <a:gd name="T10" fmla="*/ 1683 w 1782"/>
                      <a:gd name="T11" fmla="*/ 792 h 792"/>
                      <a:gd name="T12" fmla="*/ 105 w 1782"/>
                      <a:gd name="T13" fmla="*/ 792 h 792"/>
                      <a:gd name="T14" fmla="*/ 6 w 1782"/>
                      <a:gd name="T15" fmla="*/ 704 h 792"/>
                      <a:gd name="T16" fmla="*/ 8 w 1782"/>
                      <a:gd name="T17" fmla="*/ 116 h 7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782" h="792">
                        <a:moveTo>
                          <a:pt x="0" y="127"/>
                        </a:moveTo>
                        <a:lnTo>
                          <a:pt x="105" y="0"/>
                        </a:lnTo>
                        <a:lnTo>
                          <a:pt x="1585" y="0"/>
                        </a:lnTo>
                        <a:lnTo>
                          <a:pt x="1782" y="88"/>
                        </a:lnTo>
                        <a:lnTo>
                          <a:pt x="1782" y="660"/>
                        </a:lnTo>
                        <a:lnTo>
                          <a:pt x="1683" y="792"/>
                        </a:lnTo>
                        <a:lnTo>
                          <a:pt x="105" y="792"/>
                        </a:lnTo>
                        <a:lnTo>
                          <a:pt x="6" y="704"/>
                        </a:lnTo>
                        <a:lnTo>
                          <a:pt x="8" y="116"/>
                        </a:lnTo>
                      </a:path>
                    </a:pathLst>
                  </a:custGeom>
                  <a:gradFill rotWithShape="1">
                    <a:gsLst>
                      <a:gs pos="0">
                        <a:srgbClr val="00D200"/>
                      </a:gs>
                      <a:gs pos="50000">
                        <a:srgbClr val="008000"/>
                      </a:gs>
                      <a:gs pos="100000">
                        <a:srgbClr val="00D200"/>
                      </a:gs>
                    </a:gsLst>
                    <a:lin ang="270000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>
                    <a:outerShdw dist="107763" dir="18900000" algn="ctr" rotWithShape="0">
                      <a:srgbClr val="004800">
                        <a:alpha val="50000"/>
                      </a:srgbClr>
                    </a:outerShdw>
                  </a:effec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648" name="Group 451"/>
                  <p:cNvGrpSpPr>
                    <a:grpSpLocks/>
                  </p:cNvGrpSpPr>
                  <p:nvPr/>
                </p:nvGrpSpPr>
                <p:grpSpPr bwMode="auto">
                  <a:xfrm>
                    <a:off x="352" y="2280"/>
                    <a:ext cx="1632" cy="235"/>
                    <a:chOff x="1088" y="2880"/>
                    <a:chExt cx="444" cy="64"/>
                  </a:xfrm>
                </p:grpSpPr>
                <p:sp>
                  <p:nvSpPr>
                    <p:cNvPr id="659" name="Rectangle 4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8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60" name="Rectangle 4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4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61" name="Rectangle 4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00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62" name="Rectangle 4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5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63" name="Rectangle 4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16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64" name="Rectangle 4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72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65" name="Rectangle 4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8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66" name="Rectangle 4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2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649" name="Group 460"/>
                  <p:cNvGrpSpPr>
                    <a:grpSpLocks/>
                  </p:cNvGrpSpPr>
                  <p:nvPr/>
                </p:nvGrpSpPr>
                <p:grpSpPr bwMode="auto">
                  <a:xfrm>
                    <a:off x="592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657" name="Oval 4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8" name="Freeform 462"/>
                    <p:cNvSpPr>
                      <a:spLocks/>
                    </p:cNvSpPr>
                    <p:nvPr/>
                  </p:nvSpPr>
                  <p:spPr bwMode="auto">
                    <a:xfrm>
                      <a:off x="5184" y="1968"/>
                      <a:ext cx="96" cy="171"/>
                    </a:xfrm>
                    <a:custGeom>
                      <a:avLst/>
                      <a:gdLst>
                        <a:gd name="T0" fmla="*/ 0 w 96"/>
                        <a:gd name="T1" fmla="*/ 0 h 171"/>
                        <a:gd name="T2" fmla="*/ 96 w 96"/>
                        <a:gd name="T3" fmla="*/ 0 h 171"/>
                        <a:gd name="T4" fmla="*/ 82 w 96"/>
                        <a:gd name="T5" fmla="*/ 156 h 171"/>
                        <a:gd name="T6" fmla="*/ 4 w 96"/>
                        <a:gd name="T7" fmla="*/ 171 h 171"/>
                        <a:gd name="T8" fmla="*/ 0 w 96"/>
                        <a:gd name="T9" fmla="*/ 48 h 1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96" h="171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650" name="Freeform 463"/>
                  <p:cNvSpPr>
                    <a:spLocks/>
                  </p:cNvSpPr>
                  <p:nvPr/>
                </p:nvSpPr>
                <p:spPr bwMode="auto">
                  <a:xfrm>
                    <a:off x="304" y="2736"/>
                    <a:ext cx="1728" cy="1"/>
                  </a:xfrm>
                  <a:custGeom>
                    <a:avLst/>
                    <a:gdLst>
                      <a:gd name="T0" fmla="*/ 0 w 1728"/>
                      <a:gd name="T1" fmla="*/ 0 h 1"/>
                      <a:gd name="T2" fmla="*/ 1728 w 1728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728" h="1">
                        <a:moveTo>
                          <a:pt x="0" y="0"/>
                        </a:moveTo>
                        <a:cubicBezTo>
                          <a:pt x="0" y="0"/>
                          <a:pt x="864" y="0"/>
                          <a:pt x="1728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51" name="Freeform 464"/>
                  <p:cNvSpPr>
                    <a:spLocks/>
                  </p:cNvSpPr>
                  <p:nvPr/>
                </p:nvSpPr>
                <p:spPr bwMode="auto">
                  <a:xfrm>
                    <a:off x="270" y="2159"/>
                    <a:ext cx="1762" cy="1"/>
                  </a:xfrm>
                  <a:custGeom>
                    <a:avLst/>
                    <a:gdLst>
                      <a:gd name="T0" fmla="*/ 0 w 1762"/>
                      <a:gd name="T1" fmla="*/ 0 h 1"/>
                      <a:gd name="T2" fmla="*/ 1762 w 1762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762" h="1">
                        <a:moveTo>
                          <a:pt x="0" y="0"/>
                        </a:moveTo>
                        <a:cubicBezTo>
                          <a:pt x="293" y="0"/>
                          <a:pt x="1395" y="0"/>
                          <a:pt x="1762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652" name="Group 465"/>
                  <p:cNvGrpSpPr>
                    <a:grpSpLocks/>
                  </p:cNvGrpSpPr>
                  <p:nvPr/>
                </p:nvGrpSpPr>
                <p:grpSpPr bwMode="auto">
                  <a:xfrm>
                    <a:off x="1504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655" name="Oval 4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56" name="Freeform 467"/>
                    <p:cNvSpPr>
                      <a:spLocks/>
                    </p:cNvSpPr>
                    <p:nvPr/>
                  </p:nvSpPr>
                  <p:spPr bwMode="auto">
                    <a:xfrm>
                      <a:off x="5184" y="1968"/>
                      <a:ext cx="96" cy="171"/>
                    </a:xfrm>
                    <a:custGeom>
                      <a:avLst/>
                      <a:gdLst>
                        <a:gd name="T0" fmla="*/ 0 w 96"/>
                        <a:gd name="T1" fmla="*/ 0 h 171"/>
                        <a:gd name="T2" fmla="*/ 96 w 96"/>
                        <a:gd name="T3" fmla="*/ 0 h 171"/>
                        <a:gd name="T4" fmla="*/ 82 w 96"/>
                        <a:gd name="T5" fmla="*/ 156 h 171"/>
                        <a:gd name="T6" fmla="*/ 4 w 96"/>
                        <a:gd name="T7" fmla="*/ 171 h 171"/>
                        <a:gd name="T8" fmla="*/ 0 w 96"/>
                        <a:gd name="T9" fmla="*/ 48 h 1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96" h="171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653" name="Freeform 468"/>
                  <p:cNvSpPr>
                    <a:spLocks/>
                  </p:cNvSpPr>
                  <p:nvPr/>
                </p:nvSpPr>
                <p:spPr bwMode="auto">
                  <a:xfrm>
                    <a:off x="496" y="2544"/>
                    <a:ext cx="16" cy="31"/>
                  </a:xfrm>
                  <a:custGeom>
                    <a:avLst/>
                    <a:gdLst>
                      <a:gd name="T0" fmla="*/ 0 w 16"/>
                      <a:gd name="T1" fmla="*/ 31 h 31"/>
                      <a:gd name="T2" fmla="*/ 16 w 16"/>
                      <a:gd name="T3" fmla="*/ 0 h 31"/>
                      <a:gd name="T4" fmla="*/ 0 w 16"/>
                      <a:gd name="T5" fmla="*/ 31 h 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6" h="31">
                        <a:moveTo>
                          <a:pt x="0" y="31"/>
                        </a:moveTo>
                        <a:cubicBezTo>
                          <a:pt x="5" y="21"/>
                          <a:pt x="16" y="0"/>
                          <a:pt x="16" y="0"/>
                        </a:cubicBezTo>
                        <a:cubicBezTo>
                          <a:pt x="16" y="0"/>
                          <a:pt x="5" y="21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54" name="Freeform 469"/>
                  <p:cNvSpPr>
                    <a:spLocks/>
                  </p:cNvSpPr>
                  <p:nvPr/>
                </p:nvSpPr>
                <p:spPr bwMode="auto">
                  <a:xfrm>
                    <a:off x="330" y="2208"/>
                    <a:ext cx="214" cy="528"/>
                  </a:xfrm>
                  <a:custGeom>
                    <a:avLst/>
                    <a:gdLst>
                      <a:gd name="T0" fmla="*/ 214 w 214"/>
                      <a:gd name="T1" fmla="*/ 528 h 528"/>
                      <a:gd name="T2" fmla="*/ 214 w 214"/>
                      <a:gd name="T3" fmla="*/ 0 h 528"/>
                      <a:gd name="T4" fmla="*/ 0 w 214"/>
                      <a:gd name="T5" fmla="*/ 2 h 528"/>
                      <a:gd name="T6" fmla="*/ 0 w 214"/>
                      <a:gd name="T7" fmla="*/ 527 h 528"/>
                      <a:gd name="T8" fmla="*/ 214 w 214"/>
                      <a:gd name="T9" fmla="*/ 528 h 5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14" h="528">
                        <a:moveTo>
                          <a:pt x="214" y="528"/>
                        </a:moveTo>
                        <a:lnTo>
                          <a:pt x="214" y="0"/>
                        </a:lnTo>
                        <a:lnTo>
                          <a:pt x="0" y="2"/>
                        </a:lnTo>
                        <a:lnTo>
                          <a:pt x="0" y="527"/>
                        </a:lnTo>
                        <a:lnTo>
                          <a:pt x="214" y="528"/>
                        </a:lnTo>
                        <a:close/>
                      </a:path>
                    </a:pathLst>
                  </a:custGeom>
                  <a:noFill/>
                  <a:ln w="1905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29" name="Group 470"/>
                <p:cNvGrpSpPr>
                  <a:grpSpLocks/>
                </p:cNvGrpSpPr>
                <p:nvPr/>
              </p:nvGrpSpPr>
              <p:grpSpPr bwMode="auto">
                <a:xfrm>
                  <a:off x="2016" y="1920"/>
                  <a:ext cx="2038" cy="1152"/>
                  <a:chOff x="0" y="1920"/>
                  <a:chExt cx="2038" cy="1152"/>
                </a:xfrm>
              </p:grpSpPr>
              <p:grpSp>
                <p:nvGrpSpPr>
                  <p:cNvPr id="533" name="Group 471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619" name="Group 47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grpSp>
                    <p:nvGrpSpPr>
                      <p:cNvPr id="623" name="Group 47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973" y="2756"/>
                        <a:ext cx="148" cy="164"/>
                        <a:chOff x="3973" y="2756"/>
                        <a:chExt cx="148" cy="164"/>
                      </a:xfrm>
                    </p:grpSpPr>
                    <p:sp>
                      <p:nvSpPr>
                        <p:cNvPr id="627" name="Oval 47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628" name="Oval 47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624" name="Group 47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985" y="2770"/>
                        <a:ext cx="123" cy="136"/>
                        <a:chOff x="3985" y="2770"/>
                        <a:chExt cx="123" cy="136"/>
                      </a:xfrm>
                    </p:grpSpPr>
                    <p:sp>
                      <p:nvSpPr>
                        <p:cNvPr id="625" name="Oval 47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626" name="Oval 47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</p:grpSp>
                <p:grpSp>
                  <p:nvGrpSpPr>
                    <p:cNvPr id="620" name="Group 4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621" name="Freeform 48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59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59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22" name="Freeform 48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59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59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w="9525" cap="rnd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534" name="Group 482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609" name="Group 48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grpSp>
                    <p:nvGrpSpPr>
                      <p:cNvPr id="613" name="Group 48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381" y="2756"/>
                        <a:ext cx="148" cy="164"/>
                        <a:chOff x="4381" y="2756"/>
                        <a:chExt cx="148" cy="164"/>
                      </a:xfrm>
                    </p:grpSpPr>
                    <p:sp>
                      <p:nvSpPr>
                        <p:cNvPr id="617" name="Oval 48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618" name="Oval 48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614" name="Group 48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393" y="2770"/>
                        <a:ext cx="123" cy="136"/>
                        <a:chOff x="4393" y="2770"/>
                        <a:chExt cx="123" cy="136"/>
                      </a:xfrm>
                    </p:grpSpPr>
                    <p:sp>
                      <p:nvSpPr>
                        <p:cNvPr id="615" name="Oval 48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616" name="Oval 48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</p:grpSp>
                <p:grpSp>
                  <p:nvGrpSpPr>
                    <p:cNvPr id="610" name="Group 49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611" name="Freeform 491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60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60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12" name="Freeform 492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60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60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w="9525" cap="rnd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535" name="Group 493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603" name="Group 49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607" name="Oval 4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08" name="Oval 4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604" name="Group 49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605" name="Oval 49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606" name="Oval 4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536" name="Group 500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601" name="Freeform 501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02" name="Freeform 502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37" name="Group 503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599" name="Oval 5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600" name="Oval 50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38" name="Group 506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597" name="Oval 5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98" name="Oval 5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39" name="Group 509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595" name="Oval 51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96" name="Oval 5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40" name="Group 512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593" name="Oval 51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94" name="Oval 5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41" name="Group 515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591" name="Freeform 516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92" name="Freeform 517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42" name="Group 518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585" name="Group 51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589" name="Oval 5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590" name="Oval 52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586" name="Group 52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587" name="Oval 5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588" name="Oval 5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543" name="Group 525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583" name="Freeform 526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84" name="Freeform 527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44" name="Group 528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581" name="Oval 5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82" name="Oval 5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45" name="Group 531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579" name="Oval 5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80" name="Oval 5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46" name="Group 534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577" name="Oval 53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78" name="Oval 5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47" name="Group 537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575" name="Oval 53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76" name="Oval 5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48" name="Group 540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573" name="Freeform 541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74" name="Freeform 542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549" name="Freeform 543"/>
                  <p:cNvSpPr>
                    <a:spLocks/>
                  </p:cNvSpPr>
                  <p:nvPr/>
                </p:nvSpPr>
                <p:spPr bwMode="auto">
                  <a:xfrm>
                    <a:off x="148" y="2496"/>
                    <a:ext cx="4" cy="232"/>
                  </a:xfrm>
                  <a:custGeom>
                    <a:avLst/>
                    <a:gdLst>
                      <a:gd name="T0" fmla="*/ 0 w 4"/>
                      <a:gd name="T1" fmla="*/ 0 h 232"/>
                      <a:gd name="T2" fmla="*/ 4 w 4"/>
                      <a:gd name="T3" fmla="*/ 232 h 2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4" h="232">
                        <a:moveTo>
                          <a:pt x="0" y="0"/>
                        </a:moveTo>
                        <a:lnTo>
                          <a:pt x="4" y="232"/>
                        </a:lnTo>
                      </a:path>
                    </a:pathLst>
                  </a:custGeom>
                  <a:solidFill>
                    <a:srgbClr val="FFFFFF"/>
                  </a:solidFill>
                  <a:ln w="571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550" name="Group 544"/>
                  <p:cNvGrpSpPr>
                    <a:grpSpLocks/>
                  </p:cNvGrpSpPr>
                  <p:nvPr/>
                </p:nvGrpSpPr>
                <p:grpSpPr bwMode="auto">
                  <a:xfrm>
                    <a:off x="0" y="2496"/>
                    <a:ext cx="304" cy="285"/>
                    <a:chOff x="0" y="2496"/>
                    <a:chExt cx="304" cy="285"/>
                  </a:xfrm>
                </p:grpSpPr>
                <p:sp>
                  <p:nvSpPr>
                    <p:cNvPr id="571" name="Line 54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8" y="2496"/>
                      <a:ext cx="3" cy="285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72" name="Freeform 546"/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0" y="2592"/>
                      <a:ext cx="304" cy="48"/>
                    </a:xfrm>
                    <a:custGeom>
                      <a:avLst/>
                      <a:gdLst>
                        <a:gd name="T0" fmla="*/ 0 w 190"/>
                        <a:gd name="T1" fmla="*/ 0 h 18"/>
                        <a:gd name="T2" fmla="*/ 18 w 190"/>
                        <a:gd name="T3" fmla="*/ 0 h 18"/>
                        <a:gd name="T4" fmla="*/ 18 w 190"/>
                        <a:gd name="T5" fmla="*/ 18 h 18"/>
                        <a:gd name="T6" fmla="*/ 0 w 190"/>
                        <a:gd name="T7" fmla="*/ 18 h 18"/>
                        <a:gd name="T8" fmla="*/ 0 w 190"/>
                        <a:gd name="T9" fmla="*/ 0 h 18"/>
                        <a:gd name="T10" fmla="*/ 36 w 190"/>
                        <a:gd name="T11" fmla="*/ 0 h 18"/>
                        <a:gd name="T12" fmla="*/ 54 w 190"/>
                        <a:gd name="T13" fmla="*/ 0 h 18"/>
                        <a:gd name="T14" fmla="*/ 54 w 190"/>
                        <a:gd name="T15" fmla="*/ 18 h 18"/>
                        <a:gd name="T16" fmla="*/ 36 w 190"/>
                        <a:gd name="T17" fmla="*/ 18 h 18"/>
                        <a:gd name="T18" fmla="*/ 36 w 190"/>
                        <a:gd name="T19" fmla="*/ 0 h 18"/>
                        <a:gd name="T20" fmla="*/ 72 w 190"/>
                        <a:gd name="T21" fmla="*/ 0 h 18"/>
                        <a:gd name="T22" fmla="*/ 90 w 190"/>
                        <a:gd name="T23" fmla="*/ 0 h 18"/>
                        <a:gd name="T24" fmla="*/ 90 w 190"/>
                        <a:gd name="T25" fmla="*/ 18 h 18"/>
                        <a:gd name="T26" fmla="*/ 72 w 190"/>
                        <a:gd name="T27" fmla="*/ 18 h 18"/>
                        <a:gd name="T28" fmla="*/ 72 w 190"/>
                        <a:gd name="T29" fmla="*/ 0 h 18"/>
                        <a:gd name="T30" fmla="*/ 108 w 190"/>
                        <a:gd name="T31" fmla="*/ 0 h 18"/>
                        <a:gd name="T32" fmla="*/ 126 w 190"/>
                        <a:gd name="T33" fmla="*/ 0 h 18"/>
                        <a:gd name="T34" fmla="*/ 126 w 190"/>
                        <a:gd name="T35" fmla="*/ 18 h 18"/>
                        <a:gd name="T36" fmla="*/ 108 w 190"/>
                        <a:gd name="T37" fmla="*/ 18 h 18"/>
                        <a:gd name="T38" fmla="*/ 108 w 190"/>
                        <a:gd name="T39" fmla="*/ 0 h 18"/>
                        <a:gd name="T40" fmla="*/ 144 w 190"/>
                        <a:gd name="T41" fmla="*/ 0 h 18"/>
                        <a:gd name="T42" fmla="*/ 162 w 190"/>
                        <a:gd name="T43" fmla="*/ 0 h 18"/>
                        <a:gd name="T44" fmla="*/ 162 w 190"/>
                        <a:gd name="T45" fmla="*/ 18 h 18"/>
                        <a:gd name="T46" fmla="*/ 144 w 190"/>
                        <a:gd name="T47" fmla="*/ 18 h 18"/>
                        <a:gd name="T48" fmla="*/ 144 w 190"/>
                        <a:gd name="T49" fmla="*/ 0 h 18"/>
                        <a:gd name="T50" fmla="*/ 180 w 190"/>
                        <a:gd name="T51" fmla="*/ 0 h 18"/>
                        <a:gd name="T52" fmla="*/ 190 w 190"/>
                        <a:gd name="T53" fmla="*/ 0 h 18"/>
                        <a:gd name="T54" fmla="*/ 190 w 190"/>
                        <a:gd name="T55" fmla="*/ 18 h 18"/>
                        <a:gd name="T56" fmla="*/ 180 w 190"/>
                        <a:gd name="T57" fmla="*/ 18 h 18"/>
                        <a:gd name="T58" fmla="*/ 180 w 190"/>
                        <a:gd name="T59" fmla="*/ 0 h 1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</a:cxnLst>
                      <a:rect l="0" t="0" r="r" b="b"/>
                      <a:pathLst>
                        <a:path w="190" h="18">
                          <a:moveTo>
                            <a:pt x="0" y="0"/>
                          </a:moveTo>
                          <a:lnTo>
                            <a:pt x="18" y="0"/>
                          </a:lnTo>
                          <a:lnTo>
                            <a:pt x="18" y="18"/>
                          </a:lnTo>
                          <a:lnTo>
                            <a:pt x="0" y="18"/>
                          </a:lnTo>
                          <a:lnTo>
                            <a:pt x="0" y="0"/>
                          </a:lnTo>
                          <a:close/>
                          <a:moveTo>
                            <a:pt x="36" y="0"/>
                          </a:moveTo>
                          <a:lnTo>
                            <a:pt x="54" y="0"/>
                          </a:lnTo>
                          <a:lnTo>
                            <a:pt x="54" y="18"/>
                          </a:lnTo>
                          <a:lnTo>
                            <a:pt x="36" y="18"/>
                          </a:lnTo>
                          <a:lnTo>
                            <a:pt x="36" y="0"/>
                          </a:lnTo>
                          <a:close/>
                          <a:moveTo>
                            <a:pt x="72" y="0"/>
                          </a:moveTo>
                          <a:lnTo>
                            <a:pt x="90" y="0"/>
                          </a:lnTo>
                          <a:lnTo>
                            <a:pt x="90" y="18"/>
                          </a:lnTo>
                          <a:lnTo>
                            <a:pt x="72" y="18"/>
                          </a:lnTo>
                          <a:lnTo>
                            <a:pt x="72" y="0"/>
                          </a:lnTo>
                          <a:close/>
                          <a:moveTo>
                            <a:pt x="108" y="0"/>
                          </a:moveTo>
                          <a:lnTo>
                            <a:pt x="126" y="0"/>
                          </a:lnTo>
                          <a:lnTo>
                            <a:pt x="126" y="18"/>
                          </a:lnTo>
                          <a:lnTo>
                            <a:pt x="108" y="18"/>
                          </a:lnTo>
                          <a:lnTo>
                            <a:pt x="108" y="0"/>
                          </a:lnTo>
                          <a:close/>
                          <a:moveTo>
                            <a:pt x="144" y="0"/>
                          </a:moveTo>
                          <a:lnTo>
                            <a:pt x="162" y="0"/>
                          </a:lnTo>
                          <a:lnTo>
                            <a:pt x="162" y="18"/>
                          </a:lnTo>
                          <a:lnTo>
                            <a:pt x="144" y="18"/>
                          </a:lnTo>
                          <a:lnTo>
                            <a:pt x="144" y="0"/>
                          </a:lnTo>
                          <a:close/>
                          <a:moveTo>
                            <a:pt x="180" y="0"/>
                          </a:moveTo>
                          <a:lnTo>
                            <a:pt x="190" y="0"/>
                          </a:lnTo>
                          <a:lnTo>
                            <a:pt x="190" y="18"/>
                          </a:lnTo>
                          <a:lnTo>
                            <a:pt x="180" y="18"/>
                          </a:lnTo>
                          <a:lnTo>
                            <a:pt x="180" y="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4763" cap="flat">
                      <a:solidFill>
                        <a:srgbClr val="000000"/>
                      </a:solidFill>
                      <a:prstDash val="solid"/>
                      <a:bevel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551" name="Freeform 547"/>
                  <p:cNvSpPr>
                    <a:spLocks/>
                  </p:cNvSpPr>
                  <p:nvPr/>
                </p:nvSpPr>
                <p:spPr bwMode="auto">
                  <a:xfrm>
                    <a:off x="256" y="2040"/>
                    <a:ext cx="1782" cy="792"/>
                  </a:xfrm>
                  <a:custGeom>
                    <a:avLst/>
                    <a:gdLst>
                      <a:gd name="T0" fmla="*/ 0 w 1782"/>
                      <a:gd name="T1" fmla="*/ 127 h 792"/>
                      <a:gd name="T2" fmla="*/ 105 w 1782"/>
                      <a:gd name="T3" fmla="*/ 0 h 792"/>
                      <a:gd name="T4" fmla="*/ 1585 w 1782"/>
                      <a:gd name="T5" fmla="*/ 0 h 792"/>
                      <a:gd name="T6" fmla="*/ 1782 w 1782"/>
                      <a:gd name="T7" fmla="*/ 88 h 792"/>
                      <a:gd name="T8" fmla="*/ 1782 w 1782"/>
                      <a:gd name="T9" fmla="*/ 660 h 792"/>
                      <a:gd name="T10" fmla="*/ 1683 w 1782"/>
                      <a:gd name="T11" fmla="*/ 792 h 792"/>
                      <a:gd name="T12" fmla="*/ 105 w 1782"/>
                      <a:gd name="T13" fmla="*/ 792 h 792"/>
                      <a:gd name="T14" fmla="*/ 6 w 1782"/>
                      <a:gd name="T15" fmla="*/ 704 h 792"/>
                      <a:gd name="T16" fmla="*/ 8 w 1782"/>
                      <a:gd name="T17" fmla="*/ 116 h 7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782" h="792">
                        <a:moveTo>
                          <a:pt x="0" y="127"/>
                        </a:moveTo>
                        <a:lnTo>
                          <a:pt x="105" y="0"/>
                        </a:lnTo>
                        <a:lnTo>
                          <a:pt x="1585" y="0"/>
                        </a:lnTo>
                        <a:lnTo>
                          <a:pt x="1782" y="88"/>
                        </a:lnTo>
                        <a:lnTo>
                          <a:pt x="1782" y="660"/>
                        </a:lnTo>
                        <a:lnTo>
                          <a:pt x="1683" y="792"/>
                        </a:lnTo>
                        <a:lnTo>
                          <a:pt x="105" y="792"/>
                        </a:lnTo>
                        <a:lnTo>
                          <a:pt x="6" y="704"/>
                        </a:lnTo>
                        <a:lnTo>
                          <a:pt x="8" y="116"/>
                        </a:lnTo>
                      </a:path>
                    </a:pathLst>
                  </a:custGeom>
                  <a:gradFill rotWithShape="1">
                    <a:gsLst>
                      <a:gs pos="0">
                        <a:srgbClr val="00D200"/>
                      </a:gs>
                      <a:gs pos="50000">
                        <a:srgbClr val="008000"/>
                      </a:gs>
                      <a:gs pos="100000">
                        <a:srgbClr val="00D200"/>
                      </a:gs>
                    </a:gsLst>
                    <a:lin ang="270000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>
                    <a:outerShdw dist="107763" dir="18900000" algn="ctr" rotWithShape="0">
                      <a:srgbClr val="004800">
                        <a:alpha val="50000"/>
                      </a:srgbClr>
                    </a:outerShdw>
                  </a:effec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552" name="Group 548"/>
                  <p:cNvGrpSpPr>
                    <a:grpSpLocks/>
                  </p:cNvGrpSpPr>
                  <p:nvPr/>
                </p:nvGrpSpPr>
                <p:grpSpPr bwMode="auto">
                  <a:xfrm>
                    <a:off x="352" y="2280"/>
                    <a:ext cx="1632" cy="235"/>
                    <a:chOff x="1088" y="2880"/>
                    <a:chExt cx="444" cy="64"/>
                  </a:xfrm>
                </p:grpSpPr>
                <p:sp>
                  <p:nvSpPr>
                    <p:cNvPr id="563" name="Rectangle 54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8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64" name="Rectangle 55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4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65" name="Rectangle 55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00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66" name="Rectangle 55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5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67" name="Rectangle 5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16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68" name="Rectangle 5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72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69" name="Rectangle 5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8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70" name="Rectangle 5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2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553" name="Group 557"/>
                  <p:cNvGrpSpPr>
                    <a:grpSpLocks/>
                  </p:cNvGrpSpPr>
                  <p:nvPr/>
                </p:nvGrpSpPr>
                <p:grpSpPr bwMode="auto">
                  <a:xfrm>
                    <a:off x="592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561" name="Oval 5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62" name="Freeform 559"/>
                    <p:cNvSpPr>
                      <a:spLocks/>
                    </p:cNvSpPr>
                    <p:nvPr/>
                  </p:nvSpPr>
                  <p:spPr bwMode="auto">
                    <a:xfrm>
                      <a:off x="5184" y="1968"/>
                      <a:ext cx="96" cy="171"/>
                    </a:xfrm>
                    <a:custGeom>
                      <a:avLst/>
                      <a:gdLst>
                        <a:gd name="T0" fmla="*/ 0 w 96"/>
                        <a:gd name="T1" fmla="*/ 0 h 171"/>
                        <a:gd name="T2" fmla="*/ 96 w 96"/>
                        <a:gd name="T3" fmla="*/ 0 h 171"/>
                        <a:gd name="T4" fmla="*/ 82 w 96"/>
                        <a:gd name="T5" fmla="*/ 156 h 171"/>
                        <a:gd name="T6" fmla="*/ 4 w 96"/>
                        <a:gd name="T7" fmla="*/ 171 h 171"/>
                        <a:gd name="T8" fmla="*/ 0 w 96"/>
                        <a:gd name="T9" fmla="*/ 48 h 1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96" h="171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554" name="Freeform 560"/>
                  <p:cNvSpPr>
                    <a:spLocks/>
                  </p:cNvSpPr>
                  <p:nvPr/>
                </p:nvSpPr>
                <p:spPr bwMode="auto">
                  <a:xfrm>
                    <a:off x="304" y="2736"/>
                    <a:ext cx="1728" cy="1"/>
                  </a:xfrm>
                  <a:custGeom>
                    <a:avLst/>
                    <a:gdLst>
                      <a:gd name="T0" fmla="*/ 0 w 1728"/>
                      <a:gd name="T1" fmla="*/ 0 h 1"/>
                      <a:gd name="T2" fmla="*/ 1728 w 1728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728" h="1">
                        <a:moveTo>
                          <a:pt x="0" y="0"/>
                        </a:moveTo>
                        <a:cubicBezTo>
                          <a:pt x="0" y="0"/>
                          <a:pt x="864" y="0"/>
                          <a:pt x="1728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55" name="Freeform 561"/>
                  <p:cNvSpPr>
                    <a:spLocks/>
                  </p:cNvSpPr>
                  <p:nvPr/>
                </p:nvSpPr>
                <p:spPr bwMode="auto">
                  <a:xfrm>
                    <a:off x="270" y="2159"/>
                    <a:ext cx="1762" cy="1"/>
                  </a:xfrm>
                  <a:custGeom>
                    <a:avLst/>
                    <a:gdLst>
                      <a:gd name="T0" fmla="*/ 0 w 1762"/>
                      <a:gd name="T1" fmla="*/ 0 h 1"/>
                      <a:gd name="T2" fmla="*/ 1762 w 1762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762" h="1">
                        <a:moveTo>
                          <a:pt x="0" y="0"/>
                        </a:moveTo>
                        <a:cubicBezTo>
                          <a:pt x="293" y="0"/>
                          <a:pt x="1395" y="0"/>
                          <a:pt x="1762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556" name="Group 562"/>
                  <p:cNvGrpSpPr>
                    <a:grpSpLocks/>
                  </p:cNvGrpSpPr>
                  <p:nvPr/>
                </p:nvGrpSpPr>
                <p:grpSpPr bwMode="auto">
                  <a:xfrm>
                    <a:off x="1504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559" name="Oval 5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60" name="Freeform 564"/>
                    <p:cNvSpPr>
                      <a:spLocks/>
                    </p:cNvSpPr>
                    <p:nvPr/>
                  </p:nvSpPr>
                  <p:spPr bwMode="auto">
                    <a:xfrm>
                      <a:off x="5184" y="1968"/>
                      <a:ext cx="96" cy="171"/>
                    </a:xfrm>
                    <a:custGeom>
                      <a:avLst/>
                      <a:gdLst>
                        <a:gd name="T0" fmla="*/ 0 w 96"/>
                        <a:gd name="T1" fmla="*/ 0 h 171"/>
                        <a:gd name="T2" fmla="*/ 96 w 96"/>
                        <a:gd name="T3" fmla="*/ 0 h 171"/>
                        <a:gd name="T4" fmla="*/ 82 w 96"/>
                        <a:gd name="T5" fmla="*/ 156 h 171"/>
                        <a:gd name="T6" fmla="*/ 4 w 96"/>
                        <a:gd name="T7" fmla="*/ 171 h 171"/>
                        <a:gd name="T8" fmla="*/ 0 w 96"/>
                        <a:gd name="T9" fmla="*/ 48 h 1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96" h="171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557" name="Freeform 565"/>
                  <p:cNvSpPr>
                    <a:spLocks/>
                  </p:cNvSpPr>
                  <p:nvPr/>
                </p:nvSpPr>
                <p:spPr bwMode="auto">
                  <a:xfrm>
                    <a:off x="496" y="2544"/>
                    <a:ext cx="16" cy="31"/>
                  </a:xfrm>
                  <a:custGeom>
                    <a:avLst/>
                    <a:gdLst>
                      <a:gd name="T0" fmla="*/ 0 w 16"/>
                      <a:gd name="T1" fmla="*/ 31 h 31"/>
                      <a:gd name="T2" fmla="*/ 16 w 16"/>
                      <a:gd name="T3" fmla="*/ 0 h 31"/>
                      <a:gd name="T4" fmla="*/ 0 w 16"/>
                      <a:gd name="T5" fmla="*/ 31 h 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6" h="31">
                        <a:moveTo>
                          <a:pt x="0" y="31"/>
                        </a:moveTo>
                        <a:cubicBezTo>
                          <a:pt x="5" y="21"/>
                          <a:pt x="16" y="0"/>
                          <a:pt x="16" y="0"/>
                        </a:cubicBezTo>
                        <a:cubicBezTo>
                          <a:pt x="16" y="0"/>
                          <a:pt x="5" y="21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58" name="Freeform 566"/>
                  <p:cNvSpPr>
                    <a:spLocks/>
                  </p:cNvSpPr>
                  <p:nvPr/>
                </p:nvSpPr>
                <p:spPr bwMode="auto">
                  <a:xfrm>
                    <a:off x="330" y="2208"/>
                    <a:ext cx="214" cy="528"/>
                  </a:xfrm>
                  <a:custGeom>
                    <a:avLst/>
                    <a:gdLst>
                      <a:gd name="T0" fmla="*/ 214 w 214"/>
                      <a:gd name="T1" fmla="*/ 528 h 528"/>
                      <a:gd name="T2" fmla="*/ 214 w 214"/>
                      <a:gd name="T3" fmla="*/ 0 h 528"/>
                      <a:gd name="T4" fmla="*/ 0 w 214"/>
                      <a:gd name="T5" fmla="*/ 2 h 528"/>
                      <a:gd name="T6" fmla="*/ 0 w 214"/>
                      <a:gd name="T7" fmla="*/ 527 h 528"/>
                      <a:gd name="T8" fmla="*/ 214 w 214"/>
                      <a:gd name="T9" fmla="*/ 528 h 5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14" h="528">
                        <a:moveTo>
                          <a:pt x="214" y="528"/>
                        </a:moveTo>
                        <a:lnTo>
                          <a:pt x="214" y="0"/>
                        </a:lnTo>
                        <a:lnTo>
                          <a:pt x="0" y="2"/>
                        </a:lnTo>
                        <a:lnTo>
                          <a:pt x="0" y="527"/>
                        </a:lnTo>
                        <a:lnTo>
                          <a:pt x="214" y="528"/>
                        </a:lnTo>
                        <a:close/>
                      </a:path>
                    </a:pathLst>
                  </a:custGeom>
                  <a:noFill/>
                  <a:ln w="1905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30" name="Group 567"/>
                <p:cNvGrpSpPr>
                  <a:grpSpLocks/>
                </p:cNvGrpSpPr>
                <p:nvPr/>
              </p:nvGrpSpPr>
              <p:grpSpPr bwMode="auto">
                <a:xfrm>
                  <a:off x="-48" y="2496"/>
                  <a:ext cx="304" cy="285"/>
                  <a:chOff x="0" y="2496"/>
                  <a:chExt cx="304" cy="285"/>
                </a:xfrm>
              </p:grpSpPr>
              <p:sp>
                <p:nvSpPr>
                  <p:cNvPr id="531" name="Line 568"/>
                  <p:cNvSpPr>
                    <a:spLocks noChangeShapeType="1"/>
                  </p:cNvSpPr>
                  <p:nvPr/>
                </p:nvSpPr>
                <p:spPr bwMode="auto">
                  <a:xfrm>
                    <a:off x="148" y="2496"/>
                    <a:ext cx="3" cy="285"/>
                  </a:xfrm>
                  <a:prstGeom prst="line">
                    <a:avLst/>
                  </a:prstGeom>
                  <a:noFill/>
                  <a:ln w="571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2" name="Freeform 569"/>
                  <p:cNvSpPr>
                    <a:spLocks noEditPoints="1"/>
                  </p:cNvSpPr>
                  <p:nvPr/>
                </p:nvSpPr>
                <p:spPr bwMode="auto">
                  <a:xfrm>
                    <a:off x="0" y="2592"/>
                    <a:ext cx="304" cy="48"/>
                  </a:xfrm>
                  <a:custGeom>
                    <a:avLst/>
                    <a:gdLst>
                      <a:gd name="T0" fmla="*/ 0 w 190"/>
                      <a:gd name="T1" fmla="*/ 0 h 18"/>
                      <a:gd name="T2" fmla="*/ 18 w 190"/>
                      <a:gd name="T3" fmla="*/ 0 h 18"/>
                      <a:gd name="T4" fmla="*/ 18 w 190"/>
                      <a:gd name="T5" fmla="*/ 18 h 18"/>
                      <a:gd name="T6" fmla="*/ 0 w 190"/>
                      <a:gd name="T7" fmla="*/ 18 h 18"/>
                      <a:gd name="T8" fmla="*/ 0 w 190"/>
                      <a:gd name="T9" fmla="*/ 0 h 18"/>
                      <a:gd name="T10" fmla="*/ 36 w 190"/>
                      <a:gd name="T11" fmla="*/ 0 h 18"/>
                      <a:gd name="T12" fmla="*/ 54 w 190"/>
                      <a:gd name="T13" fmla="*/ 0 h 18"/>
                      <a:gd name="T14" fmla="*/ 54 w 190"/>
                      <a:gd name="T15" fmla="*/ 18 h 18"/>
                      <a:gd name="T16" fmla="*/ 36 w 190"/>
                      <a:gd name="T17" fmla="*/ 18 h 18"/>
                      <a:gd name="T18" fmla="*/ 36 w 190"/>
                      <a:gd name="T19" fmla="*/ 0 h 18"/>
                      <a:gd name="T20" fmla="*/ 72 w 190"/>
                      <a:gd name="T21" fmla="*/ 0 h 18"/>
                      <a:gd name="T22" fmla="*/ 90 w 190"/>
                      <a:gd name="T23" fmla="*/ 0 h 18"/>
                      <a:gd name="T24" fmla="*/ 90 w 190"/>
                      <a:gd name="T25" fmla="*/ 18 h 18"/>
                      <a:gd name="T26" fmla="*/ 72 w 190"/>
                      <a:gd name="T27" fmla="*/ 18 h 18"/>
                      <a:gd name="T28" fmla="*/ 72 w 190"/>
                      <a:gd name="T29" fmla="*/ 0 h 18"/>
                      <a:gd name="T30" fmla="*/ 108 w 190"/>
                      <a:gd name="T31" fmla="*/ 0 h 18"/>
                      <a:gd name="T32" fmla="*/ 126 w 190"/>
                      <a:gd name="T33" fmla="*/ 0 h 18"/>
                      <a:gd name="T34" fmla="*/ 126 w 190"/>
                      <a:gd name="T35" fmla="*/ 18 h 18"/>
                      <a:gd name="T36" fmla="*/ 108 w 190"/>
                      <a:gd name="T37" fmla="*/ 18 h 18"/>
                      <a:gd name="T38" fmla="*/ 108 w 190"/>
                      <a:gd name="T39" fmla="*/ 0 h 18"/>
                      <a:gd name="T40" fmla="*/ 144 w 190"/>
                      <a:gd name="T41" fmla="*/ 0 h 18"/>
                      <a:gd name="T42" fmla="*/ 162 w 190"/>
                      <a:gd name="T43" fmla="*/ 0 h 18"/>
                      <a:gd name="T44" fmla="*/ 162 w 190"/>
                      <a:gd name="T45" fmla="*/ 18 h 18"/>
                      <a:gd name="T46" fmla="*/ 144 w 190"/>
                      <a:gd name="T47" fmla="*/ 18 h 18"/>
                      <a:gd name="T48" fmla="*/ 144 w 190"/>
                      <a:gd name="T49" fmla="*/ 0 h 18"/>
                      <a:gd name="T50" fmla="*/ 180 w 190"/>
                      <a:gd name="T51" fmla="*/ 0 h 18"/>
                      <a:gd name="T52" fmla="*/ 190 w 190"/>
                      <a:gd name="T53" fmla="*/ 0 h 18"/>
                      <a:gd name="T54" fmla="*/ 190 w 190"/>
                      <a:gd name="T55" fmla="*/ 18 h 18"/>
                      <a:gd name="T56" fmla="*/ 180 w 190"/>
                      <a:gd name="T57" fmla="*/ 18 h 18"/>
                      <a:gd name="T58" fmla="*/ 180 w 190"/>
                      <a:gd name="T59" fmla="*/ 0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90" h="18">
                        <a:moveTo>
                          <a:pt x="0" y="0"/>
                        </a:moveTo>
                        <a:lnTo>
                          <a:pt x="18" y="0"/>
                        </a:lnTo>
                        <a:lnTo>
                          <a:pt x="18" y="18"/>
                        </a:lnTo>
                        <a:lnTo>
                          <a:pt x="0" y="18"/>
                        </a:lnTo>
                        <a:lnTo>
                          <a:pt x="0" y="0"/>
                        </a:lnTo>
                        <a:close/>
                        <a:moveTo>
                          <a:pt x="36" y="0"/>
                        </a:moveTo>
                        <a:lnTo>
                          <a:pt x="54" y="0"/>
                        </a:lnTo>
                        <a:lnTo>
                          <a:pt x="54" y="18"/>
                        </a:lnTo>
                        <a:lnTo>
                          <a:pt x="36" y="18"/>
                        </a:lnTo>
                        <a:lnTo>
                          <a:pt x="36" y="0"/>
                        </a:lnTo>
                        <a:close/>
                        <a:moveTo>
                          <a:pt x="72" y="0"/>
                        </a:moveTo>
                        <a:lnTo>
                          <a:pt x="90" y="0"/>
                        </a:lnTo>
                        <a:lnTo>
                          <a:pt x="90" y="18"/>
                        </a:lnTo>
                        <a:lnTo>
                          <a:pt x="72" y="18"/>
                        </a:lnTo>
                        <a:lnTo>
                          <a:pt x="72" y="0"/>
                        </a:lnTo>
                        <a:close/>
                        <a:moveTo>
                          <a:pt x="108" y="0"/>
                        </a:moveTo>
                        <a:lnTo>
                          <a:pt x="126" y="0"/>
                        </a:lnTo>
                        <a:lnTo>
                          <a:pt x="126" y="18"/>
                        </a:lnTo>
                        <a:lnTo>
                          <a:pt x="108" y="18"/>
                        </a:lnTo>
                        <a:lnTo>
                          <a:pt x="108" y="0"/>
                        </a:lnTo>
                        <a:close/>
                        <a:moveTo>
                          <a:pt x="144" y="0"/>
                        </a:moveTo>
                        <a:lnTo>
                          <a:pt x="162" y="0"/>
                        </a:lnTo>
                        <a:lnTo>
                          <a:pt x="162" y="18"/>
                        </a:lnTo>
                        <a:lnTo>
                          <a:pt x="144" y="18"/>
                        </a:lnTo>
                        <a:lnTo>
                          <a:pt x="144" y="0"/>
                        </a:lnTo>
                        <a:close/>
                        <a:moveTo>
                          <a:pt x="180" y="0"/>
                        </a:moveTo>
                        <a:lnTo>
                          <a:pt x="190" y="0"/>
                        </a:lnTo>
                        <a:lnTo>
                          <a:pt x="190" y="18"/>
                        </a:lnTo>
                        <a:lnTo>
                          <a:pt x="180" y="18"/>
                        </a:lnTo>
                        <a:lnTo>
                          <a:pt x="18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4763" cap="flat">
                    <a:solidFill>
                      <a:srgbClr val="000000"/>
                    </a:solidFill>
                    <a:prstDash val="solid"/>
                    <a:bevel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22" name="Group 570"/>
              <p:cNvGrpSpPr>
                <a:grpSpLocks/>
              </p:cNvGrpSpPr>
              <p:nvPr/>
            </p:nvGrpSpPr>
            <p:grpSpPr bwMode="auto">
              <a:xfrm>
                <a:off x="2736" y="2928"/>
                <a:ext cx="2496" cy="720"/>
                <a:chOff x="-48" y="1920"/>
                <a:chExt cx="4288" cy="1152"/>
              </a:xfrm>
            </p:grpSpPr>
            <p:grpSp>
              <p:nvGrpSpPr>
                <p:cNvPr id="323" name="Group 571"/>
                <p:cNvGrpSpPr>
                  <a:grpSpLocks/>
                </p:cNvGrpSpPr>
                <p:nvPr/>
              </p:nvGrpSpPr>
              <p:grpSpPr bwMode="auto">
                <a:xfrm>
                  <a:off x="4032" y="2496"/>
                  <a:ext cx="208" cy="285"/>
                  <a:chOff x="0" y="2496"/>
                  <a:chExt cx="304" cy="285"/>
                </a:xfrm>
              </p:grpSpPr>
              <p:sp>
                <p:nvSpPr>
                  <p:cNvPr id="524" name="Line 572"/>
                  <p:cNvSpPr>
                    <a:spLocks noChangeShapeType="1"/>
                  </p:cNvSpPr>
                  <p:nvPr/>
                </p:nvSpPr>
                <p:spPr bwMode="auto">
                  <a:xfrm>
                    <a:off x="148" y="2496"/>
                    <a:ext cx="3" cy="285"/>
                  </a:xfrm>
                  <a:prstGeom prst="line">
                    <a:avLst/>
                  </a:prstGeom>
                  <a:noFill/>
                  <a:ln w="571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25" name="Freeform 573"/>
                  <p:cNvSpPr>
                    <a:spLocks noEditPoints="1"/>
                  </p:cNvSpPr>
                  <p:nvPr/>
                </p:nvSpPr>
                <p:spPr bwMode="auto">
                  <a:xfrm>
                    <a:off x="0" y="2592"/>
                    <a:ext cx="304" cy="48"/>
                  </a:xfrm>
                  <a:custGeom>
                    <a:avLst/>
                    <a:gdLst>
                      <a:gd name="T0" fmla="*/ 0 w 190"/>
                      <a:gd name="T1" fmla="*/ 0 h 18"/>
                      <a:gd name="T2" fmla="*/ 18 w 190"/>
                      <a:gd name="T3" fmla="*/ 0 h 18"/>
                      <a:gd name="T4" fmla="*/ 18 w 190"/>
                      <a:gd name="T5" fmla="*/ 18 h 18"/>
                      <a:gd name="T6" fmla="*/ 0 w 190"/>
                      <a:gd name="T7" fmla="*/ 18 h 18"/>
                      <a:gd name="T8" fmla="*/ 0 w 190"/>
                      <a:gd name="T9" fmla="*/ 0 h 18"/>
                      <a:gd name="T10" fmla="*/ 36 w 190"/>
                      <a:gd name="T11" fmla="*/ 0 h 18"/>
                      <a:gd name="T12" fmla="*/ 54 w 190"/>
                      <a:gd name="T13" fmla="*/ 0 h 18"/>
                      <a:gd name="T14" fmla="*/ 54 w 190"/>
                      <a:gd name="T15" fmla="*/ 18 h 18"/>
                      <a:gd name="T16" fmla="*/ 36 w 190"/>
                      <a:gd name="T17" fmla="*/ 18 h 18"/>
                      <a:gd name="T18" fmla="*/ 36 w 190"/>
                      <a:gd name="T19" fmla="*/ 0 h 18"/>
                      <a:gd name="T20" fmla="*/ 72 w 190"/>
                      <a:gd name="T21" fmla="*/ 0 h 18"/>
                      <a:gd name="T22" fmla="*/ 90 w 190"/>
                      <a:gd name="T23" fmla="*/ 0 h 18"/>
                      <a:gd name="T24" fmla="*/ 90 w 190"/>
                      <a:gd name="T25" fmla="*/ 18 h 18"/>
                      <a:gd name="T26" fmla="*/ 72 w 190"/>
                      <a:gd name="T27" fmla="*/ 18 h 18"/>
                      <a:gd name="T28" fmla="*/ 72 w 190"/>
                      <a:gd name="T29" fmla="*/ 0 h 18"/>
                      <a:gd name="T30" fmla="*/ 108 w 190"/>
                      <a:gd name="T31" fmla="*/ 0 h 18"/>
                      <a:gd name="T32" fmla="*/ 126 w 190"/>
                      <a:gd name="T33" fmla="*/ 0 h 18"/>
                      <a:gd name="T34" fmla="*/ 126 w 190"/>
                      <a:gd name="T35" fmla="*/ 18 h 18"/>
                      <a:gd name="T36" fmla="*/ 108 w 190"/>
                      <a:gd name="T37" fmla="*/ 18 h 18"/>
                      <a:gd name="T38" fmla="*/ 108 w 190"/>
                      <a:gd name="T39" fmla="*/ 0 h 18"/>
                      <a:gd name="T40" fmla="*/ 144 w 190"/>
                      <a:gd name="T41" fmla="*/ 0 h 18"/>
                      <a:gd name="T42" fmla="*/ 162 w 190"/>
                      <a:gd name="T43" fmla="*/ 0 h 18"/>
                      <a:gd name="T44" fmla="*/ 162 w 190"/>
                      <a:gd name="T45" fmla="*/ 18 h 18"/>
                      <a:gd name="T46" fmla="*/ 144 w 190"/>
                      <a:gd name="T47" fmla="*/ 18 h 18"/>
                      <a:gd name="T48" fmla="*/ 144 w 190"/>
                      <a:gd name="T49" fmla="*/ 0 h 18"/>
                      <a:gd name="T50" fmla="*/ 180 w 190"/>
                      <a:gd name="T51" fmla="*/ 0 h 18"/>
                      <a:gd name="T52" fmla="*/ 190 w 190"/>
                      <a:gd name="T53" fmla="*/ 0 h 18"/>
                      <a:gd name="T54" fmla="*/ 190 w 190"/>
                      <a:gd name="T55" fmla="*/ 18 h 18"/>
                      <a:gd name="T56" fmla="*/ 180 w 190"/>
                      <a:gd name="T57" fmla="*/ 18 h 18"/>
                      <a:gd name="T58" fmla="*/ 180 w 190"/>
                      <a:gd name="T59" fmla="*/ 0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90" h="18">
                        <a:moveTo>
                          <a:pt x="0" y="0"/>
                        </a:moveTo>
                        <a:lnTo>
                          <a:pt x="18" y="0"/>
                        </a:lnTo>
                        <a:lnTo>
                          <a:pt x="18" y="18"/>
                        </a:lnTo>
                        <a:lnTo>
                          <a:pt x="0" y="18"/>
                        </a:lnTo>
                        <a:lnTo>
                          <a:pt x="0" y="0"/>
                        </a:lnTo>
                        <a:close/>
                        <a:moveTo>
                          <a:pt x="36" y="0"/>
                        </a:moveTo>
                        <a:lnTo>
                          <a:pt x="54" y="0"/>
                        </a:lnTo>
                        <a:lnTo>
                          <a:pt x="54" y="18"/>
                        </a:lnTo>
                        <a:lnTo>
                          <a:pt x="36" y="18"/>
                        </a:lnTo>
                        <a:lnTo>
                          <a:pt x="36" y="0"/>
                        </a:lnTo>
                        <a:close/>
                        <a:moveTo>
                          <a:pt x="72" y="0"/>
                        </a:moveTo>
                        <a:lnTo>
                          <a:pt x="90" y="0"/>
                        </a:lnTo>
                        <a:lnTo>
                          <a:pt x="90" y="18"/>
                        </a:lnTo>
                        <a:lnTo>
                          <a:pt x="72" y="18"/>
                        </a:lnTo>
                        <a:lnTo>
                          <a:pt x="72" y="0"/>
                        </a:lnTo>
                        <a:close/>
                        <a:moveTo>
                          <a:pt x="108" y="0"/>
                        </a:moveTo>
                        <a:lnTo>
                          <a:pt x="126" y="0"/>
                        </a:lnTo>
                        <a:lnTo>
                          <a:pt x="126" y="18"/>
                        </a:lnTo>
                        <a:lnTo>
                          <a:pt x="108" y="18"/>
                        </a:lnTo>
                        <a:lnTo>
                          <a:pt x="108" y="0"/>
                        </a:lnTo>
                        <a:close/>
                        <a:moveTo>
                          <a:pt x="144" y="0"/>
                        </a:moveTo>
                        <a:lnTo>
                          <a:pt x="162" y="0"/>
                        </a:lnTo>
                        <a:lnTo>
                          <a:pt x="162" y="18"/>
                        </a:lnTo>
                        <a:lnTo>
                          <a:pt x="144" y="18"/>
                        </a:lnTo>
                        <a:lnTo>
                          <a:pt x="144" y="0"/>
                        </a:lnTo>
                        <a:close/>
                        <a:moveTo>
                          <a:pt x="180" y="0"/>
                        </a:moveTo>
                        <a:lnTo>
                          <a:pt x="190" y="0"/>
                        </a:lnTo>
                        <a:lnTo>
                          <a:pt x="190" y="18"/>
                        </a:lnTo>
                        <a:lnTo>
                          <a:pt x="180" y="18"/>
                        </a:lnTo>
                        <a:lnTo>
                          <a:pt x="18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4763" cap="flat">
                    <a:solidFill>
                      <a:srgbClr val="000000"/>
                    </a:solidFill>
                    <a:prstDash val="solid"/>
                    <a:bevel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24" name="Group 574"/>
                <p:cNvGrpSpPr>
                  <a:grpSpLocks/>
                </p:cNvGrpSpPr>
                <p:nvPr/>
              </p:nvGrpSpPr>
              <p:grpSpPr bwMode="auto">
                <a:xfrm>
                  <a:off x="1968" y="2496"/>
                  <a:ext cx="304" cy="285"/>
                  <a:chOff x="0" y="2496"/>
                  <a:chExt cx="304" cy="285"/>
                </a:xfrm>
              </p:grpSpPr>
              <p:sp>
                <p:nvSpPr>
                  <p:cNvPr id="522" name="Line 575"/>
                  <p:cNvSpPr>
                    <a:spLocks noChangeShapeType="1"/>
                  </p:cNvSpPr>
                  <p:nvPr/>
                </p:nvSpPr>
                <p:spPr bwMode="auto">
                  <a:xfrm>
                    <a:off x="148" y="2496"/>
                    <a:ext cx="3" cy="285"/>
                  </a:xfrm>
                  <a:prstGeom prst="line">
                    <a:avLst/>
                  </a:prstGeom>
                  <a:noFill/>
                  <a:ln w="571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23" name="Freeform 576"/>
                  <p:cNvSpPr>
                    <a:spLocks noEditPoints="1"/>
                  </p:cNvSpPr>
                  <p:nvPr/>
                </p:nvSpPr>
                <p:spPr bwMode="auto">
                  <a:xfrm>
                    <a:off x="0" y="2592"/>
                    <a:ext cx="304" cy="48"/>
                  </a:xfrm>
                  <a:custGeom>
                    <a:avLst/>
                    <a:gdLst>
                      <a:gd name="T0" fmla="*/ 0 w 190"/>
                      <a:gd name="T1" fmla="*/ 0 h 18"/>
                      <a:gd name="T2" fmla="*/ 18 w 190"/>
                      <a:gd name="T3" fmla="*/ 0 h 18"/>
                      <a:gd name="T4" fmla="*/ 18 w 190"/>
                      <a:gd name="T5" fmla="*/ 18 h 18"/>
                      <a:gd name="T6" fmla="*/ 0 w 190"/>
                      <a:gd name="T7" fmla="*/ 18 h 18"/>
                      <a:gd name="T8" fmla="*/ 0 w 190"/>
                      <a:gd name="T9" fmla="*/ 0 h 18"/>
                      <a:gd name="T10" fmla="*/ 36 w 190"/>
                      <a:gd name="T11" fmla="*/ 0 h 18"/>
                      <a:gd name="T12" fmla="*/ 54 w 190"/>
                      <a:gd name="T13" fmla="*/ 0 h 18"/>
                      <a:gd name="T14" fmla="*/ 54 w 190"/>
                      <a:gd name="T15" fmla="*/ 18 h 18"/>
                      <a:gd name="T16" fmla="*/ 36 w 190"/>
                      <a:gd name="T17" fmla="*/ 18 h 18"/>
                      <a:gd name="T18" fmla="*/ 36 w 190"/>
                      <a:gd name="T19" fmla="*/ 0 h 18"/>
                      <a:gd name="T20" fmla="*/ 72 w 190"/>
                      <a:gd name="T21" fmla="*/ 0 h 18"/>
                      <a:gd name="T22" fmla="*/ 90 w 190"/>
                      <a:gd name="T23" fmla="*/ 0 h 18"/>
                      <a:gd name="T24" fmla="*/ 90 w 190"/>
                      <a:gd name="T25" fmla="*/ 18 h 18"/>
                      <a:gd name="T26" fmla="*/ 72 w 190"/>
                      <a:gd name="T27" fmla="*/ 18 h 18"/>
                      <a:gd name="T28" fmla="*/ 72 w 190"/>
                      <a:gd name="T29" fmla="*/ 0 h 18"/>
                      <a:gd name="T30" fmla="*/ 108 w 190"/>
                      <a:gd name="T31" fmla="*/ 0 h 18"/>
                      <a:gd name="T32" fmla="*/ 126 w 190"/>
                      <a:gd name="T33" fmla="*/ 0 h 18"/>
                      <a:gd name="T34" fmla="*/ 126 w 190"/>
                      <a:gd name="T35" fmla="*/ 18 h 18"/>
                      <a:gd name="T36" fmla="*/ 108 w 190"/>
                      <a:gd name="T37" fmla="*/ 18 h 18"/>
                      <a:gd name="T38" fmla="*/ 108 w 190"/>
                      <a:gd name="T39" fmla="*/ 0 h 18"/>
                      <a:gd name="T40" fmla="*/ 144 w 190"/>
                      <a:gd name="T41" fmla="*/ 0 h 18"/>
                      <a:gd name="T42" fmla="*/ 162 w 190"/>
                      <a:gd name="T43" fmla="*/ 0 h 18"/>
                      <a:gd name="T44" fmla="*/ 162 w 190"/>
                      <a:gd name="T45" fmla="*/ 18 h 18"/>
                      <a:gd name="T46" fmla="*/ 144 w 190"/>
                      <a:gd name="T47" fmla="*/ 18 h 18"/>
                      <a:gd name="T48" fmla="*/ 144 w 190"/>
                      <a:gd name="T49" fmla="*/ 0 h 18"/>
                      <a:gd name="T50" fmla="*/ 180 w 190"/>
                      <a:gd name="T51" fmla="*/ 0 h 18"/>
                      <a:gd name="T52" fmla="*/ 190 w 190"/>
                      <a:gd name="T53" fmla="*/ 0 h 18"/>
                      <a:gd name="T54" fmla="*/ 190 w 190"/>
                      <a:gd name="T55" fmla="*/ 18 h 18"/>
                      <a:gd name="T56" fmla="*/ 180 w 190"/>
                      <a:gd name="T57" fmla="*/ 18 h 18"/>
                      <a:gd name="T58" fmla="*/ 180 w 190"/>
                      <a:gd name="T59" fmla="*/ 0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90" h="18">
                        <a:moveTo>
                          <a:pt x="0" y="0"/>
                        </a:moveTo>
                        <a:lnTo>
                          <a:pt x="18" y="0"/>
                        </a:lnTo>
                        <a:lnTo>
                          <a:pt x="18" y="18"/>
                        </a:lnTo>
                        <a:lnTo>
                          <a:pt x="0" y="18"/>
                        </a:lnTo>
                        <a:lnTo>
                          <a:pt x="0" y="0"/>
                        </a:lnTo>
                        <a:close/>
                        <a:moveTo>
                          <a:pt x="36" y="0"/>
                        </a:moveTo>
                        <a:lnTo>
                          <a:pt x="54" y="0"/>
                        </a:lnTo>
                        <a:lnTo>
                          <a:pt x="54" y="18"/>
                        </a:lnTo>
                        <a:lnTo>
                          <a:pt x="36" y="18"/>
                        </a:lnTo>
                        <a:lnTo>
                          <a:pt x="36" y="0"/>
                        </a:lnTo>
                        <a:close/>
                        <a:moveTo>
                          <a:pt x="72" y="0"/>
                        </a:moveTo>
                        <a:lnTo>
                          <a:pt x="90" y="0"/>
                        </a:lnTo>
                        <a:lnTo>
                          <a:pt x="90" y="18"/>
                        </a:lnTo>
                        <a:lnTo>
                          <a:pt x="72" y="18"/>
                        </a:lnTo>
                        <a:lnTo>
                          <a:pt x="72" y="0"/>
                        </a:lnTo>
                        <a:close/>
                        <a:moveTo>
                          <a:pt x="108" y="0"/>
                        </a:moveTo>
                        <a:lnTo>
                          <a:pt x="126" y="0"/>
                        </a:lnTo>
                        <a:lnTo>
                          <a:pt x="126" y="18"/>
                        </a:lnTo>
                        <a:lnTo>
                          <a:pt x="108" y="18"/>
                        </a:lnTo>
                        <a:lnTo>
                          <a:pt x="108" y="0"/>
                        </a:lnTo>
                        <a:close/>
                        <a:moveTo>
                          <a:pt x="144" y="0"/>
                        </a:moveTo>
                        <a:lnTo>
                          <a:pt x="162" y="0"/>
                        </a:lnTo>
                        <a:lnTo>
                          <a:pt x="162" y="18"/>
                        </a:lnTo>
                        <a:lnTo>
                          <a:pt x="144" y="18"/>
                        </a:lnTo>
                        <a:lnTo>
                          <a:pt x="144" y="0"/>
                        </a:lnTo>
                        <a:close/>
                        <a:moveTo>
                          <a:pt x="180" y="0"/>
                        </a:moveTo>
                        <a:lnTo>
                          <a:pt x="190" y="0"/>
                        </a:lnTo>
                        <a:lnTo>
                          <a:pt x="190" y="18"/>
                        </a:lnTo>
                        <a:lnTo>
                          <a:pt x="180" y="18"/>
                        </a:lnTo>
                        <a:lnTo>
                          <a:pt x="18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4763" cap="flat">
                    <a:solidFill>
                      <a:srgbClr val="000000"/>
                    </a:solidFill>
                    <a:prstDash val="solid"/>
                    <a:bevel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25" name="Group 577"/>
                <p:cNvGrpSpPr>
                  <a:grpSpLocks/>
                </p:cNvGrpSpPr>
                <p:nvPr/>
              </p:nvGrpSpPr>
              <p:grpSpPr bwMode="auto">
                <a:xfrm>
                  <a:off x="0" y="1920"/>
                  <a:ext cx="2038" cy="1152"/>
                  <a:chOff x="0" y="1920"/>
                  <a:chExt cx="2038" cy="1152"/>
                </a:xfrm>
              </p:grpSpPr>
              <p:grpSp>
                <p:nvGrpSpPr>
                  <p:cNvPr id="426" name="Group 578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512" name="Group 5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grpSp>
                    <p:nvGrpSpPr>
                      <p:cNvPr id="516" name="Group 58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973" y="2756"/>
                        <a:ext cx="148" cy="164"/>
                        <a:chOff x="3973" y="2756"/>
                        <a:chExt cx="148" cy="164"/>
                      </a:xfrm>
                    </p:grpSpPr>
                    <p:sp>
                      <p:nvSpPr>
                        <p:cNvPr id="520" name="Oval 58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521" name="Oval 58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517" name="Group 58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985" y="2770"/>
                        <a:ext cx="123" cy="136"/>
                        <a:chOff x="3985" y="2770"/>
                        <a:chExt cx="123" cy="136"/>
                      </a:xfrm>
                    </p:grpSpPr>
                    <p:sp>
                      <p:nvSpPr>
                        <p:cNvPr id="518" name="Oval 58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519" name="Oval 58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</p:grpSp>
                <p:grpSp>
                  <p:nvGrpSpPr>
                    <p:cNvPr id="513" name="Group 58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514" name="Freeform 587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59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59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515" name="Freeform 58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59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59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w="9525" cap="rnd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427" name="Group 589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502" name="Group 59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grpSp>
                    <p:nvGrpSpPr>
                      <p:cNvPr id="506" name="Group 59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381" y="2756"/>
                        <a:ext cx="148" cy="164"/>
                        <a:chOff x="4381" y="2756"/>
                        <a:chExt cx="148" cy="164"/>
                      </a:xfrm>
                    </p:grpSpPr>
                    <p:sp>
                      <p:nvSpPr>
                        <p:cNvPr id="510" name="Oval 59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511" name="Oval 59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507" name="Group 59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393" y="2770"/>
                        <a:ext cx="123" cy="136"/>
                        <a:chOff x="4393" y="2770"/>
                        <a:chExt cx="123" cy="136"/>
                      </a:xfrm>
                    </p:grpSpPr>
                    <p:sp>
                      <p:nvSpPr>
                        <p:cNvPr id="508" name="Oval 59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509" name="Oval 59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</p:grpSp>
                <p:grpSp>
                  <p:nvGrpSpPr>
                    <p:cNvPr id="503" name="Group 59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504" name="Freeform 598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60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60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505" name="Freeform 599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60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60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w="9525" cap="rnd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428" name="Group 600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496" name="Group 60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500" name="Oval 6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501" name="Oval 6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497" name="Group 60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498" name="Oval 60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499" name="Oval 60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429" name="Group 607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494" name="Freeform 608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5" name="Freeform 609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30" name="Group 610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492" name="Oval 6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3" name="Oval 6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31" name="Group 613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490" name="Oval 6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1" name="Oval 6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32" name="Group 616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488" name="Oval 6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89" name="Oval 6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33" name="Group 619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486" name="Oval 6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87" name="Oval 6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34" name="Group 622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484" name="Freeform 623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85" name="Freeform 624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35" name="Group 625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478" name="Group 62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482" name="Oval 6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483" name="Oval 6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479" name="Group 62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480" name="Oval 63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481" name="Oval 6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436" name="Group 632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476" name="Freeform 633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77" name="Freeform 634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37" name="Group 635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474" name="Oval 6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75" name="Oval 6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38" name="Group 638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472" name="Oval 6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73" name="Oval 6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39" name="Group 641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470" name="Oval 6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71" name="Oval 6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40" name="Group 644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468" name="Oval 6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69" name="Oval 64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41" name="Group 647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466" name="Freeform 648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67" name="Freeform 649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442" name="Freeform 650"/>
                  <p:cNvSpPr>
                    <a:spLocks/>
                  </p:cNvSpPr>
                  <p:nvPr/>
                </p:nvSpPr>
                <p:spPr bwMode="auto">
                  <a:xfrm>
                    <a:off x="148" y="2496"/>
                    <a:ext cx="4" cy="232"/>
                  </a:xfrm>
                  <a:custGeom>
                    <a:avLst/>
                    <a:gdLst>
                      <a:gd name="T0" fmla="*/ 0 w 4"/>
                      <a:gd name="T1" fmla="*/ 0 h 232"/>
                      <a:gd name="T2" fmla="*/ 4 w 4"/>
                      <a:gd name="T3" fmla="*/ 232 h 2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4" h="232">
                        <a:moveTo>
                          <a:pt x="0" y="0"/>
                        </a:moveTo>
                        <a:lnTo>
                          <a:pt x="4" y="232"/>
                        </a:lnTo>
                      </a:path>
                    </a:pathLst>
                  </a:custGeom>
                  <a:solidFill>
                    <a:srgbClr val="FFFFFF"/>
                  </a:solidFill>
                  <a:ln w="571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443" name="Group 651"/>
                  <p:cNvGrpSpPr>
                    <a:grpSpLocks/>
                  </p:cNvGrpSpPr>
                  <p:nvPr/>
                </p:nvGrpSpPr>
                <p:grpSpPr bwMode="auto">
                  <a:xfrm>
                    <a:off x="0" y="2496"/>
                    <a:ext cx="304" cy="285"/>
                    <a:chOff x="0" y="2496"/>
                    <a:chExt cx="304" cy="285"/>
                  </a:xfrm>
                </p:grpSpPr>
                <p:sp>
                  <p:nvSpPr>
                    <p:cNvPr id="464" name="Line 65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8" y="2496"/>
                      <a:ext cx="3" cy="285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65" name="Freeform 653"/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0" y="2592"/>
                      <a:ext cx="304" cy="48"/>
                    </a:xfrm>
                    <a:custGeom>
                      <a:avLst/>
                      <a:gdLst>
                        <a:gd name="T0" fmla="*/ 0 w 190"/>
                        <a:gd name="T1" fmla="*/ 0 h 18"/>
                        <a:gd name="T2" fmla="*/ 18 w 190"/>
                        <a:gd name="T3" fmla="*/ 0 h 18"/>
                        <a:gd name="T4" fmla="*/ 18 w 190"/>
                        <a:gd name="T5" fmla="*/ 18 h 18"/>
                        <a:gd name="T6" fmla="*/ 0 w 190"/>
                        <a:gd name="T7" fmla="*/ 18 h 18"/>
                        <a:gd name="T8" fmla="*/ 0 w 190"/>
                        <a:gd name="T9" fmla="*/ 0 h 18"/>
                        <a:gd name="T10" fmla="*/ 36 w 190"/>
                        <a:gd name="T11" fmla="*/ 0 h 18"/>
                        <a:gd name="T12" fmla="*/ 54 w 190"/>
                        <a:gd name="T13" fmla="*/ 0 h 18"/>
                        <a:gd name="T14" fmla="*/ 54 w 190"/>
                        <a:gd name="T15" fmla="*/ 18 h 18"/>
                        <a:gd name="T16" fmla="*/ 36 w 190"/>
                        <a:gd name="T17" fmla="*/ 18 h 18"/>
                        <a:gd name="T18" fmla="*/ 36 w 190"/>
                        <a:gd name="T19" fmla="*/ 0 h 18"/>
                        <a:gd name="T20" fmla="*/ 72 w 190"/>
                        <a:gd name="T21" fmla="*/ 0 h 18"/>
                        <a:gd name="T22" fmla="*/ 90 w 190"/>
                        <a:gd name="T23" fmla="*/ 0 h 18"/>
                        <a:gd name="T24" fmla="*/ 90 w 190"/>
                        <a:gd name="T25" fmla="*/ 18 h 18"/>
                        <a:gd name="T26" fmla="*/ 72 w 190"/>
                        <a:gd name="T27" fmla="*/ 18 h 18"/>
                        <a:gd name="T28" fmla="*/ 72 w 190"/>
                        <a:gd name="T29" fmla="*/ 0 h 18"/>
                        <a:gd name="T30" fmla="*/ 108 w 190"/>
                        <a:gd name="T31" fmla="*/ 0 h 18"/>
                        <a:gd name="T32" fmla="*/ 126 w 190"/>
                        <a:gd name="T33" fmla="*/ 0 h 18"/>
                        <a:gd name="T34" fmla="*/ 126 w 190"/>
                        <a:gd name="T35" fmla="*/ 18 h 18"/>
                        <a:gd name="T36" fmla="*/ 108 w 190"/>
                        <a:gd name="T37" fmla="*/ 18 h 18"/>
                        <a:gd name="T38" fmla="*/ 108 w 190"/>
                        <a:gd name="T39" fmla="*/ 0 h 18"/>
                        <a:gd name="T40" fmla="*/ 144 w 190"/>
                        <a:gd name="T41" fmla="*/ 0 h 18"/>
                        <a:gd name="T42" fmla="*/ 162 w 190"/>
                        <a:gd name="T43" fmla="*/ 0 h 18"/>
                        <a:gd name="T44" fmla="*/ 162 w 190"/>
                        <a:gd name="T45" fmla="*/ 18 h 18"/>
                        <a:gd name="T46" fmla="*/ 144 w 190"/>
                        <a:gd name="T47" fmla="*/ 18 h 18"/>
                        <a:gd name="T48" fmla="*/ 144 w 190"/>
                        <a:gd name="T49" fmla="*/ 0 h 18"/>
                        <a:gd name="T50" fmla="*/ 180 w 190"/>
                        <a:gd name="T51" fmla="*/ 0 h 18"/>
                        <a:gd name="T52" fmla="*/ 190 w 190"/>
                        <a:gd name="T53" fmla="*/ 0 h 18"/>
                        <a:gd name="T54" fmla="*/ 190 w 190"/>
                        <a:gd name="T55" fmla="*/ 18 h 18"/>
                        <a:gd name="T56" fmla="*/ 180 w 190"/>
                        <a:gd name="T57" fmla="*/ 18 h 18"/>
                        <a:gd name="T58" fmla="*/ 180 w 190"/>
                        <a:gd name="T59" fmla="*/ 0 h 1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</a:cxnLst>
                      <a:rect l="0" t="0" r="r" b="b"/>
                      <a:pathLst>
                        <a:path w="190" h="18">
                          <a:moveTo>
                            <a:pt x="0" y="0"/>
                          </a:moveTo>
                          <a:lnTo>
                            <a:pt x="18" y="0"/>
                          </a:lnTo>
                          <a:lnTo>
                            <a:pt x="18" y="18"/>
                          </a:lnTo>
                          <a:lnTo>
                            <a:pt x="0" y="18"/>
                          </a:lnTo>
                          <a:lnTo>
                            <a:pt x="0" y="0"/>
                          </a:lnTo>
                          <a:close/>
                          <a:moveTo>
                            <a:pt x="36" y="0"/>
                          </a:moveTo>
                          <a:lnTo>
                            <a:pt x="54" y="0"/>
                          </a:lnTo>
                          <a:lnTo>
                            <a:pt x="54" y="18"/>
                          </a:lnTo>
                          <a:lnTo>
                            <a:pt x="36" y="18"/>
                          </a:lnTo>
                          <a:lnTo>
                            <a:pt x="36" y="0"/>
                          </a:lnTo>
                          <a:close/>
                          <a:moveTo>
                            <a:pt x="72" y="0"/>
                          </a:moveTo>
                          <a:lnTo>
                            <a:pt x="90" y="0"/>
                          </a:lnTo>
                          <a:lnTo>
                            <a:pt x="90" y="18"/>
                          </a:lnTo>
                          <a:lnTo>
                            <a:pt x="72" y="18"/>
                          </a:lnTo>
                          <a:lnTo>
                            <a:pt x="72" y="0"/>
                          </a:lnTo>
                          <a:close/>
                          <a:moveTo>
                            <a:pt x="108" y="0"/>
                          </a:moveTo>
                          <a:lnTo>
                            <a:pt x="126" y="0"/>
                          </a:lnTo>
                          <a:lnTo>
                            <a:pt x="126" y="18"/>
                          </a:lnTo>
                          <a:lnTo>
                            <a:pt x="108" y="18"/>
                          </a:lnTo>
                          <a:lnTo>
                            <a:pt x="108" y="0"/>
                          </a:lnTo>
                          <a:close/>
                          <a:moveTo>
                            <a:pt x="144" y="0"/>
                          </a:moveTo>
                          <a:lnTo>
                            <a:pt x="162" y="0"/>
                          </a:lnTo>
                          <a:lnTo>
                            <a:pt x="162" y="18"/>
                          </a:lnTo>
                          <a:lnTo>
                            <a:pt x="144" y="18"/>
                          </a:lnTo>
                          <a:lnTo>
                            <a:pt x="144" y="0"/>
                          </a:lnTo>
                          <a:close/>
                          <a:moveTo>
                            <a:pt x="180" y="0"/>
                          </a:moveTo>
                          <a:lnTo>
                            <a:pt x="190" y="0"/>
                          </a:lnTo>
                          <a:lnTo>
                            <a:pt x="190" y="18"/>
                          </a:lnTo>
                          <a:lnTo>
                            <a:pt x="180" y="18"/>
                          </a:lnTo>
                          <a:lnTo>
                            <a:pt x="180" y="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4763" cap="flat">
                      <a:solidFill>
                        <a:srgbClr val="000000"/>
                      </a:solidFill>
                      <a:prstDash val="solid"/>
                      <a:bevel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444" name="Freeform 654"/>
                  <p:cNvSpPr>
                    <a:spLocks/>
                  </p:cNvSpPr>
                  <p:nvPr/>
                </p:nvSpPr>
                <p:spPr bwMode="auto">
                  <a:xfrm>
                    <a:off x="256" y="2040"/>
                    <a:ext cx="1782" cy="792"/>
                  </a:xfrm>
                  <a:custGeom>
                    <a:avLst/>
                    <a:gdLst>
                      <a:gd name="T0" fmla="*/ 0 w 1782"/>
                      <a:gd name="T1" fmla="*/ 127 h 792"/>
                      <a:gd name="T2" fmla="*/ 105 w 1782"/>
                      <a:gd name="T3" fmla="*/ 0 h 792"/>
                      <a:gd name="T4" fmla="*/ 1585 w 1782"/>
                      <a:gd name="T5" fmla="*/ 0 h 792"/>
                      <a:gd name="T6" fmla="*/ 1782 w 1782"/>
                      <a:gd name="T7" fmla="*/ 88 h 792"/>
                      <a:gd name="T8" fmla="*/ 1782 w 1782"/>
                      <a:gd name="T9" fmla="*/ 660 h 792"/>
                      <a:gd name="T10" fmla="*/ 1683 w 1782"/>
                      <a:gd name="T11" fmla="*/ 792 h 792"/>
                      <a:gd name="T12" fmla="*/ 105 w 1782"/>
                      <a:gd name="T13" fmla="*/ 792 h 792"/>
                      <a:gd name="T14" fmla="*/ 6 w 1782"/>
                      <a:gd name="T15" fmla="*/ 704 h 792"/>
                      <a:gd name="T16" fmla="*/ 8 w 1782"/>
                      <a:gd name="T17" fmla="*/ 116 h 7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782" h="792">
                        <a:moveTo>
                          <a:pt x="0" y="127"/>
                        </a:moveTo>
                        <a:lnTo>
                          <a:pt x="105" y="0"/>
                        </a:lnTo>
                        <a:lnTo>
                          <a:pt x="1585" y="0"/>
                        </a:lnTo>
                        <a:lnTo>
                          <a:pt x="1782" y="88"/>
                        </a:lnTo>
                        <a:lnTo>
                          <a:pt x="1782" y="660"/>
                        </a:lnTo>
                        <a:lnTo>
                          <a:pt x="1683" y="792"/>
                        </a:lnTo>
                        <a:lnTo>
                          <a:pt x="105" y="792"/>
                        </a:lnTo>
                        <a:lnTo>
                          <a:pt x="6" y="704"/>
                        </a:lnTo>
                        <a:lnTo>
                          <a:pt x="8" y="116"/>
                        </a:lnTo>
                      </a:path>
                    </a:pathLst>
                  </a:custGeom>
                  <a:gradFill rotWithShape="1">
                    <a:gsLst>
                      <a:gs pos="0">
                        <a:srgbClr val="00D200"/>
                      </a:gs>
                      <a:gs pos="50000">
                        <a:srgbClr val="008000"/>
                      </a:gs>
                      <a:gs pos="100000">
                        <a:srgbClr val="00D200"/>
                      </a:gs>
                    </a:gsLst>
                    <a:lin ang="270000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>
                    <a:outerShdw dist="107763" dir="18900000" algn="ctr" rotWithShape="0">
                      <a:srgbClr val="004800">
                        <a:alpha val="50000"/>
                      </a:srgbClr>
                    </a:outerShdw>
                  </a:effec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445" name="Group 655"/>
                  <p:cNvGrpSpPr>
                    <a:grpSpLocks/>
                  </p:cNvGrpSpPr>
                  <p:nvPr/>
                </p:nvGrpSpPr>
                <p:grpSpPr bwMode="auto">
                  <a:xfrm>
                    <a:off x="352" y="2280"/>
                    <a:ext cx="1632" cy="235"/>
                    <a:chOff x="1088" y="2880"/>
                    <a:chExt cx="444" cy="64"/>
                  </a:xfrm>
                </p:grpSpPr>
                <p:sp>
                  <p:nvSpPr>
                    <p:cNvPr id="456" name="Rectangle 6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8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57" name="Rectangle 6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4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58" name="Rectangle 6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00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59" name="Rectangle 6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5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60" name="Rectangle 6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16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61" name="Rectangle 6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72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62" name="Rectangle 6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8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63" name="Rectangle 66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2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446" name="Group 664"/>
                  <p:cNvGrpSpPr>
                    <a:grpSpLocks/>
                  </p:cNvGrpSpPr>
                  <p:nvPr/>
                </p:nvGrpSpPr>
                <p:grpSpPr bwMode="auto">
                  <a:xfrm>
                    <a:off x="592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454" name="Oval 66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55" name="Freeform 666"/>
                    <p:cNvSpPr>
                      <a:spLocks/>
                    </p:cNvSpPr>
                    <p:nvPr/>
                  </p:nvSpPr>
                  <p:spPr bwMode="auto">
                    <a:xfrm>
                      <a:off x="5184" y="1968"/>
                      <a:ext cx="96" cy="171"/>
                    </a:xfrm>
                    <a:custGeom>
                      <a:avLst/>
                      <a:gdLst>
                        <a:gd name="T0" fmla="*/ 0 w 96"/>
                        <a:gd name="T1" fmla="*/ 0 h 171"/>
                        <a:gd name="T2" fmla="*/ 96 w 96"/>
                        <a:gd name="T3" fmla="*/ 0 h 171"/>
                        <a:gd name="T4" fmla="*/ 82 w 96"/>
                        <a:gd name="T5" fmla="*/ 156 h 171"/>
                        <a:gd name="T6" fmla="*/ 4 w 96"/>
                        <a:gd name="T7" fmla="*/ 171 h 171"/>
                        <a:gd name="T8" fmla="*/ 0 w 96"/>
                        <a:gd name="T9" fmla="*/ 48 h 1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96" h="171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447" name="Freeform 667"/>
                  <p:cNvSpPr>
                    <a:spLocks/>
                  </p:cNvSpPr>
                  <p:nvPr/>
                </p:nvSpPr>
                <p:spPr bwMode="auto">
                  <a:xfrm>
                    <a:off x="304" y="2736"/>
                    <a:ext cx="1728" cy="1"/>
                  </a:xfrm>
                  <a:custGeom>
                    <a:avLst/>
                    <a:gdLst>
                      <a:gd name="T0" fmla="*/ 0 w 1728"/>
                      <a:gd name="T1" fmla="*/ 0 h 1"/>
                      <a:gd name="T2" fmla="*/ 1728 w 1728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728" h="1">
                        <a:moveTo>
                          <a:pt x="0" y="0"/>
                        </a:moveTo>
                        <a:cubicBezTo>
                          <a:pt x="0" y="0"/>
                          <a:pt x="864" y="0"/>
                          <a:pt x="1728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48" name="Freeform 668"/>
                  <p:cNvSpPr>
                    <a:spLocks/>
                  </p:cNvSpPr>
                  <p:nvPr/>
                </p:nvSpPr>
                <p:spPr bwMode="auto">
                  <a:xfrm>
                    <a:off x="270" y="2159"/>
                    <a:ext cx="1762" cy="1"/>
                  </a:xfrm>
                  <a:custGeom>
                    <a:avLst/>
                    <a:gdLst>
                      <a:gd name="T0" fmla="*/ 0 w 1762"/>
                      <a:gd name="T1" fmla="*/ 0 h 1"/>
                      <a:gd name="T2" fmla="*/ 1762 w 1762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762" h="1">
                        <a:moveTo>
                          <a:pt x="0" y="0"/>
                        </a:moveTo>
                        <a:cubicBezTo>
                          <a:pt x="293" y="0"/>
                          <a:pt x="1395" y="0"/>
                          <a:pt x="1762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449" name="Group 669"/>
                  <p:cNvGrpSpPr>
                    <a:grpSpLocks/>
                  </p:cNvGrpSpPr>
                  <p:nvPr/>
                </p:nvGrpSpPr>
                <p:grpSpPr bwMode="auto">
                  <a:xfrm>
                    <a:off x="1504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452" name="Oval 6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53" name="Freeform 671"/>
                    <p:cNvSpPr>
                      <a:spLocks/>
                    </p:cNvSpPr>
                    <p:nvPr/>
                  </p:nvSpPr>
                  <p:spPr bwMode="auto">
                    <a:xfrm>
                      <a:off x="5184" y="1968"/>
                      <a:ext cx="96" cy="171"/>
                    </a:xfrm>
                    <a:custGeom>
                      <a:avLst/>
                      <a:gdLst>
                        <a:gd name="T0" fmla="*/ 0 w 96"/>
                        <a:gd name="T1" fmla="*/ 0 h 171"/>
                        <a:gd name="T2" fmla="*/ 96 w 96"/>
                        <a:gd name="T3" fmla="*/ 0 h 171"/>
                        <a:gd name="T4" fmla="*/ 82 w 96"/>
                        <a:gd name="T5" fmla="*/ 156 h 171"/>
                        <a:gd name="T6" fmla="*/ 4 w 96"/>
                        <a:gd name="T7" fmla="*/ 171 h 171"/>
                        <a:gd name="T8" fmla="*/ 0 w 96"/>
                        <a:gd name="T9" fmla="*/ 48 h 1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96" h="171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450" name="Freeform 672"/>
                  <p:cNvSpPr>
                    <a:spLocks/>
                  </p:cNvSpPr>
                  <p:nvPr/>
                </p:nvSpPr>
                <p:spPr bwMode="auto">
                  <a:xfrm>
                    <a:off x="496" y="2544"/>
                    <a:ext cx="16" cy="31"/>
                  </a:xfrm>
                  <a:custGeom>
                    <a:avLst/>
                    <a:gdLst>
                      <a:gd name="T0" fmla="*/ 0 w 16"/>
                      <a:gd name="T1" fmla="*/ 31 h 31"/>
                      <a:gd name="T2" fmla="*/ 16 w 16"/>
                      <a:gd name="T3" fmla="*/ 0 h 31"/>
                      <a:gd name="T4" fmla="*/ 0 w 16"/>
                      <a:gd name="T5" fmla="*/ 31 h 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6" h="31">
                        <a:moveTo>
                          <a:pt x="0" y="31"/>
                        </a:moveTo>
                        <a:cubicBezTo>
                          <a:pt x="5" y="21"/>
                          <a:pt x="16" y="0"/>
                          <a:pt x="16" y="0"/>
                        </a:cubicBezTo>
                        <a:cubicBezTo>
                          <a:pt x="16" y="0"/>
                          <a:pt x="5" y="21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51" name="Freeform 673"/>
                  <p:cNvSpPr>
                    <a:spLocks/>
                  </p:cNvSpPr>
                  <p:nvPr/>
                </p:nvSpPr>
                <p:spPr bwMode="auto">
                  <a:xfrm>
                    <a:off x="330" y="2208"/>
                    <a:ext cx="214" cy="528"/>
                  </a:xfrm>
                  <a:custGeom>
                    <a:avLst/>
                    <a:gdLst>
                      <a:gd name="T0" fmla="*/ 214 w 214"/>
                      <a:gd name="T1" fmla="*/ 528 h 528"/>
                      <a:gd name="T2" fmla="*/ 214 w 214"/>
                      <a:gd name="T3" fmla="*/ 0 h 528"/>
                      <a:gd name="T4" fmla="*/ 0 w 214"/>
                      <a:gd name="T5" fmla="*/ 2 h 528"/>
                      <a:gd name="T6" fmla="*/ 0 w 214"/>
                      <a:gd name="T7" fmla="*/ 527 h 528"/>
                      <a:gd name="T8" fmla="*/ 214 w 214"/>
                      <a:gd name="T9" fmla="*/ 528 h 5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14" h="528">
                        <a:moveTo>
                          <a:pt x="214" y="528"/>
                        </a:moveTo>
                        <a:lnTo>
                          <a:pt x="214" y="0"/>
                        </a:lnTo>
                        <a:lnTo>
                          <a:pt x="0" y="2"/>
                        </a:lnTo>
                        <a:lnTo>
                          <a:pt x="0" y="527"/>
                        </a:lnTo>
                        <a:lnTo>
                          <a:pt x="214" y="528"/>
                        </a:lnTo>
                        <a:close/>
                      </a:path>
                    </a:pathLst>
                  </a:custGeom>
                  <a:noFill/>
                  <a:ln w="1905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26" name="Group 674"/>
                <p:cNvGrpSpPr>
                  <a:grpSpLocks/>
                </p:cNvGrpSpPr>
                <p:nvPr/>
              </p:nvGrpSpPr>
              <p:grpSpPr bwMode="auto">
                <a:xfrm>
                  <a:off x="2016" y="1920"/>
                  <a:ext cx="2038" cy="1152"/>
                  <a:chOff x="0" y="1920"/>
                  <a:chExt cx="2038" cy="1152"/>
                </a:xfrm>
              </p:grpSpPr>
              <p:grpSp>
                <p:nvGrpSpPr>
                  <p:cNvPr id="330" name="Group 675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416" name="Group 67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grpSp>
                    <p:nvGrpSpPr>
                      <p:cNvPr id="420" name="Group 67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973" y="2756"/>
                        <a:ext cx="148" cy="164"/>
                        <a:chOff x="3973" y="2756"/>
                        <a:chExt cx="148" cy="164"/>
                      </a:xfrm>
                    </p:grpSpPr>
                    <p:sp>
                      <p:nvSpPr>
                        <p:cNvPr id="424" name="Oval 67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425" name="Oval 67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73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421" name="Group 68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985" y="2770"/>
                        <a:ext cx="123" cy="136"/>
                        <a:chOff x="3985" y="2770"/>
                        <a:chExt cx="123" cy="136"/>
                      </a:xfrm>
                    </p:grpSpPr>
                    <p:sp>
                      <p:nvSpPr>
                        <p:cNvPr id="422" name="Oval 68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423" name="Oval 68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3985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</p:grpSp>
                <p:grpSp>
                  <p:nvGrpSpPr>
                    <p:cNvPr id="417" name="Group 68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418" name="Freeform 684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59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59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419" name="Freeform 68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59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59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59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59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w="9525" cap="rnd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331" name="Group 686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406" name="Group 68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grpSp>
                    <p:nvGrpSpPr>
                      <p:cNvPr id="410" name="Group 68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381" y="2756"/>
                        <a:ext cx="148" cy="164"/>
                        <a:chOff x="4381" y="2756"/>
                        <a:chExt cx="148" cy="164"/>
                      </a:xfrm>
                    </p:grpSpPr>
                    <p:sp>
                      <p:nvSpPr>
                        <p:cNvPr id="414" name="Oval 68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solidFill>
                          <a:srgbClr val="CC0000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415" name="Oval 69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81" y="2756"/>
                          <a:ext cx="148" cy="164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  <p:grpSp>
                    <p:nvGrpSpPr>
                      <p:cNvPr id="411" name="Group 69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4393" y="2770"/>
                        <a:ext cx="123" cy="136"/>
                        <a:chOff x="4393" y="2770"/>
                        <a:chExt cx="123" cy="136"/>
                      </a:xfrm>
                    </p:grpSpPr>
                    <p:sp>
                      <p:nvSpPr>
                        <p:cNvPr id="412" name="Oval 69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solidFill>
                          <a:srgbClr val="FFFFFF"/>
                        </a:solidFill>
                        <a:ln w="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  <p:sp>
                      <p:nvSpPr>
                        <p:cNvPr id="413" name="Oval 69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4393" y="2770"/>
                          <a:ext cx="123" cy="136"/>
                        </a:xfrm>
                        <a:prstGeom prst="ellipse">
                          <a:avLst/>
                        </a:prstGeom>
                        <a:noFill/>
                        <a:ln w="9525" cap="rnd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ru-RU"/>
                        </a:p>
                      </p:txBody>
                    </p:sp>
                  </p:grpSp>
                </p:grpSp>
                <p:grpSp>
                  <p:nvGrpSpPr>
                    <p:cNvPr id="407" name="Group 69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408" name="Freeform 695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60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60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solidFill>
                        <a:srgbClr val="80808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409" name="Freeform 696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custGeom>
                        <a:avLst/>
                        <a:gdLst>
                          <a:gd name="T0" fmla="*/ 123 w 123"/>
                          <a:gd name="T1" fmla="*/ 68 h 136"/>
                          <a:gd name="T2" fmla="*/ 72 w 123"/>
                          <a:gd name="T3" fmla="*/ 66 h 136"/>
                          <a:gd name="T4" fmla="*/ 118 w 123"/>
                          <a:gd name="T5" fmla="*/ 42 h 136"/>
                          <a:gd name="T6" fmla="*/ 71 w 123"/>
                          <a:gd name="T7" fmla="*/ 62 h 136"/>
                          <a:gd name="T8" fmla="*/ 105 w 123"/>
                          <a:gd name="T9" fmla="*/ 20 h 136"/>
                          <a:gd name="T10" fmla="*/ 68 w 123"/>
                          <a:gd name="T11" fmla="*/ 58 h 136"/>
                          <a:gd name="T12" fmla="*/ 85 w 123"/>
                          <a:gd name="T13" fmla="*/ 5 h 136"/>
                          <a:gd name="T14" fmla="*/ 64 w 123"/>
                          <a:gd name="T15" fmla="*/ 56 h 136"/>
                          <a:gd name="T16" fmla="*/ 62 w 123"/>
                          <a:gd name="T17" fmla="*/ 0 h 136"/>
                          <a:gd name="T18" fmla="*/ 60 w 123"/>
                          <a:gd name="T19" fmla="*/ 56 h 136"/>
                          <a:gd name="T20" fmla="*/ 38 w 123"/>
                          <a:gd name="T21" fmla="*/ 5 h 136"/>
                          <a:gd name="T22" fmla="*/ 56 w 123"/>
                          <a:gd name="T23" fmla="*/ 58 h 136"/>
                          <a:gd name="T24" fmla="*/ 18 w 123"/>
                          <a:gd name="T25" fmla="*/ 20 h 136"/>
                          <a:gd name="T26" fmla="*/ 53 w 123"/>
                          <a:gd name="T27" fmla="*/ 62 h 136"/>
                          <a:gd name="T28" fmla="*/ 5 w 123"/>
                          <a:gd name="T29" fmla="*/ 42 h 136"/>
                          <a:gd name="T30" fmla="*/ 51 w 123"/>
                          <a:gd name="T31" fmla="*/ 66 h 136"/>
                          <a:gd name="T32" fmla="*/ 0 w 123"/>
                          <a:gd name="T33" fmla="*/ 68 h 136"/>
                          <a:gd name="T34" fmla="*/ 51 w 123"/>
                          <a:gd name="T35" fmla="*/ 71 h 136"/>
                          <a:gd name="T36" fmla="*/ 5 w 123"/>
                          <a:gd name="T37" fmla="*/ 94 h 136"/>
                          <a:gd name="T38" fmla="*/ 53 w 123"/>
                          <a:gd name="T39" fmla="*/ 75 h 136"/>
                          <a:gd name="T40" fmla="*/ 18 w 123"/>
                          <a:gd name="T41" fmla="*/ 116 h 136"/>
                          <a:gd name="T42" fmla="*/ 56 w 123"/>
                          <a:gd name="T43" fmla="*/ 78 h 136"/>
                          <a:gd name="T44" fmla="*/ 38 w 123"/>
                          <a:gd name="T45" fmla="*/ 131 h 136"/>
                          <a:gd name="T46" fmla="*/ 60 w 123"/>
                          <a:gd name="T47" fmla="*/ 80 h 136"/>
                          <a:gd name="T48" fmla="*/ 62 w 123"/>
                          <a:gd name="T49" fmla="*/ 136 h 136"/>
                          <a:gd name="T50" fmla="*/ 64 w 123"/>
                          <a:gd name="T51" fmla="*/ 80 h 136"/>
                          <a:gd name="T52" fmla="*/ 85 w 123"/>
                          <a:gd name="T53" fmla="*/ 131 h 136"/>
                          <a:gd name="T54" fmla="*/ 68 w 123"/>
                          <a:gd name="T55" fmla="*/ 78 h 136"/>
                          <a:gd name="T56" fmla="*/ 105 w 123"/>
                          <a:gd name="T57" fmla="*/ 116 h 136"/>
                          <a:gd name="T58" fmla="*/ 71 w 123"/>
                          <a:gd name="T59" fmla="*/ 75 h 136"/>
                          <a:gd name="T60" fmla="*/ 118 w 123"/>
                          <a:gd name="T61" fmla="*/ 94 h 136"/>
                          <a:gd name="T62" fmla="*/ 72 w 123"/>
                          <a:gd name="T63" fmla="*/ 71 h 136"/>
                          <a:gd name="T64" fmla="*/ 123 w 123"/>
                          <a:gd name="T65" fmla="*/ 68 h 136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</a:cxnLst>
                        <a:rect l="0" t="0" r="r" b="b"/>
                        <a:pathLst>
                          <a:path w="123" h="136">
                            <a:moveTo>
                              <a:pt x="123" y="68"/>
                            </a:moveTo>
                            <a:lnTo>
                              <a:pt x="72" y="66"/>
                            </a:lnTo>
                            <a:lnTo>
                              <a:pt x="118" y="42"/>
                            </a:lnTo>
                            <a:lnTo>
                              <a:pt x="71" y="62"/>
                            </a:lnTo>
                            <a:lnTo>
                              <a:pt x="105" y="20"/>
                            </a:lnTo>
                            <a:lnTo>
                              <a:pt x="68" y="58"/>
                            </a:lnTo>
                            <a:lnTo>
                              <a:pt x="85" y="5"/>
                            </a:lnTo>
                            <a:lnTo>
                              <a:pt x="64" y="56"/>
                            </a:lnTo>
                            <a:lnTo>
                              <a:pt x="62" y="0"/>
                            </a:lnTo>
                            <a:lnTo>
                              <a:pt x="60" y="56"/>
                            </a:lnTo>
                            <a:lnTo>
                              <a:pt x="38" y="5"/>
                            </a:lnTo>
                            <a:lnTo>
                              <a:pt x="56" y="58"/>
                            </a:lnTo>
                            <a:lnTo>
                              <a:pt x="18" y="20"/>
                            </a:lnTo>
                            <a:lnTo>
                              <a:pt x="53" y="62"/>
                            </a:lnTo>
                            <a:lnTo>
                              <a:pt x="5" y="42"/>
                            </a:lnTo>
                            <a:lnTo>
                              <a:pt x="51" y="66"/>
                            </a:lnTo>
                            <a:lnTo>
                              <a:pt x="0" y="68"/>
                            </a:lnTo>
                            <a:lnTo>
                              <a:pt x="51" y="71"/>
                            </a:lnTo>
                            <a:lnTo>
                              <a:pt x="5" y="94"/>
                            </a:lnTo>
                            <a:lnTo>
                              <a:pt x="53" y="75"/>
                            </a:lnTo>
                            <a:lnTo>
                              <a:pt x="18" y="116"/>
                            </a:lnTo>
                            <a:lnTo>
                              <a:pt x="56" y="78"/>
                            </a:lnTo>
                            <a:lnTo>
                              <a:pt x="38" y="131"/>
                            </a:lnTo>
                            <a:lnTo>
                              <a:pt x="60" y="80"/>
                            </a:lnTo>
                            <a:lnTo>
                              <a:pt x="62" y="136"/>
                            </a:lnTo>
                            <a:lnTo>
                              <a:pt x="64" y="80"/>
                            </a:lnTo>
                            <a:lnTo>
                              <a:pt x="85" y="131"/>
                            </a:lnTo>
                            <a:lnTo>
                              <a:pt x="68" y="78"/>
                            </a:lnTo>
                            <a:lnTo>
                              <a:pt x="105" y="116"/>
                            </a:lnTo>
                            <a:lnTo>
                              <a:pt x="71" y="75"/>
                            </a:lnTo>
                            <a:lnTo>
                              <a:pt x="118" y="94"/>
                            </a:lnTo>
                            <a:lnTo>
                              <a:pt x="72" y="71"/>
                            </a:lnTo>
                            <a:lnTo>
                              <a:pt x="123" y="68"/>
                            </a:lnTo>
                            <a:close/>
                          </a:path>
                        </a:pathLst>
                      </a:custGeom>
                      <a:noFill/>
                      <a:ln w="9525" cap="rnd">
                        <a:solidFill>
                          <a:srgbClr val="000000"/>
                        </a:solidFill>
                        <a:prstDash val="solid"/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332" name="Group 697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grpSp>
                  <p:nvGrpSpPr>
                    <p:cNvPr id="400" name="Group 69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404" name="Oval 69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405" name="Oval 70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401" name="Group 70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402" name="Oval 7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403" name="Oval 70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333" name="Group 704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398" name="Freeform 705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99" name="Freeform 706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34" name="Group 707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396" name="Oval 70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97" name="Oval 70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35" name="Group 710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394" name="Oval 71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95" name="Oval 71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36" name="Group 713"/>
                  <p:cNvGrpSpPr>
                    <a:grpSpLocks/>
                  </p:cNvGrpSpPr>
                  <p:nvPr/>
                </p:nvGrpSpPr>
                <p:grpSpPr bwMode="auto">
                  <a:xfrm>
                    <a:off x="432" y="2686"/>
                    <a:ext cx="385" cy="386"/>
                    <a:chOff x="3973" y="2756"/>
                    <a:chExt cx="148" cy="164"/>
                  </a:xfrm>
                </p:grpSpPr>
                <p:sp>
                  <p:nvSpPr>
                    <p:cNvPr id="392" name="Oval 7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93" name="Oval 71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37" name="Group 716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390" name="Oval 7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91" name="Oval 7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38" name="Group 719"/>
                  <p:cNvGrpSpPr>
                    <a:grpSpLocks/>
                  </p:cNvGrpSpPr>
                  <p:nvPr/>
                </p:nvGrpSpPr>
                <p:grpSpPr bwMode="auto">
                  <a:xfrm>
                    <a:off x="463" y="2720"/>
                    <a:ext cx="320" cy="318"/>
                    <a:chOff x="3985" y="2770"/>
                    <a:chExt cx="123" cy="136"/>
                  </a:xfrm>
                </p:grpSpPr>
                <p:sp>
                  <p:nvSpPr>
                    <p:cNvPr id="388" name="Freeform 720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89" name="Freeform 721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39" name="Group 722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grpSp>
                  <p:nvGrpSpPr>
                    <p:cNvPr id="382" name="Group 72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386" name="Oval 7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87" name="Oval 7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383" name="Group 72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384" name="Oval 72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85" name="Oval 72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340" name="Group 729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380" name="Freeform 730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81" name="Freeform 731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41" name="Group 732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378" name="Oval 7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79" name="Oval 73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42" name="Group 735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376" name="Oval 73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77" name="Oval 73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43" name="Group 738"/>
                  <p:cNvGrpSpPr>
                    <a:grpSpLocks/>
                  </p:cNvGrpSpPr>
                  <p:nvPr/>
                </p:nvGrpSpPr>
                <p:grpSpPr bwMode="auto">
                  <a:xfrm>
                    <a:off x="1497" y="2686"/>
                    <a:ext cx="389" cy="386"/>
                    <a:chOff x="4381" y="2756"/>
                    <a:chExt cx="148" cy="164"/>
                  </a:xfrm>
                </p:grpSpPr>
                <p:sp>
                  <p:nvSpPr>
                    <p:cNvPr id="374" name="Oval 7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75" name="Oval 7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44" name="Group 741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372" name="Oval 7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73" name="Oval 74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45" name="Group 744"/>
                  <p:cNvGrpSpPr>
                    <a:grpSpLocks/>
                  </p:cNvGrpSpPr>
                  <p:nvPr/>
                </p:nvGrpSpPr>
                <p:grpSpPr bwMode="auto">
                  <a:xfrm>
                    <a:off x="1528" y="2720"/>
                    <a:ext cx="323" cy="318"/>
                    <a:chOff x="4393" y="2770"/>
                    <a:chExt cx="123" cy="136"/>
                  </a:xfrm>
                </p:grpSpPr>
                <p:sp>
                  <p:nvSpPr>
                    <p:cNvPr id="370" name="Freeform 745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71" name="Freeform 746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346" name="Freeform 747"/>
                  <p:cNvSpPr>
                    <a:spLocks/>
                  </p:cNvSpPr>
                  <p:nvPr/>
                </p:nvSpPr>
                <p:spPr bwMode="auto">
                  <a:xfrm>
                    <a:off x="148" y="2496"/>
                    <a:ext cx="4" cy="232"/>
                  </a:xfrm>
                  <a:custGeom>
                    <a:avLst/>
                    <a:gdLst>
                      <a:gd name="T0" fmla="*/ 0 w 4"/>
                      <a:gd name="T1" fmla="*/ 0 h 232"/>
                      <a:gd name="T2" fmla="*/ 4 w 4"/>
                      <a:gd name="T3" fmla="*/ 232 h 2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4" h="232">
                        <a:moveTo>
                          <a:pt x="0" y="0"/>
                        </a:moveTo>
                        <a:lnTo>
                          <a:pt x="4" y="232"/>
                        </a:lnTo>
                      </a:path>
                    </a:pathLst>
                  </a:custGeom>
                  <a:solidFill>
                    <a:srgbClr val="FFFFFF"/>
                  </a:solidFill>
                  <a:ln w="571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347" name="Group 748"/>
                  <p:cNvGrpSpPr>
                    <a:grpSpLocks/>
                  </p:cNvGrpSpPr>
                  <p:nvPr/>
                </p:nvGrpSpPr>
                <p:grpSpPr bwMode="auto">
                  <a:xfrm>
                    <a:off x="0" y="2496"/>
                    <a:ext cx="304" cy="285"/>
                    <a:chOff x="0" y="2496"/>
                    <a:chExt cx="304" cy="285"/>
                  </a:xfrm>
                </p:grpSpPr>
                <p:sp>
                  <p:nvSpPr>
                    <p:cNvPr id="368" name="Line 74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8" y="2496"/>
                      <a:ext cx="3" cy="285"/>
                    </a:xfrm>
                    <a:prstGeom prst="line">
                      <a:avLst/>
                    </a:prstGeom>
                    <a:noFill/>
                    <a:ln w="571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69" name="Freeform 750"/>
                    <p:cNvSpPr>
                      <a:spLocks noEditPoints="1"/>
                    </p:cNvSpPr>
                    <p:nvPr/>
                  </p:nvSpPr>
                  <p:spPr bwMode="auto">
                    <a:xfrm>
                      <a:off x="0" y="2592"/>
                      <a:ext cx="304" cy="48"/>
                    </a:xfrm>
                    <a:custGeom>
                      <a:avLst/>
                      <a:gdLst>
                        <a:gd name="T0" fmla="*/ 0 w 190"/>
                        <a:gd name="T1" fmla="*/ 0 h 18"/>
                        <a:gd name="T2" fmla="*/ 18 w 190"/>
                        <a:gd name="T3" fmla="*/ 0 h 18"/>
                        <a:gd name="T4" fmla="*/ 18 w 190"/>
                        <a:gd name="T5" fmla="*/ 18 h 18"/>
                        <a:gd name="T6" fmla="*/ 0 w 190"/>
                        <a:gd name="T7" fmla="*/ 18 h 18"/>
                        <a:gd name="T8" fmla="*/ 0 w 190"/>
                        <a:gd name="T9" fmla="*/ 0 h 18"/>
                        <a:gd name="T10" fmla="*/ 36 w 190"/>
                        <a:gd name="T11" fmla="*/ 0 h 18"/>
                        <a:gd name="T12" fmla="*/ 54 w 190"/>
                        <a:gd name="T13" fmla="*/ 0 h 18"/>
                        <a:gd name="T14" fmla="*/ 54 w 190"/>
                        <a:gd name="T15" fmla="*/ 18 h 18"/>
                        <a:gd name="T16" fmla="*/ 36 w 190"/>
                        <a:gd name="T17" fmla="*/ 18 h 18"/>
                        <a:gd name="T18" fmla="*/ 36 w 190"/>
                        <a:gd name="T19" fmla="*/ 0 h 18"/>
                        <a:gd name="T20" fmla="*/ 72 w 190"/>
                        <a:gd name="T21" fmla="*/ 0 h 18"/>
                        <a:gd name="T22" fmla="*/ 90 w 190"/>
                        <a:gd name="T23" fmla="*/ 0 h 18"/>
                        <a:gd name="T24" fmla="*/ 90 w 190"/>
                        <a:gd name="T25" fmla="*/ 18 h 18"/>
                        <a:gd name="T26" fmla="*/ 72 w 190"/>
                        <a:gd name="T27" fmla="*/ 18 h 18"/>
                        <a:gd name="T28" fmla="*/ 72 w 190"/>
                        <a:gd name="T29" fmla="*/ 0 h 18"/>
                        <a:gd name="T30" fmla="*/ 108 w 190"/>
                        <a:gd name="T31" fmla="*/ 0 h 18"/>
                        <a:gd name="T32" fmla="*/ 126 w 190"/>
                        <a:gd name="T33" fmla="*/ 0 h 18"/>
                        <a:gd name="T34" fmla="*/ 126 w 190"/>
                        <a:gd name="T35" fmla="*/ 18 h 18"/>
                        <a:gd name="T36" fmla="*/ 108 w 190"/>
                        <a:gd name="T37" fmla="*/ 18 h 18"/>
                        <a:gd name="T38" fmla="*/ 108 w 190"/>
                        <a:gd name="T39" fmla="*/ 0 h 18"/>
                        <a:gd name="T40" fmla="*/ 144 w 190"/>
                        <a:gd name="T41" fmla="*/ 0 h 18"/>
                        <a:gd name="T42" fmla="*/ 162 w 190"/>
                        <a:gd name="T43" fmla="*/ 0 h 18"/>
                        <a:gd name="T44" fmla="*/ 162 w 190"/>
                        <a:gd name="T45" fmla="*/ 18 h 18"/>
                        <a:gd name="T46" fmla="*/ 144 w 190"/>
                        <a:gd name="T47" fmla="*/ 18 h 18"/>
                        <a:gd name="T48" fmla="*/ 144 w 190"/>
                        <a:gd name="T49" fmla="*/ 0 h 18"/>
                        <a:gd name="T50" fmla="*/ 180 w 190"/>
                        <a:gd name="T51" fmla="*/ 0 h 18"/>
                        <a:gd name="T52" fmla="*/ 190 w 190"/>
                        <a:gd name="T53" fmla="*/ 0 h 18"/>
                        <a:gd name="T54" fmla="*/ 190 w 190"/>
                        <a:gd name="T55" fmla="*/ 18 h 18"/>
                        <a:gd name="T56" fmla="*/ 180 w 190"/>
                        <a:gd name="T57" fmla="*/ 18 h 18"/>
                        <a:gd name="T58" fmla="*/ 180 w 190"/>
                        <a:gd name="T59" fmla="*/ 0 h 18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</a:cxnLst>
                      <a:rect l="0" t="0" r="r" b="b"/>
                      <a:pathLst>
                        <a:path w="190" h="18">
                          <a:moveTo>
                            <a:pt x="0" y="0"/>
                          </a:moveTo>
                          <a:lnTo>
                            <a:pt x="18" y="0"/>
                          </a:lnTo>
                          <a:lnTo>
                            <a:pt x="18" y="18"/>
                          </a:lnTo>
                          <a:lnTo>
                            <a:pt x="0" y="18"/>
                          </a:lnTo>
                          <a:lnTo>
                            <a:pt x="0" y="0"/>
                          </a:lnTo>
                          <a:close/>
                          <a:moveTo>
                            <a:pt x="36" y="0"/>
                          </a:moveTo>
                          <a:lnTo>
                            <a:pt x="54" y="0"/>
                          </a:lnTo>
                          <a:lnTo>
                            <a:pt x="54" y="18"/>
                          </a:lnTo>
                          <a:lnTo>
                            <a:pt x="36" y="18"/>
                          </a:lnTo>
                          <a:lnTo>
                            <a:pt x="36" y="0"/>
                          </a:lnTo>
                          <a:close/>
                          <a:moveTo>
                            <a:pt x="72" y="0"/>
                          </a:moveTo>
                          <a:lnTo>
                            <a:pt x="90" y="0"/>
                          </a:lnTo>
                          <a:lnTo>
                            <a:pt x="90" y="18"/>
                          </a:lnTo>
                          <a:lnTo>
                            <a:pt x="72" y="18"/>
                          </a:lnTo>
                          <a:lnTo>
                            <a:pt x="72" y="0"/>
                          </a:lnTo>
                          <a:close/>
                          <a:moveTo>
                            <a:pt x="108" y="0"/>
                          </a:moveTo>
                          <a:lnTo>
                            <a:pt x="126" y="0"/>
                          </a:lnTo>
                          <a:lnTo>
                            <a:pt x="126" y="18"/>
                          </a:lnTo>
                          <a:lnTo>
                            <a:pt x="108" y="18"/>
                          </a:lnTo>
                          <a:lnTo>
                            <a:pt x="108" y="0"/>
                          </a:lnTo>
                          <a:close/>
                          <a:moveTo>
                            <a:pt x="144" y="0"/>
                          </a:moveTo>
                          <a:lnTo>
                            <a:pt x="162" y="0"/>
                          </a:lnTo>
                          <a:lnTo>
                            <a:pt x="162" y="18"/>
                          </a:lnTo>
                          <a:lnTo>
                            <a:pt x="144" y="18"/>
                          </a:lnTo>
                          <a:lnTo>
                            <a:pt x="144" y="0"/>
                          </a:lnTo>
                          <a:close/>
                          <a:moveTo>
                            <a:pt x="180" y="0"/>
                          </a:moveTo>
                          <a:lnTo>
                            <a:pt x="190" y="0"/>
                          </a:lnTo>
                          <a:lnTo>
                            <a:pt x="190" y="18"/>
                          </a:lnTo>
                          <a:lnTo>
                            <a:pt x="180" y="18"/>
                          </a:lnTo>
                          <a:lnTo>
                            <a:pt x="180" y="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 w="4763" cap="flat">
                      <a:solidFill>
                        <a:srgbClr val="000000"/>
                      </a:solidFill>
                      <a:prstDash val="solid"/>
                      <a:bevel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348" name="Freeform 751"/>
                  <p:cNvSpPr>
                    <a:spLocks/>
                  </p:cNvSpPr>
                  <p:nvPr/>
                </p:nvSpPr>
                <p:spPr bwMode="auto">
                  <a:xfrm>
                    <a:off x="256" y="2040"/>
                    <a:ext cx="1782" cy="792"/>
                  </a:xfrm>
                  <a:custGeom>
                    <a:avLst/>
                    <a:gdLst>
                      <a:gd name="T0" fmla="*/ 0 w 1782"/>
                      <a:gd name="T1" fmla="*/ 127 h 792"/>
                      <a:gd name="T2" fmla="*/ 105 w 1782"/>
                      <a:gd name="T3" fmla="*/ 0 h 792"/>
                      <a:gd name="T4" fmla="*/ 1585 w 1782"/>
                      <a:gd name="T5" fmla="*/ 0 h 792"/>
                      <a:gd name="T6" fmla="*/ 1782 w 1782"/>
                      <a:gd name="T7" fmla="*/ 88 h 792"/>
                      <a:gd name="T8" fmla="*/ 1782 w 1782"/>
                      <a:gd name="T9" fmla="*/ 660 h 792"/>
                      <a:gd name="T10" fmla="*/ 1683 w 1782"/>
                      <a:gd name="T11" fmla="*/ 792 h 792"/>
                      <a:gd name="T12" fmla="*/ 105 w 1782"/>
                      <a:gd name="T13" fmla="*/ 792 h 792"/>
                      <a:gd name="T14" fmla="*/ 6 w 1782"/>
                      <a:gd name="T15" fmla="*/ 704 h 792"/>
                      <a:gd name="T16" fmla="*/ 8 w 1782"/>
                      <a:gd name="T17" fmla="*/ 116 h 7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782" h="792">
                        <a:moveTo>
                          <a:pt x="0" y="127"/>
                        </a:moveTo>
                        <a:lnTo>
                          <a:pt x="105" y="0"/>
                        </a:lnTo>
                        <a:lnTo>
                          <a:pt x="1585" y="0"/>
                        </a:lnTo>
                        <a:lnTo>
                          <a:pt x="1782" y="88"/>
                        </a:lnTo>
                        <a:lnTo>
                          <a:pt x="1782" y="660"/>
                        </a:lnTo>
                        <a:lnTo>
                          <a:pt x="1683" y="792"/>
                        </a:lnTo>
                        <a:lnTo>
                          <a:pt x="105" y="792"/>
                        </a:lnTo>
                        <a:lnTo>
                          <a:pt x="6" y="704"/>
                        </a:lnTo>
                        <a:lnTo>
                          <a:pt x="8" y="116"/>
                        </a:lnTo>
                      </a:path>
                    </a:pathLst>
                  </a:custGeom>
                  <a:gradFill rotWithShape="1">
                    <a:gsLst>
                      <a:gs pos="0">
                        <a:srgbClr val="00D200"/>
                      </a:gs>
                      <a:gs pos="50000">
                        <a:srgbClr val="008000"/>
                      </a:gs>
                      <a:gs pos="100000">
                        <a:srgbClr val="00D200"/>
                      </a:gs>
                    </a:gsLst>
                    <a:lin ang="2700000" scaled="1"/>
                  </a:gra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>
                    <a:outerShdw dist="107763" dir="18900000" algn="ctr" rotWithShape="0">
                      <a:srgbClr val="004800">
                        <a:alpha val="50000"/>
                      </a:srgbClr>
                    </a:outerShdw>
                  </a:effec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349" name="Group 752"/>
                  <p:cNvGrpSpPr>
                    <a:grpSpLocks/>
                  </p:cNvGrpSpPr>
                  <p:nvPr/>
                </p:nvGrpSpPr>
                <p:grpSpPr bwMode="auto">
                  <a:xfrm>
                    <a:off x="352" y="2280"/>
                    <a:ext cx="1632" cy="235"/>
                    <a:chOff x="1088" y="2880"/>
                    <a:chExt cx="444" cy="64"/>
                  </a:xfrm>
                </p:grpSpPr>
                <p:sp>
                  <p:nvSpPr>
                    <p:cNvPr id="360" name="Rectangle 75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08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61" name="Rectangle 75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14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62" name="Rectangle 75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00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63" name="Rectangle 75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25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64" name="Rectangle 75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16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65" name="Rectangle 75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72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66" name="Rectangle 7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84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67" name="Rectangle 7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428" y="2880"/>
                      <a:ext cx="48" cy="64"/>
                    </a:xfrm>
                    <a:prstGeom prst="rect">
                      <a:avLst/>
                    </a:prstGeom>
                    <a:solidFill>
                      <a:srgbClr val="00FFFF"/>
                    </a:solidFill>
                    <a:ln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50" name="Group 761"/>
                  <p:cNvGrpSpPr>
                    <a:grpSpLocks/>
                  </p:cNvGrpSpPr>
                  <p:nvPr/>
                </p:nvGrpSpPr>
                <p:grpSpPr bwMode="auto">
                  <a:xfrm>
                    <a:off x="592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358" name="Oval 76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59" name="Freeform 763"/>
                    <p:cNvSpPr>
                      <a:spLocks/>
                    </p:cNvSpPr>
                    <p:nvPr/>
                  </p:nvSpPr>
                  <p:spPr bwMode="auto">
                    <a:xfrm>
                      <a:off x="5184" y="1968"/>
                      <a:ext cx="96" cy="171"/>
                    </a:xfrm>
                    <a:custGeom>
                      <a:avLst/>
                      <a:gdLst>
                        <a:gd name="T0" fmla="*/ 0 w 96"/>
                        <a:gd name="T1" fmla="*/ 0 h 171"/>
                        <a:gd name="T2" fmla="*/ 96 w 96"/>
                        <a:gd name="T3" fmla="*/ 0 h 171"/>
                        <a:gd name="T4" fmla="*/ 82 w 96"/>
                        <a:gd name="T5" fmla="*/ 156 h 171"/>
                        <a:gd name="T6" fmla="*/ 4 w 96"/>
                        <a:gd name="T7" fmla="*/ 171 h 171"/>
                        <a:gd name="T8" fmla="*/ 0 w 96"/>
                        <a:gd name="T9" fmla="*/ 48 h 1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96" h="171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351" name="Freeform 764"/>
                  <p:cNvSpPr>
                    <a:spLocks/>
                  </p:cNvSpPr>
                  <p:nvPr/>
                </p:nvSpPr>
                <p:spPr bwMode="auto">
                  <a:xfrm>
                    <a:off x="304" y="2736"/>
                    <a:ext cx="1728" cy="1"/>
                  </a:xfrm>
                  <a:custGeom>
                    <a:avLst/>
                    <a:gdLst>
                      <a:gd name="T0" fmla="*/ 0 w 1728"/>
                      <a:gd name="T1" fmla="*/ 0 h 1"/>
                      <a:gd name="T2" fmla="*/ 1728 w 1728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728" h="1">
                        <a:moveTo>
                          <a:pt x="0" y="0"/>
                        </a:moveTo>
                        <a:cubicBezTo>
                          <a:pt x="0" y="0"/>
                          <a:pt x="864" y="0"/>
                          <a:pt x="1728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52" name="Freeform 765"/>
                  <p:cNvSpPr>
                    <a:spLocks/>
                  </p:cNvSpPr>
                  <p:nvPr/>
                </p:nvSpPr>
                <p:spPr bwMode="auto">
                  <a:xfrm>
                    <a:off x="270" y="2159"/>
                    <a:ext cx="1762" cy="1"/>
                  </a:xfrm>
                  <a:custGeom>
                    <a:avLst/>
                    <a:gdLst>
                      <a:gd name="T0" fmla="*/ 0 w 1762"/>
                      <a:gd name="T1" fmla="*/ 0 h 1"/>
                      <a:gd name="T2" fmla="*/ 1762 w 1762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762" h="1">
                        <a:moveTo>
                          <a:pt x="0" y="0"/>
                        </a:moveTo>
                        <a:cubicBezTo>
                          <a:pt x="293" y="0"/>
                          <a:pt x="1395" y="0"/>
                          <a:pt x="1762" y="0"/>
                        </a:cubicBezTo>
                      </a:path>
                    </a:pathLst>
                  </a:cu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grpSp>
                <p:nvGrpSpPr>
                  <p:cNvPr id="353" name="Group 766"/>
                  <p:cNvGrpSpPr>
                    <a:grpSpLocks/>
                  </p:cNvGrpSpPr>
                  <p:nvPr/>
                </p:nvGrpSpPr>
                <p:grpSpPr bwMode="auto">
                  <a:xfrm>
                    <a:off x="1504" y="1920"/>
                    <a:ext cx="192" cy="171"/>
                    <a:chOff x="5136" y="1968"/>
                    <a:chExt cx="192" cy="171"/>
                  </a:xfrm>
                </p:grpSpPr>
                <p:sp>
                  <p:nvSpPr>
                    <p:cNvPr id="356" name="Oval 7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136" y="1968"/>
                      <a:ext cx="192" cy="48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57" name="Freeform 768"/>
                    <p:cNvSpPr>
                      <a:spLocks/>
                    </p:cNvSpPr>
                    <p:nvPr/>
                  </p:nvSpPr>
                  <p:spPr bwMode="auto">
                    <a:xfrm>
                      <a:off x="5184" y="1968"/>
                      <a:ext cx="96" cy="171"/>
                    </a:xfrm>
                    <a:custGeom>
                      <a:avLst/>
                      <a:gdLst>
                        <a:gd name="T0" fmla="*/ 0 w 96"/>
                        <a:gd name="T1" fmla="*/ 0 h 171"/>
                        <a:gd name="T2" fmla="*/ 96 w 96"/>
                        <a:gd name="T3" fmla="*/ 0 h 171"/>
                        <a:gd name="T4" fmla="*/ 82 w 96"/>
                        <a:gd name="T5" fmla="*/ 156 h 171"/>
                        <a:gd name="T6" fmla="*/ 4 w 96"/>
                        <a:gd name="T7" fmla="*/ 171 h 171"/>
                        <a:gd name="T8" fmla="*/ 0 w 96"/>
                        <a:gd name="T9" fmla="*/ 48 h 1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96" h="171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82" y="156"/>
                          </a:lnTo>
                          <a:lnTo>
                            <a:pt x="4" y="171"/>
                          </a:lnTo>
                          <a:lnTo>
                            <a:pt x="0" y="48"/>
                          </a:lnTo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354" name="Freeform 769"/>
                  <p:cNvSpPr>
                    <a:spLocks/>
                  </p:cNvSpPr>
                  <p:nvPr/>
                </p:nvSpPr>
                <p:spPr bwMode="auto">
                  <a:xfrm>
                    <a:off x="496" y="2544"/>
                    <a:ext cx="16" cy="31"/>
                  </a:xfrm>
                  <a:custGeom>
                    <a:avLst/>
                    <a:gdLst>
                      <a:gd name="T0" fmla="*/ 0 w 16"/>
                      <a:gd name="T1" fmla="*/ 31 h 31"/>
                      <a:gd name="T2" fmla="*/ 16 w 16"/>
                      <a:gd name="T3" fmla="*/ 0 h 31"/>
                      <a:gd name="T4" fmla="*/ 0 w 16"/>
                      <a:gd name="T5" fmla="*/ 31 h 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6" h="31">
                        <a:moveTo>
                          <a:pt x="0" y="31"/>
                        </a:moveTo>
                        <a:cubicBezTo>
                          <a:pt x="5" y="21"/>
                          <a:pt x="16" y="0"/>
                          <a:pt x="16" y="0"/>
                        </a:cubicBezTo>
                        <a:cubicBezTo>
                          <a:pt x="16" y="0"/>
                          <a:pt x="5" y="21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28575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55" name="Freeform 770"/>
                  <p:cNvSpPr>
                    <a:spLocks/>
                  </p:cNvSpPr>
                  <p:nvPr/>
                </p:nvSpPr>
                <p:spPr bwMode="auto">
                  <a:xfrm>
                    <a:off x="330" y="2208"/>
                    <a:ext cx="214" cy="528"/>
                  </a:xfrm>
                  <a:custGeom>
                    <a:avLst/>
                    <a:gdLst>
                      <a:gd name="T0" fmla="*/ 214 w 214"/>
                      <a:gd name="T1" fmla="*/ 528 h 528"/>
                      <a:gd name="T2" fmla="*/ 214 w 214"/>
                      <a:gd name="T3" fmla="*/ 0 h 528"/>
                      <a:gd name="T4" fmla="*/ 0 w 214"/>
                      <a:gd name="T5" fmla="*/ 2 h 528"/>
                      <a:gd name="T6" fmla="*/ 0 w 214"/>
                      <a:gd name="T7" fmla="*/ 527 h 528"/>
                      <a:gd name="T8" fmla="*/ 214 w 214"/>
                      <a:gd name="T9" fmla="*/ 528 h 5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14" h="528">
                        <a:moveTo>
                          <a:pt x="214" y="528"/>
                        </a:moveTo>
                        <a:lnTo>
                          <a:pt x="214" y="0"/>
                        </a:lnTo>
                        <a:lnTo>
                          <a:pt x="0" y="2"/>
                        </a:lnTo>
                        <a:lnTo>
                          <a:pt x="0" y="527"/>
                        </a:lnTo>
                        <a:lnTo>
                          <a:pt x="214" y="528"/>
                        </a:lnTo>
                        <a:close/>
                      </a:path>
                    </a:pathLst>
                  </a:custGeom>
                  <a:noFill/>
                  <a:ln w="19050" cmpd="sng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327" name="Group 771"/>
                <p:cNvGrpSpPr>
                  <a:grpSpLocks/>
                </p:cNvGrpSpPr>
                <p:nvPr/>
              </p:nvGrpSpPr>
              <p:grpSpPr bwMode="auto">
                <a:xfrm>
                  <a:off x="-48" y="2496"/>
                  <a:ext cx="304" cy="285"/>
                  <a:chOff x="0" y="2496"/>
                  <a:chExt cx="304" cy="285"/>
                </a:xfrm>
              </p:grpSpPr>
              <p:sp>
                <p:nvSpPr>
                  <p:cNvPr id="328" name="Line 772"/>
                  <p:cNvSpPr>
                    <a:spLocks noChangeShapeType="1"/>
                  </p:cNvSpPr>
                  <p:nvPr/>
                </p:nvSpPr>
                <p:spPr bwMode="auto">
                  <a:xfrm>
                    <a:off x="148" y="2496"/>
                    <a:ext cx="3" cy="285"/>
                  </a:xfrm>
                  <a:prstGeom prst="line">
                    <a:avLst/>
                  </a:prstGeom>
                  <a:noFill/>
                  <a:ln w="571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29" name="Freeform 773"/>
                  <p:cNvSpPr>
                    <a:spLocks noEditPoints="1"/>
                  </p:cNvSpPr>
                  <p:nvPr/>
                </p:nvSpPr>
                <p:spPr bwMode="auto">
                  <a:xfrm>
                    <a:off x="0" y="2592"/>
                    <a:ext cx="304" cy="48"/>
                  </a:xfrm>
                  <a:custGeom>
                    <a:avLst/>
                    <a:gdLst>
                      <a:gd name="T0" fmla="*/ 0 w 190"/>
                      <a:gd name="T1" fmla="*/ 0 h 18"/>
                      <a:gd name="T2" fmla="*/ 18 w 190"/>
                      <a:gd name="T3" fmla="*/ 0 h 18"/>
                      <a:gd name="T4" fmla="*/ 18 w 190"/>
                      <a:gd name="T5" fmla="*/ 18 h 18"/>
                      <a:gd name="T6" fmla="*/ 0 w 190"/>
                      <a:gd name="T7" fmla="*/ 18 h 18"/>
                      <a:gd name="T8" fmla="*/ 0 w 190"/>
                      <a:gd name="T9" fmla="*/ 0 h 18"/>
                      <a:gd name="T10" fmla="*/ 36 w 190"/>
                      <a:gd name="T11" fmla="*/ 0 h 18"/>
                      <a:gd name="T12" fmla="*/ 54 w 190"/>
                      <a:gd name="T13" fmla="*/ 0 h 18"/>
                      <a:gd name="T14" fmla="*/ 54 w 190"/>
                      <a:gd name="T15" fmla="*/ 18 h 18"/>
                      <a:gd name="T16" fmla="*/ 36 w 190"/>
                      <a:gd name="T17" fmla="*/ 18 h 18"/>
                      <a:gd name="T18" fmla="*/ 36 w 190"/>
                      <a:gd name="T19" fmla="*/ 0 h 18"/>
                      <a:gd name="T20" fmla="*/ 72 w 190"/>
                      <a:gd name="T21" fmla="*/ 0 h 18"/>
                      <a:gd name="T22" fmla="*/ 90 w 190"/>
                      <a:gd name="T23" fmla="*/ 0 h 18"/>
                      <a:gd name="T24" fmla="*/ 90 w 190"/>
                      <a:gd name="T25" fmla="*/ 18 h 18"/>
                      <a:gd name="T26" fmla="*/ 72 w 190"/>
                      <a:gd name="T27" fmla="*/ 18 h 18"/>
                      <a:gd name="T28" fmla="*/ 72 w 190"/>
                      <a:gd name="T29" fmla="*/ 0 h 18"/>
                      <a:gd name="T30" fmla="*/ 108 w 190"/>
                      <a:gd name="T31" fmla="*/ 0 h 18"/>
                      <a:gd name="T32" fmla="*/ 126 w 190"/>
                      <a:gd name="T33" fmla="*/ 0 h 18"/>
                      <a:gd name="T34" fmla="*/ 126 w 190"/>
                      <a:gd name="T35" fmla="*/ 18 h 18"/>
                      <a:gd name="T36" fmla="*/ 108 w 190"/>
                      <a:gd name="T37" fmla="*/ 18 h 18"/>
                      <a:gd name="T38" fmla="*/ 108 w 190"/>
                      <a:gd name="T39" fmla="*/ 0 h 18"/>
                      <a:gd name="T40" fmla="*/ 144 w 190"/>
                      <a:gd name="T41" fmla="*/ 0 h 18"/>
                      <a:gd name="T42" fmla="*/ 162 w 190"/>
                      <a:gd name="T43" fmla="*/ 0 h 18"/>
                      <a:gd name="T44" fmla="*/ 162 w 190"/>
                      <a:gd name="T45" fmla="*/ 18 h 18"/>
                      <a:gd name="T46" fmla="*/ 144 w 190"/>
                      <a:gd name="T47" fmla="*/ 18 h 18"/>
                      <a:gd name="T48" fmla="*/ 144 w 190"/>
                      <a:gd name="T49" fmla="*/ 0 h 18"/>
                      <a:gd name="T50" fmla="*/ 180 w 190"/>
                      <a:gd name="T51" fmla="*/ 0 h 18"/>
                      <a:gd name="T52" fmla="*/ 190 w 190"/>
                      <a:gd name="T53" fmla="*/ 0 h 18"/>
                      <a:gd name="T54" fmla="*/ 190 w 190"/>
                      <a:gd name="T55" fmla="*/ 18 h 18"/>
                      <a:gd name="T56" fmla="*/ 180 w 190"/>
                      <a:gd name="T57" fmla="*/ 18 h 18"/>
                      <a:gd name="T58" fmla="*/ 180 w 190"/>
                      <a:gd name="T59" fmla="*/ 0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190" h="18">
                        <a:moveTo>
                          <a:pt x="0" y="0"/>
                        </a:moveTo>
                        <a:lnTo>
                          <a:pt x="18" y="0"/>
                        </a:lnTo>
                        <a:lnTo>
                          <a:pt x="18" y="18"/>
                        </a:lnTo>
                        <a:lnTo>
                          <a:pt x="0" y="18"/>
                        </a:lnTo>
                        <a:lnTo>
                          <a:pt x="0" y="0"/>
                        </a:lnTo>
                        <a:close/>
                        <a:moveTo>
                          <a:pt x="36" y="0"/>
                        </a:moveTo>
                        <a:lnTo>
                          <a:pt x="54" y="0"/>
                        </a:lnTo>
                        <a:lnTo>
                          <a:pt x="54" y="18"/>
                        </a:lnTo>
                        <a:lnTo>
                          <a:pt x="36" y="18"/>
                        </a:lnTo>
                        <a:lnTo>
                          <a:pt x="36" y="0"/>
                        </a:lnTo>
                        <a:close/>
                        <a:moveTo>
                          <a:pt x="72" y="0"/>
                        </a:moveTo>
                        <a:lnTo>
                          <a:pt x="90" y="0"/>
                        </a:lnTo>
                        <a:lnTo>
                          <a:pt x="90" y="18"/>
                        </a:lnTo>
                        <a:lnTo>
                          <a:pt x="72" y="18"/>
                        </a:lnTo>
                        <a:lnTo>
                          <a:pt x="72" y="0"/>
                        </a:lnTo>
                        <a:close/>
                        <a:moveTo>
                          <a:pt x="108" y="0"/>
                        </a:moveTo>
                        <a:lnTo>
                          <a:pt x="126" y="0"/>
                        </a:lnTo>
                        <a:lnTo>
                          <a:pt x="126" y="18"/>
                        </a:lnTo>
                        <a:lnTo>
                          <a:pt x="108" y="18"/>
                        </a:lnTo>
                        <a:lnTo>
                          <a:pt x="108" y="0"/>
                        </a:lnTo>
                        <a:close/>
                        <a:moveTo>
                          <a:pt x="144" y="0"/>
                        </a:moveTo>
                        <a:lnTo>
                          <a:pt x="162" y="0"/>
                        </a:lnTo>
                        <a:lnTo>
                          <a:pt x="162" y="18"/>
                        </a:lnTo>
                        <a:lnTo>
                          <a:pt x="144" y="18"/>
                        </a:lnTo>
                        <a:lnTo>
                          <a:pt x="144" y="0"/>
                        </a:lnTo>
                        <a:close/>
                        <a:moveTo>
                          <a:pt x="180" y="0"/>
                        </a:moveTo>
                        <a:lnTo>
                          <a:pt x="190" y="0"/>
                        </a:lnTo>
                        <a:lnTo>
                          <a:pt x="190" y="18"/>
                        </a:lnTo>
                        <a:lnTo>
                          <a:pt x="180" y="18"/>
                        </a:lnTo>
                        <a:lnTo>
                          <a:pt x="180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4763" cap="flat">
                    <a:solidFill>
                      <a:srgbClr val="000000"/>
                    </a:solidFill>
                    <a:prstDash val="solid"/>
                    <a:bevel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147" name="Group 774"/>
            <p:cNvGrpSpPr>
              <a:grpSpLocks/>
            </p:cNvGrpSpPr>
            <p:nvPr/>
          </p:nvGrpSpPr>
          <p:grpSpPr bwMode="auto">
            <a:xfrm>
              <a:off x="4944" y="3024"/>
              <a:ext cx="1392" cy="816"/>
              <a:chOff x="723" y="872"/>
              <a:chExt cx="2390" cy="1386"/>
            </a:xfrm>
          </p:grpSpPr>
          <p:grpSp>
            <p:nvGrpSpPr>
              <p:cNvPr id="148" name="Group 775"/>
              <p:cNvGrpSpPr>
                <a:grpSpLocks/>
              </p:cNvGrpSpPr>
              <p:nvPr/>
            </p:nvGrpSpPr>
            <p:grpSpPr bwMode="auto">
              <a:xfrm>
                <a:off x="2087" y="1824"/>
                <a:ext cx="409" cy="434"/>
                <a:chOff x="2298" y="1822"/>
                <a:chExt cx="409" cy="434"/>
              </a:xfrm>
            </p:grpSpPr>
            <p:grpSp>
              <p:nvGrpSpPr>
                <p:cNvPr id="285" name="Group 776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311" name="Group 777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315" name="Group 77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319" name="Oval 7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20" name="Oval 78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316" name="Group 78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317" name="Oval 7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318" name="Oval 7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312" name="Group 784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313" name="Freeform 785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14" name="Freeform 786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86" name="Group 78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305" name="Group 788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309" name="Oval 78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10" name="Oval 7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306" name="Group 79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307" name="Oval 7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08" name="Oval 79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87" name="Group 794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303" name="Freeform 795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04" name="Freeform 796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88" name="Group 79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301" name="Oval 79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02" name="Oval 799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89" name="Group 800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99" name="Oval 80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00" name="Oval 802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90" name="Group 80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297" name="Oval 804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98" name="Oval 80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91" name="Group 80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95" name="Oval 807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96" name="Oval 80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92" name="Group 809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93" name="Freeform 810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94" name="Freeform 811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49" name="Group 812"/>
              <p:cNvGrpSpPr>
                <a:grpSpLocks/>
              </p:cNvGrpSpPr>
              <p:nvPr/>
            </p:nvGrpSpPr>
            <p:grpSpPr bwMode="auto">
              <a:xfrm>
                <a:off x="1511" y="1824"/>
                <a:ext cx="409" cy="434"/>
                <a:chOff x="2298" y="1822"/>
                <a:chExt cx="409" cy="434"/>
              </a:xfrm>
            </p:grpSpPr>
            <p:grpSp>
              <p:nvGrpSpPr>
                <p:cNvPr id="249" name="Group 813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275" name="Group 814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279" name="Group 8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283" name="Oval 8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84" name="Oval 8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280" name="Group 81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281" name="Oval 81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82" name="Oval 82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276" name="Group 821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277" name="Freeform 822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78" name="Freeform 823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50" name="Group 82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269" name="Group 825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273" name="Oval 82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74" name="Oval 82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70" name="Group 828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271" name="Oval 8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72" name="Oval 8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51" name="Group 831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67" name="Freeform 832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68" name="Freeform 833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2" name="Group 834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265" name="Oval 835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66" name="Oval 836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3" name="Group 837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63" name="Oval 838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64" name="Oval 839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4" name="Group 84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261" name="Oval 841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62" name="Oval 84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5" name="Group 84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59" name="Oval 844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60" name="Oval 84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" name="Group 846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257" name="Freeform 847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8" name="Freeform 848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50" name="Group 849"/>
              <p:cNvGrpSpPr>
                <a:grpSpLocks/>
              </p:cNvGrpSpPr>
              <p:nvPr/>
            </p:nvGrpSpPr>
            <p:grpSpPr bwMode="auto">
              <a:xfrm>
                <a:off x="2793" y="1608"/>
                <a:ext cx="320" cy="321"/>
                <a:chOff x="0" y="2496"/>
                <a:chExt cx="304" cy="285"/>
              </a:xfrm>
            </p:grpSpPr>
            <p:sp>
              <p:nvSpPr>
                <p:cNvPr id="247" name="Line 850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48" name="Freeform 851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18 w 190"/>
                    <a:gd name="T3" fmla="*/ 0 h 18"/>
                    <a:gd name="T4" fmla="*/ 18 w 190"/>
                    <a:gd name="T5" fmla="*/ 18 h 18"/>
                    <a:gd name="T6" fmla="*/ 0 w 190"/>
                    <a:gd name="T7" fmla="*/ 18 h 18"/>
                    <a:gd name="T8" fmla="*/ 0 w 190"/>
                    <a:gd name="T9" fmla="*/ 0 h 18"/>
                    <a:gd name="T10" fmla="*/ 36 w 190"/>
                    <a:gd name="T11" fmla="*/ 0 h 18"/>
                    <a:gd name="T12" fmla="*/ 54 w 190"/>
                    <a:gd name="T13" fmla="*/ 0 h 18"/>
                    <a:gd name="T14" fmla="*/ 54 w 190"/>
                    <a:gd name="T15" fmla="*/ 18 h 18"/>
                    <a:gd name="T16" fmla="*/ 36 w 190"/>
                    <a:gd name="T17" fmla="*/ 18 h 18"/>
                    <a:gd name="T18" fmla="*/ 36 w 190"/>
                    <a:gd name="T19" fmla="*/ 0 h 18"/>
                    <a:gd name="T20" fmla="*/ 72 w 190"/>
                    <a:gd name="T21" fmla="*/ 0 h 18"/>
                    <a:gd name="T22" fmla="*/ 90 w 190"/>
                    <a:gd name="T23" fmla="*/ 0 h 18"/>
                    <a:gd name="T24" fmla="*/ 90 w 190"/>
                    <a:gd name="T25" fmla="*/ 18 h 18"/>
                    <a:gd name="T26" fmla="*/ 72 w 190"/>
                    <a:gd name="T27" fmla="*/ 18 h 18"/>
                    <a:gd name="T28" fmla="*/ 72 w 190"/>
                    <a:gd name="T29" fmla="*/ 0 h 18"/>
                    <a:gd name="T30" fmla="*/ 108 w 190"/>
                    <a:gd name="T31" fmla="*/ 0 h 18"/>
                    <a:gd name="T32" fmla="*/ 126 w 190"/>
                    <a:gd name="T33" fmla="*/ 0 h 18"/>
                    <a:gd name="T34" fmla="*/ 126 w 190"/>
                    <a:gd name="T35" fmla="*/ 18 h 18"/>
                    <a:gd name="T36" fmla="*/ 108 w 190"/>
                    <a:gd name="T37" fmla="*/ 18 h 18"/>
                    <a:gd name="T38" fmla="*/ 108 w 190"/>
                    <a:gd name="T39" fmla="*/ 0 h 18"/>
                    <a:gd name="T40" fmla="*/ 144 w 190"/>
                    <a:gd name="T41" fmla="*/ 0 h 18"/>
                    <a:gd name="T42" fmla="*/ 162 w 190"/>
                    <a:gd name="T43" fmla="*/ 0 h 18"/>
                    <a:gd name="T44" fmla="*/ 162 w 190"/>
                    <a:gd name="T45" fmla="*/ 18 h 18"/>
                    <a:gd name="T46" fmla="*/ 144 w 190"/>
                    <a:gd name="T47" fmla="*/ 18 h 18"/>
                    <a:gd name="T48" fmla="*/ 144 w 190"/>
                    <a:gd name="T49" fmla="*/ 0 h 18"/>
                    <a:gd name="T50" fmla="*/ 180 w 190"/>
                    <a:gd name="T51" fmla="*/ 0 h 18"/>
                    <a:gd name="T52" fmla="*/ 190 w 190"/>
                    <a:gd name="T53" fmla="*/ 0 h 18"/>
                    <a:gd name="T54" fmla="*/ 190 w 190"/>
                    <a:gd name="T55" fmla="*/ 18 h 18"/>
                    <a:gd name="T56" fmla="*/ 180 w 190"/>
                    <a:gd name="T57" fmla="*/ 18 h 18"/>
                    <a:gd name="T58" fmla="*/ 180 w 190"/>
                    <a:gd name="T59" fmla="*/ 0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51" name="Group 852"/>
              <p:cNvGrpSpPr>
                <a:grpSpLocks/>
              </p:cNvGrpSpPr>
              <p:nvPr/>
            </p:nvGrpSpPr>
            <p:grpSpPr bwMode="auto">
              <a:xfrm>
                <a:off x="1056" y="1822"/>
                <a:ext cx="405" cy="434"/>
                <a:chOff x="1177" y="1822"/>
                <a:chExt cx="405" cy="434"/>
              </a:xfrm>
            </p:grpSpPr>
            <p:grpSp>
              <p:nvGrpSpPr>
                <p:cNvPr id="211" name="Group 853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237" name="Group 854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grpSp>
                  <p:nvGrpSpPr>
                    <p:cNvPr id="241" name="Group 85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73" y="2756"/>
                      <a:ext cx="148" cy="164"/>
                      <a:chOff x="3973" y="2756"/>
                      <a:chExt cx="148" cy="164"/>
                    </a:xfrm>
                  </p:grpSpPr>
                  <p:sp>
                    <p:nvSpPr>
                      <p:cNvPr id="245" name="Oval 85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6" name="Oval 85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73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242" name="Group 85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985" y="2770"/>
                      <a:ext cx="123" cy="136"/>
                      <a:chOff x="3985" y="2770"/>
                      <a:chExt cx="123" cy="136"/>
                    </a:xfrm>
                  </p:grpSpPr>
                  <p:sp>
                    <p:nvSpPr>
                      <p:cNvPr id="243" name="Oval 85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44" name="Oval 86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985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238" name="Group 861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239" name="Freeform 862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40" name="Freeform 863"/>
                    <p:cNvSpPr>
                      <a:spLocks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59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59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59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59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12" name="Group 864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grpSp>
                <p:nvGrpSpPr>
                  <p:cNvPr id="231" name="Group 865"/>
                  <p:cNvGrpSpPr>
                    <a:grpSpLocks/>
                  </p:cNvGrpSpPr>
                  <p:nvPr/>
                </p:nvGrpSpPr>
                <p:grpSpPr bwMode="auto">
                  <a:xfrm>
                    <a:off x="3973" y="2756"/>
                    <a:ext cx="148" cy="164"/>
                    <a:chOff x="3973" y="2756"/>
                    <a:chExt cx="148" cy="164"/>
                  </a:xfrm>
                </p:grpSpPr>
                <p:sp>
                  <p:nvSpPr>
                    <p:cNvPr id="235" name="Oval 8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36" name="Oval 8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73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32" name="Group 868"/>
                  <p:cNvGrpSpPr>
                    <a:grpSpLocks/>
                  </p:cNvGrpSpPr>
                  <p:nvPr/>
                </p:nvGrpSpPr>
                <p:grpSpPr bwMode="auto">
                  <a:xfrm>
                    <a:off x="3985" y="2770"/>
                    <a:ext cx="123" cy="136"/>
                    <a:chOff x="3985" y="2770"/>
                    <a:chExt cx="123" cy="136"/>
                  </a:xfrm>
                </p:grpSpPr>
                <p:sp>
                  <p:nvSpPr>
                    <p:cNvPr id="233" name="Oval 86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34" name="Oval 8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985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213" name="Group 871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229" name="Freeform 872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30" name="Freeform 873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4" name="Group 874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227" name="Oval 875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28" name="Oval 876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5" name="Group 877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225" name="Oval 878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26" name="Oval 879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6" name="Group 880"/>
                <p:cNvGrpSpPr>
                  <a:grpSpLocks/>
                </p:cNvGrpSpPr>
                <p:nvPr/>
              </p:nvGrpSpPr>
              <p:grpSpPr bwMode="auto">
                <a:xfrm>
                  <a:off x="1177" y="1822"/>
                  <a:ext cx="405" cy="434"/>
                  <a:chOff x="3973" y="2756"/>
                  <a:chExt cx="148" cy="164"/>
                </a:xfrm>
              </p:grpSpPr>
              <p:sp>
                <p:nvSpPr>
                  <p:cNvPr id="223" name="Oval 881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24" name="Oval 882"/>
                  <p:cNvSpPr>
                    <a:spLocks noChangeArrowheads="1"/>
                  </p:cNvSpPr>
                  <p:nvPr/>
                </p:nvSpPr>
                <p:spPr bwMode="auto">
                  <a:xfrm>
                    <a:off x="3973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7" name="Group 883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221" name="Oval 884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22" name="Oval 885"/>
                  <p:cNvSpPr>
                    <a:spLocks noChangeArrowheads="1"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18" name="Group 886"/>
                <p:cNvGrpSpPr>
                  <a:grpSpLocks/>
                </p:cNvGrpSpPr>
                <p:nvPr/>
              </p:nvGrpSpPr>
              <p:grpSpPr bwMode="auto">
                <a:xfrm>
                  <a:off x="1210" y="1860"/>
                  <a:ext cx="337" cy="358"/>
                  <a:chOff x="3985" y="2770"/>
                  <a:chExt cx="123" cy="136"/>
                </a:xfrm>
              </p:grpSpPr>
              <p:sp>
                <p:nvSpPr>
                  <p:cNvPr id="219" name="Freeform 887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20" name="Freeform 888"/>
                  <p:cNvSpPr>
                    <a:spLocks/>
                  </p:cNvSpPr>
                  <p:nvPr/>
                </p:nvSpPr>
                <p:spPr bwMode="auto">
                  <a:xfrm>
                    <a:off x="3985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59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59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59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59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152" name="Group 889"/>
              <p:cNvGrpSpPr>
                <a:grpSpLocks/>
              </p:cNvGrpSpPr>
              <p:nvPr/>
            </p:nvGrpSpPr>
            <p:grpSpPr bwMode="auto">
              <a:xfrm>
                <a:off x="2519" y="1822"/>
                <a:ext cx="409" cy="434"/>
                <a:chOff x="2298" y="1822"/>
                <a:chExt cx="409" cy="434"/>
              </a:xfrm>
            </p:grpSpPr>
            <p:grpSp>
              <p:nvGrpSpPr>
                <p:cNvPr id="175" name="Group 890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201" name="Group 891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grpSp>
                  <p:nvGrpSpPr>
                    <p:cNvPr id="205" name="Group 89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81" y="2756"/>
                      <a:ext cx="148" cy="164"/>
                      <a:chOff x="4381" y="2756"/>
                      <a:chExt cx="148" cy="164"/>
                    </a:xfrm>
                  </p:grpSpPr>
                  <p:sp>
                    <p:nvSpPr>
                      <p:cNvPr id="209" name="Oval 89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solidFill>
                        <a:srgbClr val="CC0000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10" name="Oval 8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81" y="2756"/>
                        <a:ext cx="148" cy="164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  <p:grpSp>
                  <p:nvGrpSpPr>
                    <p:cNvPr id="206" name="Group 89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393" y="2770"/>
                      <a:ext cx="123" cy="136"/>
                      <a:chOff x="4393" y="2770"/>
                      <a:chExt cx="123" cy="136"/>
                    </a:xfrm>
                  </p:grpSpPr>
                  <p:sp>
                    <p:nvSpPr>
                      <p:cNvPr id="207" name="Oval 89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  <p:sp>
                    <p:nvSpPr>
                      <p:cNvPr id="208" name="Oval 89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93" y="2770"/>
                        <a:ext cx="123" cy="136"/>
                      </a:xfrm>
                      <a:prstGeom prst="ellipse">
                        <a:avLst/>
                      </a:prstGeom>
                      <a:noFill/>
                      <a:ln w="9525" cap="rnd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ru-RU"/>
                      </a:p>
                    </p:txBody>
                  </p:sp>
                </p:grpSp>
              </p:grpSp>
              <p:grpSp>
                <p:nvGrpSpPr>
                  <p:cNvPr id="202" name="Group 898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203" name="Freeform 899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04" name="Freeform 900"/>
                    <p:cNvSpPr>
                      <a:spLocks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custGeom>
                      <a:avLst/>
                      <a:gdLst>
                        <a:gd name="T0" fmla="*/ 123 w 123"/>
                        <a:gd name="T1" fmla="*/ 68 h 136"/>
                        <a:gd name="T2" fmla="*/ 72 w 123"/>
                        <a:gd name="T3" fmla="*/ 66 h 136"/>
                        <a:gd name="T4" fmla="*/ 118 w 123"/>
                        <a:gd name="T5" fmla="*/ 42 h 136"/>
                        <a:gd name="T6" fmla="*/ 71 w 123"/>
                        <a:gd name="T7" fmla="*/ 62 h 136"/>
                        <a:gd name="T8" fmla="*/ 105 w 123"/>
                        <a:gd name="T9" fmla="*/ 20 h 136"/>
                        <a:gd name="T10" fmla="*/ 68 w 123"/>
                        <a:gd name="T11" fmla="*/ 58 h 136"/>
                        <a:gd name="T12" fmla="*/ 85 w 123"/>
                        <a:gd name="T13" fmla="*/ 5 h 136"/>
                        <a:gd name="T14" fmla="*/ 64 w 123"/>
                        <a:gd name="T15" fmla="*/ 56 h 136"/>
                        <a:gd name="T16" fmla="*/ 62 w 123"/>
                        <a:gd name="T17" fmla="*/ 0 h 136"/>
                        <a:gd name="T18" fmla="*/ 60 w 123"/>
                        <a:gd name="T19" fmla="*/ 56 h 136"/>
                        <a:gd name="T20" fmla="*/ 38 w 123"/>
                        <a:gd name="T21" fmla="*/ 5 h 136"/>
                        <a:gd name="T22" fmla="*/ 56 w 123"/>
                        <a:gd name="T23" fmla="*/ 58 h 136"/>
                        <a:gd name="T24" fmla="*/ 18 w 123"/>
                        <a:gd name="T25" fmla="*/ 20 h 136"/>
                        <a:gd name="T26" fmla="*/ 53 w 123"/>
                        <a:gd name="T27" fmla="*/ 62 h 136"/>
                        <a:gd name="T28" fmla="*/ 5 w 123"/>
                        <a:gd name="T29" fmla="*/ 42 h 136"/>
                        <a:gd name="T30" fmla="*/ 51 w 123"/>
                        <a:gd name="T31" fmla="*/ 66 h 136"/>
                        <a:gd name="T32" fmla="*/ 0 w 123"/>
                        <a:gd name="T33" fmla="*/ 68 h 136"/>
                        <a:gd name="T34" fmla="*/ 51 w 123"/>
                        <a:gd name="T35" fmla="*/ 71 h 136"/>
                        <a:gd name="T36" fmla="*/ 5 w 123"/>
                        <a:gd name="T37" fmla="*/ 94 h 136"/>
                        <a:gd name="T38" fmla="*/ 53 w 123"/>
                        <a:gd name="T39" fmla="*/ 75 h 136"/>
                        <a:gd name="T40" fmla="*/ 18 w 123"/>
                        <a:gd name="T41" fmla="*/ 116 h 136"/>
                        <a:gd name="T42" fmla="*/ 56 w 123"/>
                        <a:gd name="T43" fmla="*/ 78 h 136"/>
                        <a:gd name="T44" fmla="*/ 38 w 123"/>
                        <a:gd name="T45" fmla="*/ 131 h 136"/>
                        <a:gd name="T46" fmla="*/ 60 w 123"/>
                        <a:gd name="T47" fmla="*/ 80 h 136"/>
                        <a:gd name="T48" fmla="*/ 62 w 123"/>
                        <a:gd name="T49" fmla="*/ 136 h 136"/>
                        <a:gd name="T50" fmla="*/ 64 w 123"/>
                        <a:gd name="T51" fmla="*/ 80 h 136"/>
                        <a:gd name="T52" fmla="*/ 85 w 123"/>
                        <a:gd name="T53" fmla="*/ 131 h 136"/>
                        <a:gd name="T54" fmla="*/ 68 w 123"/>
                        <a:gd name="T55" fmla="*/ 78 h 136"/>
                        <a:gd name="T56" fmla="*/ 105 w 123"/>
                        <a:gd name="T57" fmla="*/ 116 h 136"/>
                        <a:gd name="T58" fmla="*/ 71 w 123"/>
                        <a:gd name="T59" fmla="*/ 75 h 136"/>
                        <a:gd name="T60" fmla="*/ 118 w 123"/>
                        <a:gd name="T61" fmla="*/ 94 h 136"/>
                        <a:gd name="T62" fmla="*/ 72 w 123"/>
                        <a:gd name="T63" fmla="*/ 71 h 136"/>
                        <a:gd name="T64" fmla="*/ 123 w 123"/>
                        <a:gd name="T65" fmla="*/ 68 h 13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</a:cxnLst>
                      <a:rect l="0" t="0" r="r" b="b"/>
                      <a:pathLst>
                        <a:path w="123" h="136">
                          <a:moveTo>
                            <a:pt x="123" y="68"/>
                          </a:moveTo>
                          <a:lnTo>
                            <a:pt x="72" y="66"/>
                          </a:lnTo>
                          <a:lnTo>
                            <a:pt x="118" y="42"/>
                          </a:lnTo>
                          <a:lnTo>
                            <a:pt x="71" y="62"/>
                          </a:lnTo>
                          <a:lnTo>
                            <a:pt x="105" y="20"/>
                          </a:lnTo>
                          <a:lnTo>
                            <a:pt x="68" y="58"/>
                          </a:lnTo>
                          <a:lnTo>
                            <a:pt x="85" y="5"/>
                          </a:lnTo>
                          <a:lnTo>
                            <a:pt x="64" y="56"/>
                          </a:lnTo>
                          <a:lnTo>
                            <a:pt x="62" y="0"/>
                          </a:lnTo>
                          <a:lnTo>
                            <a:pt x="60" y="56"/>
                          </a:lnTo>
                          <a:lnTo>
                            <a:pt x="38" y="5"/>
                          </a:lnTo>
                          <a:lnTo>
                            <a:pt x="56" y="58"/>
                          </a:lnTo>
                          <a:lnTo>
                            <a:pt x="18" y="20"/>
                          </a:lnTo>
                          <a:lnTo>
                            <a:pt x="53" y="62"/>
                          </a:lnTo>
                          <a:lnTo>
                            <a:pt x="5" y="42"/>
                          </a:lnTo>
                          <a:lnTo>
                            <a:pt x="51" y="66"/>
                          </a:lnTo>
                          <a:lnTo>
                            <a:pt x="0" y="68"/>
                          </a:lnTo>
                          <a:lnTo>
                            <a:pt x="51" y="71"/>
                          </a:lnTo>
                          <a:lnTo>
                            <a:pt x="5" y="94"/>
                          </a:lnTo>
                          <a:lnTo>
                            <a:pt x="53" y="75"/>
                          </a:lnTo>
                          <a:lnTo>
                            <a:pt x="18" y="116"/>
                          </a:lnTo>
                          <a:lnTo>
                            <a:pt x="56" y="78"/>
                          </a:lnTo>
                          <a:lnTo>
                            <a:pt x="38" y="131"/>
                          </a:lnTo>
                          <a:lnTo>
                            <a:pt x="60" y="80"/>
                          </a:lnTo>
                          <a:lnTo>
                            <a:pt x="62" y="136"/>
                          </a:lnTo>
                          <a:lnTo>
                            <a:pt x="64" y="80"/>
                          </a:lnTo>
                          <a:lnTo>
                            <a:pt x="85" y="131"/>
                          </a:lnTo>
                          <a:lnTo>
                            <a:pt x="68" y="78"/>
                          </a:lnTo>
                          <a:lnTo>
                            <a:pt x="105" y="116"/>
                          </a:lnTo>
                          <a:lnTo>
                            <a:pt x="71" y="75"/>
                          </a:lnTo>
                          <a:lnTo>
                            <a:pt x="118" y="94"/>
                          </a:lnTo>
                          <a:lnTo>
                            <a:pt x="72" y="71"/>
                          </a:lnTo>
                          <a:lnTo>
                            <a:pt x="123" y="68"/>
                          </a:lnTo>
                          <a:close/>
                        </a:path>
                      </a:pathLst>
                    </a:custGeom>
                    <a:noFill/>
                    <a:ln w="9525" cap="rnd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76" name="Group 901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grpSp>
                <p:nvGrpSpPr>
                  <p:cNvPr id="195" name="Group 902"/>
                  <p:cNvGrpSpPr>
                    <a:grpSpLocks/>
                  </p:cNvGrpSpPr>
                  <p:nvPr/>
                </p:nvGrpSpPr>
                <p:grpSpPr bwMode="auto">
                  <a:xfrm>
                    <a:off x="4381" y="2756"/>
                    <a:ext cx="148" cy="164"/>
                    <a:chOff x="4381" y="2756"/>
                    <a:chExt cx="148" cy="164"/>
                  </a:xfrm>
                </p:grpSpPr>
                <p:sp>
                  <p:nvSpPr>
                    <p:cNvPr id="199" name="Oval 90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solidFill>
                      <a:srgbClr val="CC0000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00" name="Oval 9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81" y="2756"/>
                      <a:ext cx="148" cy="164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96" name="Group 905"/>
                  <p:cNvGrpSpPr>
                    <a:grpSpLocks/>
                  </p:cNvGrpSpPr>
                  <p:nvPr/>
                </p:nvGrpSpPr>
                <p:grpSpPr bwMode="auto">
                  <a:xfrm>
                    <a:off x="4393" y="2770"/>
                    <a:ext cx="123" cy="136"/>
                    <a:chOff x="4393" y="2770"/>
                    <a:chExt cx="123" cy="136"/>
                  </a:xfrm>
                </p:grpSpPr>
                <p:sp>
                  <p:nvSpPr>
                    <p:cNvPr id="197" name="Oval 90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98" name="Oval 90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93" y="2770"/>
                      <a:ext cx="123" cy="136"/>
                    </a:xfrm>
                    <a:prstGeom prst="ellipse">
                      <a:avLst/>
                    </a:prstGeom>
                    <a:noFill/>
                    <a:ln w="9525" cap="rnd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</p:grpSp>
            <p:grpSp>
              <p:nvGrpSpPr>
                <p:cNvPr id="177" name="Group 908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93" name="Freeform 909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94" name="Freeform 910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78" name="Group 911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91" name="Oval 912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92" name="Oval 913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79" name="Group 914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89" name="Oval 915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90" name="Oval 916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80" name="Group 917"/>
                <p:cNvGrpSpPr>
                  <a:grpSpLocks/>
                </p:cNvGrpSpPr>
                <p:nvPr/>
              </p:nvGrpSpPr>
              <p:grpSpPr bwMode="auto">
                <a:xfrm>
                  <a:off x="2298" y="1822"/>
                  <a:ext cx="409" cy="434"/>
                  <a:chOff x="4381" y="2756"/>
                  <a:chExt cx="148" cy="164"/>
                </a:xfrm>
              </p:grpSpPr>
              <p:sp>
                <p:nvSpPr>
                  <p:cNvPr id="187" name="Oval 918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solidFill>
                    <a:srgbClr val="CC0000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8" name="Oval 919"/>
                  <p:cNvSpPr>
                    <a:spLocks noChangeArrowheads="1"/>
                  </p:cNvSpPr>
                  <p:nvPr/>
                </p:nvSpPr>
                <p:spPr bwMode="auto">
                  <a:xfrm>
                    <a:off x="4381" y="2756"/>
                    <a:ext cx="148" cy="164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81" name="Group 920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85" name="Oval 921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solidFill>
                    <a:srgbClr val="FFFFFF"/>
                  </a:solidFill>
                  <a:ln w="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6" name="Oval 922"/>
                  <p:cNvSpPr>
                    <a:spLocks noChangeArrowheads="1"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prstGeom prst="ellipse">
                    <a:avLst/>
                  </a:prstGeom>
                  <a:noFill/>
                  <a:ln w="9525" cap="rnd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82" name="Group 923"/>
                <p:cNvGrpSpPr>
                  <a:grpSpLocks/>
                </p:cNvGrpSpPr>
                <p:nvPr/>
              </p:nvGrpSpPr>
              <p:grpSpPr bwMode="auto">
                <a:xfrm>
                  <a:off x="2330" y="1860"/>
                  <a:ext cx="340" cy="358"/>
                  <a:chOff x="4393" y="2770"/>
                  <a:chExt cx="123" cy="136"/>
                </a:xfrm>
              </p:grpSpPr>
              <p:sp>
                <p:nvSpPr>
                  <p:cNvPr id="183" name="Freeform 924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4" name="Freeform 925"/>
                  <p:cNvSpPr>
                    <a:spLocks/>
                  </p:cNvSpPr>
                  <p:nvPr/>
                </p:nvSpPr>
                <p:spPr bwMode="auto">
                  <a:xfrm>
                    <a:off x="4393" y="2770"/>
                    <a:ext cx="123" cy="136"/>
                  </a:xfrm>
                  <a:custGeom>
                    <a:avLst/>
                    <a:gdLst>
                      <a:gd name="T0" fmla="*/ 123 w 123"/>
                      <a:gd name="T1" fmla="*/ 68 h 136"/>
                      <a:gd name="T2" fmla="*/ 72 w 123"/>
                      <a:gd name="T3" fmla="*/ 66 h 136"/>
                      <a:gd name="T4" fmla="*/ 118 w 123"/>
                      <a:gd name="T5" fmla="*/ 42 h 136"/>
                      <a:gd name="T6" fmla="*/ 71 w 123"/>
                      <a:gd name="T7" fmla="*/ 62 h 136"/>
                      <a:gd name="T8" fmla="*/ 105 w 123"/>
                      <a:gd name="T9" fmla="*/ 20 h 136"/>
                      <a:gd name="T10" fmla="*/ 68 w 123"/>
                      <a:gd name="T11" fmla="*/ 58 h 136"/>
                      <a:gd name="T12" fmla="*/ 85 w 123"/>
                      <a:gd name="T13" fmla="*/ 5 h 136"/>
                      <a:gd name="T14" fmla="*/ 64 w 123"/>
                      <a:gd name="T15" fmla="*/ 56 h 136"/>
                      <a:gd name="T16" fmla="*/ 62 w 123"/>
                      <a:gd name="T17" fmla="*/ 0 h 136"/>
                      <a:gd name="T18" fmla="*/ 60 w 123"/>
                      <a:gd name="T19" fmla="*/ 56 h 136"/>
                      <a:gd name="T20" fmla="*/ 38 w 123"/>
                      <a:gd name="T21" fmla="*/ 5 h 136"/>
                      <a:gd name="T22" fmla="*/ 56 w 123"/>
                      <a:gd name="T23" fmla="*/ 58 h 136"/>
                      <a:gd name="T24" fmla="*/ 18 w 123"/>
                      <a:gd name="T25" fmla="*/ 20 h 136"/>
                      <a:gd name="T26" fmla="*/ 53 w 123"/>
                      <a:gd name="T27" fmla="*/ 62 h 136"/>
                      <a:gd name="T28" fmla="*/ 5 w 123"/>
                      <a:gd name="T29" fmla="*/ 42 h 136"/>
                      <a:gd name="T30" fmla="*/ 51 w 123"/>
                      <a:gd name="T31" fmla="*/ 66 h 136"/>
                      <a:gd name="T32" fmla="*/ 0 w 123"/>
                      <a:gd name="T33" fmla="*/ 68 h 136"/>
                      <a:gd name="T34" fmla="*/ 51 w 123"/>
                      <a:gd name="T35" fmla="*/ 71 h 136"/>
                      <a:gd name="T36" fmla="*/ 5 w 123"/>
                      <a:gd name="T37" fmla="*/ 94 h 136"/>
                      <a:gd name="T38" fmla="*/ 53 w 123"/>
                      <a:gd name="T39" fmla="*/ 75 h 136"/>
                      <a:gd name="T40" fmla="*/ 18 w 123"/>
                      <a:gd name="T41" fmla="*/ 116 h 136"/>
                      <a:gd name="T42" fmla="*/ 56 w 123"/>
                      <a:gd name="T43" fmla="*/ 78 h 136"/>
                      <a:gd name="T44" fmla="*/ 38 w 123"/>
                      <a:gd name="T45" fmla="*/ 131 h 136"/>
                      <a:gd name="T46" fmla="*/ 60 w 123"/>
                      <a:gd name="T47" fmla="*/ 80 h 136"/>
                      <a:gd name="T48" fmla="*/ 62 w 123"/>
                      <a:gd name="T49" fmla="*/ 136 h 136"/>
                      <a:gd name="T50" fmla="*/ 64 w 123"/>
                      <a:gd name="T51" fmla="*/ 80 h 136"/>
                      <a:gd name="T52" fmla="*/ 85 w 123"/>
                      <a:gd name="T53" fmla="*/ 131 h 136"/>
                      <a:gd name="T54" fmla="*/ 68 w 123"/>
                      <a:gd name="T55" fmla="*/ 78 h 136"/>
                      <a:gd name="T56" fmla="*/ 105 w 123"/>
                      <a:gd name="T57" fmla="*/ 116 h 136"/>
                      <a:gd name="T58" fmla="*/ 71 w 123"/>
                      <a:gd name="T59" fmla="*/ 75 h 136"/>
                      <a:gd name="T60" fmla="*/ 118 w 123"/>
                      <a:gd name="T61" fmla="*/ 94 h 136"/>
                      <a:gd name="T62" fmla="*/ 72 w 123"/>
                      <a:gd name="T63" fmla="*/ 71 h 136"/>
                      <a:gd name="T64" fmla="*/ 123 w 123"/>
                      <a:gd name="T65" fmla="*/ 68 h 1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</a:cxnLst>
                    <a:rect l="0" t="0" r="r" b="b"/>
                    <a:pathLst>
                      <a:path w="123" h="136">
                        <a:moveTo>
                          <a:pt x="123" y="68"/>
                        </a:moveTo>
                        <a:lnTo>
                          <a:pt x="72" y="66"/>
                        </a:lnTo>
                        <a:lnTo>
                          <a:pt x="118" y="42"/>
                        </a:lnTo>
                        <a:lnTo>
                          <a:pt x="71" y="62"/>
                        </a:lnTo>
                        <a:lnTo>
                          <a:pt x="105" y="20"/>
                        </a:lnTo>
                        <a:lnTo>
                          <a:pt x="68" y="58"/>
                        </a:lnTo>
                        <a:lnTo>
                          <a:pt x="85" y="5"/>
                        </a:lnTo>
                        <a:lnTo>
                          <a:pt x="64" y="56"/>
                        </a:lnTo>
                        <a:lnTo>
                          <a:pt x="62" y="0"/>
                        </a:lnTo>
                        <a:lnTo>
                          <a:pt x="60" y="56"/>
                        </a:lnTo>
                        <a:lnTo>
                          <a:pt x="38" y="5"/>
                        </a:lnTo>
                        <a:lnTo>
                          <a:pt x="56" y="58"/>
                        </a:lnTo>
                        <a:lnTo>
                          <a:pt x="18" y="20"/>
                        </a:lnTo>
                        <a:lnTo>
                          <a:pt x="53" y="62"/>
                        </a:lnTo>
                        <a:lnTo>
                          <a:pt x="5" y="42"/>
                        </a:lnTo>
                        <a:lnTo>
                          <a:pt x="51" y="66"/>
                        </a:lnTo>
                        <a:lnTo>
                          <a:pt x="0" y="68"/>
                        </a:lnTo>
                        <a:lnTo>
                          <a:pt x="51" y="71"/>
                        </a:lnTo>
                        <a:lnTo>
                          <a:pt x="5" y="94"/>
                        </a:lnTo>
                        <a:lnTo>
                          <a:pt x="53" y="75"/>
                        </a:lnTo>
                        <a:lnTo>
                          <a:pt x="18" y="116"/>
                        </a:lnTo>
                        <a:lnTo>
                          <a:pt x="56" y="78"/>
                        </a:lnTo>
                        <a:lnTo>
                          <a:pt x="38" y="131"/>
                        </a:lnTo>
                        <a:lnTo>
                          <a:pt x="60" y="80"/>
                        </a:lnTo>
                        <a:lnTo>
                          <a:pt x="62" y="136"/>
                        </a:lnTo>
                        <a:lnTo>
                          <a:pt x="64" y="80"/>
                        </a:lnTo>
                        <a:lnTo>
                          <a:pt x="85" y="131"/>
                        </a:lnTo>
                        <a:lnTo>
                          <a:pt x="68" y="78"/>
                        </a:lnTo>
                        <a:lnTo>
                          <a:pt x="105" y="116"/>
                        </a:lnTo>
                        <a:lnTo>
                          <a:pt x="71" y="75"/>
                        </a:lnTo>
                        <a:lnTo>
                          <a:pt x="118" y="94"/>
                        </a:lnTo>
                        <a:lnTo>
                          <a:pt x="72" y="71"/>
                        </a:lnTo>
                        <a:lnTo>
                          <a:pt x="123" y="68"/>
                        </a:lnTo>
                        <a:close/>
                      </a:path>
                    </a:pathLst>
                  </a:custGeom>
                  <a:noFill/>
                  <a:ln w="9525" cap="rnd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153" name="Freeform 926"/>
              <p:cNvSpPr>
                <a:spLocks/>
              </p:cNvSpPr>
              <p:nvPr/>
            </p:nvSpPr>
            <p:spPr bwMode="auto">
              <a:xfrm>
                <a:off x="879" y="1608"/>
                <a:ext cx="4" cy="261"/>
              </a:xfrm>
              <a:custGeom>
                <a:avLst/>
                <a:gdLst>
                  <a:gd name="T0" fmla="*/ 0 w 4"/>
                  <a:gd name="T1" fmla="*/ 0 h 232"/>
                  <a:gd name="T2" fmla="*/ 4 w 4"/>
                  <a:gd name="T3" fmla="*/ 232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4" h="232">
                    <a:moveTo>
                      <a:pt x="0" y="0"/>
                    </a:moveTo>
                    <a:lnTo>
                      <a:pt x="4" y="232"/>
                    </a:lnTo>
                  </a:path>
                </a:pathLst>
              </a:custGeom>
              <a:solidFill>
                <a:srgbClr val="FFFFFF"/>
              </a:solidFill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54" name="Group 927"/>
              <p:cNvGrpSpPr>
                <a:grpSpLocks/>
              </p:cNvGrpSpPr>
              <p:nvPr/>
            </p:nvGrpSpPr>
            <p:grpSpPr bwMode="auto">
              <a:xfrm>
                <a:off x="723" y="1608"/>
                <a:ext cx="320" cy="321"/>
                <a:chOff x="0" y="2496"/>
                <a:chExt cx="304" cy="285"/>
              </a:xfrm>
            </p:grpSpPr>
            <p:sp>
              <p:nvSpPr>
                <p:cNvPr id="173" name="Line 928"/>
                <p:cNvSpPr>
                  <a:spLocks noChangeShapeType="1"/>
                </p:cNvSpPr>
                <p:nvPr/>
              </p:nvSpPr>
              <p:spPr bwMode="auto">
                <a:xfrm>
                  <a:off x="148" y="2496"/>
                  <a:ext cx="3" cy="285"/>
                </a:xfrm>
                <a:prstGeom prst="line">
                  <a:avLst/>
                </a:prstGeom>
                <a:no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74" name="Freeform 929"/>
                <p:cNvSpPr>
                  <a:spLocks noEditPoints="1"/>
                </p:cNvSpPr>
                <p:nvPr/>
              </p:nvSpPr>
              <p:spPr bwMode="auto">
                <a:xfrm>
                  <a:off x="0" y="2592"/>
                  <a:ext cx="304" cy="48"/>
                </a:xfrm>
                <a:custGeom>
                  <a:avLst/>
                  <a:gdLst>
                    <a:gd name="T0" fmla="*/ 0 w 190"/>
                    <a:gd name="T1" fmla="*/ 0 h 18"/>
                    <a:gd name="T2" fmla="*/ 18 w 190"/>
                    <a:gd name="T3" fmla="*/ 0 h 18"/>
                    <a:gd name="T4" fmla="*/ 18 w 190"/>
                    <a:gd name="T5" fmla="*/ 18 h 18"/>
                    <a:gd name="T6" fmla="*/ 0 w 190"/>
                    <a:gd name="T7" fmla="*/ 18 h 18"/>
                    <a:gd name="T8" fmla="*/ 0 w 190"/>
                    <a:gd name="T9" fmla="*/ 0 h 18"/>
                    <a:gd name="T10" fmla="*/ 36 w 190"/>
                    <a:gd name="T11" fmla="*/ 0 h 18"/>
                    <a:gd name="T12" fmla="*/ 54 w 190"/>
                    <a:gd name="T13" fmla="*/ 0 h 18"/>
                    <a:gd name="T14" fmla="*/ 54 w 190"/>
                    <a:gd name="T15" fmla="*/ 18 h 18"/>
                    <a:gd name="T16" fmla="*/ 36 w 190"/>
                    <a:gd name="T17" fmla="*/ 18 h 18"/>
                    <a:gd name="T18" fmla="*/ 36 w 190"/>
                    <a:gd name="T19" fmla="*/ 0 h 18"/>
                    <a:gd name="T20" fmla="*/ 72 w 190"/>
                    <a:gd name="T21" fmla="*/ 0 h 18"/>
                    <a:gd name="T22" fmla="*/ 90 w 190"/>
                    <a:gd name="T23" fmla="*/ 0 h 18"/>
                    <a:gd name="T24" fmla="*/ 90 w 190"/>
                    <a:gd name="T25" fmla="*/ 18 h 18"/>
                    <a:gd name="T26" fmla="*/ 72 w 190"/>
                    <a:gd name="T27" fmla="*/ 18 h 18"/>
                    <a:gd name="T28" fmla="*/ 72 w 190"/>
                    <a:gd name="T29" fmla="*/ 0 h 18"/>
                    <a:gd name="T30" fmla="*/ 108 w 190"/>
                    <a:gd name="T31" fmla="*/ 0 h 18"/>
                    <a:gd name="T32" fmla="*/ 126 w 190"/>
                    <a:gd name="T33" fmla="*/ 0 h 18"/>
                    <a:gd name="T34" fmla="*/ 126 w 190"/>
                    <a:gd name="T35" fmla="*/ 18 h 18"/>
                    <a:gd name="T36" fmla="*/ 108 w 190"/>
                    <a:gd name="T37" fmla="*/ 18 h 18"/>
                    <a:gd name="T38" fmla="*/ 108 w 190"/>
                    <a:gd name="T39" fmla="*/ 0 h 18"/>
                    <a:gd name="T40" fmla="*/ 144 w 190"/>
                    <a:gd name="T41" fmla="*/ 0 h 18"/>
                    <a:gd name="T42" fmla="*/ 162 w 190"/>
                    <a:gd name="T43" fmla="*/ 0 h 18"/>
                    <a:gd name="T44" fmla="*/ 162 w 190"/>
                    <a:gd name="T45" fmla="*/ 18 h 18"/>
                    <a:gd name="T46" fmla="*/ 144 w 190"/>
                    <a:gd name="T47" fmla="*/ 18 h 18"/>
                    <a:gd name="T48" fmla="*/ 144 w 190"/>
                    <a:gd name="T49" fmla="*/ 0 h 18"/>
                    <a:gd name="T50" fmla="*/ 180 w 190"/>
                    <a:gd name="T51" fmla="*/ 0 h 18"/>
                    <a:gd name="T52" fmla="*/ 190 w 190"/>
                    <a:gd name="T53" fmla="*/ 0 h 18"/>
                    <a:gd name="T54" fmla="*/ 190 w 190"/>
                    <a:gd name="T55" fmla="*/ 18 h 18"/>
                    <a:gd name="T56" fmla="*/ 180 w 190"/>
                    <a:gd name="T57" fmla="*/ 18 h 18"/>
                    <a:gd name="T58" fmla="*/ 180 w 190"/>
                    <a:gd name="T59" fmla="*/ 0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90" h="18">
                      <a:moveTo>
                        <a:pt x="0" y="0"/>
                      </a:moveTo>
                      <a:lnTo>
                        <a:pt x="18" y="0"/>
                      </a:lnTo>
                      <a:lnTo>
                        <a:pt x="18" y="18"/>
                      </a:lnTo>
                      <a:lnTo>
                        <a:pt x="0" y="18"/>
                      </a:lnTo>
                      <a:lnTo>
                        <a:pt x="0" y="0"/>
                      </a:lnTo>
                      <a:close/>
                      <a:moveTo>
                        <a:pt x="36" y="0"/>
                      </a:moveTo>
                      <a:lnTo>
                        <a:pt x="54" y="0"/>
                      </a:lnTo>
                      <a:lnTo>
                        <a:pt x="54" y="18"/>
                      </a:lnTo>
                      <a:lnTo>
                        <a:pt x="36" y="18"/>
                      </a:lnTo>
                      <a:lnTo>
                        <a:pt x="36" y="0"/>
                      </a:lnTo>
                      <a:close/>
                      <a:moveTo>
                        <a:pt x="72" y="0"/>
                      </a:moveTo>
                      <a:lnTo>
                        <a:pt x="90" y="0"/>
                      </a:lnTo>
                      <a:lnTo>
                        <a:pt x="90" y="18"/>
                      </a:lnTo>
                      <a:lnTo>
                        <a:pt x="72" y="18"/>
                      </a:lnTo>
                      <a:lnTo>
                        <a:pt x="72" y="0"/>
                      </a:lnTo>
                      <a:close/>
                      <a:moveTo>
                        <a:pt x="108" y="0"/>
                      </a:moveTo>
                      <a:lnTo>
                        <a:pt x="126" y="0"/>
                      </a:lnTo>
                      <a:lnTo>
                        <a:pt x="126" y="18"/>
                      </a:lnTo>
                      <a:lnTo>
                        <a:pt x="108" y="18"/>
                      </a:lnTo>
                      <a:lnTo>
                        <a:pt x="108" y="0"/>
                      </a:lnTo>
                      <a:close/>
                      <a:moveTo>
                        <a:pt x="144" y="0"/>
                      </a:moveTo>
                      <a:lnTo>
                        <a:pt x="162" y="0"/>
                      </a:lnTo>
                      <a:lnTo>
                        <a:pt x="162" y="18"/>
                      </a:lnTo>
                      <a:lnTo>
                        <a:pt x="144" y="18"/>
                      </a:lnTo>
                      <a:lnTo>
                        <a:pt x="144" y="0"/>
                      </a:lnTo>
                      <a:close/>
                      <a:moveTo>
                        <a:pt x="180" y="0"/>
                      </a:moveTo>
                      <a:lnTo>
                        <a:pt x="190" y="0"/>
                      </a:lnTo>
                      <a:lnTo>
                        <a:pt x="190" y="18"/>
                      </a:lnTo>
                      <a:lnTo>
                        <a:pt x="180" y="18"/>
                      </a:lnTo>
                      <a:lnTo>
                        <a:pt x="18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4763" cap="flat">
                  <a:solidFill>
                    <a:srgbClr val="000000"/>
                  </a:solidFill>
                  <a:prstDash val="solid"/>
                  <a:bevel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55" name="Freeform 930"/>
              <p:cNvSpPr>
                <a:spLocks/>
              </p:cNvSpPr>
              <p:nvPr/>
            </p:nvSpPr>
            <p:spPr bwMode="auto">
              <a:xfrm>
                <a:off x="992" y="1095"/>
                <a:ext cx="2088" cy="891"/>
              </a:xfrm>
              <a:custGeom>
                <a:avLst/>
                <a:gdLst>
                  <a:gd name="T0" fmla="*/ 0 w 2088"/>
                  <a:gd name="T1" fmla="*/ 143 h 891"/>
                  <a:gd name="T2" fmla="*/ 110 w 2088"/>
                  <a:gd name="T3" fmla="*/ 0 h 891"/>
                  <a:gd name="T4" fmla="*/ 1668 w 2088"/>
                  <a:gd name="T5" fmla="*/ 0 h 891"/>
                  <a:gd name="T6" fmla="*/ 1875 w 2088"/>
                  <a:gd name="T7" fmla="*/ 99 h 891"/>
                  <a:gd name="T8" fmla="*/ 2088 w 2088"/>
                  <a:gd name="T9" fmla="*/ 513 h 891"/>
                  <a:gd name="T10" fmla="*/ 2072 w 2088"/>
                  <a:gd name="T11" fmla="*/ 881 h 891"/>
                  <a:gd name="T12" fmla="*/ 1771 w 2088"/>
                  <a:gd name="T13" fmla="*/ 891 h 891"/>
                  <a:gd name="T14" fmla="*/ 110 w 2088"/>
                  <a:gd name="T15" fmla="*/ 891 h 891"/>
                  <a:gd name="T16" fmla="*/ 6 w 2088"/>
                  <a:gd name="T17" fmla="*/ 792 h 891"/>
                  <a:gd name="T18" fmla="*/ 8 w 2088"/>
                  <a:gd name="T19" fmla="*/ 131 h 8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88" h="891">
                    <a:moveTo>
                      <a:pt x="0" y="143"/>
                    </a:moveTo>
                    <a:lnTo>
                      <a:pt x="110" y="0"/>
                    </a:lnTo>
                    <a:lnTo>
                      <a:pt x="1668" y="0"/>
                    </a:lnTo>
                    <a:lnTo>
                      <a:pt x="1875" y="99"/>
                    </a:lnTo>
                    <a:lnTo>
                      <a:pt x="2088" y="513"/>
                    </a:lnTo>
                    <a:lnTo>
                      <a:pt x="2072" y="881"/>
                    </a:lnTo>
                    <a:lnTo>
                      <a:pt x="1771" y="891"/>
                    </a:lnTo>
                    <a:lnTo>
                      <a:pt x="110" y="891"/>
                    </a:lnTo>
                    <a:lnTo>
                      <a:pt x="6" y="792"/>
                    </a:lnTo>
                    <a:lnTo>
                      <a:pt x="8" y="131"/>
                    </a:lnTo>
                  </a:path>
                </a:pathLst>
              </a:custGeom>
              <a:gradFill rotWithShape="1">
                <a:gsLst>
                  <a:gs pos="0">
                    <a:srgbClr val="00D200"/>
                  </a:gs>
                  <a:gs pos="50000">
                    <a:srgbClr val="008000"/>
                  </a:gs>
                  <a:gs pos="100000">
                    <a:srgbClr val="00D200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>
                <a:outerShdw dist="107763" dir="18900000" algn="ctr" rotWithShape="0">
                  <a:srgbClr val="004800">
                    <a:alpha val="50000"/>
                  </a:srgbClr>
                </a:outerShdw>
              </a:effec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6" name="Rectangle 931"/>
              <p:cNvSpPr>
                <a:spLocks noChangeArrowheads="1"/>
              </p:cNvSpPr>
              <p:nvPr/>
            </p:nvSpPr>
            <p:spPr bwMode="auto">
              <a:xfrm>
                <a:off x="1093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57" name="Rectangle 932"/>
              <p:cNvSpPr>
                <a:spLocks noChangeArrowheads="1"/>
              </p:cNvSpPr>
              <p:nvPr/>
            </p:nvSpPr>
            <p:spPr bwMode="auto">
              <a:xfrm>
                <a:off x="1526" y="1365"/>
                <a:ext cx="186" cy="264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58" name="Rectangle 933"/>
              <p:cNvSpPr>
                <a:spLocks noChangeArrowheads="1"/>
              </p:cNvSpPr>
              <p:nvPr/>
            </p:nvSpPr>
            <p:spPr bwMode="auto">
              <a:xfrm>
                <a:off x="2408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159" name="Group 934"/>
              <p:cNvGrpSpPr>
                <a:grpSpLocks/>
              </p:cNvGrpSpPr>
              <p:nvPr/>
            </p:nvGrpSpPr>
            <p:grpSpPr bwMode="auto">
              <a:xfrm>
                <a:off x="1346" y="960"/>
                <a:ext cx="202" cy="192"/>
                <a:chOff x="5136" y="1968"/>
                <a:chExt cx="192" cy="171"/>
              </a:xfrm>
            </p:grpSpPr>
            <p:sp>
              <p:nvSpPr>
                <p:cNvPr id="171" name="Oval 935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72" name="Freeform 936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60" name="Freeform 937"/>
              <p:cNvSpPr>
                <a:spLocks/>
              </p:cNvSpPr>
              <p:nvPr/>
            </p:nvSpPr>
            <p:spPr bwMode="auto">
              <a:xfrm>
                <a:off x="1043" y="1878"/>
                <a:ext cx="1818" cy="1"/>
              </a:xfrm>
              <a:custGeom>
                <a:avLst/>
                <a:gdLst>
                  <a:gd name="T0" fmla="*/ 0 w 1728"/>
                  <a:gd name="T1" fmla="*/ 0 h 1"/>
                  <a:gd name="T2" fmla="*/ 1728 w 1728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728" h="1">
                    <a:moveTo>
                      <a:pt x="0" y="0"/>
                    </a:moveTo>
                    <a:cubicBezTo>
                      <a:pt x="0" y="0"/>
                      <a:pt x="864" y="0"/>
                      <a:pt x="1728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1" name="Freeform 938"/>
              <p:cNvSpPr>
                <a:spLocks/>
              </p:cNvSpPr>
              <p:nvPr/>
            </p:nvSpPr>
            <p:spPr bwMode="auto">
              <a:xfrm>
                <a:off x="1007" y="1229"/>
                <a:ext cx="1854" cy="1"/>
              </a:xfrm>
              <a:custGeom>
                <a:avLst/>
                <a:gdLst>
                  <a:gd name="T0" fmla="*/ 0 w 1762"/>
                  <a:gd name="T1" fmla="*/ 0 h 1"/>
                  <a:gd name="T2" fmla="*/ 1762 w 1762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762" h="1">
                    <a:moveTo>
                      <a:pt x="0" y="0"/>
                    </a:moveTo>
                    <a:cubicBezTo>
                      <a:pt x="293" y="0"/>
                      <a:pt x="1395" y="0"/>
                      <a:pt x="1762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62" name="Group 939"/>
              <p:cNvGrpSpPr>
                <a:grpSpLocks/>
              </p:cNvGrpSpPr>
              <p:nvPr/>
            </p:nvGrpSpPr>
            <p:grpSpPr bwMode="auto">
              <a:xfrm>
                <a:off x="2305" y="960"/>
                <a:ext cx="202" cy="192"/>
                <a:chOff x="5136" y="1968"/>
                <a:chExt cx="192" cy="171"/>
              </a:xfrm>
            </p:grpSpPr>
            <p:sp>
              <p:nvSpPr>
                <p:cNvPr id="169" name="Oval 940"/>
                <p:cNvSpPr>
                  <a:spLocks noChangeArrowheads="1"/>
                </p:cNvSpPr>
                <p:nvPr/>
              </p:nvSpPr>
              <p:spPr bwMode="auto">
                <a:xfrm>
                  <a:off x="5136" y="1968"/>
                  <a:ext cx="192" cy="48"/>
                </a:xfrm>
                <a:prstGeom prst="ellipse">
                  <a:avLst/>
                </a:pr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70" name="Freeform 941"/>
                <p:cNvSpPr>
                  <a:spLocks/>
                </p:cNvSpPr>
                <p:nvPr/>
              </p:nvSpPr>
              <p:spPr bwMode="auto">
                <a:xfrm>
                  <a:off x="5184" y="1968"/>
                  <a:ext cx="96" cy="171"/>
                </a:xfrm>
                <a:custGeom>
                  <a:avLst/>
                  <a:gdLst>
                    <a:gd name="T0" fmla="*/ 0 w 96"/>
                    <a:gd name="T1" fmla="*/ 0 h 171"/>
                    <a:gd name="T2" fmla="*/ 96 w 96"/>
                    <a:gd name="T3" fmla="*/ 0 h 171"/>
                    <a:gd name="T4" fmla="*/ 82 w 96"/>
                    <a:gd name="T5" fmla="*/ 156 h 171"/>
                    <a:gd name="T6" fmla="*/ 4 w 96"/>
                    <a:gd name="T7" fmla="*/ 171 h 171"/>
                    <a:gd name="T8" fmla="*/ 0 w 96"/>
                    <a:gd name="T9" fmla="*/ 4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6" h="171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82" y="156"/>
                      </a:lnTo>
                      <a:lnTo>
                        <a:pt x="4" y="171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chemeClr val="tx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63" name="Freeform 942"/>
              <p:cNvSpPr>
                <a:spLocks/>
              </p:cNvSpPr>
              <p:nvPr/>
            </p:nvSpPr>
            <p:spPr bwMode="auto">
              <a:xfrm>
                <a:off x="1245" y="1662"/>
                <a:ext cx="17" cy="35"/>
              </a:xfrm>
              <a:custGeom>
                <a:avLst/>
                <a:gdLst>
                  <a:gd name="T0" fmla="*/ 0 w 16"/>
                  <a:gd name="T1" fmla="*/ 31 h 31"/>
                  <a:gd name="T2" fmla="*/ 16 w 16"/>
                  <a:gd name="T3" fmla="*/ 0 h 31"/>
                  <a:gd name="T4" fmla="*/ 0 w 16"/>
                  <a:gd name="T5" fmla="*/ 31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6" h="31">
                    <a:moveTo>
                      <a:pt x="0" y="31"/>
                    </a:moveTo>
                    <a:cubicBezTo>
                      <a:pt x="5" y="21"/>
                      <a:pt x="16" y="0"/>
                      <a:pt x="16" y="0"/>
                    </a:cubicBezTo>
                    <a:cubicBezTo>
                      <a:pt x="16" y="0"/>
                      <a:pt x="5" y="21"/>
                      <a:pt x="0" y="31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" name="Freeform 943"/>
              <p:cNvSpPr>
                <a:spLocks/>
              </p:cNvSpPr>
              <p:nvPr/>
            </p:nvSpPr>
            <p:spPr bwMode="auto">
              <a:xfrm>
                <a:off x="1070" y="1284"/>
                <a:ext cx="225" cy="594"/>
              </a:xfrm>
              <a:custGeom>
                <a:avLst/>
                <a:gdLst>
                  <a:gd name="T0" fmla="*/ 214 w 214"/>
                  <a:gd name="T1" fmla="*/ 528 h 528"/>
                  <a:gd name="T2" fmla="*/ 214 w 214"/>
                  <a:gd name="T3" fmla="*/ 0 h 528"/>
                  <a:gd name="T4" fmla="*/ 0 w 214"/>
                  <a:gd name="T5" fmla="*/ 2 h 528"/>
                  <a:gd name="T6" fmla="*/ 0 w 214"/>
                  <a:gd name="T7" fmla="*/ 527 h 528"/>
                  <a:gd name="T8" fmla="*/ 214 w 214"/>
                  <a:gd name="T9" fmla="*/ 528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4" h="528">
                    <a:moveTo>
                      <a:pt x="214" y="528"/>
                    </a:moveTo>
                    <a:lnTo>
                      <a:pt x="214" y="0"/>
                    </a:lnTo>
                    <a:lnTo>
                      <a:pt x="0" y="2"/>
                    </a:lnTo>
                    <a:lnTo>
                      <a:pt x="0" y="527"/>
                    </a:lnTo>
                    <a:lnTo>
                      <a:pt x="214" y="528"/>
                    </a:lnTo>
                    <a:close/>
                  </a:path>
                </a:pathLst>
              </a:custGeom>
              <a:noFill/>
              <a:ln w="19050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5" name="Freeform 944"/>
              <p:cNvSpPr>
                <a:spLocks/>
              </p:cNvSpPr>
              <p:nvPr/>
            </p:nvSpPr>
            <p:spPr bwMode="auto">
              <a:xfrm>
                <a:off x="2664" y="1200"/>
                <a:ext cx="432" cy="520"/>
              </a:xfrm>
              <a:custGeom>
                <a:avLst/>
                <a:gdLst>
                  <a:gd name="T0" fmla="*/ 216 w 432"/>
                  <a:gd name="T1" fmla="*/ 0 h 520"/>
                  <a:gd name="T2" fmla="*/ 0 w 432"/>
                  <a:gd name="T3" fmla="*/ 136 h 520"/>
                  <a:gd name="T4" fmla="*/ 64 w 432"/>
                  <a:gd name="T5" fmla="*/ 520 h 520"/>
                  <a:gd name="T6" fmla="*/ 400 w 432"/>
                  <a:gd name="T7" fmla="*/ 520 h 520"/>
                  <a:gd name="T8" fmla="*/ 432 w 432"/>
                  <a:gd name="T9" fmla="*/ 424 h 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2" h="520">
                    <a:moveTo>
                      <a:pt x="216" y="0"/>
                    </a:moveTo>
                    <a:lnTo>
                      <a:pt x="0" y="136"/>
                    </a:lnTo>
                    <a:lnTo>
                      <a:pt x="64" y="520"/>
                    </a:lnTo>
                    <a:lnTo>
                      <a:pt x="400" y="520"/>
                    </a:lnTo>
                    <a:lnTo>
                      <a:pt x="432" y="424"/>
                    </a:ln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6" name="Rectangle 945"/>
              <p:cNvSpPr>
                <a:spLocks noChangeArrowheads="1"/>
              </p:cNvSpPr>
              <p:nvPr/>
            </p:nvSpPr>
            <p:spPr bwMode="auto">
              <a:xfrm>
                <a:off x="2120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7" name="Freeform 946"/>
              <p:cNvSpPr>
                <a:spLocks/>
              </p:cNvSpPr>
              <p:nvPr/>
            </p:nvSpPr>
            <p:spPr bwMode="auto">
              <a:xfrm>
                <a:off x="1832" y="872"/>
                <a:ext cx="784" cy="328"/>
              </a:xfrm>
              <a:custGeom>
                <a:avLst/>
                <a:gdLst>
                  <a:gd name="T0" fmla="*/ 328 w 784"/>
                  <a:gd name="T1" fmla="*/ 280 h 328"/>
                  <a:gd name="T2" fmla="*/ 0 w 784"/>
                  <a:gd name="T3" fmla="*/ 0 h 328"/>
                  <a:gd name="T4" fmla="*/ 784 w 784"/>
                  <a:gd name="T5" fmla="*/ 0 h 328"/>
                  <a:gd name="T6" fmla="*/ 232 w 784"/>
                  <a:gd name="T7" fmla="*/ 328 h 3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84" h="328">
                    <a:moveTo>
                      <a:pt x="328" y="280"/>
                    </a:moveTo>
                    <a:lnTo>
                      <a:pt x="0" y="0"/>
                    </a:lnTo>
                    <a:lnTo>
                      <a:pt x="784" y="0"/>
                    </a:lnTo>
                    <a:lnTo>
                      <a:pt x="232" y="328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8" name="Rectangle 947"/>
              <p:cNvSpPr>
                <a:spLocks noChangeArrowheads="1"/>
              </p:cNvSpPr>
              <p:nvPr/>
            </p:nvSpPr>
            <p:spPr bwMode="auto">
              <a:xfrm>
                <a:off x="1824" y="1365"/>
                <a:ext cx="232" cy="315"/>
              </a:xfrm>
              <a:prstGeom prst="rect">
                <a:avLst/>
              </a:prstGeom>
              <a:solidFill>
                <a:srgbClr val="00FFFF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8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19200" y="404580"/>
            <a:ext cx="7924800" cy="1656230"/>
          </a:xfrm>
        </p:spPr>
        <p:txBody>
          <a:bodyPr/>
          <a:lstStyle/>
          <a:p>
            <a:r>
              <a:rPr lang="ru-RU" sz="4400" dirty="0" smtClean="0"/>
              <a:t>Разработка кейса по теме «Линейная функция»</a:t>
            </a:r>
            <a:endParaRPr lang="ru-RU" sz="4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619590" y="5661310"/>
            <a:ext cx="69129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3200" dirty="0"/>
              <a:t>Здесь появится работа 3</a:t>
            </a:r>
            <a:r>
              <a:rPr lang="ru-RU" sz="3200" dirty="0" smtClean="0"/>
              <a:t> </a:t>
            </a:r>
            <a:r>
              <a:rPr lang="ru-RU" sz="3200" dirty="0"/>
              <a:t>группы</a:t>
            </a:r>
          </a:p>
        </p:txBody>
      </p:sp>
      <p:pic>
        <p:nvPicPr>
          <p:cNvPr id="6" name="Объект 5" descr="item_5209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50" y="2708900"/>
            <a:ext cx="3600500" cy="2592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24134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/>
              <a:t>Что я могу?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410" y="2362200"/>
            <a:ext cx="8713210" cy="3724275"/>
          </a:xfrm>
        </p:spPr>
        <p:txBody>
          <a:bodyPr/>
          <a:lstStyle/>
          <a:p>
            <a:pPr algn="just"/>
            <a:r>
              <a:rPr lang="ru-RU" sz="2400" dirty="0" smtClean="0"/>
              <a:t>Построить график функции и рассказать о зависимости </a:t>
            </a:r>
            <a:r>
              <a:rPr lang="ru-RU" sz="2400" dirty="0"/>
              <a:t>расположения </a:t>
            </a:r>
            <a:r>
              <a:rPr lang="ru-RU" sz="2400" dirty="0" smtClean="0"/>
              <a:t>графика от </a:t>
            </a:r>
            <a:r>
              <a:rPr lang="ru-RU" sz="2400" dirty="0"/>
              <a:t>значения </a:t>
            </a:r>
            <a:r>
              <a:rPr lang="ru-RU" sz="2400" dirty="0" smtClean="0"/>
              <a:t>коэффициентов</a:t>
            </a:r>
            <a:endParaRPr lang="ru-RU" sz="2400" dirty="0"/>
          </a:p>
          <a:p>
            <a:pPr lvl="0" algn="just"/>
            <a:r>
              <a:rPr lang="ru-RU" sz="2400" dirty="0" smtClean="0"/>
              <a:t>Выяснить  </a:t>
            </a:r>
            <a:r>
              <a:rPr lang="ru-RU" sz="2400" dirty="0"/>
              <a:t>аналитически, принадлежит ли точка </a:t>
            </a:r>
            <a:r>
              <a:rPr lang="ru-RU" sz="2400" dirty="0" smtClean="0"/>
              <a:t>графику, и найти </a:t>
            </a:r>
            <a:r>
              <a:rPr lang="ru-RU" sz="2400" dirty="0"/>
              <a:t>аналитически </a:t>
            </a:r>
            <a:r>
              <a:rPr lang="ru-RU" sz="2400" dirty="0" smtClean="0"/>
              <a:t>координаты </a:t>
            </a:r>
            <a:r>
              <a:rPr lang="ru-RU" sz="2400" dirty="0"/>
              <a:t>точек пересечения графика с осями координат и между </a:t>
            </a:r>
            <a:r>
              <a:rPr lang="ru-RU" sz="2400" dirty="0" smtClean="0"/>
              <a:t>собой</a:t>
            </a:r>
            <a:endParaRPr lang="ru-RU" sz="2400" dirty="0"/>
          </a:p>
          <a:p>
            <a:pPr lvl="0" algn="just"/>
            <a:r>
              <a:rPr lang="ru-RU" sz="2400" dirty="0" smtClean="0"/>
              <a:t>Составить формулу </a:t>
            </a:r>
            <a:r>
              <a:rPr lang="ru-RU" sz="2400" dirty="0"/>
              <a:t>функции по </a:t>
            </a:r>
            <a:r>
              <a:rPr lang="ru-RU" sz="2400" dirty="0" smtClean="0"/>
              <a:t>графику </a:t>
            </a:r>
            <a:endParaRPr lang="ru-RU" sz="2400" dirty="0"/>
          </a:p>
          <a:p>
            <a:pPr lvl="0" algn="just"/>
            <a:r>
              <a:rPr lang="ru-RU" sz="2400" dirty="0" smtClean="0"/>
              <a:t>«Прочитать» график </a:t>
            </a:r>
            <a:r>
              <a:rPr lang="ru-RU" sz="2400" dirty="0"/>
              <a:t>( </a:t>
            </a:r>
            <a:r>
              <a:rPr lang="ru-RU" sz="2400" dirty="0" smtClean="0"/>
              <a:t>ответить </a:t>
            </a:r>
            <a:r>
              <a:rPr lang="ru-RU" sz="2400" dirty="0"/>
              <a:t>на практические </a:t>
            </a:r>
            <a:r>
              <a:rPr lang="ru-RU" sz="2400" dirty="0" smtClean="0"/>
              <a:t>вопросы из  </a:t>
            </a:r>
            <a:r>
              <a:rPr lang="ru-RU" sz="2400" dirty="0"/>
              <a:t>блока «Реальная математика</a:t>
            </a:r>
            <a:r>
              <a:rPr lang="ru-RU" sz="2400" dirty="0" smtClean="0"/>
              <a:t>»)</a:t>
            </a:r>
          </a:p>
          <a:p>
            <a:pPr lvl="0" algn="just"/>
            <a:r>
              <a:rPr lang="ru-RU" sz="2400" dirty="0" smtClean="0"/>
              <a:t>Помочь однокласснику, отстоять свою точку зрения, презентовать свою работу, работать в группе</a:t>
            </a:r>
            <a:endParaRPr lang="ru-RU" sz="2400" dirty="0"/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113027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827480" y="2927350"/>
            <a:ext cx="7859320" cy="1822450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1. Дать рецензию  продуктам, разработанным другими группами,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2. Предложить альтернативные варианты решения.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ru-RU" dirty="0" smtClean="0"/>
              <a:t>Домашняя работа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9066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Материалы урока будут доступны на сервере школы</a:t>
            </a: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ru-RU" dirty="0" smtClean="0"/>
              <a:t>Спасибо за урок!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18419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Ссылки на использованные ресурсы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323410" y="2362200"/>
            <a:ext cx="8497180" cy="4307250"/>
          </a:xfrm>
        </p:spPr>
        <p:txBody>
          <a:bodyPr/>
          <a:lstStyle/>
          <a:p>
            <a:pPr marL="0" indent="0">
              <a:buNone/>
            </a:pPr>
            <a:r>
              <a:rPr lang="ru-RU" sz="2200" dirty="0" smtClean="0"/>
              <a:t>1.Выражаю большую благодарность учителям Савченко Е.М. (</a:t>
            </a:r>
            <a:r>
              <a:rPr lang="en-US" sz="2200" dirty="0"/>
              <a:t>it</a:t>
            </a:r>
            <a:r>
              <a:rPr lang="ru-RU" sz="2200" dirty="0"/>
              <a:t>-</a:t>
            </a:r>
            <a:r>
              <a:rPr lang="en-US" sz="2200" dirty="0"/>
              <a:t>n</a:t>
            </a:r>
            <a:r>
              <a:rPr lang="ru-RU" sz="2200" dirty="0"/>
              <a:t>.</a:t>
            </a:r>
            <a:r>
              <a:rPr lang="en-US" sz="2200" dirty="0" err="1"/>
              <a:t>ru</a:t>
            </a:r>
            <a:r>
              <a:rPr lang="ru-RU" sz="2200" dirty="0"/>
              <a:t>/</a:t>
            </a:r>
            <a:r>
              <a:rPr lang="en-US" sz="2200" dirty="0" err="1"/>
              <a:t>profil</a:t>
            </a:r>
            <a:r>
              <a:rPr lang="ru-RU" sz="2200" dirty="0"/>
              <a:t>.</a:t>
            </a:r>
            <a:r>
              <a:rPr lang="en-US" sz="2200" dirty="0" err="1"/>
              <a:t>aspx</a:t>
            </a:r>
            <a:r>
              <a:rPr lang="ru-RU" sz="2200" dirty="0"/>
              <a:t>?</a:t>
            </a:r>
            <a:r>
              <a:rPr lang="en-US" sz="2200" dirty="0"/>
              <a:t>cat</a:t>
            </a:r>
            <a:r>
              <a:rPr lang="ru-RU" sz="2200" dirty="0"/>
              <a:t>­­_</a:t>
            </a:r>
            <a:r>
              <a:rPr lang="en-US" sz="2200" dirty="0"/>
              <a:t>no</a:t>
            </a:r>
            <a:r>
              <a:rPr lang="ru-RU" sz="2200" dirty="0"/>
              <a:t>=692&amp;</a:t>
            </a:r>
            <a:r>
              <a:rPr lang="en-US" sz="2200" dirty="0"/>
              <a:t>d</a:t>
            </a:r>
            <a:r>
              <a:rPr lang="ru-RU" sz="2200" dirty="0"/>
              <a:t>_</a:t>
            </a:r>
            <a:r>
              <a:rPr lang="en-US" sz="2200" dirty="0"/>
              <a:t>no</a:t>
            </a:r>
            <a:r>
              <a:rPr lang="ru-RU" sz="2200" dirty="0"/>
              <a:t>=9658 </a:t>
            </a:r>
            <a:r>
              <a:rPr lang="ru-RU" sz="2200" dirty="0" smtClean="0"/>
              <a:t>) и </a:t>
            </a:r>
            <a:r>
              <a:rPr lang="ru-RU" sz="2200" dirty="0" err="1" smtClean="0"/>
              <a:t>Гавриковой</a:t>
            </a:r>
            <a:r>
              <a:rPr lang="ru-RU" sz="2200" dirty="0" smtClean="0"/>
              <a:t> Т.С. </a:t>
            </a:r>
            <a:r>
              <a:rPr lang="ru-RU" sz="2200" b="1" dirty="0" smtClean="0"/>
              <a:t>(</a:t>
            </a:r>
            <a:r>
              <a:rPr lang="ru-RU" sz="2200" u="sng" dirty="0">
                <a:hlinkClick r:id="rId2"/>
              </a:rPr>
              <a:t>http://</a:t>
            </a:r>
            <a:r>
              <a:rPr lang="ru-RU" sz="2200" u="sng" dirty="0" smtClean="0">
                <a:hlinkClick r:id="rId2"/>
              </a:rPr>
              <a:t>nsportal.ru/shkola/algebra/library/urok-lineynaya-funkciya-7-klass</a:t>
            </a:r>
            <a:r>
              <a:rPr lang="ru-RU" sz="2200" u="sng" dirty="0" smtClean="0"/>
              <a:t>) </a:t>
            </a:r>
            <a:r>
              <a:rPr lang="ru-RU" sz="2200" dirty="0" smtClean="0"/>
              <a:t>за чертежи и идеи, часть которых я использовала.</a:t>
            </a:r>
            <a:endParaRPr lang="ru-RU" sz="2200" dirty="0"/>
          </a:p>
          <a:p>
            <a:pPr marL="0" indent="0">
              <a:buNone/>
            </a:pPr>
            <a:r>
              <a:rPr lang="ru-RU" sz="2200" dirty="0" smtClean="0"/>
              <a:t>2. </a:t>
            </a:r>
            <a:r>
              <a:rPr lang="ru-RU" sz="2200" dirty="0"/>
              <a:t>Р</a:t>
            </a:r>
            <a:r>
              <a:rPr lang="ru-RU" sz="2200" dirty="0" smtClean="0"/>
              <a:t>исунки и идеи кейсов взяты из Интернет-ресурсов:</a:t>
            </a:r>
          </a:p>
          <a:p>
            <a:pPr lvl="0"/>
            <a:r>
              <a:rPr lang="ru-RU" sz="2200" u="sng" dirty="0">
                <a:hlinkClick r:id="rId3"/>
              </a:rPr>
              <a:t>http://blog.operativnik.ru/instrumenty/kak-buklet/</a:t>
            </a:r>
            <a:r>
              <a:rPr lang="ru-RU" sz="2200" dirty="0"/>
              <a:t>  - статья </a:t>
            </a:r>
            <a:r>
              <a:rPr lang="ru-RU" sz="2200" dirty="0" err="1"/>
              <a:t>Андрюкова</a:t>
            </a:r>
            <a:r>
              <a:rPr lang="ru-RU" sz="2200" dirty="0"/>
              <a:t> С.</a:t>
            </a:r>
          </a:p>
          <a:p>
            <a:pPr lvl="0"/>
            <a:r>
              <a:rPr lang="ru-RU" sz="2200" u="sng" dirty="0">
                <a:hlinkClick r:id="rId4"/>
              </a:rPr>
              <a:t>http://mrybakov.ru/library/ca/ca_186/</a:t>
            </a:r>
            <a:r>
              <a:rPr lang="ru-RU" sz="2200" dirty="0"/>
              <a:t>  -  статья Л. </a:t>
            </a:r>
            <a:r>
              <a:rPr lang="ru-RU" sz="2200" dirty="0" smtClean="0"/>
              <a:t>Малютиной</a:t>
            </a:r>
          </a:p>
          <a:p>
            <a:pPr lvl="0"/>
            <a:r>
              <a:rPr lang="ru-RU" sz="2200" dirty="0" smtClean="0">
                <a:hlinkClick r:id="rId5"/>
              </a:rPr>
              <a:t>http</a:t>
            </a:r>
            <a:r>
              <a:rPr lang="ru-RU" sz="2200" dirty="0">
                <a:hlinkClick r:id="rId5"/>
              </a:rPr>
              <a:t>://blog.operativnik.ru/wp-content/uploads</a:t>
            </a:r>
            <a:r>
              <a:rPr lang="ru-RU" sz="2200" dirty="0" smtClean="0">
                <a:hlinkClick r:id="rId5"/>
              </a:rPr>
              <a:t>/</a:t>
            </a:r>
            <a:r>
              <a:rPr lang="ru-RU" sz="2200" dirty="0" smtClean="0"/>
              <a:t> - рисунки для кейсов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38189748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430" y="620610"/>
            <a:ext cx="8229600" cy="1143000"/>
          </a:xfrm>
        </p:spPr>
        <p:txBody>
          <a:bodyPr/>
          <a:lstStyle/>
          <a:p>
            <a:r>
              <a:rPr lang="ru-RU" sz="4800" kern="12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+mn-cs"/>
              </a:rPr>
              <a:t>Можно ли считать данные </a:t>
            </a:r>
            <a:r>
              <a:rPr lang="ru-RU" sz="4800" kern="12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+mn-cs"/>
              </a:rPr>
              <a:t>формулы формулами функций</a:t>
            </a:r>
            <a:r>
              <a:rPr lang="ru-RU" sz="4800" kern="12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+mn-cs"/>
              </a:rPr>
              <a:t>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Text Box 1024"/>
          <p:cNvSpPr txBox="1">
            <a:spLocks noChangeArrowheads="1"/>
          </p:cNvSpPr>
          <p:nvPr/>
        </p:nvSpPr>
        <p:spPr bwMode="auto">
          <a:xfrm>
            <a:off x="1131888" y="2636890"/>
            <a:ext cx="250825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S = 120t</a:t>
            </a:r>
            <a:endParaRPr lang="ru-RU" alt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grpSp>
        <p:nvGrpSpPr>
          <p:cNvPr id="5" name="Group 773"/>
          <p:cNvGrpSpPr>
            <a:grpSpLocks/>
          </p:cNvGrpSpPr>
          <p:nvPr/>
        </p:nvGrpSpPr>
        <p:grpSpPr bwMode="auto">
          <a:xfrm>
            <a:off x="1303338" y="3717040"/>
            <a:ext cx="2165350" cy="1503362"/>
            <a:chOff x="249" y="507"/>
            <a:chExt cx="1364" cy="947"/>
          </a:xfrm>
        </p:grpSpPr>
        <p:sp>
          <p:nvSpPr>
            <p:cNvPr id="6" name="Text Box 768"/>
            <p:cNvSpPr txBox="1">
              <a:spLocks noChangeArrowheads="1"/>
            </p:cNvSpPr>
            <p:nvPr/>
          </p:nvSpPr>
          <p:spPr bwMode="auto">
            <a:xfrm>
              <a:off x="748" y="935"/>
              <a:ext cx="865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sz="4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pitchFamily="34" charset="0"/>
                </a:rPr>
                <a:t>120 </a:t>
              </a:r>
              <a:endParaRPr lang="ru-RU" altLang="ru-RU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7" name="Text Box 176"/>
            <p:cNvSpPr txBox="1">
              <a:spLocks noChangeArrowheads="1"/>
            </p:cNvSpPr>
            <p:nvPr/>
          </p:nvSpPr>
          <p:spPr bwMode="auto">
            <a:xfrm>
              <a:off x="249" y="754"/>
              <a:ext cx="682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sz="4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pitchFamily="34" charset="0"/>
                </a:rPr>
                <a:t>t = </a:t>
              </a:r>
              <a:endParaRPr lang="ru-RU" altLang="ru-RU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8" name="Text Box 765"/>
            <p:cNvSpPr txBox="1">
              <a:spLocks noChangeArrowheads="1"/>
            </p:cNvSpPr>
            <p:nvPr/>
          </p:nvSpPr>
          <p:spPr bwMode="auto">
            <a:xfrm>
              <a:off x="949" y="507"/>
              <a:ext cx="479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sz="4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pitchFamily="34" charset="0"/>
                </a:rPr>
                <a:t>S </a:t>
              </a:r>
              <a:endParaRPr lang="ru-RU" altLang="ru-RU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9" name="Freeform 766"/>
            <p:cNvSpPr>
              <a:spLocks/>
            </p:cNvSpPr>
            <p:nvPr/>
          </p:nvSpPr>
          <p:spPr bwMode="auto">
            <a:xfrm>
              <a:off x="784" y="999"/>
              <a:ext cx="827" cy="17"/>
            </a:xfrm>
            <a:custGeom>
              <a:avLst/>
              <a:gdLst>
                <a:gd name="T0" fmla="*/ 0 w 827"/>
                <a:gd name="T1" fmla="*/ 17 h 17"/>
                <a:gd name="T2" fmla="*/ 576 w 827"/>
                <a:gd name="T3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27" h="17">
                  <a:moveTo>
                    <a:pt x="0" y="17"/>
                  </a:moveTo>
                  <a:cubicBezTo>
                    <a:pt x="496" y="0"/>
                    <a:pt x="827" y="17"/>
                    <a:pt x="576" y="17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" name="Text Box 1029"/>
          <p:cNvSpPr txBox="1">
            <a:spLocks noChangeArrowheads="1"/>
          </p:cNvSpPr>
          <p:nvPr/>
        </p:nvSpPr>
        <p:spPr bwMode="auto">
          <a:xfrm>
            <a:off x="5183940" y="2676578"/>
            <a:ext cx="311785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ru-RU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S(t) = 120t</a:t>
            </a:r>
            <a:endParaRPr lang="ru-RU" alt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grpSp>
        <p:nvGrpSpPr>
          <p:cNvPr id="11" name="Group 774"/>
          <p:cNvGrpSpPr>
            <a:grpSpLocks/>
          </p:cNvGrpSpPr>
          <p:nvPr/>
        </p:nvGrpSpPr>
        <p:grpSpPr bwMode="auto">
          <a:xfrm>
            <a:off x="5183940" y="3644809"/>
            <a:ext cx="3116263" cy="1503362"/>
            <a:chOff x="2381" y="715"/>
            <a:chExt cx="1963" cy="947"/>
          </a:xfrm>
        </p:grpSpPr>
        <p:sp>
          <p:nvSpPr>
            <p:cNvPr id="12" name="Text Box 769"/>
            <p:cNvSpPr txBox="1">
              <a:spLocks noChangeArrowheads="1"/>
            </p:cNvSpPr>
            <p:nvPr/>
          </p:nvSpPr>
          <p:spPr bwMode="auto">
            <a:xfrm>
              <a:off x="3479" y="1143"/>
              <a:ext cx="865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sz="4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pitchFamily="34" charset="0"/>
                </a:rPr>
                <a:t>120 </a:t>
              </a:r>
              <a:endParaRPr lang="ru-RU" altLang="ru-RU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3" name="Text Box 770"/>
            <p:cNvSpPr txBox="1">
              <a:spLocks noChangeArrowheads="1"/>
            </p:cNvSpPr>
            <p:nvPr/>
          </p:nvSpPr>
          <p:spPr bwMode="auto">
            <a:xfrm>
              <a:off x="2381" y="962"/>
              <a:ext cx="1194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sz="4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pitchFamily="34" charset="0"/>
                </a:rPr>
                <a:t>t(S) = </a:t>
              </a:r>
              <a:endParaRPr lang="ru-RU" altLang="ru-RU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4" name="Text Box 771"/>
            <p:cNvSpPr txBox="1">
              <a:spLocks noChangeArrowheads="1"/>
            </p:cNvSpPr>
            <p:nvPr/>
          </p:nvSpPr>
          <p:spPr bwMode="auto">
            <a:xfrm>
              <a:off x="3680" y="715"/>
              <a:ext cx="479" cy="5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ru-RU" sz="4800" b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cs typeface="Arial" pitchFamily="34" charset="0"/>
                </a:rPr>
                <a:t>S </a:t>
              </a:r>
              <a:endParaRPr lang="ru-RU" altLang="ru-RU" sz="48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endParaRPr>
            </a:p>
          </p:txBody>
        </p:sp>
        <p:sp>
          <p:nvSpPr>
            <p:cNvPr id="15" name="Freeform 772"/>
            <p:cNvSpPr>
              <a:spLocks/>
            </p:cNvSpPr>
            <p:nvPr/>
          </p:nvSpPr>
          <p:spPr bwMode="auto">
            <a:xfrm>
              <a:off x="3515" y="1207"/>
              <a:ext cx="827" cy="17"/>
            </a:xfrm>
            <a:custGeom>
              <a:avLst/>
              <a:gdLst>
                <a:gd name="T0" fmla="*/ 0 w 827"/>
                <a:gd name="T1" fmla="*/ 17 h 17"/>
                <a:gd name="T2" fmla="*/ 576 w 827"/>
                <a:gd name="T3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27" h="17">
                  <a:moveTo>
                    <a:pt x="0" y="17"/>
                  </a:moveTo>
                  <a:cubicBezTo>
                    <a:pt x="496" y="0"/>
                    <a:pt x="827" y="17"/>
                    <a:pt x="576" y="17"/>
                  </a:cubicBez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832850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430" y="980660"/>
            <a:ext cx="849718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4800" b="1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Что такое функция?</a:t>
            </a:r>
          </a:p>
          <a:p>
            <a:pPr lvl="0" algn="ctr"/>
            <a:endParaRPr lang="ru-RU" sz="2800" dirty="0"/>
          </a:p>
          <a:p>
            <a:r>
              <a:rPr lang="ru-RU" sz="2800" dirty="0"/>
              <a:t>а) Это зависимость одной переменной от </a:t>
            </a:r>
            <a:r>
              <a:rPr lang="ru-RU" sz="2800" dirty="0" smtClean="0"/>
              <a:t>другой</a:t>
            </a:r>
          </a:p>
          <a:p>
            <a:endParaRPr lang="ru-RU" sz="2800" dirty="0"/>
          </a:p>
          <a:p>
            <a:r>
              <a:rPr lang="ru-RU" sz="2800" dirty="0"/>
              <a:t>б) Зависимость одной переменной от другой, при которой каждому значению независимой </a:t>
            </a:r>
            <a:r>
              <a:rPr lang="ru-RU" sz="2800" dirty="0" smtClean="0"/>
              <a:t>переменной </a:t>
            </a:r>
            <a:r>
              <a:rPr lang="ru-RU" sz="2800" dirty="0"/>
              <a:t>соответствует значение </a:t>
            </a:r>
            <a:r>
              <a:rPr lang="ru-RU" sz="2800" dirty="0" smtClean="0"/>
              <a:t>независимой</a:t>
            </a:r>
          </a:p>
          <a:p>
            <a:endParaRPr lang="ru-RU" sz="2800" dirty="0"/>
          </a:p>
          <a:p>
            <a:r>
              <a:rPr lang="ru-RU" sz="2800" dirty="0"/>
              <a:t>в) Зависимость одной переменной от другой, при которой каждому значению независимой переменной соответствует единственное значение независимой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56556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182"/>
          </a:xfrm>
        </p:spPr>
        <p:txBody>
          <a:bodyPr/>
          <a:lstStyle/>
          <a:p>
            <a:pPr lvl="0"/>
            <a:r>
              <a:rPr lang="ru-RU" sz="4800" b="1" kern="12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+mn-cs"/>
              </a:rPr>
              <a:t>Что называют графиком функции?</a:t>
            </a:r>
            <a:br>
              <a:rPr lang="ru-RU" sz="4800" b="1" kern="12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+mn-cs"/>
              </a:rPr>
            </a:br>
            <a:endParaRPr lang="ru-RU" sz="4800" b="1" kern="1200" dirty="0">
              <a:solidFill>
                <a:srgbClr val="22862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420" cy="4925230"/>
          </a:xfrm>
        </p:spPr>
        <p:txBody>
          <a:bodyPr/>
          <a:lstStyle/>
          <a:p>
            <a:pPr marL="0" indent="0">
              <a:buNone/>
            </a:pPr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lang="ru-RU" sz="2800" kern="1200" dirty="0">
                <a:latin typeface="Arial" pitchFamily="34" charset="0"/>
              </a:rPr>
              <a:t>Множество точек координатной </a:t>
            </a:r>
            <a:r>
              <a:rPr lang="ru-RU" sz="2800" kern="1200" dirty="0" smtClean="0">
                <a:latin typeface="Arial" pitchFamily="34" charset="0"/>
              </a:rPr>
              <a:t>плоскости</a:t>
            </a:r>
          </a:p>
          <a:p>
            <a:pPr marL="0" indent="0">
              <a:buNone/>
            </a:pPr>
            <a:endParaRPr lang="ru-RU" sz="2800" kern="1200" dirty="0">
              <a:latin typeface="Arial" pitchFamily="34" charset="0"/>
            </a:endParaRPr>
          </a:p>
          <a:p>
            <a:pPr marL="0" indent="0">
              <a:buNone/>
            </a:pPr>
            <a:r>
              <a:rPr lang="ru-RU" sz="2800" kern="1200" dirty="0">
                <a:latin typeface="Arial" pitchFamily="34" charset="0"/>
              </a:rPr>
              <a:t>б) Множество точек координатной плоскости, абсциссы которых равны  значениям аргумента, а ординаты соответствующим значениям </a:t>
            </a:r>
            <a:r>
              <a:rPr lang="ru-RU" sz="2800" kern="1200" dirty="0" smtClean="0">
                <a:latin typeface="Arial" pitchFamily="34" charset="0"/>
              </a:rPr>
              <a:t>функции</a:t>
            </a:r>
          </a:p>
          <a:p>
            <a:pPr marL="0" indent="0">
              <a:buNone/>
            </a:pPr>
            <a:endParaRPr lang="ru-RU" sz="2800" kern="1200" dirty="0">
              <a:latin typeface="Arial" pitchFamily="34" charset="0"/>
            </a:endParaRPr>
          </a:p>
          <a:p>
            <a:pPr marL="0" indent="0">
              <a:buNone/>
            </a:pPr>
            <a:r>
              <a:rPr lang="ru-RU" sz="2800" kern="1200" dirty="0">
                <a:latin typeface="Arial" pitchFamily="34" charset="0"/>
              </a:rPr>
              <a:t>в) Множество точек координатной плоскости, ординаты которых равны значениям аргумента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9404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192"/>
          </a:xfrm>
        </p:spPr>
        <p:txBody>
          <a:bodyPr/>
          <a:lstStyle/>
          <a:p>
            <a:pPr lvl="0"/>
            <a:r>
              <a:rPr lang="ru-RU" sz="4800" b="1" kern="12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+mn-cs"/>
              </a:rPr>
              <a:t>Какую функцию  </a:t>
            </a:r>
            <a:r>
              <a:rPr lang="ru-RU" sz="4800" b="1" kern="12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+mn-cs"/>
              </a:rPr>
              <a:t>называют линейной </a:t>
            </a:r>
            <a:r>
              <a:rPr lang="ru-RU" sz="4800" b="1" kern="1200" dirty="0" smtClean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+mn-cs"/>
              </a:rPr>
              <a:t>?</a:t>
            </a:r>
            <a:r>
              <a:rPr lang="ru-RU" sz="4800" b="1" kern="12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+mn-cs"/>
              </a:rPr>
              <a:t/>
            </a:r>
            <a:br>
              <a:rPr lang="ru-RU" sz="4800" b="1" kern="12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+mn-cs"/>
              </a:rPr>
            </a:br>
            <a:endParaRPr lang="ru-RU" sz="4800" b="1" kern="1200" dirty="0">
              <a:solidFill>
                <a:srgbClr val="22862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Функцию вида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kx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+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где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независимая переменная,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некоторые </a:t>
            </a:r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числа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б) Функцию вида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</a:t>
            </a:r>
            <a:r>
              <a:rPr lang="en-U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kx</a:t>
            </a:r>
            <a:r>
              <a:rPr lang="ru-RU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+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endParaRPr lang="ru-RU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в) Функцию вида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</a:t>
            </a:r>
            <a:r>
              <a:rPr lang="ru-RU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+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</a:t>
            </a:r>
            <a:r>
              <a:rPr lang="ru-RU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6582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420" y="332570"/>
            <a:ext cx="8229600" cy="1786172"/>
          </a:xfrm>
        </p:spPr>
        <p:txBody>
          <a:bodyPr/>
          <a:lstStyle/>
          <a:p>
            <a:pPr lvl="0"/>
            <a:r>
              <a:rPr lang="ru-RU" sz="4800" b="1" kern="12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+mn-cs"/>
              </a:rPr>
              <a:t>Что является графиком линейной функции?</a:t>
            </a:r>
            <a:br>
              <a:rPr lang="ru-RU" sz="4800" b="1" kern="1200" dirty="0">
                <a:solidFill>
                  <a:srgbClr val="22862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+mn-ea"/>
                <a:cs typeface="+mn-cs"/>
              </a:rPr>
            </a:br>
            <a:endParaRPr lang="ru-RU" sz="4800" b="1" kern="1200" dirty="0">
              <a:solidFill>
                <a:srgbClr val="22862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4800" dirty="0" smtClean="0">
                <a:solidFill>
                  <a:schemeClr val="tx1"/>
                </a:solidFill>
              </a:rPr>
              <a:t>а</a:t>
            </a:r>
            <a:r>
              <a:rPr lang="ru-RU" sz="4800" dirty="0">
                <a:solidFill>
                  <a:schemeClr val="tx1"/>
                </a:solidFill>
              </a:rPr>
              <a:t>) </a:t>
            </a:r>
            <a:r>
              <a:rPr lang="ru-RU" sz="4800" dirty="0" smtClean="0">
                <a:solidFill>
                  <a:schemeClr val="tx1"/>
                </a:solidFill>
              </a:rPr>
              <a:t>кривая</a:t>
            </a:r>
          </a:p>
          <a:p>
            <a:pPr marL="0" indent="0">
              <a:buNone/>
            </a:pPr>
            <a:endParaRPr lang="ru-RU" sz="4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sz="4800" dirty="0">
                <a:solidFill>
                  <a:schemeClr val="tx1"/>
                </a:solidFill>
              </a:rPr>
              <a:t>б) </a:t>
            </a:r>
            <a:r>
              <a:rPr lang="ru-RU" sz="4800" dirty="0" smtClean="0">
                <a:solidFill>
                  <a:schemeClr val="tx1"/>
                </a:solidFill>
              </a:rPr>
              <a:t>прямая</a:t>
            </a:r>
          </a:p>
          <a:p>
            <a:pPr marL="0" indent="0">
              <a:buNone/>
            </a:pPr>
            <a:endParaRPr lang="ru-RU" sz="4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ru-RU" sz="4800" dirty="0">
                <a:solidFill>
                  <a:schemeClr val="tx1"/>
                </a:solidFill>
              </a:rPr>
              <a:t>в) ломаная</a:t>
            </a:r>
          </a:p>
          <a:p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0486356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1863</TotalTime>
  <Words>1843</Words>
  <Application>Microsoft Office PowerPoint</Application>
  <PresentationFormat>Экран (4:3)</PresentationFormat>
  <Paragraphs>490</Paragraphs>
  <Slides>44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7" baseType="lpstr">
      <vt:lpstr>Оформление по умолчанию</vt:lpstr>
      <vt:lpstr>Капсулы</vt:lpstr>
      <vt:lpstr>Формула</vt:lpstr>
      <vt:lpstr>Презентация PowerPoint</vt:lpstr>
      <vt:lpstr>Данный значок появляется рядом с заданиями, включенными  в экзамен по математике за 9 класс  -  ГИА-9</vt:lpstr>
      <vt:lpstr>Презентация PowerPoint</vt:lpstr>
      <vt:lpstr>Презентация PowerPoint</vt:lpstr>
      <vt:lpstr>Можно ли считать данные формулы формулами функций?</vt:lpstr>
      <vt:lpstr>Презентация PowerPoint</vt:lpstr>
      <vt:lpstr>Что называют графиком функции? </vt:lpstr>
      <vt:lpstr>Какую функцию  называют линейной ? </vt:lpstr>
      <vt:lpstr>Что является графиком линейной функции? </vt:lpstr>
      <vt:lpstr>Как построить график линейной функции?</vt:lpstr>
      <vt:lpstr>Какую функцию называют прямой пропорциональностью? </vt:lpstr>
      <vt:lpstr>Как построить график прямой пропорциональности? </vt:lpstr>
      <vt:lpstr>Ответы на мини-тест</vt:lpstr>
      <vt:lpstr>Презентация PowerPoint</vt:lpstr>
      <vt:lpstr>Презентация PowerPoint</vt:lpstr>
      <vt:lpstr>Влияние коэффициента K на расположение графика </vt:lpstr>
      <vt:lpstr>Презентация PowerPoint</vt:lpstr>
      <vt:lpstr>Презентация PowerPoint</vt:lpstr>
      <vt:lpstr>Презентация PowerPoint</vt:lpstr>
      <vt:lpstr>Презентация PowerPoint</vt:lpstr>
      <vt:lpstr>Как расположен график функции  у = b ?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Разработка кейса по теме «Линейная функция»</vt:lpstr>
      <vt:lpstr>                           Case study </vt:lpstr>
      <vt:lpstr>                      Виды кейсов</vt:lpstr>
      <vt:lpstr>Введение в ситуацию </vt:lpstr>
      <vt:lpstr>Задание.   </vt:lpstr>
      <vt:lpstr>Информационные материалы   </vt:lpstr>
      <vt:lpstr>Темы для буклета, комикса …</vt:lpstr>
      <vt:lpstr>Разработка кейса по теме «Линейная функция»</vt:lpstr>
      <vt:lpstr>Разработка кейса по теме «Линейная функция»</vt:lpstr>
      <vt:lpstr>Разработка кейса по теме «Линейная функция»</vt:lpstr>
      <vt:lpstr>Что я могу?</vt:lpstr>
      <vt:lpstr>Домашняя работа</vt:lpstr>
      <vt:lpstr>Спасибо за урок!</vt:lpstr>
      <vt:lpstr>Ссылки на использованные ресурсы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Ж.П.Барыльникова</dc:creator>
  <cp:lastModifiedBy>Ж.П. Барыльникова</cp:lastModifiedBy>
  <cp:revision>97</cp:revision>
  <dcterms:created xsi:type="dcterms:W3CDTF">2005-03-30T11:37:36Z</dcterms:created>
  <dcterms:modified xsi:type="dcterms:W3CDTF">2013-12-04T21:16:44Z</dcterms:modified>
</cp:coreProperties>
</file>