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Мои документы\фон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6842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15616" y="1772816"/>
            <a:ext cx="6930872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понятия и</a:t>
            </a:r>
          </a:p>
          <a:p>
            <a:pPr algn="ctr"/>
            <a:r>
              <a:rPr lang="ru-RU" sz="4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аксиомы стереометрии, </a:t>
            </a:r>
          </a:p>
          <a:p>
            <a:pPr algn="ctr"/>
            <a:r>
              <a:rPr lang="ru-RU" sz="4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следствия из аксиом</a:t>
            </a:r>
            <a:r>
              <a:rPr lang="ru-RU" sz="48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4800" dirty="0">
              <a:solidFill>
                <a:schemeClr val="accent6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79712" y="4437112"/>
            <a:ext cx="48245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  <a:t>разработал:</a:t>
            </a:r>
            <a:r>
              <a:rPr lang="ru-RU" b="1" i="1" dirty="0">
                <a:ln w="11430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  <a:t>преподаватель математики </a:t>
            </a:r>
          </a:p>
          <a:p>
            <a:pPr algn="ctr">
              <a:defRPr/>
            </a:pPr>
            <a: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  <a:t>ГБОУ НПО РО ПУ№62</a:t>
            </a:r>
            <a:b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  <a:t>Тарасенко </a:t>
            </a:r>
            <a:b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</a:br>
            <a:r>
              <a:rPr lang="ru-RU" b="1" i="1" dirty="0">
                <a:ln w="10541" cmpd="sng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cs typeface="Times New Roman" pitchFamily="18" charset="0"/>
              </a:rPr>
              <a:t>Валентина Петровна</a:t>
            </a:r>
            <a:endParaRPr lang="ru-RU" b="1" dirty="0">
              <a:ln w="10541" cmpd="sng">
                <a:solidFill>
                  <a:schemeClr val="bg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Простейшие фигуры стереометрии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259632" y="764704"/>
            <a:ext cx="1489224" cy="800100"/>
          </a:xfrm>
          <a:prstGeom prst="rect">
            <a:avLst/>
          </a:prstGeom>
          <a:solidFill>
            <a:srgbClr val="FFEFD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точка 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851920" y="1052736"/>
            <a:ext cx="4464496" cy="3024336"/>
          </a:xfrm>
          <a:prstGeom prst="rect">
            <a:avLst/>
          </a:prstGeom>
          <a:solidFill>
            <a:srgbClr val="FFEFD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               В 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А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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прямая АВ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 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                       прямая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n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467544" y="2348880"/>
            <a:ext cx="2736304" cy="1323975"/>
          </a:xfrm>
          <a:prstGeom prst="parallelogram">
            <a:avLst>
              <a:gd name="adj" fmla="val 38669"/>
            </a:avLst>
          </a:prstGeom>
          <a:gradFill rotWithShape="0">
            <a:gsLst>
              <a:gs pos="0">
                <a:srgbClr val="FFFFFF"/>
              </a:gs>
              <a:gs pos="100000">
                <a:srgbClr val="BFBFBF"/>
              </a:gs>
            </a:gsLst>
            <a:lin ang="5400000" scaled="1"/>
          </a:gradFill>
          <a:ln w="12700">
            <a:solidFill>
              <a:srgbClr val="BFBFBF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А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С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83568" y="3861048"/>
            <a:ext cx="21602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плоскость АВС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2" name="Freeform 6"/>
          <p:cNvSpPr>
            <a:spLocks/>
          </p:cNvSpPr>
          <p:nvPr/>
        </p:nvSpPr>
        <p:spPr bwMode="auto">
          <a:xfrm>
            <a:off x="2843808" y="4725144"/>
            <a:ext cx="2401888" cy="1200150"/>
          </a:xfrm>
          <a:custGeom>
            <a:avLst/>
            <a:gdLst/>
            <a:ahLst/>
            <a:cxnLst>
              <a:cxn ang="0">
                <a:pos x="1270" y="257"/>
              </a:cxn>
              <a:cxn ang="0">
                <a:pos x="1866" y="33"/>
              </a:cxn>
              <a:cxn ang="0">
                <a:pos x="2710" y="58"/>
              </a:cxn>
              <a:cxn ang="0">
                <a:pos x="3455" y="307"/>
              </a:cxn>
              <a:cxn ang="0">
                <a:pos x="3629" y="952"/>
              </a:cxn>
              <a:cxn ang="0">
                <a:pos x="2536" y="1374"/>
              </a:cxn>
              <a:cxn ang="0">
                <a:pos x="1295" y="1126"/>
              </a:cxn>
              <a:cxn ang="0">
                <a:pos x="997" y="1126"/>
              </a:cxn>
              <a:cxn ang="0">
                <a:pos x="401" y="1076"/>
              </a:cxn>
              <a:cxn ang="0">
                <a:pos x="29" y="629"/>
              </a:cxn>
              <a:cxn ang="0">
                <a:pos x="227" y="108"/>
              </a:cxn>
              <a:cxn ang="0">
                <a:pos x="1270" y="257"/>
              </a:cxn>
            </a:cxnLst>
            <a:rect l="0" t="0" r="r" b="b"/>
            <a:pathLst>
              <a:path w="3782" h="1403">
                <a:moveTo>
                  <a:pt x="1270" y="257"/>
                </a:moveTo>
                <a:cubicBezTo>
                  <a:pt x="1543" y="245"/>
                  <a:pt x="1626" y="66"/>
                  <a:pt x="1866" y="33"/>
                </a:cubicBezTo>
                <a:cubicBezTo>
                  <a:pt x="2106" y="0"/>
                  <a:pt x="2445" y="12"/>
                  <a:pt x="2710" y="58"/>
                </a:cubicBezTo>
                <a:cubicBezTo>
                  <a:pt x="2975" y="104"/>
                  <a:pt x="3302" y="158"/>
                  <a:pt x="3455" y="307"/>
                </a:cubicBezTo>
                <a:cubicBezTo>
                  <a:pt x="3608" y="456"/>
                  <a:pt x="3782" y="774"/>
                  <a:pt x="3629" y="952"/>
                </a:cubicBezTo>
                <a:cubicBezTo>
                  <a:pt x="3476" y="1130"/>
                  <a:pt x="2925" y="1345"/>
                  <a:pt x="2536" y="1374"/>
                </a:cubicBezTo>
                <a:cubicBezTo>
                  <a:pt x="2147" y="1403"/>
                  <a:pt x="1551" y="1167"/>
                  <a:pt x="1295" y="1126"/>
                </a:cubicBezTo>
                <a:cubicBezTo>
                  <a:pt x="1039" y="1085"/>
                  <a:pt x="1146" y="1134"/>
                  <a:pt x="997" y="1126"/>
                </a:cubicBezTo>
                <a:cubicBezTo>
                  <a:pt x="848" y="1118"/>
                  <a:pt x="562" y="1159"/>
                  <a:pt x="401" y="1076"/>
                </a:cubicBezTo>
                <a:cubicBezTo>
                  <a:pt x="240" y="993"/>
                  <a:pt x="58" y="790"/>
                  <a:pt x="29" y="629"/>
                </a:cubicBezTo>
                <a:cubicBezTo>
                  <a:pt x="0" y="468"/>
                  <a:pt x="41" y="170"/>
                  <a:pt x="227" y="108"/>
                </a:cubicBezTo>
                <a:cubicBezTo>
                  <a:pt x="413" y="46"/>
                  <a:pt x="997" y="269"/>
                  <a:pt x="1270" y="257"/>
                </a:cubicBezTo>
                <a:close/>
              </a:path>
            </a:pathLst>
          </a:custGeom>
          <a:gradFill rotWithShape="0">
            <a:gsLst>
              <a:gs pos="0">
                <a:srgbClr val="BFBFBF">
                  <a:gamma/>
                  <a:tint val="20000"/>
                  <a:invGamma/>
                </a:srgbClr>
              </a:gs>
              <a:gs pos="100000">
                <a:srgbClr val="BFBFBF"/>
              </a:gs>
            </a:gsLst>
            <a:lin ang="5400000" scaled="1"/>
          </a:gradFill>
          <a:ln w="9525">
            <a:solidFill>
              <a:srgbClr val="BFBFB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364088" y="5085184"/>
            <a:ext cx="2592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плоскость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4499992" y="1268760"/>
            <a:ext cx="2016224" cy="15841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139952" y="3429000"/>
            <a:ext cx="1872208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4211960" y="5589240"/>
            <a:ext cx="423756" cy="299016"/>
          </a:xfrm>
          <a:prstGeom prst="rect">
            <a:avLst/>
          </a:prstGeom>
          <a:solidFill>
            <a:srgbClr val="BFBFB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67544" y="1340768"/>
            <a:ext cx="8136904" cy="4248472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А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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Ф –точка А принадлежит фигуре Ф;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А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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Ф – точка А не принадлежит фигуре Ф;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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Ф – фигура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является подмножеством   фигуры Ф;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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Ф – фигура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не является подмножеством фигуры Ф;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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– пересечение фигур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1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и Ф</a:t>
            </a:r>
            <a:r>
              <a:rPr kumimoji="0" lang="ru-RU" sz="2800" i="1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2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;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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- следовательно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476672"/>
            <a:ext cx="50297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обозначения:</a:t>
            </a:r>
            <a:endParaRPr lang="ru-RU" sz="3600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624736" cy="114300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Аксиомы стереометрии.</a:t>
            </a:r>
            <a:endParaRPr lang="ru-RU" sz="3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1484784"/>
            <a:ext cx="8651471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1" u="none" strike="noStrike" cap="none" normalizeH="0" baseline="-3000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три точки, не лежащие на одной прямой, </a:t>
            </a:r>
          </a:p>
          <a:p>
            <a:pPr marL="0" marR="0" lvl="0" indent="180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проходит плоскость, и притом только одна.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323528" y="3429000"/>
            <a:ext cx="3521691" cy="1296340"/>
          </a:xfrm>
          <a:prstGeom prst="parallelogram">
            <a:avLst>
              <a:gd name="adj" fmla="val 38674"/>
            </a:avLst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solidFill>
              <a:schemeClr val="bg2">
                <a:lumMod val="75000"/>
              </a:schemeClr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/>
              </a:rPr>
              <a:t>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lvl="1" fontAlgn="base">
              <a:spcBef>
                <a:spcPct val="0"/>
              </a:spcBef>
              <a:spcAft>
                <a:spcPts val="1000"/>
              </a:spcAft>
            </a:pPr>
            <a:r>
              <a:rPr lang="ru-RU" dirty="0" smtClean="0">
                <a:latin typeface="Times New Roman" pitchFamily="18" charset="0"/>
              </a:rPr>
              <a:t>                              </a:t>
            </a:r>
            <a:r>
              <a:rPr lang="en-US" sz="2000" b="1" dirty="0" smtClean="0">
                <a:latin typeface="Times New Roman" pitchFamily="18" charset="0"/>
              </a:rPr>
              <a:t>α</a:t>
            </a:r>
            <a:endParaRPr lang="ru-RU" sz="2000" b="1" dirty="0" smtClean="0">
              <a:latin typeface="Times New Roman" pitchFamily="18" charset="0"/>
            </a:endParaRPr>
          </a:p>
          <a:p>
            <a:pPr lvl="1" fontAlgn="base">
              <a:spcBef>
                <a:spcPct val="0"/>
              </a:spcBef>
              <a:spcAft>
                <a:spcPts val="100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fontAlgn="base">
              <a:spcBef>
                <a:spcPct val="0"/>
              </a:spcBef>
              <a:spcAft>
                <a:spcPts val="100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211960" y="3429000"/>
            <a:ext cx="4471197" cy="201570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единственная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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NS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AutoShape 5"/>
          <p:cNvSpPr>
            <a:spLocks/>
          </p:cNvSpPr>
          <p:nvPr/>
        </p:nvSpPr>
        <p:spPr bwMode="auto">
          <a:xfrm>
            <a:off x="5652120" y="2996952"/>
            <a:ext cx="164789" cy="1943890"/>
          </a:xfrm>
          <a:prstGeom prst="rightBrace">
            <a:avLst>
              <a:gd name="adj1" fmla="val 65521"/>
              <a:gd name="adj2" fmla="val 50000"/>
            </a:avLst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323528" y="2420888"/>
            <a:ext cx="4463106" cy="1941850"/>
          </a:xfrm>
          <a:prstGeom prst="parallelogram">
            <a:avLst>
              <a:gd name="adj" fmla="val 71601"/>
            </a:avLst>
          </a:prstGeom>
          <a:gradFill rotWithShape="0">
            <a:gsLst>
              <a:gs pos="0">
                <a:srgbClr val="FFFFFF"/>
              </a:gs>
              <a:gs pos="100000">
                <a:srgbClr val="FFFFFF">
                  <a:gamma/>
                  <a:shade val="73725"/>
                  <a:invGamma/>
                </a:srgbClr>
              </a:gs>
            </a:gsLst>
            <a:lin ang="5400000" scaled="1"/>
          </a:gradFill>
          <a:ln w="12700">
            <a:solidFill>
              <a:srgbClr val="95B3D7"/>
            </a:solidFill>
            <a:miter lim="800000"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1079500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 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1079500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• 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  <a:tabLst>
                <a:tab pos="450850" algn="l"/>
                <a:tab pos="1079500" algn="l"/>
              </a:tabLs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•</a:t>
            </a:r>
            <a:r>
              <a:rPr lang="en-US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endParaRPr lang="ru-RU" sz="20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AutoShape 5"/>
          <p:cNvSpPr>
            <a:spLocks noChangeShapeType="1"/>
          </p:cNvSpPr>
          <p:nvPr/>
        </p:nvSpPr>
        <p:spPr bwMode="auto">
          <a:xfrm flipV="1">
            <a:off x="1403648" y="2564904"/>
            <a:ext cx="2736304" cy="136815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3568" y="4005064"/>
            <a:ext cx="423756" cy="299016"/>
          </a:xfrm>
          <a:prstGeom prst="rect">
            <a:avLst/>
          </a:prstGeom>
          <a:solidFill>
            <a:srgbClr val="BFBFB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  <a:tab pos="10795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67544" y="260648"/>
            <a:ext cx="8208912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1" i="1" u="none" strike="noStrike" cap="none" normalizeH="0" baseline="-3000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две точки прямой лежат в плоскости,</a:t>
            </a:r>
          </a:p>
          <a:p>
            <a:pPr marL="0" marR="0" lvl="0" indent="904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450850" algn="l"/>
                <a:tab pos="1079500" algn="l"/>
              </a:tabLst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то все точки прямой лежат в этой плоскости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860032" y="3140968"/>
            <a:ext cx="2736304" cy="1728192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D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С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ND</a:t>
            </a:r>
            <a:endParaRPr kumimoji="0" lang="ru-RU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т. е.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прямая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ND 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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" name="Правая фигурная скобка 13"/>
          <p:cNvSpPr/>
          <p:nvPr/>
        </p:nvSpPr>
        <p:spPr>
          <a:xfrm>
            <a:off x="5940152" y="3068960"/>
            <a:ext cx="155448" cy="914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27584" y="692696"/>
            <a:ext cx="736579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b="1" i="1" u="none" strike="noStrike" cap="none" normalizeH="0" baseline="-3000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две плоскости имеют общую точку, </a:t>
            </a:r>
          </a:p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 они имеют общую прямую, на которой </a:t>
            </a:r>
          </a:p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лежат все общие точки этих плоскостей.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417" name="Group 33"/>
          <p:cNvGrpSpPr>
            <a:grpSpLocks/>
          </p:cNvGrpSpPr>
          <p:nvPr/>
        </p:nvGrpSpPr>
        <p:grpSpPr bwMode="auto">
          <a:xfrm rot="12492933">
            <a:off x="1282621" y="2222910"/>
            <a:ext cx="2792191" cy="2322042"/>
            <a:chOff x="1382" y="1194"/>
            <a:chExt cx="2703" cy="2091"/>
          </a:xfrm>
        </p:grpSpPr>
        <p:sp>
          <p:nvSpPr>
            <p:cNvPr id="16419" name="AutoShape 35"/>
            <p:cNvSpPr>
              <a:spLocks noChangeArrowheads="1"/>
            </p:cNvSpPr>
            <p:nvPr/>
          </p:nvSpPr>
          <p:spPr bwMode="auto">
            <a:xfrm rot="9278625">
              <a:off x="1382" y="1194"/>
              <a:ext cx="2703" cy="1114"/>
            </a:xfrm>
            <a:prstGeom prst="parallelogram">
              <a:avLst>
                <a:gd name="adj" fmla="val 5456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CCC0D9"/>
                </a:gs>
              </a:gsLst>
              <a:lin ang="5400000" scaled="1"/>
            </a:gradFill>
            <a:ln w="12700">
              <a:solidFill>
                <a:srgbClr val="B2A1C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3F3151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Times New Roman" pitchFamily="18" charset="0"/>
                <a:cs typeface="Courier New" pitchFamily="49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400" b="1" i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u-RU" sz="1400" b="1" i="1" dirty="0" smtClean="0">
                <a:latin typeface="Courier New" pitchFamily="49" charset="0"/>
                <a:ea typeface="Times New Roman" pitchFamily="18" charset="0"/>
                <a:cs typeface="Courier New" pitchFamily="49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 New" pitchFamily="49" charset="0"/>
                  <a:ea typeface="Times New Roman" pitchFamily="18" charset="0"/>
                  <a:cs typeface="Courier New" pitchFamily="49" charset="0"/>
                </a:rPr>
                <a:t>             </a:t>
              </a:r>
              <a:r>
                <a:rPr kumimoji="0" lang="ru-RU" sz="200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β</a:t>
              </a:r>
              <a:endPara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418" name="AutoShape 34"/>
            <p:cNvSpPr>
              <a:spLocks noChangeArrowheads="1"/>
            </p:cNvSpPr>
            <p:nvPr/>
          </p:nvSpPr>
          <p:spPr bwMode="auto">
            <a:xfrm rot="13677188">
              <a:off x="2346" y="1636"/>
              <a:ext cx="1301" cy="1997"/>
            </a:xfrm>
            <a:prstGeom prst="parallelogram">
              <a:avLst>
                <a:gd name="adj" fmla="val 40597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 New" pitchFamily="49" charset="0"/>
                  <a:ea typeface="Times New Roman" pitchFamily="18" charset="0"/>
                  <a:cs typeface="Courier New" pitchFamily="49" charset="0"/>
                </a:rPr>
                <a:t> 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6425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455613" y="301080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1619672" y="2492896"/>
            <a:ext cx="2232248" cy="864096"/>
            <a:chOff x="1547664" y="1628800"/>
            <a:chExt cx="2232248" cy="864096"/>
          </a:xfrm>
        </p:grpSpPr>
        <p:sp>
          <p:nvSpPr>
            <p:cNvPr id="16424" name="AutoShape 40"/>
            <p:cNvSpPr>
              <a:spLocks noChangeShapeType="1"/>
            </p:cNvSpPr>
            <p:nvPr/>
          </p:nvSpPr>
          <p:spPr bwMode="auto">
            <a:xfrm>
              <a:off x="1619672" y="2420888"/>
              <a:ext cx="2160240" cy="7200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23" name="Text Box 39"/>
            <p:cNvSpPr txBox="1">
              <a:spLocks noChangeArrowheads="1"/>
            </p:cNvSpPr>
            <p:nvPr/>
          </p:nvSpPr>
          <p:spPr bwMode="auto">
            <a:xfrm>
              <a:off x="3131840" y="2132856"/>
              <a:ext cx="360040" cy="21602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r>
                <a:rPr kumimoji="0" lang="ru-RU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422" name="Oval 38"/>
            <p:cNvSpPr>
              <a:spLocks noChangeArrowheads="1"/>
            </p:cNvSpPr>
            <p:nvPr/>
          </p:nvSpPr>
          <p:spPr bwMode="auto">
            <a:xfrm>
              <a:off x="3059832" y="2420888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21" name="Text Box 37"/>
            <p:cNvSpPr txBox="1">
              <a:spLocks noChangeArrowheads="1"/>
            </p:cNvSpPr>
            <p:nvPr/>
          </p:nvSpPr>
          <p:spPr bwMode="auto">
            <a:xfrm>
              <a:off x="2123728" y="2132856"/>
              <a:ext cx="209550" cy="25082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r>
                <a:rPr kumimoji="0" lang="ru-RU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В</a:t>
              </a:r>
              <a:endPara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420" name="Oval 36"/>
            <p:cNvSpPr>
              <a:spLocks noChangeArrowheads="1"/>
            </p:cNvSpPr>
            <p:nvPr/>
          </p:nvSpPr>
          <p:spPr bwMode="auto">
            <a:xfrm>
              <a:off x="2051720" y="2420888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1547664" y="1628800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85800" algn="l"/>
                  <a:tab pos="1079500" algn="l"/>
                </a:tabLst>
              </a:pPr>
              <a:r>
                <a:rPr lang="ru-RU" sz="2000" dirty="0" err="1" smtClean="0"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α</a:t>
              </a:r>
              <a:endParaRPr lang="ru-RU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4283968" y="3429000"/>
            <a:ext cx="4176464" cy="1641475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</a:t>
            </a:r>
            <a:endParaRPr kumimoji="0" lang="ru-RU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α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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β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 АВ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β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авая фигурная скобка 41"/>
          <p:cNvSpPr/>
          <p:nvPr/>
        </p:nvSpPr>
        <p:spPr>
          <a:xfrm>
            <a:off x="5508104" y="3356992"/>
            <a:ext cx="299464" cy="1440160"/>
          </a:xfrm>
          <a:prstGeom prst="rightBrac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Следствия из аксиом.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83568" y="1124744"/>
            <a:ext cx="786599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fontAlgn="base">
              <a:spcBef>
                <a:spcPct val="0"/>
              </a:spcBef>
              <a:spcAft>
                <a:spcPct val="0"/>
              </a:spcAft>
              <a:tabLst>
                <a:tab pos="68580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i="1" baseline="-25000" dirty="0" smtClean="0"/>
              <a:t>  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прямую и не лежащую на ней точку </a:t>
            </a:r>
          </a:p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проходит плоскость, и притом только одна.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2051720" y="2564904"/>
            <a:ext cx="4536504" cy="1584176"/>
            <a:chOff x="2003" y="11494"/>
            <a:chExt cx="3907" cy="1337"/>
          </a:xfrm>
        </p:grpSpPr>
        <p:sp>
          <p:nvSpPr>
            <p:cNvPr id="17417" name="AutoShape 9"/>
            <p:cNvSpPr>
              <a:spLocks noChangeArrowheads="1"/>
            </p:cNvSpPr>
            <p:nvPr/>
          </p:nvSpPr>
          <p:spPr bwMode="auto">
            <a:xfrm>
              <a:off x="2003" y="11494"/>
              <a:ext cx="3907" cy="1337"/>
            </a:xfrm>
            <a:prstGeom prst="parallelogram">
              <a:avLst>
                <a:gd name="adj" fmla="val 7305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lvl="0" indent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tabLst/>
              </a:pPr>
              <a:r>
                <a:rPr kumimoji="0" lang="ru-RU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а  </a:t>
              </a: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                       </a:t>
              </a: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                                         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17418" name="AutoShape 10"/>
            <p:cNvCxnSpPr>
              <a:cxnSpLocks noChangeShapeType="1"/>
            </p:cNvCxnSpPr>
            <p:nvPr/>
          </p:nvCxnSpPr>
          <p:spPr bwMode="auto">
            <a:xfrm>
              <a:off x="2561" y="12284"/>
              <a:ext cx="2171" cy="24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5352" y="11616"/>
              <a:ext cx="219" cy="243"/>
            </a:xfrm>
            <a:prstGeom prst="rect">
              <a:avLst/>
            </a:prstGeom>
            <a:solidFill>
              <a:srgbClr val="F2F2F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α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420" name="Oval 12"/>
            <p:cNvSpPr>
              <a:spLocks noChangeArrowheads="1"/>
            </p:cNvSpPr>
            <p:nvPr/>
          </p:nvSpPr>
          <p:spPr bwMode="auto">
            <a:xfrm>
              <a:off x="3996" y="11894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3594" y="11571"/>
              <a:ext cx="331" cy="394"/>
            </a:xfrm>
            <a:prstGeom prst="rect">
              <a:avLst/>
            </a:prstGeom>
            <a:solidFill>
              <a:srgbClr val="F2F2F2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2699792" y="4653136"/>
            <a:ext cx="518457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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А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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α-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единственная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а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	</a:t>
            </a:r>
          </a:p>
        </p:txBody>
      </p:sp>
      <p:sp>
        <p:nvSpPr>
          <p:cNvPr id="20" name="Правая фигурная скобка 19"/>
          <p:cNvSpPr/>
          <p:nvPr/>
        </p:nvSpPr>
        <p:spPr>
          <a:xfrm>
            <a:off x="3563888" y="4725144"/>
            <a:ext cx="155448" cy="914400"/>
          </a:xfrm>
          <a:prstGeom prst="rightBrac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521200" y="3302000"/>
          <a:ext cx="101600" cy="254000"/>
        </p:xfrm>
        <a:graphic>
          <a:graphicData uri="http://schemas.openxmlformats.org/presentationml/2006/ole">
            <p:oleObj spid="_x0000_s1026" name="Формула" r:id="rId3" imgW="1015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539552" y="252227"/>
            <a:ext cx="8334409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90488" fontAlgn="base">
              <a:spcBef>
                <a:spcPct val="0"/>
              </a:spcBef>
              <a:spcAft>
                <a:spcPct val="0"/>
              </a:spcAft>
              <a:tabLst>
                <a:tab pos="68580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800" i="1" baseline="-25000" dirty="0" smtClean="0">
                <a:latin typeface="Times New Roman" pitchFamily="18" charset="0"/>
                <a:cs typeface="Times New Roman" pitchFamily="18" charset="0"/>
              </a:rPr>
              <a:t>2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две пересекающиеся прямые проходит </a:t>
            </a:r>
          </a:p>
          <a:p>
            <a:pPr lvl="0" indent="90488" fontAlgn="base">
              <a:spcBef>
                <a:spcPct val="0"/>
              </a:spcBef>
              <a:spcAft>
                <a:spcPct val="0"/>
              </a:spcAft>
              <a:tabLst>
                <a:tab pos="685800" algn="l"/>
                <a:tab pos="1079500" algn="l"/>
              </a:tabLst>
            </a:pPr>
            <a:r>
              <a:rPr lang="ru-RU" sz="28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плоскость, и притом только одна.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433" name="Group 1"/>
          <p:cNvGrpSpPr>
            <a:grpSpLocks/>
          </p:cNvGrpSpPr>
          <p:nvPr/>
        </p:nvGrpSpPr>
        <p:grpSpPr bwMode="auto">
          <a:xfrm>
            <a:off x="1763688" y="1844824"/>
            <a:ext cx="5112857" cy="2232248"/>
            <a:chOff x="2189" y="2476"/>
            <a:chExt cx="6460" cy="1956"/>
          </a:xfrm>
        </p:grpSpPr>
        <p:sp>
          <p:nvSpPr>
            <p:cNvPr id="18437" name="AutoShape 5"/>
            <p:cNvSpPr>
              <a:spLocks noChangeArrowheads="1"/>
            </p:cNvSpPr>
            <p:nvPr/>
          </p:nvSpPr>
          <p:spPr bwMode="auto">
            <a:xfrm>
              <a:off x="2189" y="2476"/>
              <a:ext cx="6460" cy="1956"/>
            </a:xfrm>
            <a:prstGeom prst="parallelogram">
              <a:avLst>
                <a:gd name="adj" fmla="val 60468"/>
              </a:avLst>
            </a:prstGeom>
            <a:solidFill>
              <a:srgbClr val="D8D8D8"/>
            </a:solidFill>
            <a:ln w="12700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ourier New" pitchFamily="49" charset="0"/>
                  <a:ea typeface="Times New Roman" pitchFamily="18" charset="0"/>
                  <a:cs typeface="Courier New" pitchFamily="49" charset="0"/>
                </a:rPr>
                <a:t>   </a:t>
              </a:r>
              <a:r>
                <a:rPr kumimoji="0" lang="ru-RU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а                         </a:t>
              </a: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b                       </a:t>
              </a:r>
              <a:endPara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 </a:t>
              </a:r>
              <a:endPara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</a:t>
              </a:r>
              <a:r>
                <a:rPr kumimoji="0" lang="ru-RU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  </a:t>
              </a: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    </a:t>
              </a:r>
              <a:r>
                <a:rPr kumimoji="0" lang="ru-RU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  <a:sym typeface="Symbol"/>
                </a:rPr>
                <a:t></a:t>
              </a:r>
              <a:r>
                <a:rPr kumimoji="0" lang="ru-RU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200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А                     </a:t>
              </a:r>
              <a:endPara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436" name="AutoShape 4"/>
            <p:cNvSpPr>
              <a:spLocks noChangeShapeType="1"/>
            </p:cNvSpPr>
            <p:nvPr/>
          </p:nvSpPr>
          <p:spPr bwMode="auto">
            <a:xfrm>
              <a:off x="3827" y="3107"/>
              <a:ext cx="2638" cy="82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435" name="AutoShape 3"/>
            <p:cNvSpPr>
              <a:spLocks noChangeShapeType="1"/>
            </p:cNvSpPr>
            <p:nvPr/>
          </p:nvSpPr>
          <p:spPr bwMode="auto">
            <a:xfrm flipV="1">
              <a:off x="4100" y="2918"/>
              <a:ext cx="3093" cy="107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434" name="Text Box 2"/>
            <p:cNvSpPr txBox="1">
              <a:spLocks noChangeArrowheads="1"/>
            </p:cNvSpPr>
            <p:nvPr/>
          </p:nvSpPr>
          <p:spPr bwMode="auto">
            <a:xfrm>
              <a:off x="2644" y="4053"/>
              <a:ext cx="496" cy="315"/>
            </a:xfrm>
            <a:prstGeom prst="rect">
              <a:avLst/>
            </a:prstGeom>
            <a:solidFill>
              <a:srgbClr val="D8D8D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r>
                <a:rPr kumimoji="0" lang="en-US" sz="20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α</a:t>
              </a:r>
              <a:endPara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0850" algn="l"/>
                  <a:tab pos="1079500" algn="l"/>
                </a:tabLst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455613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  <a:tab pos="10795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979712" y="4581128"/>
            <a:ext cx="4752528" cy="1368152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а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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= 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а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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α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	          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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α-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единственная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sym typeface="Symbol" pitchFamily="18" charset="2"/>
              </a:rPr>
              <a:t></a:t>
            </a:r>
            <a:r>
              <a:rPr kumimoji="0" lang="ru-RU" sz="20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ru-RU" sz="20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α</a:t>
            </a:r>
            <a:endParaRPr kumimoji="0" lang="ru-RU" sz="20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3131840" y="4653136"/>
            <a:ext cx="299464" cy="1224136"/>
          </a:xfrm>
          <a:prstGeom prst="rightBrac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314</Words>
  <Application>Microsoft Office PowerPoint</Application>
  <PresentationFormat>Экран (4:3)</PresentationFormat>
  <Paragraphs>91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Формула</vt:lpstr>
      <vt:lpstr>Слайд 1</vt:lpstr>
      <vt:lpstr>Простейшие фигуры стереометрии. </vt:lpstr>
      <vt:lpstr>Слайд 3</vt:lpstr>
      <vt:lpstr>Аксиомы стереометрии.</vt:lpstr>
      <vt:lpstr>Слайд 5</vt:lpstr>
      <vt:lpstr>Слайд 6</vt:lpstr>
      <vt:lpstr>Следствия из аксиом.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Elli 2.1 Full</cp:lastModifiedBy>
  <cp:revision>14</cp:revision>
  <dcterms:modified xsi:type="dcterms:W3CDTF">2014-01-15T07:10:58Z</dcterms:modified>
</cp:coreProperties>
</file>