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1" r:id="rId4"/>
    <p:sldId id="265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3DC3C3"/>
    <a:srgbClr val="CC66FF"/>
    <a:srgbClr val="CC3399"/>
    <a:srgbClr val="33CCCC"/>
    <a:srgbClr val="009900"/>
    <a:srgbClr val="FF9933"/>
    <a:srgbClr val="66FF3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-marshak.ru/art/portraits/portraits08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ic.academic.ru/pictures/wiki/files/122/zvezdnyi_ch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127000" cmpd="sng">
            <a:solidFill>
              <a:srgbClr val="FFFF00"/>
            </a:solidFill>
            <a:prstDash val="solid"/>
            <a:bevel/>
          </a:ln>
        </p:spPr>
      </p:pic>
      <p:sp>
        <p:nvSpPr>
          <p:cNvPr id="5" name="Прямоугольник 4"/>
          <p:cNvSpPr/>
          <p:nvPr/>
        </p:nvSpPr>
        <p:spPr>
          <a:xfrm>
            <a:off x="6012160" y="5805264"/>
            <a:ext cx="3131840" cy="10527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Подготовила: </a:t>
            </a:r>
          </a:p>
          <a:p>
            <a:r>
              <a:rPr lang="ru-RU" sz="1400" dirty="0" smtClean="0"/>
              <a:t>В.М. </a:t>
            </a:r>
            <a:r>
              <a:rPr lang="ru-RU" sz="1400" dirty="0" err="1" smtClean="0"/>
              <a:t>Огибалина</a:t>
            </a:r>
            <a:r>
              <a:rPr lang="ru-RU" sz="1400" dirty="0" smtClean="0"/>
              <a:t> (266-349-035), </a:t>
            </a:r>
          </a:p>
          <a:p>
            <a:r>
              <a:rPr lang="ru-RU" sz="1400" dirty="0" smtClean="0"/>
              <a:t>учитель  русского языка и литературы МОУ «</a:t>
            </a:r>
            <a:r>
              <a:rPr lang="ru-RU" sz="1400" dirty="0" err="1" smtClean="0"/>
              <a:t>Ушаковская</a:t>
            </a:r>
            <a:r>
              <a:rPr lang="ru-RU" sz="1400" dirty="0" smtClean="0"/>
              <a:t> СОШ»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«Думая о своей удачи, </a:t>
            </a:r>
            <a:r>
              <a:rPr lang="ru-RU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счастливый, шел по лесу…  Вдруг он спохватился: где же … ?»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42984"/>
            <a:ext cx="4572000" cy="28575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ГЛУХАРЬ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142984"/>
            <a:ext cx="4572000" cy="28575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ОРЕХИ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1942"/>
            <a:ext cx="4572000" cy="278605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071942"/>
            <a:ext cx="4572000" cy="278605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правило сразу вспомнил </a:t>
            </a:r>
            <a:r>
              <a:rPr lang="ru-RU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когда заблудился в тайге? 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142984"/>
            <a:ext cx="4572000" cy="28575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 ветра не было, а утку отнесло,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значит, есть </a:t>
            </a:r>
            <a:r>
              <a:rPr lang="ru-RU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тягун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озеро проточное»</a:t>
            </a:r>
          </a:p>
          <a:p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1942"/>
            <a:ext cx="4572000" cy="278605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«Погасла звездочка – значит, чья-то жизнь оборвалась»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071942"/>
            <a:ext cx="4572000" cy="278605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«Тайга, наша кормилица, хлипких не любит»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142984"/>
            <a:ext cx="4572000" cy="28575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«Вызвездило – к холоду»</a:t>
            </a:r>
          </a:p>
          <a:p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Documents and Settings\Вика\Рабочий стол\ЗВЕЗ.НЕБО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6" name="Равнобедренный треугольник 5"/>
          <p:cNvSpPr/>
          <p:nvPr/>
        </p:nvSpPr>
        <p:spPr>
          <a:xfrm>
            <a:off x="428596" y="1428736"/>
            <a:ext cx="7786742" cy="3571900"/>
          </a:xfrm>
          <a:prstGeom prst="triangle">
            <a:avLst/>
          </a:prstGeom>
          <a:solidFill>
            <a:srgbClr val="3DC3C3"/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928934"/>
            <a:ext cx="5000660" cy="1928818"/>
          </a:xfrm>
        </p:spPr>
        <p:txBody>
          <a:bodyPr>
            <a:noAutofit/>
          </a:bodyPr>
          <a:lstStyle/>
          <a:p>
            <a:r>
              <a:rPr lang="en-US" sz="11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 У Р</a:t>
            </a:r>
            <a:endParaRPr lang="ru-RU" sz="10000" b="1" kern="2100" spc="53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 rot="20054253">
            <a:off x="1707378" y="1796666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20054253">
            <a:off x="1921693" y="796534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 rot="20054253">
            <a:off x="2778948" y="1510914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кем в рассказе сравнивается положение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Васютки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3"/>
            <a:ext cx="4357686" cy="278608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214423"/>
            <a:ext cx="4643438" cy="278608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3380"/>
            <a:ext cx="4357686" cy="2714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143380"/>
            <a:ext cx="4643438" cy="2714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1285860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1285860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21481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21481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5214"/>
            <a:ext cx="9144000" cy="564357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14282" y="7215214"/>
            <a:ext cx="78581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879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89236 " pathEditMode="relative" ptsTypes="AA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раз плакал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142984"/>
            <a:ext cx="4572000" cy="28575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ru-RU" sz="15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71942"/>
            <a:ext cx="4572000" cy="278605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071942"/>
            <a:ext cx="4572000" cy="278605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42984"/>
            <a:ext cx="4572000" cy="28575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28694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приготовил вкусное блюдо – глухаря в собственном соку. Почему же он через силу глотал мясо?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57298"/>
            <a:ext cx="4572000" cy="271464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ВКУСНО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357298"/>
            <a:ext cx="4572000" cy="271464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ЗАБЫЛ СОЛЬ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143380"/>
            <a:ext cx="4572000" cy="27146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ГОЛОДЕН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143380"/>
            <a:ext cx="4572000" cy="27146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ХОТЕЛ СПАТЬ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удивительное открытие сделал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озере?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4357686" cy="264318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256"/>
            <a:ext cx="4643438" cy="257174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4357686" cy="292895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142984"/>
            <a:ext cx="4643438" cy="300039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285860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357694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57694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214422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142984"/>
            <a:ext cx="192882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174" y="1142984"/>
            <a:ext cx="192882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ГЛУХАРЬ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15174" y="4357694"/>
            <a:ext cx="192882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ЗВЕЗДЫ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4214818"/>
            <a:ext cx="2428892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БЕЛАЯ РЫБА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86652"/>
            <a:ext cx="9144000" cy="571501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1500166" y="7358090"/>
            <a:ext cx="3500462" cy="92869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БЕЛАЯ РЫБА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7500966"/>
            <a:ext cx="1071570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-0.884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0007 -0.8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00295 -0.8925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реку искал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тайге?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4500562" cy="300039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936" y="3929066"/>
            <a:ext cx="4505063" cy="292893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85794"/>
            <a:ext cx="4500562" cy="300039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29059"/>
            <a:ext cx="4500562" cy="292894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44" y="857232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857232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4071942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000504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785794"/>
            <a:ext cx="192882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ЕНИСЕЙ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00926" y="785794"/>
            <a:ext cx="1643074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174" y="6286496"/>
            <a:ext cx="192882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АМУР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6286496"/>
            <a:ext cx="192882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ОБЬ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86652"/>
            <a:ext cx="9144000" cy="600081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42844" y="7358136"/>
            <a:ext cx="738211" cy="1714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2111" y="7286698"/>
            <a:ext cx="3071889" cy="11430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ЕНИСЕЙ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9370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00468 -0.9393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00121 -0.950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пароход проплыл мимо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Васютки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42984"/>
            <a:ext cx="4572000" cy="28575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pPr algn="ctr"/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«Серго Орджоникидзе»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142984"/>
            <a:ext cx="4572000" cy="285752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pPr algn="ctr"/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«Шадрин»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1942"/>
            <a:ext cx="4572000" cy="278605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  <a:p>
            <a:pPr algn="ctr"/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«Коляда»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071942"/>
            <a:ext cx="4572000" cy="278605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  <a:p>
            <a:pPr algn="ctr"/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«Афанасий»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4357686" cy="300037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чём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попал домой?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1769" y="3857628"/>
            <a:ext cx="4662231" cy="300037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794"/>
            <a:ext cx="4357686" cy="292895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785794"/>
            <a:ext cx="4643438" cy="292895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2844" y="857232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000504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3929066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857232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785794"/>
            <a:ext cx="2071702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КОРАБЛЬ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785794"/>
            <a:ext cx="1785918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ЛОДКА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43834" y="6286496"/>
            <a:ext cx="150016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6286496"/>
            <a:ext cx="2357454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ТЕПЛОХОД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00966"/>
            <a:ext cx="9102483" cy="607220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0" y="7500967"/>
            <a:ext cx="1152634" cy="1734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1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6512" y="7500967"/>
            <a:ext cx="2689422" cy="11566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0226 -0.9837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7.40741E-7 L 0.00017 -0.98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0399 -0.9930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642918"/>
            <a:ext cx="8215338" cy="3702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Тема игры </a:t>
            </a:r>
            <a:b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</a:t>
            </a:r>
            <a:r>
              <a:rPr lang="ru-RU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Васюткино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озеро» В.П. Астафьева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Documents and Settings\Вика\Рабочий стол\ЗВЕЗ.НЕБО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6" name="Равнобедренный треугольник 5"/>
          <p:cNvSpPr/>
          <p:nvPr/>
        </p:nvSpPr>
        <p:spPr>
          <a:xfrm>
            <a:off x="428596" y="1428736"/>
            <a:ext cx="7786742" cy="3571900"/>
          </a:xfrm>
          <a:prstGeom prst="triangle">
            <a:avLst/>
          </a:prstGeom>
          <a:solidFill>
            <a:srgbClr val="3DC3C3"/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928934"/>
            <a:ext cx="5000660" cy="1928818"/>
          </a:xfrm>
        </p:spPr>
        <p:txBody>
          <a:bodyPr>
            <a:noAutofit/>
          </a:bodyPr>
          <a:lstStyle/>
          <a:p>
            <a:r>
              <a:rPr lang="en-US" sz="11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III</a:t>
            </a:r>
            <a: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 У Р</a:t>
            </a:r>
            <a:endParaRPr lang="ru-RU" sz="10000" b="1" kern="2100" spc="53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 rot="20054253">
            <a:off x="1707378" y="1796666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20054253">
            <a:off x="1921693" y="796534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 rot="20054253">
            <a:off x="2778948" y="1510914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Вика\Рабочий стол\ЗВЕЗ.НЕБО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543956" cy="1643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подробный пересказ отрывка «Первая ночь в лесу».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3983047"/>
          </a:xfrm>
        </p:spPr>
        <p:txBody>
          <a:bodyPr/>
          <a:lstStyle/>
          <a:p>
            <a:endParaRPr lang="ru-RU" u="sng" dirty="0" smtClean="0">
              <a:solidFill>
                <a:srgbClr val="FFFF00"/>
              </a:solidFill>
            </a:endParaRPr>
          </a:p>
          <a:p>
            <a:endParaRPr lang="ru-RU" u="sng" dirty="0" smtClean="0">
              <a:solidFill>
                <a:srgbClr val="FFFF00"/>
              </a:solidFill>
            </a:endParaRPr>
          </a:p>
          <a:p>
            <a:r>
              <a:rPr lang="ru-RU" sz="3600" b="1" u="sng" dirty="0" smtClean="0">
                <a:solidFill>
                  <a:schemeClr val="bg1">
                    <a:lumMod val="95000"/>
                  </a:schemeClr>
                </a:solidFill>
              </a:rPr>
              <a:t>1 УЧАСТНИК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: от лица </a:t>
            </a:r>
            <a:r>
              <a:rPr lang="ru-RU" sz="3600" b="1" dirty="0" err="1" smtClean="0">
                <a:solidFill>
                  <a:schemeClr val="bg1">
                    <a:lumMod val="95000"/>
                  </a:schemeClr>
                </a:solidFill>
              </a:rPr>
              <a:t>Васютки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36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3600" b="1" u="sng" dirty="0" smtClean="0">
                <a:solidFill>
                  <a:schemeClr val="bg1">
                    <a:lumMod val="95000"/>
                  </a:schemeClr>
                </a:solidFill>
              </a:rPr>
              <a:t>2 УЧАСТНИК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: от лица деда Афанасия.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Вика\Рабочий стол\ЗВЕЗ.НЕБО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214974" cy="1143000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ФИНАЛ</a:t>
            </a:r>
            <a:endParaRPr lang="ru-RU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Вика\Рабочий стол\ЗВЕЗД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928802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Вика\Рабочий стол\ЗВЕЗ.НЕБО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ДЛЯ ФИНАЛИСТА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FF00"/>
                </a:solidFill>
              </a:rPr>
              <a:t>Устное словесное рисование одного из эпизодов:</a:t>
            </a:r>
          </a:p>
          <a:p>
            <a:pPr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1. Охота на глухаря</a:t>
            </a:r>
          </a:p>
          <a:p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2. Встреча с лесным озером</a:t>
            </a:r>
          </a:p>
          <a:p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3. Наконец-то Енисей! </a:t>
            </a:r>
          </a:p>
          <a:p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4. </a:t>
            </a:r>
            <a:r>
              <a:rPr lang="ru-RU" i="1" dirty="0" err="1" smtClean="0">
                <a:solidFill>
                  <a:schemeClr val="bg1">
                    <a:lumMod val="95000"/>
                  </a:schemeClr>
                </a:solidFill>
              </a:rPr>
              <a:t>Васютка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дома</a:t>
            </a:r>
          </a:p>
          <a:p>
            <a:endParaRPr lang="ru-RU" i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Вика\Рабочий стол\ЗВЕЗ.НЕБО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ПОЗРАВЛЯЕМ С ПОБЕДОЙ!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C:\Documents and Settings\Вика\Рабочий стол\САЛЮТ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14422"/>
            <a:ext cx="5437859" cy="4760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Documents and Settings\Вика\Рабочий стол\САЛЮТ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Правила игры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игре участвует весь класс.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У каждого ученика есть сигнальные карточки с номерами 1, 2, 3, 4. Вы должны поднимать карточку с тем номером, который считаете правильным ответом.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игре три тура. В каждом туре по семь вопросов.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 каждый правильный ответ учащиеся получают звездочки.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Из игры выбывают участники, набравшие меньшее количество звезд.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Documents and Settings\Вика\Рабочий стол\ЗВЕЗ.НЕБО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6" name="Равнобедренный треугольник 5"/>
          <p:cNvSpPr/>
          <p:nvPr/>
        </p:nvSpPr>
        <p:spPr>
          <a:xfrm>
            <a:off x="428596" y="1428736"/>
            <a:ext cx="7786742" cy="3571900"/>
          </a:xfrm>
          <a:prstGeom prst="triangle">
            <a:avLst/>
          </a:prstGeom>
          <a:solidFill>
            <a:srgbClr val="3DC3C3"/>
          </a:solidFill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2571744"/>
            <a:ext cx="857256" cy="2857520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928934"/>
            <a:ext cx="5000660" cy="1928818"/>
          </a:xfrm>
        </p:spPr>
        <p:txBody>
          <a:bodyPr>
            <a:noAutofit/>
          </a:bodyPr>
          <a:lstStyle/>
          <a:p>
            <a:r>
              <a:rPr lang="en-US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10000" b="1" kern="2100" spc="5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 У Р</a:t>
            </a:r>
            <a:endParaRPr lang="ru-RU" sz="10000" b="1" kern="2100" spc="53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 rot="20054253">
            <a:off x="1707378" y="1796666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20054253">
            <a:off x="1921693" y="796534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 rot="20054253">
            <a:off x="2778948" y="1510914"/>
            <a:ext cx="896636" cy="82981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автор рассказа «</a:t>
            </a:r>
            <a:r>
              <a:rPr lang="ru-RU" sz="4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Васюткино</a:t>
            </a:r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озеро»?</a:t>
            </a:r>
            <a:endParaRPr lang="ru-RU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0"/>
            <a:ext cx="4500562" cy="307183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А.П. ПЛАТОНОВ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0" y="928670"/>
            <a:ext cx="4572000" cy="3071833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В.П. АСТАФЬЕВ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1942"/>
            <a:ext cx="4500562" cy="278605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  <a:p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С.Я. МАРШАК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071942"/>
            <a:ext cx="4572000" cy="278605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  <a:p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П.П. БАЖОВ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каком портрете изображен Астафьев?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9" descr="writer_rus2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000108"/>
            <a:ext cx="2452102" cy="3000396"/>
          </a:xfrm>
          <a:prstGeom prst="rect">
            <a:avLst/>
          </a:prstGeom>
          <a:noFill/>
          <a:ln w="76200">
            <a:solidFill>
              <a:srgbClr val="080808"/>
            </a:solidFill>
          </a:ln>
        </p:spPr>
      </p:pic>
      <p:pic>
        <p:nvPicPr>
          <p:cNvPr id="14342" name="Picture 6" descr="http://img.yandex.net/i/search/z-images__mas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433388"/>
            <a:ext cx="809625" cy="914401"/>
          </a:xfrm>
          <a:prstGeom prst="rect">
            <a:avLst/>
          </a:prstGeom>
          <a:noFill/>
        </p:spPr>
      </p:pic>
      <p:pic>
        <p:nvPicPr>
          <p:cNvPr id="14344" name="Picture 8" descr="http://www.bashvest.ru/photos/01.09.2006/d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000108"/>
            <a:ext cx="2643174" cy="308776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4346" name="Picture 10" descr="Картинка 2 из 20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786190"/>
            <a:ext cx="2654066" cy="307181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4350" name="Picture 14" descr="http://fotoclub.dp.ua/images/stories/fotokom/foto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3786190"/>
            <a:ext cx="2511363" cy="307181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100010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1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385762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385762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7950" y="1071546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4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</a:rPr>
              <a:t>Родина Астафьева - ?</a:t>
            </a:r>
            <a:endParaRPr lang="ru-RU" sz="4800" b="1" dirty="0">
              <a:solidFill>
                <a:srgbClr val="006600"/>
              </a:solidFill>
            </a:endParaRPr>
          </a:p>
        </p:txBody>
      </p:sp>
      <p:pic>
        <p:nvPicPr>
          <p:cNvPr id="1030" name="Picture 6" descr="http://www.proza.ru/pics/2009/01/11/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4286248" cy="3000396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143108" y="928670"/>
            <a:ext cx="2357454" cy="13573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Острогожск Воронежской губернии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http://img13.nnm.ru/3/4/7/8/4/fb382172e2283694e236fcf4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70"/>
            <a:ext cx="4305300" cy="3071834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858016" y="928670"/>
            <a:ext cx="2071702" cy="6429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Петербург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34" name="Picture 10" descr="http://img0.liveinternet.ru/images/attach/b/3/25/902/25902868__News_Photo_image_large_585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71942"/>
            <a:ext cx="4357718" cy="27860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858016" y="4143380"/>
            <a:ext cx="2071702" cy="6429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Киев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00010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1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421481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4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100010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2" descr="800px-%D0%9E%D0%B2%D1%81%D1%8F%D0%BD%D0%BA%D0%B0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071919"/>
            <a:ext cx="4286248" cy="2786081"/>
          </a:xfrm>
          <a:prstGeom prst="rect">
            <a:avLst/>
          </a:prstGeom>
          <a:noFill/>
          <a:ln w="127000" cmpd="sng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4071942"/>
            <a:ext cx="2714644" cy="121444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Овсянка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Красноярский край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21481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2" descr="800px-%D0%9E%D0%B2%D1%81%D1%8F%D0%BD%D0%BA%D0%B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7715280"/>
            <a:ext cx="8644030" cy="5902754"/>
          </a:xfrm>
          <a:prstGeom prst="rect">
            <a:avLst/>
          </a:prstGeom>
          <a:noFill/>
          <a:ln w="127000" cmpd="sng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714876" y="7760142"/>
            <a:ext cx="4181577" cy="11132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ОВСЯНКА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КРАСНОЯРСКИЙ КРАЙ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7760142"/>
            <a:ext cx="857224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98703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98703 " pathEditMode="relative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98703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</a:t>
            </a:r>
            <a:r>
              <a:rPr lang="ru-RU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пошёл в тайгу?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57232"/>
            <a:ext cx="4572000" cy="307183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грибами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857232"/>
            <a:ext cx="4500562" cy="307183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охоту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000504"/>
            <a:ext cx="4572000" cy="3000396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ягодами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3929066"/>
            <a:ext cx="4500562" cy="3071834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</a:p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орехами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Из-за кого </a:t>
            </a:r>
            <a:r>
              <a:rPr lang="ru-RU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Васютка</a:t>
            </a: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заблудился а тайге?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857232"/>
            <a:ext cx="4643438" cy="321471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0" name="Picture 2" descr="http://forgetmenot.gorod.tomsk.ru/uploads/47343/1294194828/magadan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857232"/>
            <a:ext cx="4357687" cy="321471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7412" name="Picture 4" descr="http://img-fotki.yandex.ru/get/3104/motor-123.2/0_1a32_2f461bfe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3380"/>
            <a:ext cx="4357686" cy="27146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7414" name="Picture 6" descr="http://guns.arsenalnoe.ru/i/msg_i/6107/medved_uude.r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143381"/>
            <a:ext cx="4643438" cy="271461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928670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286256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4214818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928670"/>
            <a:ext cx="64294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174" y="857232"/>
            <a:ext cx="192882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ГЛУХАРЬ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857232"/>
            <a:ext cx="1928826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КЕДРОВКА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4143380"/>
            <a:ext cx="1438252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ЗАЯЦ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48558" y="4143380"/>
            <a:ext cx="1795442" cy="5715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МЕДВЕДЬ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58090"/>
            <a:ext cx="9144000" cy="633050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929454" y="7358090"/>
            <a:ext cx="2214546" cy="92869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ГЛУХАРЬ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8" y="7429528"/>
            <a:ext cx="1000132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07407E-6 L -0.00347 -0.955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-0.9715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00087 -0.9555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пузырики</Template>
  <TotalTime>993</TotalTime>
  <Words>454</Words>
  <Application>Microsoft Office PowerPoint</Application>
  <PresentationFormat>Экран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Правила игры</vt:lpstr>
      <vt:lpstr>I  Т У Р</vt:lpstr>
      <vt:lpstr>Кто автор рассказа «Васюткино озеро»?</vt:lpstr>
      <vt:lpstr>На каком портрете изображен Астафьев?</vt:lpstr>
      <vt:lpstr>Родина Астафьева - ?</vt:lpstr>
      <vt:lpstr>Зачем Васютка пошёл в тайгу?</vt:lpstr>
      <vt:lpstr>Из-за кого Васютка заблудился а тайге?</vt:lpstr>
      <vt:lpstr>«Думая о своей удачи, Васютка, счастливый, шел по лесу…  Вдруг он спохватился: где же … ?»</vt:lpstr>
      <vt:lpstr>Какое правило сразу вспомнил Васютка, когда заблудился в тайге? </vt:lpstr>
      <vt:lpstr>II  Т У Р</vt:lpstr>
      <vt:lpstr>С кем в рассказе сравнивается положение Васютки? </vt:lpstr>
      <vt:lpstr>Сколько раз плакал Васютка?</vt:lpstr>
      <vt:lpstr>Васютка приготовил вкусное блюдо – глухаря в собственном соку. Почему же он через силу глотал мясо?</vt:lpstr>
      <vt:lpstr>Какое удивительное открытие сделал Васютка на озере?</vt:lpstr>
      <vt:lpstr>Какую реку искал Васютка в тайге?</vt:lpstr>
      <vt:lpstr>Какой пароход проплыл мимо Васютки?</vt:lpstr>
      <vt:lpstr>На чём Васютка попал домой?</vt:lpstr>
      <vt:lpstr>III  Т У Р</vt:lpstr>
      <vt:lpstr>ЗАДАНИЕ:  подробный пересказ отрывка «Первая ночь в лесу». </vt:lpstr>
      <vt:lpstr>ФИНАЛ</vt:lpstr>
      <vt:lpstr>ЗАДАНИЕ ДЛЯ ФИНАЛИСТА</vt:lpstr>
      <vt:lpstr>ПОЗРАВЛЯЕМ С ПОБЕДОЙ!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Иван</cp:lastModifiedBy>
  <cp:revision>100</cp:revision>
  <dcterms:created xsi:type="dcterms:W3CDTF">2011-03-30T18:48:56Z</dcterms:created>
  <dcterms:modified xsi:type="dcterms:W3CDTF">2014-01-27T05:19:22Z</dcterms:modified>
</cp:coreProperties>
</file>