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  <p:sldId id="267" r:id="rId9"/>
    <p:sldId id="263" r:id="rId10"/>
    <p:sldId id="270" r:id="rId11"/>
    <p:sldId id="264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99CC00"/>
    <a:srgbClr val="003366"/>
    <a:srgbClr val="300448"/>
    <a:srgbClr val="000066"/>
    <a:srgbClr val="3333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341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E75D3CE-8124-42D8-AF0F-ED52FC1BC9F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67580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D0E09D-947B-48EA-A38E-E3ABC174A3CD}" type="slidenum">
              <a:rPr lang="zh-TW" altLang="en-US"/>
              <a:pPr eaLnBrk="1" hangingPunct="1"/>
              <a:t>1</a:t>
            </a:fld>
            <a:endParaRPr lang="en-US" altLang="zh-TW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FD37F-E333-4DD3-BB50-990F620A9170}" type="slidenum">
              <a:rPr lang="zh-TW" altLang="en-US"/>
              <a:pPr eaLnBrk="1" hangingPunct="1"/>
              <a:t>2</a:t>
            </a:fld>
            <a:endParaRPr lang="en-US" altLang="zh-TW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558E27-871F-48B4-9C29-86F4B6639CDF}" type="slidenum">
              <a:rPr lang="zh-TW" altLang="en-US"/>
              <a:pPr eaLnBrk="1" hangingPunct="1"/>
              <a:t>3</a:t>
            </a:fld>
            <a:endParaRPr lang="en-US" altLang="zh-TW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2665B-9B05-40CF-8CCC-9B15A94953F0}" type="slidenum">
              <a:rPr lang="zh-TW" altLang="en-US"/>
              <a:pPr eaLnBrk="1" hangingPunct="1"/>
              <a:t>4</a:t>
            </a:fld>
            <a:endParaRPr lang="en-US" altLang="zh-TW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C0DA5-0F82-4CBF-95CA-5146956FE986}" type="slidenum">
              <a:rPr lang="zh-TW" altLang="en-US"/>
              <a:pPr eaLnBrk="1" hangingPunct="1"/>
              <a:t>5</a:t>
            </a:fld>
            <a:endParaRPr lang="en-US" altLang="zh-TW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0C39-AA30-48F2-8AAE-5270F3CF65E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69720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E941-0CD5-4577-BC21-3558BC4217A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25837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4991-639B-4598-89D4-4B5C560E4DE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7108594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E193-6147-4988-9A4C-44F76449A45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7584334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43849-7C0F-42C0-BA83-3D84865B0D4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220889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1632-7A46-40D6-9AA5-7C1948D9377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6129457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C485-3634-45EF-BC71-B0EBF2A4AD4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8486914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D840-1B0A-4BDE-A104-5ABC15C0F94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3660158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34C07-5A4C-4106-B73E-BD18661F9FA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06790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EF03-D4C9-494C-985F-69749145C1C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011502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64D7F-DADA-4FDD-AB0E-64CDA214A9B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723297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943E-417F-476D-81F4-C53B129FB7F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591086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pitchFamily="18" charset="-120"/>
              </a:defRPr>
            </a:lvl1pPr>
          </a:lstStyle>
          <a:p>
            <a:pPr>
              <a:defRPr/>
            </a:pPr>
            <a:fld id="{C529158C-BF77-4495-AE9E-00056485661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UkTW0pBg2U" TargetMode="External"/><Relationship Id="rId2" Type="http://schemas.openxmlformats.org/officeDocument/2006/relationships/hyperlink" Target="http://www.allkidsnetwork.com/mazes/Detail.asp?fil=maze-castle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UkTW0pBg2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1905000" y="1766888"/>
            <a:ext cx="7239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4800" b="1">
                <a:solidFill>
                  <a:srgbClr val="006600"/>
                </a:solidFill>
                <a:latin typeface="Georgia" pitchFamily="18" charset="0"/>
                <a:ea typeface="新細明體" pitchFamily="18" charset="-120"/>
              </a:rPr>
              <a:t>Magic Maze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33800" y="3429000"/>
            <a:ext cx="51054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endParaRPr lang="ru-RU" altLang="zh-TW" sz="2000" dirty="0" smtClean="0">
              <a:solidFill>
                <a:srgbClr val="006600"/>
              </a:solidFill>
              <a:latin typeface="Georgia" pitchFamily="18" charset="0"/>
              <a:ea typeface="新細明體" pitchFamily="18" charset="-120"/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altLang="zh-TW" sz="2000" dirty="0" smtClean="0">
                <a:solidFill>
                  <a:srgbClr val="006600"/>
                </a:solidFill>
                <a:latin typeface="Georgia" pitchFamily="18" charset="0"/>
                <a:ea typeface="新細明體" pitchFamily="18" charset="-120"/>
              </a:rPr>
              <a:t>Автор:</a:t>
            </a:r>
            <a:r>
              <a:rPr lang="ru-RU" altLang="zh-TW" sz="2000" dirty="0">
                <a:solidFill>
                  <a:srgbClr val="006600"/>
                </a:solidFill>
                <a:latin typeface="Georgia" pitchFamily="18" charset="0"/>
                <a:ea typeface="新細明體" pitchFamily="18" charset="-120"/>
              </a:rPr>
              <a:t> </a:t>
            </a:r>
            <a:r>
              <a:rPr lang="ru-RU" altLang="zh-TW" sz="2000" dirty="0" smtClean="0">
                <a:solidFill>
                  <a:srgbClr val="006600"/>
                </a:solidFill>
                <a:latin typeface="Georgia" pitchFamily="18" charset="0"/>
                <a:ea typeface="新細明體" pitchFamily="18" charset="-120"/>
              </a:rPr>
              <a:t>Любас Людмила Николаевна, учитель английского языка МБОУ«Лицей №2», </a:t>
            </a:r>
          </a:p>
          <a:p>
            <a:pPr algn="r">
              <a:spcBef>
                <a:spcPct val="50000"/>
              </a:spcBef>
              <a:defRPr/>
            </a:pPr>
            <a:r>
              <a:rPr lang="ru-RU" altLang="zh-TW" sz="2000" dirty="0" smtClean="0">
                <a:solidFill>
                  <a:srgbClr val="006600"/>
                </a:solidFill>
                <a:latin typeface="Georgia" pitchFamily="18" charset="0"/>
                <a:ea typeface="新細明體" pitchFamily="18" charset="-120"/>
              </a:rPr>
              <a:t>г. Братск, Иркутская область</a:t>
            </a:r>
          </a:p>
          <a:p>
            <a:pPr algn="r">
              <a:spcBef>
                <a:spcPct val="50000"/>
              </a:spcBef>
              <a:defRPr/>
            </a:pPr>
            <a:endParaRPr lang="en-US" altLang="zh-TW" sz="2000" dirty="0">
              <a:solidFill>
                <a:srgbClr val="008000"/>
              </a:solidFill>
              <a:latin typeface="Georgia" pitchFamily="18" charset="0"/>
              <a:ea typeface="新細明體" pitchFamily="18" charset="-12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62400" y="6019800"/>
            <a:ext cx="1905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600"/>
                </a:solidFill>
                <a:latin typeface="Georgia" pitchFamily="18" charset="0"/>
              </a:rPr>
              <a:t>г</a:t>
            </a:r>
            <a:r>
              <a:rPr lang="ru-RU" dirty="0" smtClean="0">
                <a:solidFill>
                  <a:srgbClr val="006600"/>
                </a:solidFill>
                <a:latin typeface="Georgia" pitchFamily="18" charset="0"/>
              </a:rPr>
              <a:t>. Братск</a:t>
            </a:r>
            <a:r>
              <a:rPr lang="ru-RU" dirty="0">
                <a:solidFill>
                  <a:srgbClr val="006600"/>
                </a:solidFill>
                <a:latin typeface="Georgia" pitchFamily="18" charset="0"/>
              </a:rPr>
              <a:t>, 2013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rgbClr val="FFFFFF"/>
                </a:solidFill>
                <a:latin typeface="Georgia" pitchFamily="18" charset="0"/>
              </a:rPr>
              <a:t>Build a new house!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2670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1700213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14268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25137" y="1905000"/>
            <a:ext cx="1447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Correct sentences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8006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6600"/>
                </a:solidFill>
              </a:rPr>
              <a:t>There’s/ </a:t>
            </a:r>
            <a:r>
              <a:rPr lang="en-US" sz="2800" b="1" dirty="0" smtClean="0">
                <a:solidFill>
                  <a:srgbClr val="006600"/>
                </a:solidFill>
              </a:rPr>
              <a:t>There are </a:t>
            </a:r>
            <a:r>
              <a:rPr lang="en-US" sz="2800" dirty="0" smtClean="0">
                <a:solidFill>
                  <a:srgbClr val="006600"/>
                </a:solidFill>
              </a:rPr>
              <a:t>a big hall downstairs.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There’s/ There are </a:t>
            </a:r>
            <a:r>
              <a:rPr lang="en-US" sz="2800" dirty="0" smtClean="0">
                <a:solidFill>
                  <a:srgbClr val="006600"/>
                </a:solidFill>
              </a:rPr>
              <a:t>two bathrooms upstairs.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There’s/ There are </a:t>
            </a:r>
            <a:r>
              <a:rPr lang="en-US" sz="2800" dirty="0" smtClean="0">
                <a:solidFill>
                  <a:srgbClr val="006600"/>
                </a:solidFill>
              </a:rPr>
              <a:t>beautiful trees in the garden.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There’s/ There are </a:t>
            </a:r>
            <a:r>
              <a:rPr lang="en-US" sz="2800" dirty="0" smtClean="0">
                <a:solidFill>
                  <a:srgbClr val="006600"/>
                </a:solidFill>
              </a:rPr>
              <a:t>a kitchen downstairs.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There’s/ There are  </a:t>
            </a:r>
            <a:r>
              <a:rPr lang="en-US" sz="2800" dirty="0" smtClean="0">
                <a:solidFill>
                  <a:srgbClr val="006600"/>
                </a:solidFill>
              </a:rPr>
              <a:t>three bedrooms in the house.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6600"/>
                </a:solidFill>
              </a:rPr>
              <a:t>There’s/ There are </a:t>
            </a:r>
            <a:r>
              <a:rPr lang="en-US" sz="2800" dirty="0" smtClean="0">
                <a:solidFill>
                  <a:srgbClr val="006600"/>
                </a:solidFill>
              </a:rPr>
              <a:t>a living room in the house.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08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Making up sentences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600"/>
                </a:solidFill>
              </a:rPr>
              <a:t>t</a:t>
            </a:r>
            <a:r>
              <a:rPr lang="en-US" dirty="0" smtClean="0">
                <a:solidFill>
                  <a:srgbClr val="006600"/>
                </a:solidFill>
              </a:rPr>
              <a:t>he living-room/ There’s/ in/ a sofa/.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600"/>
                </a:solidFill>
              </a:rPr>
              <a:t>i</a:t>
            </a:r>
            <a:r>
              <a:rPr lang="en-US" dirty="0" smtClean="0">
                <a:solidFill>
                  <a:srgbClr val="006600"/>
                </a:solidFill>
              </a:rPr>
              <a:t>n/ isn’t/ the kitchen/ There/ a mirror/.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600"/>
                </a:solidFill>
              </a:rPr>
              <a:t>t</a:t>
            </a:r>
            <a:r>
              <a:rPr lang="en-US" dirty="0" smtClean="0">
                <a:solidFill>
                  <a:srgbClr val="006600"/>
                </a:solidFill>
              </a:rPr>
              <a:t>he bedroom/ there/ in/ Are/ beds/ two/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600"/>
                </a:solidFill>
              </a:rPr>
              <a:t>a</a:t>
            </a:r>
            <a:r>
              <a:rPr lang="en-US" dirty="0" smtClean="0">
                <a:solidFill>
                  <a:srgbClr val="006600"/>
                </a:solidFill>
              </a:rPr>
              <a:t>re/ wardrobes/ the hall/ There/ in/ two/.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600"/>
                </a:solidFill>
              </a:rPr>
              <a:t>a</a:t>
            </a:r>
            <a:r>
              <a:rPr lang="en-US" dirty="0" smtClean="0">
                <a:solidFill>
                  <a:srgbClr val="006600"/>
                </a:solidFill>
              </a:rPr>
              <a:t> lamp/ there /Is/ room/ your/ in/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600"/>
                </a:solidFill>
              </a:rPr>
              <a:t>a</a:t>
            </a:r>
            <a:r>
              <a:rPr lang="en-US" dirty="0" smtClean="0">
                <a:solidFill>
                  <a:srgbClr val="006600"/>
                </a:solidFill>
              </a:rPr>
              <a:t>ny/ aren’t/ cupboards/ in/ There/ the hall/.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30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Choose the right word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 There is a carpet (on the floor/ on the window.)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There is an arm-chair (in the left corner of the room/ in the wardrobe.)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There is a TV (on the piano/ on the table.)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There is a lamp (under the shelf/ above the window.)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6600"/>
                </a:solidFill>
              </a:rPr>
              <a:t>There is a computer (on the wall/ on the desk.)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30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Good Job!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35" y="1600200"/>
            <a:ext cx="6545329" cy="4525963"/>
          </a:xfrm>
        </p:spPr>
      </p:pic>
    </p:spTree>
    <p:extLst>
      <p:ext uri="{BB962C8B-B14F-4D97-AF65-F5344CB8AC3E}">
        <p14:creationId xmlns:p14="http://schemas.microsoft.com/office/powerpoint/2010/main" val="364149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References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www.allkidsnetwork.com/mazes/Detail.asp?fil=maze-castle2.jpg</a:t>
            </a:r>
            <a:endParaRPr lang="en-US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http://www.youtube.com/watch?v=lUkTW0pBg2U</a:t>
            </a:r>
            <a:endParaRPr lang="en-US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35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9"/>
          <p:cNvSpPr>
            <a:spLocks noChangeArrowheads="1"/>
          </p:cNvSpPr>
          <p:nvPr/>
        </p:nvSpPr>
        <p:spPr bwMode="auto">
          <a:xfrm>
            <a:off x="304800" y="0"/>
            <a:ext cx="68532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TW" sz="3600" dirty="0">
                <a:solidFill>
                  <a:schemeClr val="bg1"/>
                </a:solidFill>
                <a:latin typeface="Georgia" pitchFamily="18" charset="0"/>
                <a:ea typeface="新細明體" pitchFamily="18" charset="-120"/>
              </a:rPr>
              <a:t>Enjoying  Your Home</a:t>
            </a:r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5"/>
          <a:stretch>
            <a:fillRect/>
          </a:stretch>
        </p:blipFill>
        <p:spPr bwMode="auto">
          <a:xfrm>
            <a:off x="3810000" y="1431925"/>
            <a:ext cx="4673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59525" y="1261512"/>
            <a:ext cx="2590800" cy="556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Phonetics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Matching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Word Chain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Relaxation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The correct sentence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6600"/>
                </a:solidFill>
              </a:rPr>
              <a:t>Making up sentences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6600"/>
                </a:solidFill>
              </a:rPr>
              <a:t>Choose the correct word</a:t>
            </a:r>
            <a:endParaRPr lang="ru-RU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373063" y="152400"/>
            <a:ext cx="68532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4000">
                <a:solidFill>
                  <a:schemeClr val="bg1"/>
                </a:solidFill>
                <a:latin typeface="Georgia" pitchFamily="18" charset="0"/>
                <a:ea typeface="新細明體" pitchFamily="18" charset="-120"/>
              </a:rPr>
              <a:t>Phonetics</a:t>
            </a:r>
          </a:p>
        </p:txBody>
      </p:sp>
      <p:pic>
        <p:nvPicPr>
          <p:cNvPr id="409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429000"/>
            <a:ext cx="8031162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8-Point Star 7"/>
          <p:cNvSpPr/>
          <p:nvPr/>
        </p:nvSpPr>
        <p:spPr>
          <a:xfrm>
            <a:off x="674688" y="2311400"/>
            <a:ext cx="563562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6600"/>
                </a:solidFill>
              </a:rPr>
              <a:t>1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2794000" y="2222500"/>
            <a:ext cx="609600" cy="533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6600"/>
                </a:solidFill>
              </a:rPr>
              <a:t>2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5006975" y="2300288"/>
            <a:ext cx="555625" cy="48101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6600"/>
                </a:solidFill>
              </a:rPr>
              <a:t>3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7226300" y="2300288"/>
            <a:ext cx="469900" cy="48101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6600"/>
                </a:solidFill>
              </a:rPr>
              <a:t>4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373063" y="152400"/>
            <a:ext cx="68532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4000">
                <a:solidFill>
                  <a:schemeClr val="bg1"/>
                </a:solidFill>
                <a:latin typeface="Georgia" pitchFamily="18" charset="0"/>
                <a:ea typeface="新細明體" pitchFamily="18" charset="-120"/>
              </a:rPr>
              <a:t>Matching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2288" y="1782763"/>
            <a:ext cx="7693025" cy="3789362"/>
            <a:chOff x="522288" y="1782763"/>
            <a:chExt cx="7693025" cy="3789362"/>
          </a:xfrm>
        </p:grpSpPr>
        <p:sp>
          <p:nvSpPr>
            <p:cNvPr id="8" name="Pentagon 1"/>
            <p:cNvSpPr/>
            <p:nvPr/>
          </p:nvSpPr>
          <p:spPr>
            <a:xfrm>
              <a:off x="612775" y="4876800"/>
              <a:ext cx="2247900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900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lnTo>
                    <a:pt x="2247900" y="347663"/>
                  </a:lnTo>
                  <a:cubicBezTo>
                    <a:pt x="2165350" y="422275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Arm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9" name="Pentagon 1"/>
            <p:cNvSpPr/>
            <p:nvPr/>
          </p:nvSpPr>
          <p:spPr>
            <a:xfrm>
              <a:off x="550863" y="3810000"/>
              <a:ext cx="2247900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900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lnTo>
                    <a:pt x="2247900" y="347663"/>
                  </a:lnTo>
                  <a:cubicBezTo>
                    <a:pt x="2165350" y="422275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P</a:t>
              </a:r>
              <a:r>
                <a:rPr lang="en-US" sz="2800" b="1" kern="0" dirty="0" err="1">
                  <a:solidFill>
                    <a:srgbClr val="006600"/>
                  </a:solidFill>
                  <a:latin typeface="Georgia" pitchFamily="18" charset="0"/>
                </a:rPr>
                <a:t>encil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0" name="Pentagon 1"/>
            <p:cNvSpPr/>
            <p:nvPr/>
          </p:nvSpPr>
          <p:spPr>
            <a:xfrm>
              <a:off x="522288" y="2786063"/>
              <a:ext cx="2247900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900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lnTo>
                    <a:pt x="2247900" y="347663"/>
                  </a:lnTo>
                  <a:cubicBezTo>
                    <a:pt x="2165350" y="422275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Business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1" name="Pentagon 1"/>
            <p:cNvSpPr/>
            <p:nvPr/>
          </p:nvSpPr>
          <p:spPr>
            <a:xfrm>
              <a:off x="609600" y="1785938"/>
              <a:ext cx="2247900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900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lnTo>
                    <a:pt x="2247900" y="347663"/>
                  </a:lnTo>
                  <a:cubicBezTo>
                    <a:pt x="2165350" y="422275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Bed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5" name="Pentagon 1"/>
            <p:cNvSpPr/>
            <p:nvPr/>
          </p:nvSpPr>
          <p:spPr>
            <a:xfrm flipH="1">
              <a:off x="6219825" y="4835525"/>
              <a:ext cx="1978025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  <a:gd name="connsiteX0" fmla="*/ 0 w 1944185"/>
                <a:gd name="connsiteY0" fmla="*/ 0 h 695325"/>
                <a:gd name="connsiteX1" fmla="*/ 1900238 w 1944185"/>
                <a:gd name="connsiteY1" fmla="*/ 0 h 695325"/>
                <a:gd name="connsiteX2" fmla="*/ 1866900 w 1944185"/>
                <a:gd name="connsiteY2" fmla="*/ 285750 h 695325"/>
                <a:gd name="connsiteX3" fmla="*/ 1669869 w 1944185"/>
                <a:gd name="connsiteY3" fmla="*/ 412978 h 695325"/>
                <a:gd name="connsiteX4" fmla="*/ 1933575 w 1944185"/>
                <a:gd name="connsiteY4" fmla="*/ 485775 h 695325"/>
                <a:gd name="connsiteX5" fmla="*/ 1900238 w 1944185"/>
                <a:gd name="connsiteY5" fmla="*/ 695325 h 695325"/>
                <a:gd name="connsiteX6" fmla="*/ 0 w 1944185"/>
                <a:gd name="connsiteY6" fmla="*/ 695325 h 695325"/>
                <a:gd name="connsiteX7" fmla="*/ 0 w 1944185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185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cubicBezTo>
                    <a:pt x="1993900" y="306388"/>
                    <a:pt x="1542869" y="392340"/>
                    <a:pt x="1669869" y="412978"/>
                  </a:cubicBezTo>
                  <a:cubicBezTo>
                    <a:pt x="1587319" y="487590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latin typeface="Calibri"/>
                </a:rPr>
                <a:t>    </a:t>
              </a: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Room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7" name="Pentagon 1"/>
            <p:cNvSpPr/>
            <p:nvPr/>
          </p:nvSpPr>
          <p:spPr>
            <a:xfrm flipH="1">
              <a:off x="6237288" y="1782763"/>
              <a:ext cx="1978025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  <a:gd name="connsiteX0" fmla="*/ 0 w 1944185"/>
                <a:gd name="connsiteY0" fmla="*/ 0 h 695325"/>
                <a:gd name="connsiteX1" fmla="*/ 1900238 w 1944185"/>
                <a:gd name="connsiteY1" fmla="*/ 0 h 695325"/>
                <a:gd name="connsiteX2" fmla="*/ 1866900 w 1944185"/>
                <a:gd name="connsiteY2" fmla="*/ 285750 h 695325"/>
                <a:gd name="connsiteX3" fmla="*/ 1669869 w 1944185"/>
                <a:gd name="connsiteY3" fmla="*/ 412978 h 695325"/>
                <a:gd name="connsiteX4" fmla="*/ 1933575 w 1944185"/>
                <a:gd name="connsiteY4" fmla="*/ 485775 h 695325"/>
                <a:gd name="connsiteX5" fmla="*/ 1900238 w 1944185"/>
                <a:gd name="connsiteY5" fmla="*/ 695325 h 695325"/>
                <a:gd name="connsiteX6" fmla="*/ 0 w 1944185"/>
                <a:gd name="connsiteY6" fmla="*/ 695325 h 695325"/>
                <a:gd name="connsiteX7" fmla="*/ 0 w 1944185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185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cubicBezTo>
                    <a:pt x="1993900" y="306388"/>
                    <a:pt x="1542869" y="392340"/>
                    <a:pt x="1669869" y="412978"/>
                  </a:cubicBezTo>
                  <a:cubicBezTo>
                    <a:pt x="1587319" y="487590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    Case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8" name="Pentagon 1"/>
            <p:cNvSpPr/>
            <p:nvPr/>
          </p:nvSpPr>
          <p:spPr>
            <a:xfrm flipH="1">
              <a:off x="6237288" y="2752725"/>
              <a:ext cx="1978025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  <a:gd name="connsiteX0" fmla="*/ 0 w 1944185"/>
                <a:gd name="connsiteY0" fmla="*/ 0 h 695325"/>
                <a:gd name="connsiteX1" fmla="*/ 1900238 w 1944185"/>
                <a:gd name="connsiteY1" fmla="*/ 0 h 695325"/>
                <a:gd name="connsiteX2" fmla="*/ 1866900 w 1944185"/>
                <a:gd name="connsiteY2" fmla="*/ 285750 h 695325"/>
                <a:gd name="connsiteX3" fmla="*/ 1669869 w 1944185"/>
                <a:gd name="connsiteY3" fmla="*/ 412978 h 695325"/>
                <a:gd name="connsiteX4" fmla="*/ 1933575 w 1944185"/>
                <a:gd name="connsiteY4" fmla="*/ 485775 h 695325"/>
                <a:gd name="connsiteX5" fmla="*/ 1900238 w 1944185"/>
                <a:gd name="connsiteY5" fmla="*/ 695325 h 695325"/>
                <a:gd name="connsiteX6" fmla="*/ 0 w 1944185"/>
                <a:gd name="connsiteY6" fmla="*/ 695325 h 695325"/>
                <a:gd name="connsiteX7" fmla="*/ 0 w 1944185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185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cubicBezTo>
                    <a:pt x="1993900" y="306388"/>
                    <a:pt x="1542869" y="392340"/>
                    <a:pt x="1669869" y="412978"/>
                  </a:cubicBezTo>
                  <a:cubicBezTo>
                    <a:pt x="1587319" y="487590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     Man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9" name="Pentagon 1"/>
            <p:cNvSpPr/>
            <p:nvPr/>
          </p:nvSpPr>
          <p:spPr>
            <a:xfrm flipH="1">
              <a:off x="6237288" y="3775075"/>
              <a:ext cx="1978025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  <a:gd name="connsiteX0" fmla="*/ 0 w 1944185"/>
                <a:gd name="connsiteY0" fmla="*/ 0 h 695325"/>
                <a:gd name="connsiteX1" fmla="*/ 1900238 w 1944185"/>
                <a:gd name="connsiteY1" fmla="*/ 0 h 695325"/>
                <a:gd name="connsiteX2" fmla="*/ 1866900 w 1944185"/>
                <a:gd name="connsiteY2" fmla="*/ 285750 h 695325"/>
                <a:gd name="connsiteX3" fmla="*/ 1669869 w 1944185"/>
                <a:gd name="connsiteY3" fmla="*/ 412978 h 695325"/>
                <a:gd name="connsiteX4" fmla="*/ 1933575 w 1944185"/>
                <a:gd name="connsiteY4" fmla="*/ 485775 h 695325"/>
                <a:gd name="connsiteX5" fmla="*/ 1900238 w 1944185"/>
                <a:gd name="connsiteY5" fmla="*/ 695325 h 695325"/>
                <a:gd name="connsiteX6" fmla="*/ 0 w 1944185"/>
                <a:gd name="connsiteY6" fmla="*/ 695325 h 695325"/>
                <a:gd name="connsiteX7" fmla="*/ 0 w 1944185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185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cubicBezTo>
                    <a:pt x="1993900" y="306388"/>
                    <a:pt x="1542869" y="392340"/>
                    <a:pt x="1669869" y="412978"/>
                  </a:cubicBezTo>
                  <a:cubicBezTo>
                    <a:pt x="1587319" y="487590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    Chair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</p:grpSp>
      <p:cxnSp>
        <p:nvCxnSpPr>
          <p:cNvPr id="22" name="Curved Connector 21"/>
          <p:cNvCxnSpPr/>
          <p:nvPr/>
        </p:nvCxnSpPr>
        <p:spPr>
          <a:xfrm>
            <a:off x="2971800" y="2133600"/>
            <a:ext cx="3248025" cy="3049588"/>
          </a:xfrm>
          <a:prstGeom prst="curvedConnector3">
            <a:avLst/>
          </a:prstGeom>
          <a:ln w="158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373063" y="152400"/>
            <a:ext cx="68532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4000">
                <a:solidFill>
                  <a:schemeClr val="bg1"/>
                </a:solidFill>
                <a:latin typeface="Georgia" pitchFamily="18" charset="0"/>
                <a:ea typeface="新細明體" pitchFamily="18" charset="-120"/>
              </a:rPr>
              <a:t>Matching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0863" y="1785938"/>
            <a:ext cx="7378700" cy="3786187"/>
            <a:chOff x="550863" y="1785938"/>
            <a:chExt cx="7378700" cy="3786187"/>
          </a:xfrm>
        </p:grpSpPr>
        <p:sp>
          <p:nvSpPr>
            <p:cNvPr id="8" name="Pentagon 1"/>
            <p:cNvSpPr/>
            <p:nvPr/>
          </p:nvSpPr>
          <p:spPr>
            <a:xfrm>
              <a:off x="612775" y="4876800"/>
              <a:ext cx="2247900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900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lnTo>
                    <a:pt x="2247900" y="347663"/>
                  </a:lnTo>
                  <a:cubicBezTo>
                    <a:pt x="2165350" y="422275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Bath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9" name="Pentagon 1"/>
            <p:cNvSpPr/>
            <p:nvPr/>
          </p:nvSpPr>
          <p:spPr>
            <a:xfrm>
              <a:off x="550863" y="3810000"/>
              <a:ext cx="2247900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900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lnTo>
                    <a:pt x="2247900" y="347663"/>
                  </a:lnTo>
                  <a:cubicBezTo>
                    <a:pt x="2165350" y="422275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Class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0" name="Pentagon 1"/>
            <p:cNvSpPr/>
            <p:nvPr/>
          </p:nvSpPr>
          <p:spPr>
            <a:xfrm>
              <a:off x="550863" y="2786063"/>
              <a:ext cx="2247900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900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lnTo>
                    <a:pt x="2247900" y="347663"/>
                  </a:lnTo>
                  <a:cubicBezTo>
                    <a:pt x="2165350" y="422275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Home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1" name="Pentagon 1"/>
            <p:cNvSpPr/>
            <p:nvPr/>
          </p:nvSpPr>
          <p:spPr>
            <a:xfrm>
              <a:off x="609600" y="1785938"/>
              <a:ext cx="2247900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900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lnTo>
                    <a:pt x="2247900" y="347663"/>
                  </a:lnTo>
                  <a:cubicBezTo>
                    <a:pt x="2165350" y="422275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Book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5" name="Pentagon 1"/>
            <p:cNvSpPr/>
            <p:nvPr/>
          </p:nvSpPr>
          <p:spPr>
            <a:xfrm flipH="1">
              <a:off x="5951538" y="4865688"/>
              <a:ext cx="1978025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  <a:gd name="connsiteX0" fmla="*/ 0 w 1944185"/>
                <a:gd name="connsiteY0" fmla="*/ 0 h 695325"/>
                <a:gd name="connsiteX1" fmla="*/ 1900238 w 1944185"/>
                <a:gd name="connsiteY1" fmla="*/ 0 h 695325"/>
                <a:gd name="connsiteX2" fmla="*/ 1866900 w 1944185"/>
                <a:gd name="connsiteY2" fmla="*/ 285750 h 695325"/>
                <a:gd name="connsiteX3" fmla="*/ 1669869 w 1944185"/>
                <a:gd name="connsiteY3" fmla="*/ 412978 h 695325"/>
                <a:gd name="connsiteX4" fmla="*/ 1933575 w 1944185"/>
                <a:gd name="connsiteY4" fmla="*/ 485775 h 695325"/>
                <a:gd name="connsiteX5" fmla="*/ 1900238 w 1944185"/>
                <a:gd name="connsiteY5" fmla="*/ 695325 h 695325"/>
                <a:gd name="connsiteX6" fmla="*/ 0 w 1944185"/>
                <a:gd name="connsiteY6" fmla="*/ 695325 h 695325"/>
                <a:gd name="connsiteX7" fmla="*/ 0 w 1944185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185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cubicBezTo>
                    <a:pt x="1993900" y="306388"/>
                    <a:pt x="1542869" y="392340"/>
                    <a:pt x="1669869" y="412978"/>
                  </a:cubicBezTo>
                  <a:cubicBezTo>
                    <a:pt x="1587319" y="487590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006600"/>
                  </a:solidFill>
                  <a:latin typeface="Georgia" pitchFamily="18" charset="0"/>
                </a:rPr>
                <a:t>   </a:t>
              </a: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Work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7" name="Pentagon 1"/>
            <p:cNvSpPr/>
            <p:nvPr/>
          </p:nvSpPr>
          <p:spPr>
            <a:xfrm flipH="1">
              <a:off x="5943600" y="1822450"/>
              <a:ext cx="1976438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  <a:gd name="connsiteX0" fmla="*/ 0 w 1944185"/>
                <a:gd name="connsiteY0" fmla="*/ 0 h 695325"/>
                <a:gd name="connsiteX1" fmla="*/ 1900238 w 1944185"/>
                <a:gd name="connsiteY1" fmla="*/ 0 h 695325"/>
                <a:gd name="connsiteX2" fmla="*/ 1866900 w 1944185"/>
                <a:gd name="connsiteY2" fmla="*/ 285750 h 695325"/>
                <a:gd name="connsiteX3" fmla="*/ 1669869 w 1944185"/>
                <a:gd name="connsiteY3" fmla="*/ 412978 h 695325"/>
                <a:gd name="connsiteX4" fmla="*/ 1933575 w 1944185"/>
                <a:gd name="connsiteY4" fmla="*/ 485775 h 695325"/>
                <a:gd name="connsiteX5" fmla="*/ 1900238 w 1944185"/>
                <a:gd name="connsiteY5" fmla="*/ 695325 h 695325"/>
                <a:gd name="connsiteX6" fmla="*/ 0 w 1944185"/>
                <a:gd name="connsiteY6" fmla="*/ 695325 h 695325"/>
                <a:gd name="connsiteX7" fmla="*/ 0 w 1944185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185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cubicBezTo>
                    <a:pt x="1993900" y="306388"/>
                    <a:pt x="1542869" y="392340"/>
                    <a:pt x="1669869" y="412978"/>
                  </a:cubicBezTo>
                  <a:cubicBezTo>
                    <a:pt x="1587319" y="487590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6600"/>
                  </a:solidFill>
                  <a:latin typeface="Calibri"/>
                </a:rPr>
                <a:t>      </a:t>
              </a: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Room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  <p:sp>
          <p:nvSpPr>
            <p:cNvPr id="18" name="Pentagon 1"/>
            <p:cNvSpPr/>
            <p:nvPr/>
          </p:nvSpPr>
          <p:spPr>
            <a:xfrm flipH="1">
              <a:off x="5943600" y="2786063"/>
              <a:ext cx="1976438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  <a:gd name="connsiteX0" fmla="*/ 0 w 1944185"/>
                <a:gd name="connsiteY0" fmla="*/ 0 h 695325"/>
                <a:gd name="connsiteX1" fmla="*/ 1900238 w 1944185"/>
                <a:gd name="connsiteY1" fmla="*/ 0 h 695325"/>
                <a:gd name="connsiteX2" fmla="*/ 1866900 w 1944185"/>
                <a:gd name="connsiteY2" fmla="*/ 285750 h 695325"/>
                <a:gd name="connsiteX3" fmla="*/ 1669869 w 1944185"/>
                <a:gd name="connsiteY3" fmla="*/ 412978 h 695325"/>
                <a:gd name="connsiteX4" fmla="*/ 1933575 w 1944185"/>
                <a:gd name="connsiteY4" fmla="*/ 485775 h 695325"/>
                <a:gd name="connsiteX5" fmla="*/ 1900238 w 1944185"/>
                <a:gd name="connsiteY5" fmla="*/ 695325 h 695325"/>
                <a:gd name="connsiteX6" fmla="*/ 0 w 1944185"/>
                <a:gd name="connsiteY6" fmla="*/ 695325 h 695325"/>
                <a:gd name="connsiteX7" fmla="*/ 0 w 1944185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185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cubicBezTo>
                    <a:pt x="1993900" y="306388"/>
                    <a:pt x="1542869" y="392340"/>
                    <a:pt x="1669869" y="412978"/>
                  </a:cubicBezTo>
                  <a:cubicBezTo>
                    <a:pt x="1587319" y="487590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   Room</a:t>
              </a:r>
            </a:p>
          </p:txBody>
        </p:sp>
        <p:sp>
          <p:nvSpPr>
            <p:cNvPr id="19" name="Pentagon 1"/>
            <p:cNvSpPr/>
            <p:nvPr/>
          </p:nvSpPr>
          <p:spPr>
            <a:xfrm flipH="1">
              <a:off x="5948363" y="3733800"/>
              <a:ext cx="1976437" cy="695325"/>
            </a:xfrm>
            <a:custGeom>
              <a:avLst/>
              <a:gdLst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2247900 w 2247900"/>
                <a:gd name="connsiteY2" fmla="*/ 347663 h 695325"/>
                <a:gd name="connsiteX3" fmla="*/ 1900238 w 2247900"/>
                <a:gd name="connsiteY3" fmla="*/ 695325 h 695325"/>
                <a:gd name="connsiteX4" fmla="*/ 0 w 2247900"/>
                <a:gd name="connsiteY4" fmla="*/ 695325 h 695325"/>
                <a:gd name="connsiteX5" fmla="*/ 0 w 2247900"/>
                <a:gd name="connsiteY5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00238 w 2247900"/>
                <a:gd name="connsiteY4" fmla="*/ 695325 h 695325"/>
                <a:gd name="connsiteX5" fmla="*/ 0 w 2247900"/>
                <a:gd name="connsiteY5" fmla="*/ 695325 h 695325"/>
                <a:gd name="connsiteX6" fmla="*/ 0 w 2247900"/>
                <a:gd name="connsiteY6" fmla="*/ 0 h 695325"/>
                <a:gd name="connsiteX0" fmla="*/ 0 w 2247900"/>
                <a:gd name="connsiteY0" fmla="*/ 0 h 695325"/>
                <a:gd name="connsiteX1" fmla="*/ 1900238 w 2247900"/>
                <a:gd name="connsiteY1" fmla="*/ 0 h 695325"/>
                <a:gd name="connsiteX2" fmla="*/ 1866900 w 2247900"/>
                <a:gd name="connsiteY2" fmla="*/ 285750 h 695325"/>
                <a:gd name="connsiteX3" fmla="*/ 2247900 w 2247900"/>
                <a:gd name="connsiteY3" fmla="*/ 347663 h 695325"/>
                <a:gd name="connsiteX4" fmla="*/ 1933575 w 2247900"/>
                <a:gd name="connsiteY4" fmla="*/ 485775 h 695325"/>
                <a:gd name="connsiteX5" fmla="*/ 1900238 w 2247900"/>
                <a:gd name="connsiteY5" fmla="*/ 695325 h 695325"/>
                <a:gd name="connsiteX6" fmla="*/ 0 w 2247900"/>
                <a:gd name="connsiteY6" fmla="*/ 695325 h 695325"/>
                <a:gd name="connsiteX7" fmla="*/ 0 w 2247900"/>
                <a:gd name="connsiteY7" fmla="*/ 0 h 695325"/>
                <a:gd name="connsiteX0" fmla="*/ 0 w 1944185"/>
                <a:gd name="connsiteY0" fmla="*/ 0 h 695325"/>
                <a:gd name="connsiteX1" fmla="*/ 1900238 w 1944185"/>
                <a:gd name="connsiteY1" fmla="*/ 0 h 695325"/>
                <a:gd name="connsiteX2" fmla="*/ 1866900 w 1944185"/>
                <a:gd name="connsiteY2" fmla="*/ 285750 h 695325"/>
                <a:gd name="connsiteX3" fmla="*/ 1669869 w 1944185"/>
                <a:gd name="connsiteY3" fmla="*/ 412978 h 695325"/>
                <a:gd name="connsiteX4" fmla="*/ 1933575 w 1944185"/>
                <a:gd name="connsiteY4" fmla="*/ 485775 h 695325"/>
                <a:gd name="connsiteX5" fmla="*/ 1900238 w 1944185"/>
                <a:gd name="connsiteY5" fmla="*/ 695325 h 695325"/>
                <a:gd name="connsiteX6" fmla="*/ 0 w 1944185"/>
                <a:gd name="connsiteY6" fmla="*/ 695325 h 695325"/>
                <a:gd name="connsiteX7" fmla="*/ 0 w 1944185"/>
                <a:gd name="connsiteY7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185" h="695325">
                  <a:moveTo>
                    <a:pt x="0" y="0"/>
                  </a:moveTo>
                  <a:lnTo>
                    <a:pt x="1900238" y="0"/>
                  </a:lnTo>
                  <a:cubicBezTo>
                    <a:pt x="1971675" y="69850"/>
                    <a:pt x="1795463" y="215900"/>
                    <a:pt x="1866900" y="285750"/>
                  </a:cubicBezTo>
                  <a:cubicBezTo>
                    <a:pt x="1993900" y="306388"/>
                    <a:pt x="1542869" y="392340"/>
                    <a:pt x="1669869" y="412978"/>
                  </a:cubicBezTo>
                  <a:cubicBezTo>
                    <a:pt x="1587319" y="487590"/>
                    <a:pt x="2016125" y="411163"/>
                    <a:pt x="1933575" y="485775"/>
                  </a:cubicBezTo>
                  <a:lnTo>
                    <a:pt x="1900238" y="695325"/>
                  </a:lnTo>
                  <a:lnTo>
                    <a:pt x="0" y="695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rgbClr val="006600"/>
                  </a:solidFill>
                  <a:latin typeface="Georgia" pitchFamily="18" charset="0"/>
                </a:rPr>
                <a:t>   Case</a:t>
              </a:r>
              <a:endParaRPr lang="ru-RU" sz="2800" b="1" kern="0" dirty="0">
                <a:solidFill>
                  <a:srgbClr val="0066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ja-JP" sz="4000" kern="1200" dirty="0" smtClean="0">
                <a:solidFill>
                  <a:srgbClr val="FFFFFF"/>
                </a:solidFill>
                <a:latin typeface="Georgia" pitchFamily="18" charset="0"/>
                <a:ea typeface="新細明體" pitchFamily="18" charset="-120"/>
                <a:cs typeface="+mn-cs"/>
              </a:rPr>
              <a:t>Matching</a:t>
            </a:r>
            <a:br>
              <a:rPr lang="en-US" altLang="ja-JP" sz="4000" kern="1200" dirty="0" smtClean="0">
                <a:solidFill>
                  <a:srgbClr val="FFFFFF"/>
                </a:solidFill>
                <a:latin typeface="Georgia" pitchFamily="18" charset="0"/>
                <a:ea typeface="新細明體" pitchFamily="18" charset="-120"/>
                <a:cs typeface="+mn-cs"/>
              </a:rPr>
            </a:br>
            <a:endParaRPr lang="ru-R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  <a:extLst/>
        </p:spPr>
        <p:txBody>
          <a:bodyPr numCol="2"/>
          <a:lstStyle/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0066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6600"/>
                </a:solidFill>
              </a:rPr>
              <a:t>Bookcase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6600"/>
                </a:solidFill>
              </a:rPr>
              <a:t>Homework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6600"/>
                </a:solidFill>
              </a:rPr>
              <a:t>Classroom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6600"/>
                </a:solidFill>
              </a:rPr>
              <a:t>Bathroom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66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6600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66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0066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6600"/>
                </a:solidFill>
              </a:rPr>
              <a:t>Bedroom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6600"/>
                </a:solidFill>
              </a:rPr>
              <a:t>Businessman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6600"/>
                </a:solidFill>
              </a:rPr>
              <a:t>Pencil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case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6600"/>
                </a:solidFill>
              </a:rPr>
              <a:t>Armchair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>
              <a:solidFill>
                <a:srgbClr val="006600"/>
              </a:solidFill>
            </a:endParaRPr>
          </a:p>
        </p:txBody>
      </p:sp>
      <p:pic>
        <p:nvPicPr>
          <p:cNvPr id="7172" name="Picture 3" descr="I:\МАМА\furniture\hous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4191000"/>
            <a:ext cx="3352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Word Chain</a:t>
            </a:r>
            <a:b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40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7264874" cy="3914615"/>
          </a:xfrm>
          <a:custGeom>
            <a:avLst/>
            <a:gdLst>
              <a:gd name="connsiteX0" fmla="*/ 0 w 12843718"/>
              <a:gd name="connsiteY0" fmla="*/ 0 h 3505200"/>
              <a:gd name="connsiteX1" fmla="*/ 12843718 w 12843718"/>
              <a:gd name="connsiteY1" fmla="*/ 0 h 3505200"/>
              <a:gd name="connsiteX2" fmla="*/ 12843718 w 12843718"/>
              <a:gd name="connsiteY2" fmla="*/ 3505200 h 3505200"/>
              <a:gd name="connsiteX3" fmla="*/ 0 w 12843718"/>
              <a:gd name="connsiteY3" fmla="*/ 3505200 h 3505200"/>
              <a:gd name="connsiteX4" fmla="*/ 0 w 12843718"/>
              <a:gd name="connsiteY4" fmla="*/ 0 h 3505200"/>
              <a:gd name="connsiteX0" fmla="*/ 1005840 w 12843718"/>
              <a:gd name="connsiteY0" fmla="*/ 483326 h 3505200"/>
              <a:gd name="connsiteX1" fmla="*/ 12843718 w 12843718"/>
              <a:gd name="connsiteY1" fmla="*/ 0 h 3505200"/>
              <a:gd name="connsiteX2" fmla="*/ 12843718 w 12843718"/>
              <a:gd name="connsiteY2" fmla="*/ 3505200 h 3505200"/>
              <a:gd name="connsiteX3" fmla="*/ 0 w 12843718"/>
              <a:gd name="connsiteY3" fmla="*/ 3505200 h 3505200"/>
              <a:gd name="connsiteX4" fmla="*/ 1005840 w 12843718"/>
              <a:gd name="connsiteY4" fmla="*/ 483326 h 3505200"/>
              <a:gd name="connsiteX0" fmla="*/ 0 w 11837878"/>
              <a:gd name="connsiteY0" fmla="*/ 483326 h 3505200"/>
              <a:gd name="connsiteX1" fmla="*/ 11837878 w 11837878"/>
              <a:gd name="connsiteY1" fmla="*/ 0 h 3505200"/>
              <a:gd name="connsiteX2" fmla="*/ 11837878 w 11837878"/>
              <a:gd name="connsiteY2" fmla="*/ 3505200 h 3505200"/>
              <a:gd name="connsiteX3" fmla="*/ 1149532 w 11837878"/>
              <a:gd name="connsiteY3" fmla="*/ 2643051 h 3505200"/>
              <a:gd name="connsiteX4" fmla="*/ 0 w 11837878"/>
              <a:gd name="connsiteY4" fmla="*/ 483326 h 3505200"/>
              <a:gd name="connsiteX0" fmla="*/ 248194 w 10688346"/>
              <a:gd name="connsiteY0" fmla="*/ 1188720 h 3505200"/>
              <a:gd name="connsiteX1" fmla="*/ 10688346 w 10688346"/>
              <a:gd name="connsiteY1" fmla="*/ 0 h 3505200"/>
              <a:gd name="connsiteX2" fmla="*/ 10688346 w 10688346"/>
              <a:gd name="connsiteY2" fmla="*/ 3505200 h 3505200"/>
              <a:gd name="connsiteX3" fmla="*/ 0 w 10688346"/>
              <a:gd name="connsiteY3" fmla="*/ 2643051 h 3505200"/>
              <a:gd name="connsiteX4" fmla="*/ 248194 w 10688346"/>
              <a:gd name="connsiteY4" fmla="*/ 1188720 h 3505200"/>
              <a:gd name="connsiteX0" fmla="*/ 248194 w 10688346"/>
              <a:gd name="connsiteY0" fmla="*/ 1188720 h 3505200"/>
              <a:gd name="connsiteX1" fmla="*/ 10688346 w 10688346"/>
              <a:gd name="connsiteY1" fmla="*/ 0 h 3505200"/>
              <a:gd name="connsiteX2" fmla="*/ 10688346 w 10688346"/>
              <a:gd name="connsiteY2" fmla="*/ 3505200 h 3505200"/>
              <a:gd name="connsiteX3" fmla="*/ 0 w 10688346"/>
              <a:gd name="connsiteY3" fmla="*/ 2643051 h 3505200"/>
              <a:gd name="connsiteX4" fmla="*/ 248194 w 10688346"/>
              <a:gd name="connsiteY4" fmla="*/ 1188720 h 3505200"/>
              <a:gd name="connsiteX0" fmla="*/ 753040 w 11193192"/>
              <a:gd name="connsiteY0" fmla="*/ 1406322 h 3722802"/>
              <a:gd name="connsiteX1" fmla="*/ 650714 w 11193192"/>
              <a:gd name="connsiteY1" fmla="*/ 232842 h 3722802"/>
              <a:gd name="connsiteX2" fmla="*/ 11193192 w 11193192"/>
              <a:gd name="connsiteY2" fmla="*/ 217602 h 3722802"/>
              <a:gd name="connsiteX3" fmla="*/ 11193192 w 11193192"/>
              <a:gd name="connsiteY3" fmla="*/ 3722802 h 3722802"/>
              <a:gd name="connsiteX4" fmla="*/ 504846 w 11193192"/>
              <a:gd name="connsiteY4" fmla="*/ 2860653 h 3722802"/>
              <a:gd name="connsiteX5" fmla="*/ 753040 w 11193192"/>
              <a:gd name="connsiteY5" fmla="*/ 1406322 h 372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3192" h="3722802">
                <a:moveTo>
                  <a:pt x="753040" y="1406322"/>
                </a:moveTo>
                <a:cubicBezTo>
                  <a:pt x="1269386" y="1166474"/>
                  <a:pt x="-1089311" y="430962"/>
                  <a:pt x="650714" y="232842"/>
                </a:cubicBezTo>
                <a:cubicBezTo>
                  <a:pt x="2390739" y="34722"/>
                  <a:pt x="9928147" y="-165938"/>
                  <a:pt x="11193192" y="217602"/>
                </a:cubicBezTo>
                <a:lnTo>
                  <a:pt x="11193192" y="3722802"/>
                </a:lnTo>
                <a:lnTo>
                  <a:pt x="504846" y="2860653"/>
                </a:lnTo>
                <a:lnTo>
                  <a:pt x="753040" y="1406322"/>
                </a:lnTo>
                <a:close/>
              </a:path>
            </a:pathLst>
          </a:custGeom>
          <a:noFill/>
        </p:spPr>
        <p:txBody>
          <a:bodyPr spcFirstLastPara="1" wrap="none">
            <a:prstTxWarp prst="textCircle">
              <a:avLst>
                <a:gd name="adj" fmla="val 10850189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Betw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enthearmchairsintheleftcorneroftheroominthemidleoftheroominthechildrenroom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Between the armchairs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In the left corner of the room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In the middle of the room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In the children room</a:t>
            </a:r>
          </a:p>
          <a:p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Word Chain</a:t>
            </a:r>
            <a:b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40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1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Georgia" pitchFamily="18" charset="0"/>
              </a:rPr>
              <a:t>Relaxation</a:t>
            </a:r>
            <a:endParaRPr lang="ru-RU" sz="400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Rectangle 7">
            <a:hlinkClick r:id="rId2"/>
          </p:cNvPr>
          <p:cNvSpPr/>
          <p:nvPr/>
        </p:nvSpPr>
        <p:spPr>
          <a:xfrm>
            <a:off x="1752600" y="15240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http://www.youtube.com/watch?v=lUkTW0pBg2U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345</Words>
  <Application>Microsoft Office PowerPoint</Application>
  <PresentationFormat>On-screen Show (4:3)</PresentationFormat>
  <Paragraphs>89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 </vt:lpstr>
      <vt:lpstr>Word Chain </vt:lpstr>
      <vt:lpstr>Word Chain </vt:lpstr>
      <vt:lpstr>Relaxation</vt:lpstr>
      <vt:lpstr>Build a new house!</vt:lpstr>
      <vt:lpstr>Correct sentences</vt:lpstr>
      <vt:lpstr>Making up sentences</vt:lpstr>
      <vt:lpstr>Choose the right word</vt:lpstr>
      <vt:lpstr>Good Job!</vt:lpstr>
      <vt:lpstr>References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Mama</cp:lastModifiedBy>
  <cp:revision>68</cp:revision>
  <dcterms:created xsi:type="dcterms:W3CDTF">2009-01-05T15:07:26Z</dcterms:created>
  <dcterms:modified xsi:type="dcterms:W3CDTF">2014-03-11T16:27:01Z</dcterms:modified>
</cp:coreProperties>
</file>