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3" r:id="rId5"/>
    <p:sldId id="264" r:id="rId6"/>
    <p:sldId id="266" r:id="rId7"/>
    <p:sldId id="267" r:id="rId8"/>
    <p:sldId id="268" r:id="rId9"/>
    <p:sldId id="269" r:id="rId10"/>
    <p:sldId id="271" r:id="rId11"/>
    <p:sldId id="273" r:id="rId12"/>
    <p:sldId id="272" r:id="rId13"/>
    <p:sldId id="274" r:id="rId14"/>
    <p:sldId id="262" r:id="rId15"/>
    <p:sldId id="260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E25A7-61D8-4C6E-8710-1E4F3F253C98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D047-8A5E-4C0E-969D-F6FC57677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3F1A6-5FEB-4F02-88B9-6BCDBA802DAD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65E19-6129-4AC6-8C13-4E2BE7998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FE002-4272-42F2-9C10-88C250FA9808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A263-8DC3-4588-929F-61A49857A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9DD81-AAE4-4963-A984-52A1C261D7D1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B7B1E-6A37-4763-B559-ACCF4653C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690F3-B2A8-4979-B6F2-97C5EA095C5A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8532F-4C6A-41F2-8FEF-35E1210D0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0DBF4-9EEA-4140-80BF-42AA0F6B3AE3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962A-CDBB-4B76-BB66-446B5655E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38894-44D8-43C0-8106-C5AD3E150EE4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12D6B-1616-4A83-86DB-AC9382E06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3DC96-C4B5-4485-96F8-AA491DA06FF9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A07BE-7CFB-4E7B-B875-200FF49E0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C1DFE-E98F-4567-9BF6-FDACAB5D676B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5C38-EBDB-451A-AA80-D6332911D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39240-EE8B-436E-876C-61D9420CDE59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F8D5C-8285-4F44-B843-93B4CD3D0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41A1A-AEFB-450A-A263-9DBF0B655C2C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EFA5-01B1-46E1-9696-840C1F668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75352-3F64-42D0-88DA-235C1E78B379}" type="datetimeFigureOut">
              <a:rPr lang="ru-RU"/>
              <a:pPr>
                <a:defRPr/>
              </a:pPr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1B40B-E10E-48C0-BA56-F679903F3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Объект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Остров </a:t>
            </a:r>
            <a:r>
              <a:rPr lang="ru-RU" dirty="0" err="1" smtClean="0"/>
              <a:t>Ягры</a:t>
            </a:r>
            <a:endParaRPr lang="ru-RU" dirty="0"/>
          </a:p>
        </p:txBody>
      </p:sp>
      <p:pic>
        <p:nvPicPr>
          <p:cNvPr id="12291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1341438"/>
            <a:ext cx="7058025" cy="5291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15900"/>
            <a:ext cx="2992437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2284413"/>
            <a:ext cx="334645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200025"/>
            <a:ext cx="29114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1588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95588" y="3644900"/>
            <a:ext cx="4056062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75263" y="495300"/>
            <a:ext cx="3563937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15888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1916113"/>
            <a:ext cx="3548063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5913" y="115888"/>
            <a:ext cx="13811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4225" y="4076700"/>
            <a:ext cx="335121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Синтаксические омонимы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608512" cy="4525963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 2"/>
              <a:buNone/>
              <a:defRPr/>
            </a:pPr>
            <a:endParaRPr lang="ru-RU" sz="2800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 2"/>
              <a:buNone/>
              <a:defRPr/>
            </a:pPr>
            <a:r>
              <a:rPr lang="ru-RU" sz="2800" dirty="0" smtClean="0">
                <a:solidFill>
                  <a:prstClr val="white"/>
                </a:solidFill>
                <a:ea typeface="Calibri"/>
                <a:cs typeface="Times New Roman"/>
              </a:rPr>
              <a:t>Небо  </a:t>
            </a:r>
            <a:r>
              <a:rPr lang="ru-RU" sz="2800" dirty="0">
                <a:solidFill>
                  <a:prstClr val="white"/>
                </a:solidFill>
                <a:ea typeface="Calibri"/>
                <a:cs typeface="Times New Roman"/>
              </a:rPr>
              <a:t>над пляжем (1) казалось (2) синим океаном.</a:t>
            </a: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 2"/>
              <a:buNone/>
              <a:defRPr/>
            </a:pPr>
            <a:endParaRPr lang="ru-RU" sz="2800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 2"/>
              <a:buNone/>
              <a:defRPr/>
            </a:pPr>
            <a:endParaRPr lang="ru-RU" sz="2800" dirty="0" smtClean="0">
              <a:solidFill>
                <a:prstClr val="white"/>
              </a:solidFill>
              <a:ea typeface="Calibri"/>
              <a:cs typeface="Times New Roman"/>
            </a:endParaRPr>
          </a:p>
          <a:p>
            <a:pPr mar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 2"/>
              <a:buNone/>
              <a:defRPr/>
            </a:pPr>
            <a:r>
              <a:rPr lang="ru-RU" sz="2800" dirty="0" smtClean="0">
                <a:solidFill>
                  <a:prstClr val="white"/>
                </a:solidFill>
                <a:ea typeface="Calibri"/>
                <a:cs typeface="Times New Roman"/>
              </a:rPr>
              <a:t>Вода </a:t>
            </a:r>
            <a:r>
              <a:rPr lang="ru-RU" sz="2800" dirty="0">
                <a:solidFill>
                  <a:prstClr val="white"/>
                </a:solidFill>
                <a:ea typeface="Calibri"/>
                <a:cs typeface="Times New Roman"/>
              </a:rPr>
              <a:t>вдали (3) казалось (4) была темно-зеленая.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1533461"/>
            <a:ext cx="3395766" cy="2542252"/>
          </a:xfrm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3267075" cy="2451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132856"/>
            <a:ext cx="4614664" cy="3460998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032250" cy="4525963"/>
          </a:xfrm>
        </p:spPr>
        <p:txBody>
          <a:bodyPr>
            <a:normAutofit fontScale="77500" lnSpcReduction="20000"/>
          </a:bodyPr>
          <a:lstStyle/>
          <a:p>
            <a:pPr marL="137160" indent="0" fontAlgn="auto">
              <a:lnSpc>
                <a:spcPct val="115000"/>
              </a:lnSpc>
              <a:spcAft>
                <a:spcPts val="100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100" dirty="0">
                <a:ea typeface="Calibri"/>
                <a:cs typeface="Times New Roman"/>
              </a:rPr>
              <a:t>Название острова (1) может быть (2) объяснено так: «</a:t>
            </a:r>
            <a:r>
              <a:rPr lang="ru-RU" sz="3100" dirty="0" err="1">
                <a:ea typeface="Calibri"/>
                <a:cs typeface="Times New Roman"/>
              </a:rPr>
              <a:t>ягра</a:t>
            </a:r>
            <a:r>
              <a:rPr lang="ru-RU" sz="3100" dirty="0">
                <a:ea typeface="Calibri"/>
                <a:cs typeface="Times New Roman"/>
              </a:rPr>
              <a:t>» – мелкое песчаное дно реки, моря, а на нашем побережье множество песчаных отмелей.</a:t>
            </a:r>
          </a:p>
          <a:p>
            <a:pPr marL="137160" indent="0" fontAlgn="auto">
              <a:lnSpc>
                <a:spcPct val="115000"/>
              </a:lnSpc>
              <a:spcAft>
                <a:spcPts val="100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100" dirty="0" smtClean="0">
              <a:ea typeface="Calibri"/>
              <a:cs typeface="Times New Roman"/>
            </a:endParaRPr>
          </a:p>
          <a:p>
            <a:pPr marL="137160" indent="0" fontAlgn="auto">
              <a:lnSpc>
                <a:spcPct val="115000"/>
              </a:lnSpc>
              <a:spcAft>
                <a:spcPts val="100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100" dirty="0" smtClean="0">
                <a:ea typeface="Calibri"/>
                <a:cs typeface="Times New Roman"/>
              </a:rPr>
              <a:t>Может </a:t>
            </a:r>
            <a:r>
              <a:rPr lang="ru-RU" sz="3100" dirty="0">
                <a:ea typeface="Calibri"/>
                <a:cs typeface="Times New Roman"/>
              </a:rPr>
              <a:t>быть (3) многие считают запуск парапланов пустым занятием, но это очень красиво.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Взаимопроверка теста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1А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2Б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3Д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4Б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5Б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нет ошибок – «5»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1 ошибка – «4»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2 ошибки – «3»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3 ошибки – материал урока необходимо изучить повторно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На выбор:</a:t>
            </a:r>
          </a:p>
          <a:p>
            <a:r>
              <a:rPr lang="ru-RU" smtClean="0"/>
              <a:t>1. Составить 5-6 предложений о Северодвинске, включив в них вводные слова.</a:t>
            </a:r>
          </a:p>
          <a:p>
            <a:r>
              <a:rPr lang="ru-RU" smtClean="0"/>
              <a:t>2. Списать выданный текст, включив в него подходящие по смыслу вводные слова.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99350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latin typeface="+mn-lt"/>
              </a:rPr>
              <a:t/>
            </a:r>
            <a:br>
              <a:rPr lang="ru-RU" sz="7200" dirty="0" smtClean="0">
                <a:latin typeface="+mn-lt"/>
              </a:rPr>
            </a:br>
            <a:r>
              <a:rPr lang="ru-RU" sz="7200" dirty="0" smtClean="0">
                <a:latin typeface="+mn-lt"/>
              </a:rPr>
              <a:t>Вводные слова</a:t>
            </a:r>
            <a:endParaRPr lang="ru-RU" sz="7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Закончите предложения</a:t>
            </a:r>
            <a:endParaRPr lang="ru-RU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smtClean="0"/>
              <a:t>Вводные слова – это слова и словосочетания, при помощи которых выражают …</a:t>
            </a:r>
          </a:p>
          <a:p>
            <a:r>
              <a:rPr lang="ru-RU" sz="3600" smtClean="0"/>
              <a:t>Вводные слова членами предложения …</a:t>
            </a:r>
          </a:p>
          <a:p>
            <a:r>
              <a:rPr lang="ru-RU" sz="3600" smtClean="0"/>
              <a:t>В устной речи вводные слова выделяются… , в письменной –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Значения вводных слов</a:t>
            </a:r>
            <a:endParaRPr lang="ru-RU" dirty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smtClean="0"/>
              <a:t>Степень достоверности сообщения (уверенность, неуверенность)</a:t>
            </a:r>
          </a:p>
          <a:p>
            <a:r>
              <a:rPr lang="ru-RU" sz="3600" smtClean="0"/>
              <a:t>Источник сообщения (кому принадлежит сообщение)</a:t>
            </a:r>
          </a:p>
          <a:p>
            <a:r>
              <a:rPr lang="ru-RU" sz="3600" smtClean="0"/>
              <a:t>Различные чувства</a:t>
            </a:r>
          </a:p>
          <a:p>
            <a:r>
              <a:rPr lang="ru-RU" sz="3600" smtClean="0"/>
              <a:t>Порядок мыслей и связь между явлениями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Исправьте ошибки</a:t>
            </a:r>
            <a:endParaRPr lang="ru-RU" dirty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ru-RU" smtClean="0">
                <a:solidFill>
                  <a:srgbClr val="FFFFFF"/>
                </a:solidFill>
              </a:rPr>
              <a:t>Степень достоверности сообщения (уверенность, неуверенность): </a:t>
            </a:r>
            <a:r>
              <a:rPr lang="ru-RU" i="1" smtClean="0">
                <a:solidFill>
                  <a:srgbClr val="FFFFFF"/>
                </a:solidFill>
              </a:rPr>
              <a:t>вероятно, кажется, разумеется, к сожалению</a:t>
            </a:r>
            <a:r>
              <a:rPr lang="ru-RU" smtClean="0">
                <a:solidFill>
                  <a:srgbClr val="FFFFFF"/>
                </a:solidFill>
              </a:rPr>
              <a:t>.</a:t>
            </a:r>
          </a:p>
          <a:p>
            <a:r>
              <a:rPr lang="ru-RU" smtClean="0">
                <a:solidFill>
                  <a:srgbClr val="FFFFFF"/>
                </a:solidFill>
              </a:rPr>
              <a:t>Источник сообщения (кому принадлежит сообщение): </a:t>
            </a:r>
            <a:r>
              <a:rPr lang="ru-RU" i="1" smtClean="0">
                <a:solidFill>
                  <a:srgbClr val="FFFFFF"/>
                </a:solidFill>
              </a:rPr>
              <a:t>с моей точки зрения, таким образом, по-моему, по слухам</a:t>
            </a:r>
            <a:r>
              <a:rPr lang="ru-RU" smtClean="0">
                <a:solidFill>
                  <a:srgbClr val="FFFFFF"/>
                </a:solidFill>
              </a:rPr>
              <a:t>.</a:t>
            </a:r>
          </a:p>
          <a:p>
            <a:r>
              <a:rPr lang="ru-RU" smtClean="0">
                <a:solidFill>
                  <a:srgbClr val="FFFFFF"/>
                </a:solidFill>
              </a:rPr>
              <a:t>Различные чувства: </a:t>
            </a:r>
            <a:r>
              <a:rPr lang="ru-RU" i="1" smtClean="0">
                <a:solidFill>
                  <a:srgbClr val="FFFFFF"/>
                </a:solidFill>
              </a:rPr>
              <a:t>к общей радости, к стыду, может быть, к великому огорчению</a:t>
            </a:r>
            <a:r>
              <a:rPr lang="ru-RU" smtClean="0">
                <a:solidFill>
                  <a:srgbClr val="FFFFFF"/>
                </a:solidFill>
              </a:rPr>
              <a:t>.</a:t>
            </a:r>
          </a:p>
          <a:p>
            <a:r>
              <a:rPr lang="ru-RU" smtClean="0">
                <a:solidFill>
                  <a:srgbClr val="FFFFFF"/>
                </a:solidFill>
              </a:rPr>
              <a:t>Порядок мыслей и связь между явлениями: </a:t>
            </a:r>
            <a:r>
              <a:rPr lang="ru-RU" i="1" smtClean="0">
                <a:solidFill>
                  <a:srgbClr val="FFFFFF"/>
                </a:solidFill>
              </a:rPr>
              <a:t>например, во-первых, следовательно, итак.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8" y="9525"/>
            <a:ext cx="9085262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950" y="188913"/>
            <a:ext cx="4735513" cy="3836987"/>
          </a:xfrm>
        </p:spPr>
      </p:pic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4572000" y="2565400"/>
            <a:ext cx="4464050" cy="3560763"/>
          </a:xfrm>
        </p:spPr>
        <p:txBody>
          <a:bodyPr>
            <a:normAutofit/>
          </a:bodyPr>
          <a:lstStyle/>
          <a:p>
            <a:pPr indent="3149600">
              <a:lnSpc>
                <a:spcPct val="80000"/>
              </a:lnSpc>
            </a:pPr>
            <a:endParaRPr lang="ru-RU" sz="1800" smtClean="0">
              <a:ea typeface="Calibri" pitchFamily="34" charset="0"/>
              <a:cs typeface="Times New Roman" pitchFamily="18" charset="0"/>
            </a:endParaRPr>
          </a:p>
          <a:p>
            <a:pPr indent="3149600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i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В левом верхнем углу на карте России</a:t>
            </a:r>
            <a:endParaRPr lang="ru-RU" sz="800" b="1" i="1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3149600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i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Одно место люблю, очень сильно.</a:t>
            </a:r>
            <a:endParaRPr lang="ru-RU" sz="800" b="1" i="1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3149600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i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Там – с ладошку размером, в масштабе – море,</a:t>
            </a:r>
            <a:endParaRPr lang="ru-RU" sz="800" b="1" i="1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3149600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i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И, как точка, наверно, заштатный город.</a:t>
            </a:r>
            <a:endParaRPr lang="ru-RU" sz="800" b="1" i="1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3149600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i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Среди синих прожилок на зеленом ковре</a:t>
            </a:r>
            <a:endParaRPr lang="ru-RU" sz="800" b="1" i="1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3149600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i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Люди исстари жили в чистоте и добре.</a:t>
            </a:r>
            <a:endParaRPr lang="ru-RU" sz="800" b="1" i="1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3149600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i="1" smtClean="0">
                <a:solidFill>
                  <a:schemeClr val="tx2"/>
                </a:solidFill>
                <a:cs typeface="Times New Roman" pitchFamily="18" charset="0"/>
              </a:rPr>
              <a:t>                             Александр Ипатов</a:t>
            </a:r>
            <a:endParaRPr lang="ru-RU" sz="800" b="1" i="1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3149600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09538"/>
            <a:ext cx="27305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7950" y="3500438"/>
            <a:ext cx="42830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95250"/>
            <a:ext cx="2392362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40175" y="692150"/>
            <a:ext cx="16573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88913"/>
            <a:ext cx="34559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7075" y="196850"/>
            <a:ext cx="392906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75" y="3213100"/>
            <a:ext cx="4306888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9525" y="3197225"/>
            <a:ext cx="2225675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628</TotalTime>
  <Words>326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Times New Roman</vt:lpstr>
      <vt:lpstr>Arial</vt:lpstr>
      <vt:lpstr>Wingdings 2</vt:lpstr>
      <vt:lpstr>Wingdings</vt:lpstr>
      <vt:lpstr>Wingdings 3</vt:lpstr>
      <vt:lpstr>Calibri</vt:lpstr>
      <vt:lpstr>Book Antiqua</vt:lpstr>
      <vt:lpstr>Апекс</vt:lpstr>
      <vt:lpstr>Слайд 1</vt:lpstr>
      <vt:lpstr> Вводные слова</vt:lpstr>
      <vt:lpstr>Закончите предложения</vt:lpstr>
      <vt:lpstr>Значения вводных слов</vt:lpstr>
      <vt:lpstr>Исправьте ошибки</vt:lpstr>
      <vt:lpstr>Слайд 6</vt:lpstr>
      <vt:lpstr>Слайд 7</vt:lpstr>
      <vt:lpstr>Слайд 8</vt:lpstr>
      <vt:lpstr>Слайд 9</vt:lpstr>
      <vt:lpstr>Остров Ягры</vt:lpstr>
      <vt:lpstr>Слайд 11</vt:lpstr>
      <vt:lpstr>Слайд 12</vt:lpstr>
      <vt:lpstr>Слайд 13</vt:lpstr>
      <vt:lpstr>Синтаксические омонимы</vt:lpstr>
      <vt:lpstr>Слайд 15</vt:lpstr>
      <vt:lpstr>Слайд 16</vt:lpstr>
      <vt:lpstr>Взаимопроверка теста</vt:lpstr>
      <vt:lpstr>Домашнее задание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re</cp:lastModifiedBy>
  <cp:revision>26</cp:revision>
  <dcterms:created xsi:type="dcterms:W3CDTF">2013-11-25T11:48:26Z</dcterms:created>
  <dcterms:modified xsi:type="dcterms:W3CDTF">2014-04-16T20:03:54Z</dcterms:modified>
</cp:coreProperties>
</file>