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2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DF82213-3D22-487B-A901-D5AC38B2D722}" type="slidenum">
              <a:rPr lang="ru-RU"/>
              <a:pPr>
                <a:defRPr/>
              </a:pPr>
              <a:t>‹#›</a:t>
            </a:fld>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326AACD-0BE4-4F82-9893-FE4A9B796841}" type="slidenum">
              <a:rPr lang="ru-RU"/>
              <a:pPr>
                <a:defRPr/>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AC9356A-E191-4240-95E9-76C48B6F05D3}" type="slidenum">
              <a:rPr lang="ru-RU"/>
              <a:pPr>
                <a:defRPr/>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69F3ED3-3BDC-45C7-8804-2CDE86E7A3D4}" type="slidenum">
              <a:rPr lang="ru-RU"/>
              <a:pPr>
                <a:defRPr/>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08052A1-9F28-4217-AAAE-2C52B454D1DC}" type="slidenum">
              <a:rPr lang="ru-RU"/>
              <a:pPr>
                <a:defRPr/>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208E301-E292-464F-A7DF-B5DC54D0A214}" type="slidenum">
              <a:rPr lang="ru-RU"/>
              <a:pPr>
                <a:defRPr/>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2638803-164F-4C62-A2FF-223B4D9A3435}" type="slidenum">
              <a:rPr lang="ru-RU"/>
              <a:pPr>
                <a:defRPr/>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3E7BD29-6FEC-421C-A967-C73F111AB6B6}" type="slidenum">
              <a:rPr lang="ru-RU"/>
              <a:pPr>
                <a:defRPr/>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ED451A9-D619-4D81-BF0A-C477D66D240D}" type="slidenum">
              <a:rPr lang="ru-RU"/>
              <a:pPr>
                <a:defRPr/>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C52C5B0-97F7-4071-B417-FB62E4BCDBCC}" type="slidenum">
              <a:rPr lang="ru-RU"/>
              <a:pPr>
                <a:defRPr/>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DAFA3C5-29E5-4735-A90F-42D1DF4D465A}" type="slidenum">
              <a:rPr lang="ru-RU"/>
              <a:pPr>
                <a:defRPr/>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229D60A-F84B-4501-A287-326C2EDD76F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16.xml"/><Relationship Id="rId4" Type="http://schemas.openxmlformats.org/officeDocument/2006/relationships/slide" Target="slide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slide" Target="slide7.xml"/><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gutenberg.org/ebooks/subject/5492" TargetMode="External"/><Relationship Id="rId5" Type="http://schemas.openxmlformats.org/officeDocument/2006/relationships/hyperlink" Target="http://commons.wikimedia.org/w/index.php?title=Category:Thom%C3%A9,_Flora_von_Deutschland&amp;fileuntil=Illustration+Fragaria+vesca0.jpg" TargetMode="External"/><Relationship Id="rId4" Type="http://schemas.openxmlformats.org/officeDocument/2006/relationships/hyperlink" Target="http://caliban.mpiz-koeln.mpg.de/lindman/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12.xml"/><Relationship Id="rId4" Type="http://schemas.openxmlformats.org/officeDocument/2006/relationships/slide" Target="slide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descr="Vicia_April_2008-1"/>
          <p:cNvPicPr>
            <a:picLocks noChangeAspect="1" noChangeArrowheads="1"/>
          </p:cNvPicPr>
          <p:nvPr/>
        </p:nvPicPr>
        <p:blipFill>
          <a:blip r:embed="rId2" cstate="email"/>
          <a:srcRect/>
          <a:stretch>
            <a:fillRect/>
          </a:stretch>
        </p:blipFill>
        <p:spPr bwMode="auto">
          <a:xfrm>
            <a:off x="0" y="0"/>
            <a:ext cx="9180513" cy="6858000"/>
          </a:xfrm>
          <a:prstGeom prst="rect">
            <a:avLst/>
          </a:prstGeom>
          <a:noFill/>
          <a:ln w="9525">
            <a:noFill/>
            <a:miter lim="800000"/>
            <a:headEnd/>
            <a:tailEnd/>
          </a:ln>
        </p:spPr>
      </p:pic>
      <p:sp>
        <p:nvSpPr>
          <p:cNvPr id="2051" name="WordArt 3"/>
          <p:cNvSpPr>
            <a:spLocks noChangeArrowheads="1" noChangeShapeType="1" noTextEdit="1"/>
          </p:cNvSpPr>
          <p:nvPr/>
        </p:nvSpPr>
        <p:spPr bwMode="auto">
          <a:xfrm>
            <a:off x="395288" y="1052513"/>
            <a:ext cx="8351837" cy="738187"/>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FFFFFF"/>
                </a:solidFill>
                <a:latin typeface="Arial Black"/>
              </a:rPr>
              <a:t>Определитель растений</a:t>
            </a:r>
          </a:p>
        </p:txBody>
      </p:sp>
      <p:grpSp>
        <p:nvGrpSpPr>
          <p:cNvPr id="2052" name="Group 4"/>
          <p:cNvGrpSpPr>
            <a:grpSpLocks/>
          </p:cNvGrpSpPr>
          <p:nvPr/>
        </p:nvGrpSpPr>
        <p:grpSpPr bwMode="auto">
          <a:xfrm>
            <a:off x="152400" y="4495800"/>
            <a:ext cx="8839200" cy="1381125"/>
            <a:chOff x="181" y="3059"/>
            <a:chExt cx="5579" cy="870"/>
          </a:xfrm>
        </p:grpSpPr>
        <p:sp>
          <p:nvSpPr>
            <p:cNvPr id="2055" name="WordArt 5"/>
            <p:cNvSpPr>
              <a:spLocks noChangeArrowheads="1" noChangeShapeType="1" noTextEdit="1"/>
            </p:cNvSpPr>
            <p:nvPr/>
          </p:nvSpPr>
          <p:spPr bwMode="auto">
            <a:xfrm>
              <a:off x="181" y="3059"/>
              <a:ext cx="5579" cy="416"/>
            </a:xfrm>
            <a:prstGeom prst="rect">
              <a:avLst/>
            </a:prstGeom>
          </p:spPr>
          <p:txBody>
            <a:bodyPr wrap="none" fromWordArt="1">
              <a:prstTxWarp prst="textPlain">
                <a:avLst>
                  <a:gd name="adj" fmla="val 48556"/>
                </a:avLst>
              </a:prstTxWarp>
            </a:bodyPr>
            <a:lstStyle/>
            <a:p>
              <a:pPr algn="ctr"/>
              <a:r>
                <a:rPr lang="ru-RU" sz="4000" kern="10">
                  <a:ln w="9525">
                    <a:solidFill>
                      <a:srgbClr val="000000"/>
                    </a:solidFill>
                    <a:round/>
                    <a:headEnd/>
                    <a:tailEnd/>
                  </a:ln>
                  <a:solidFill>
                    <a:srgbClr val="FFFFFF"/>
                  </a:solidFill>
                  <a:latin typeface="Arial Black"/>
                </a:rPr>
                <a:t>Семейство Бобовые</a:t>
              </a:r>
            </a:p>
          </p:txBody>
        </p:sp>
        <p:sp>
          <p:nvSpPr>
            <p:cNvPr id="2056" name="WordArt 6"/>
            <p:cNvSpPr>
              <a:spLocks noChangeArrowheads="1" noChangeShapeType="1" noTextEdit="1"/>
            </p:cNvSpPr>
            <p:nvPr/>
          </p:nvSpPr>
          <p:spPr bwMode="auto">
            <a:xfrm>
              <a:off x="1156" y="3612"/>
              <a:ext cx="3447" cy="317"/>
            </a:xfrm>
            <a:prstGeom prst="rect">
              <a:avLst/>
            </a:prstGeom>
          </p:spPr>
          <p:txBody>
            <a:bodyPr wrap="none" fromWordArt="1">
              <a:prstTxWarp prst="textPlain">
                <a:avLst>
                  <a:gd name="adj" fmla="val 48361"/>
                </a:avLst>
              </a:prstTxWarp>
            </a:bodyPr>
            <a:lstStyle/>
            <a:p>
              <a:pPr algn="ctr"/>
              <a:r>
                <a:rPr lang="en-US" sz="4000" kern="10">
                  <a:ln w="9525">
                    <a:solidFill>
                      <a:srgbClr val="000000"/>
                    </a:solidFill>
                    <a:round/>
                    <a:headEnd/>
                    <a:tailEnd/>
                  </a:ln>
                  <a:solidFill>
                    <a:srgbClr val="FFFFFF"/>
                  </a:solidFill>
                  <a:latin typeface="Arial Black"/>
                </a:rPr>
                <a:t>Fabaceae</a:t>
              </a:r>
              <a:endParaRPr lang="ru-RU" sz="4000" kern="10">
                <a:ln w="9525">
                  <a:solidFill>
                    <a:srgbClr val="000000"/>
                  </a:solidFill>
                  <a:round/>
                  <a:headEnd/>
                  <a:tailEnd/>
                </a:ln>
                <a:solidFill>
                  <a:srgbClr val="FFFFFF"/>
                </a:solidFill>
                <a:latin typeface="Arial Black"/>
              </a:endParaRPr>
            </a:p>
          </p:txBody>
        </p:sp>
      </p:grpSp>
      <p:sp>
        <p:nvSpPr>
          <p:cNvPr id="2053" name="Text Box 8"/>
          <p:cNvSpPr txBox="1">
            <a:spLocks noChangeArrowheads="1"/>
          </p:cNvSpPr>
          <p:nvPr/>
        </p:nvSpPr>
        <p:spPr bwMode="auto">
          <a:xfrm>
            <a:off x="323850" y="6021388"/>
            <a:ext cx="6477000" cy="517525"/>
          </a:xfrm>
          <a:prstGeom prst="rect">
            <a:avLst/>
          </a:prstGeom>
          <a:noFill/>
          <a:ln w="9525">
            <a:noFill/>
            <a:miter lim="800000"/>
            <a:headEnd/>
            <a:tailEnd/>
          </a:ln>
        </p:spPr>
        <p:txBody>
          <a:bodyPr>
            <a:spAutoFit/>
          </a:bodyPr>
          <a:lstStyle/>
          <a:p>
            <a:r>
              <a:rPr lang="ru-RU" sz="1400">
                <a:solidFill>
                  <a:schemeClr val="bg1"/>
                </a:solidFill>
                <a:latin typeface="Times New Roman" pitchFamily="18" charset="0"/>
                <a:cs typeface="Arial" charset="0"/>
              </a:rPr>
              <a:t>Автор: Сорока Э.Ю., учитель биологии и химии Саметской основной школы Костромского района Костромской области</a:t>
            </a:r>
            <a:endParaRPr lang="ru-RU" sz="1400">
              <a:solidFill>
                <a:schemeClr val="bg1"/>
              </a:solidFill>
              <a:cs typeface="Arial" charset="0"/>
            </a:endParaRPr>
          </a:p>
        </p:txBody>
      </p:sp>
      <p:sp>
        <p:nvSpPr>
          <p:cNvPr id="2054" name="AutoShape 17">
            <a:hlinkClick r:id="" action="ppaction://hlinkshowjump?jump=nextslide" highlightClick="1"/>
          </p:cNvPr>
          <p:cNvSpPr>
            <a:spLocks noChangeArrowheads="1"/>
          </p:cNvSpPr>
          <p:nvPr/>
        </p:nvSpPr>
        <p:spPr bwMode="auto">
          <a:xfrm>
            <a:off x="7885113" y="6092825"/>
            <a:ext cx="935037" cy="360363"/>
          </a:xfrm>
          <a:prstGeom prst="actionButtonForwardNext">
            <a:avLst/>
          </a:prstGeom>
          <a:solidFill>
            <a:srgbClr val="CC99FF"/>
          </a:solidFill>
          <a:ln w="9525">
            <a:noFill/>
            <a:miter lim="800000"/>
            <a:headEnd/>
            <a:tailEnd/>
          </a:ln>
        </p:spPr>
        <p:txBody>
          <a:bodyPr wrap="none" anchor="ctr"/>
          <a:lstStyle/>
          <a:p>
            <a:endParaRPr lang="ru-RU"/>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Группа 9"/>
          <p:cNvGrpSpPr>
            <a:grpSpLocks/>
          </p:cNvGrpSpPr>
          <p:nvPr/>
        </p:nvGrpSpPr>
        <p:grpSpPr bwMode="auto">
          <a:xfrm>
            <a:off x="0" y="0"/>
            <a:ext cx="9180513" cy="6858000"/>
            <a:chOff x="0" y="0"/>
            <a:chExt cx="9180513" cy="6858000"/>
          </a:xfrm>
        </p:grpSpPr>
        <p:pic>
          <p:nvPicPr>
            <p:cNvPr id="11272" name="Picture 27" descr="Vicia_April_2008-1"/>
            <p:cNvPicPr>
              <a:picLocks noChangeAspect="1" noChangeArrowheads="1"/>
            </p:cNvPicPr>
            <p:nvPr/>
          </p:nvPicPr>
          <p:blipFill>
            <a:blip r:embed="rId2" cstate="email"/>
            <a:srcRect/>
            <a:stretch>
              <a:fillRect/>
            </a:stretch>
          </p:blipFill>
          <p:spPr bwMode="auto">
            <a:xfrm>
              <a:off x="0" y="0"/>
              <a:ext cx="9180513" cy="6858000"/>
            </a:xfrm>
            <a:prstGeom prst="rect">
              <a:avLst/>
            </a:prstGeom>
            <a:noFill/>
            <a:ln w="9525">
              <a:noFill/>
              <a:miter lim="800000"/>
              <a:headEnd/>
              <a:tailEnd/>
            </a:ln>
          </p:spPr>
        </p:pic>
        <p:pic>
          <p:nvPicPr>
            <p:cNvPr id="12" name="Picture 27" descr="Vicia_April_2008-1"/>
            <p:cNvPicPr>
              <a:picLocks noChangeAspect="1" noChangeArrowheads="1"/>
            </p:cNvPicPr>
            <p:nvPr/>
          </p:nvPicPr>
          <p:blipFill>
            <a:blip r:embed="rId3" cstate="email">
              <a:lum bright="70000" contrast="-70000"/>
              <a:grayscl/>
            </a:blip>
            <a:srcRect/>
            <a:stretch>
              <a:fillRect/>
            </a:stretch>
          </p:blipFill>
          <p:spPr bwMode="auto">
            <a:xfrm>
              <a:off x="304800" y="304800"/>
              <a:ext cx="8534400" cy="6172200"/>
            </a:xfrm>
            <a:prstGeom prst="rect">
              <a:avLst/>
            </a:prstGeom>
            <a:noFill/>
            <a:ln w="9525">
              <a:noFill/>
              <a:miter lim="800000"/>
              <a:headEnd/>
              <a:tailEnd/>
            </a:ln>
            <a:effectLst>
              <a:outerShdw dist="107950" dir="2700000" algn="tl" rotWithShape="0">
                <a:schemeClr val="bg1">
                  <a:alpha val="50000"/>
                </a:schemeClr>
              </a:outerShdw>
            </a:effectLst>
          </p:spPr>
        </p:pic>
      </p:grpSp>
      <p:sp>
        <p:nvSpPr>
          <p:cNvPr id="11267" name="Text Box 5"/>
          <p:cNvSpPr txBox="1">
            <a:spLocks noChangeArrowheads="1"/>
          </p:cNvSpPr>
          <p:nvPr/>
        </p:nvSpPr>
        <p:spPr bwMode="auto">
          <a:xfrm>
            <a:off x="468313" y="476250"/>
            <a:ext cx="8135937" cy="4524375"/>
          </a:xfrm>
          <a:prstGeom prst="rect">
            <a:avLst/>
          </a:prstGeom>
          <a:noFill/>
          <a:ln w="9525">
            <a:noFill/>
            <a:miter lim="800000"/>
            <a:headEnd/>
            <a:tailEnd/>
          </a:ln>
        </p:spPr>
        <p:txBody>
          <a:bodyPr>
            <a:spAutoFit/>
          </a:bodyPr>
          <a:lstStyle/>
          <a:p>
            <a:pPr marL="342900" indent="-342900">
              <a:spcBef>
                <a:spcPct val="50000"/>
              </a:spcBef>
            </a:pPr>
            <a:endParaRPr lang="ru-RU" sz="2400" b="1">
              <a:cs typeface="Arial" charset="0"/>
            </a:endParaRPr>
          </a:p>
          <a:p>
            <a:pPr marL="342900" indent="-342900">
              <a:spcBef>
                <a:spcPct val="50000"/>
              </a:spcBef>
            </a:pPr>
            <a:r>
              <a:rPr lang="ru-RU" sz="2400" b="1">
                <a:cs typeface="Arial" charset="0"/>
              </a:rPr>
              <a:t>6. </a:t>
            </a:r>
            <a:r>
              <a:rPr lang="ru-RU" sz="2400">
                <a:cs typeface="Arial" charset="0"/>
              </a:rPr>
              <a:t>Цветки желтые, в кистях по 4 - 12 цветков. Прилистники (у основания черешка) почти одинаковой длины с листочками.</a:t>
            </a:r>
            <a:endParaRPr lang="ru-RU" sz="2400" b="1">
              <a:cs typeface="Arial" charset="0"/>
            </a:endParaRPr>
          </a:p>
          <a:p>
            <a:pPr marL="342900" indent="-342900">
              <a:spcBef>
                <a:spcPct val="50000"/>
              </a:spcBef>
            </a:pPr>
            <a:endParaRPr lang="ru-RU" sz="2400">
              <a:cs typeface="Arial" charset="0"/>
            </a:endParaRPr>
          </a:p>
          <a:p>
            <a:pPr marL="342900" indent="-342900">
              <a:spcBef>
                <a:spcPct val="50000"/>
              </a:spcBef>
            </a:pPr>
            <a:endParaRPr lang="ru-RU" sz="2400">
              <a:cs typeface="Arial" charset="0"/>
            </a:endParaRPr>
          </a:p>
          <a:p>
            <a:pPr marL="342900" indent="-342900">
              <a:spcBef>
                <a:spcPct val="50000"/>
              </a:spcBef>
            </a:pPr>
            <a:r>
              <a:rPr lang="ru-RU" sz="2400" b="1">
                <a:cs typeface="Arial" charset="0"/>
              </a:rPr>
              <a:t>0.</a:t>
            </a:r>
            <a:r>
              <a:rPr lang="ru-RU" sz="2400">
                <a:cs typeface="Arial" charset="0"/>
              </a:rPr>
              <a:t> Цветки сиреневые. Кисть немногоцветковая (по 3 – 7 цветков). Цветки расположены на длинных и прочных цветоносах. Цветок имеет сильный приятный запах.</a:t>
            </a:r>
            <a:endParaRPr lang="ru-RU" sz="2400" b="1">
              <a:cs typeface="Arial" charset="0"/>
            </a:endParaRPr>
          </a:p>
        </p:txBody>
      </p:sp>
      <p:sp>
        <p:nvSpPr>
          <p:cNvPr id="11268" name="AutoShape 6">
            <a:hlinkClick r:id="rId4" action="ppaction://hlinksldjump" highlightClick="1"/>
          </p:cNvPr>
          <p:cNvSpPr>
            <a:spLocks noChangeArrowheads="1"/>
          </p:cNvSpPr>
          <p:nvPr/>
        </p:nvSpPr>
        <p:spPr bwMode="auto">
          <a:xfrm>
            <a:off x="4716463" y="4953000"/>
            <a:ext cx="3959225" cy="431800"/>
          </a:xfrm>
          <a:prstGeom prst="actionButtonBlank">
            <a:avLst/>
          </a:prstGeom>
          <a:solidFill>
            <a:schemeClr val="bg2">
              <a:alpha val="18823"/>
            </a:schemeClr>
          </a:solidFill>
          <a:ln w="9525">
            <a:noFill/>
            <a:miter lim="800000"/>
            <a:headEnd/>
            <a:tailEnd/>
          </a:ln>
        </p:spPr>
        <p:txBody>
          <a:bodyPr wrap="none" anchor="ctr"/>
          <a:lstStyle/>
          <a:p>
            <a:pPr algn="ctr"/>
            <a:r>
              <a:rPr lang="ru-RU" b="1">
                <a:cs typeface="Arial" charset="0"/>
                <a:hlinkClick r:id="rId4" action="ppaction://hlinksldjump"/>
              </a:rPr>
              <a:t>ДУШИСТЫЙ ГОРОШЕК</a:t>
            </a:r>
            <a:endParaRPr lang="ru-RU" b="1">
              <a:cs typeface="Arial" charset="0"/>
            </a:endParaRPr>
          </a:p>
        </p:txBody>
      </p:sp>
      <p:sp>
        <p:nvSpPr>
          <p:cNvPr id="11269" name="AutoShape 7">
            <a:hlinkClick r:id="rId5" action="ppaction://hlinksldjump" highlightClick="1"/>
          </p:cNvPr>
          <p:cNvSpPr>
            <a:spLocks noChangeArrowheads="1"/>
          </p:cNvSpPr>
          <p:nvPr/>
        </p:nvSpPr>
        <p:spPr bwMode="auto">
          <a:xfrm>
            <a:off x="4716463" y="2235200"/>
            <a:ext cx="3959225" cy="431800"/>
          </a:xfrm>
          <a:prstGeom prst="actionButtonBlank">
            <a:avLst/>
          </a:prstGeom>
          <a:solidFill>
            <a:schemeClr val="bg2">
              <a:alpha val="18823"/>
            </a:schemeClr>
          </a:solidFill>
          <a:ln w="9525">
            <a:noFill/>
            <a:miter lim="800000"/>
            <a:headEnd/>
            <a:tailEnd/>
          </a:ln>
        </p:spPr>
        <p:txBody>
          <a:bodyPr wrap="none" anchor="ctr"/>
          <a:lstStyle/>
          <a:p>
            <a:pPr algn="ctr"/>
            <a:r>
              <a:rPr lang="ru-RU" b="1">
                <a:cs typeface="Arial" charset="0"/>
                <a:hlinkClick r:id="rId5" action="ppaction://hlinksldjump"/>
              </a:rPr>
              <a:t>ЧИНА ЛУГОВАЯ</a:t>
            </a:r>
            <a:endParaRPr lang="ru-RU" b="1">
              <a:cs typeface="Arial" charset="0"/>
            </a:endParaRPr>
          </a:p>
        </p:txBody>
      </p:sp>
      <p:sp>
        <p:nvSpPr>
          <p:cNvPr id="11270" name="AutoShape 8">
            <a:hlinkClick r:id="rId6"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6" action="ppaction://hlinksldjump"/>
              </a:rPr>
              <a:t>3</a:t>
            </a:r>
            <a:endParaRPr lang="ru-RU" b="1">
              <a:cs typeface="Arial" charset="0"/>
            </a:endParaRPr>
          </a:p>
        </p:txBody>
      </p:sp>
      <p:sp>
        <p:nvSpPr>
          <p:cNvPr id="11271" name="Text Box 9"/>
          <p:cNvSpPr txBox="1">
            <a:spLocks noChangeArrowheads="1"/>
          </p:cNvSpPr>
          <p:nvPr/>
        </p:nvSpPr>
        <p:spPr bwMode="auto">
          <a:xfrm>
            <a:off x="395288" y="5467350"/>
            <a:ext cx="7377112" cy="914400"/>
          </a:xfrm>
          <a:prstGeom prst="rect">
            <a:avLst/>
          </a:prstGeom>
          <a:noFill/>
          <a:ln w="9525">
            <a:noFill/>
            <a:miter lim="800000"/>
            <a:headEnd/>
            <a:tailEnd/>
          </a:ln>
        </p:spPr>
        <p:txBody>
          <a:bodyPr>
            <a:spAutoFit/>
          </a:bodyPr>
          <a:lstStyle/>
          <a:p>
            <a:pPr algn="ctr">
              <a:spcBef>
                <a:spcPct val="50000"/>
              </a:spcBef>
            </a:pPr>
            <a:r>
              <a:rPr lang="ru-RU" sz="1200" b="1">
                <a:cs typeface="Arial" charset="0"/>
              </a:rPr>
              <a:t>Прочитай тезу и антитезу 6-й ступени и реши, что больше соответствует признакам растения, которое определяешь.</a:t>
            </a:r>
          </a:p>
          <a:p>
            <a:pPr algn="ctr">
              <a:spcBef>
                <a:spcPct val="50000"/>
              </a:spcBef>
            </a:pPr>
            <a:r>
              <a:rPr lang="ru-RU" sz="1200" b="1">
                <a:cs typeface="Arial" charset="0"/>
              </a:rPr>
              <a:t>В конце выбранной тезы или антитезы стоит цифра новой ступени на которую нужно перейти или название определяемого растения.</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Группа 9"/>
          <p:cNvGrpSpPr>
            <a:grpSpLocks/>
          </p:cNvGrpSpPr>
          <p:nvPr/>
        </p:nvGrpSpPr>
        <p:grpSpPr bwMode="auto">
          <a:xfrm>
            <a:off x="0" y="0"/>
            <a:ext cx="9180513" cy="6858000"/>
            <a:chOff x="0" y="0"/>
            <a:chExt cx="9180513" cy="6858000"/>
          </a:xfrm>
        </p:grpSpPr>
        <p:pic>
          <p:nvPicPr>
            <p:cNvPr id="12296" name="Picture 27" descr="Vicia_April_2008-1"/>
            <p:cNvPicPr>
              <a:picLocks noChangeAspect="1" noChangeArrowheads="1"/>
            </p:cNvPicPr>
            <p:nvPr/>
          </p:nvPicPr>
          <p:blipFill>
            <a:blip r:embed="rId2" cstate="email"/>
            <a:srcRect/>
            <a:stretch>
              <a:fillRect/>
            </a:stretch>
          </p:blipFill>
          <p:spPr bwMode="auto">
            <a:xfrm>
              <a:off x="0" y="0"/>
              <a:ext cx="9180513" cy="6858000"/>
            </a:xfrm>
            <a:prstGeom prst="rect">
              <a:avLst/>
            </a:prstGeom>
            <a:noFill/>
            <a:ln w="9525">
              <a:noFill/>
              <a:miter lim="800000"/>
              <a:headEnd/>
              <a:tailEnd/>
            </a:ln>
          </p:spPr>
        </p:pic>
        <p:pic>
          <p:nvPicPr>
            <p:cNvPr id="12" name="Picture 27" descr="Vicia_April_2008-1"/>
            <p:cNvPicPr>
              <a:picLocks noChangeAspect="1" noChangeArrowheads="1"/>
            </p:cNvPicPr>
            <p:nvPr/>
          </p:nvPicPr>
          <p:blipFill>
            <a:blip r:embed="rId3" cstate="email">
              <a:lum bright="70000" contrast="-70000"/>
              <a:grayscl/>
            </a:blip>
            <a:srcRect/>
            <a:stretch>
              <a:fillRect/>
            </a:stretch>
          </p:blipFill>
          <p:spPr bwMode="auto">
            <a:xfrm>
              <a:off x="304800" y="304800"/>
              <a:ext cx="8534400" cy="6172200"/>
            </a:xfrm>
            <a:prstGeom prst="rect">
              <a:avLst/>
            </a:prstGeom>
            <a:noFill/>
            <a:ln w="9525">
              <a:noFill/>
              <a:miter lim="800000"/>
              <a:headEnd/>
              <a:tailEnd/>
            </a:ln>
            <a:effectLst>
              <a:outerShdw dist="107950" dir="2700000" algn="tl" rotWithShape="0">
                <a:schemeClr val="bg1">
                  <a:alpha val="50000"/>
                </a:schemeClr>
              </a:outerShdw>
            </a:effectLst>
          </p:spPr>
        </p:pic>
      </p:grpSp>
      <p:sp>
        <p:nvSpPr>
          <p:cNvPr id="12291" name="Text Box 9"/>
          <p:cNvSpPr txBox="1">
            <a:spLocks noChangeArrowheads="1"/>
          </p:cNvSpPr>
          <p:nvPr/>
        </p:nvSpPr>
        <p:spPr bwMode="auto">
          <a:xfrm>
            <a:off x="468313" y="476250"/>
            <a:ext cx="8135937" cy="2678113"/>
          </a:xfrm>
          <a:prstGeom prst="rect">
            <a:avLst/>
          </a:prstGeom>
          <a:noFill/>
          <a:ln w="9525">
            <a:noFill/>
            <a:miter lim="800000"/>
            <a:headEnd/>
            <a:tailEnd/>
          </a:ln>
        </p:spPr>
        <p:txBody>
          <a:bodyPr>
            <a:spAutoFit/>
          </a:bodyPr>
          <a:lstStyle/>
          <a:p>
            <a:pPr marL="342900" indent="-342900">
              <a:spcBef>
                <a:spcPct val="50000"/>
              </a:spcBef>
            </a:pPr>
            <a:endParaRPr lang="ru-RU" sz="2400" b="1">
              <a:cs typeface="Arial" charset="0"/>
            </a:endParaRPr>
          </a:p>
          <a:p>
            <a:pPr marL="342900" indent="-342900">
              <a:spcBef>
                <a:spcPct val="50000"/>
              </a:spcBef>
            </a:pPr>
            <a:r>
              <a:rPr lang="ru-RU" sz="2400" b="1">
                <a:cs typeface="Arial" charset="0"/>
              </a:rPr>
              <a:t>7. </a:t>
            </a:r>
            <a:r>
              <a:rPr lang="ru-RU" sz="2400">
                <a:cs typeface="Arial" charset="0"/>
              </a:rPr>
              <a:t>Цветки белые.</a:t>
            </a:r>
            <a:endParaRPr lang="ru-RU" sz="2400" b="1">
              <a:cs typeface="Arial" charset="0"/>
            </a:endParaRPr>
          </a:p>
          <a:p>
            <a:pPr marL="342900" indent="-342900">
              <a:spcBef>
                <a:spcPct val="50000"/>
              </a:spcBef>
            </a:pPr>
            <a:endParaRPr lang="ru-RU" sz="2400">
              <a:cs typeface="Arial" charset="0"/>
            </a:endParaRPr>
          </a:p>
          <a:p>
            <a:pPr marL="342900" indent="-342900">
              <a:spcBef>
                <a:spcPct val="50000"/>
              </a:spcBef>
            </a:pPr>
            <a:endParaRPr lang="ru-RU" sz="2400">
              <a:cs typeface="Arial" charset="0"/>
            </a:endParaRPr>
          </a:p>
          <a:p>
            <a:pPr marL="342900" indent="-342900">
              <a:spcBef>
                <a:spcPct val="50000"/>
              </a:spcBef>
            </a:pPr>
            <a:r>
              <a:rPr lang="ru-RU" sz="2400" b="1">
                <a:cs typeface="Arial" charset="0"/>
              </a:rPr>
              <a:t>0.</a:t>
            </a:r>
            <a:r>
              <a:rPr lang="ru-RU" sz="2400">
                <a:cs typeface="Arial" charset="0"/>
              </a:rPr>
              <a:t> Цветки слабо фиолетовые. </a:t>
            </a:r>
            <a:endParaRPr lang="ru-RU" sz="2400" b="1">
              <a:cs typeface="Arial" charset="0"/>
            </a:endParaRPr>
          </a:p>
        </p:txBody>
      </p:sp>
      <p:sp>
        <p:nvSpPr>
          <p:cNvPr id="12292" name="AutoShape 5">
            <a:hlinkClick r:id="rId4" action="ppaction://hlinksldjump" highlightClick="1"/>
          </p:cNvPr>
          <p:cNvSpPr>
            <a:spLocks noChangeArrowheads="1"/>
          </p:cNvSpPr>
          <p:nvPr/>
        </p:nvSpPr>
        <p:spPr bwMode="auto">
          <a:xfrm>
            <a:off x="4724400" y="1524000"/>
            <a:ext cx="3951288" cy="431800"/>
          </a:xfrm>
          <a:prstGeom prst="actionButtonBlank">
            <a:avLst/>
          </a:prstGeom>
          <a:solidFill>
            <a:schemeClr val="bg2">
              <a:alpha val="18823"/>
            </a:schemeClr>
          </a:solidFill>
          <a:ln w="9525">
            <a:noFill/>
            <a:miter lim="800000"/>
            <a:headEnd/>
            <a:tailEnd/>
          </a:ln>
        </p:spPr>
        <p:txBody>
          <a:bodyPr wrap="none" anchor="ctr"/>
          <a:lstStyle/>
          <a:p>
            <a:pPr algn="ctr"/>
            <a:r>
              <a:rPr lang="ru-RU" b="1">
                <a:cs typeface="Arial" charset="0"/>
                <a:hlinkClick r:id="rId4" action="ppaction://hlinksldjump"/>
              </a:rPr>
              <a:t>ГОРОХ ПОСЕВНОЙ</a:t>
            </a:r>
            <a:endParaRPr lang="ru-RU" b="1">
              <a:cs typeface="Arial" charset="0"/>
            </a:endParaRPr>
          </a:p>
        </p:txBody>
      </p:sp>
      <p:sp>
        <p:nvSpPr>
          <p:cNvPr id="12293" name="AutoShape 6">
            <a:hlinkClick r:id="rId5"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5" action="ppaction://hlinksldjump"/>
              </a:rPr>
              <a:t>3</a:t>
            </a:r>
            <a:endParaRPr lang="ru-RU" b="1">
              <a:cs typeface="Arial" charset="0"/>
            </a:endParaRPr>
          </a:p>
        </p:txBody>
      </p:sp>
      <p:sp>
        <p:nvSpPr>
          <p:cNvPr id="12294" name="Text Box 7"/>
          <p:cNvSpPr txBox="1">
            <a:spLocks noChangeArrowheads="1"/>
          </p:cNvSpPr>
          <p:nvPr/>
        </p:nvSpPr>
        <p:spPr bwMode="auto">
          <a:xfrm>
            <a:off x="395288" y="5467350"/>
            <a:ext cx="7377112" cy="914400"/>
          </a:xfrm>
          <a:prstGeom prst="rect">
            <a:avLst/>
          </a:prstGeom>
          <a:noFill/>
          <a:ln w="9525">
            <a:noFill/>
            <a:miter lim="800000"/>
            <a:headEnd/>
            <a:tailEnd/>
          </a:ln>
        </p:spPr>
        <p:txBody>
          <a:bodyPr>
            <a:spAutoFit/>
          </a:bodyPr>
          <a:lstStyle/>
          <a:p>
            <a:pPr algn="ctr">
              <a:spcBef>
                <a:spcPct val="50000"/>
              </a:spcBef>
            </a:pPr>
            <a:r>
              <a:rPr lang="ru-RU" sz="1200" b="1">
                <a:cs typeface="Arial" charset="0"/>
              </a:rPr>
              <a:t>Прочитай тезу и антитезу 7-й ступени и реши, что больше соответствует признакам растения, которое определяешь.</a:t>
            </a:r>
          </a:p>
          <a:p>
            <a:pPr algn="ctr">
              <a:spcBef>
                <a:spcPct val="50000"/>
              </a:spcBef>
            </a:pPr>
            <a:r>
              <a:rPr lang="ru-RU" sz="1200" b="1">
                <a:cs typeface="Arial" charset="0"/>
              </a:rPr>
              <a:t>В конце выбранной тезы или антитезы стоит цифра новой ступени на которую нужно перейти или название определяемого растения.</a:t>
            </a:r>
          </a:p>
        </p:txBody>
      </p:sp>
      <p:sp>
        <p:nvSpPr>
          <p:cNvPr id="12295" name="AutoShape 7">
            <a:hlinkClick r:id="rId6" action="ppaction://hlinksldjump" highlightClick="1"/>
          </p:cNvPr>
          <p:cNvSpPr>
            <a:spLocks noChangeArrowheads="1"/>
          </p:cNvSpPr>
          <p:nvPr/>
        </p:nvSpPr>
        <p:spPr bwMode="auto">
          <a:xfrm>
            <a:off x="4724400" y="3124200"/>
            <a:ext cx="3951288" cy="431800"/>
          </a:xfrm>
          <a:prstGeom prst="actionButtonBlank">
            <a:avLst/>
          </a:prstGeom>
          <a:solidFill>
            <a:schemeClr val="bg2">
              <a:alpha val="18823"/>
            </a:schemeClr>
          </a:solidFill>
          <a:ln w="9525">
            <a:noFill/>
            <a:miter lim="800000"/>
            <a:headEnd/>
            <a:tailEnd/>
          </a:ln>
        </p:spPr>
        <p:txBody>
          <a:bodyPr wrap="none" anchor="ctr"/>
          <a:lstStyle/>
          <a:p>
            <a:pPr algn="ctr"/>
            <a:r>
              <a:rPr lang="ru-RU" b="1">
                <a:cs typeface="Arial" charset="0"/>
                <a:hlinkClick r:id="rId6" action="ppaction://hlinksldjump"/>
              </a:rPr>
              <a:t>ГОРОХ ПОЛЕВОЙ</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4724400" y="404813"/>
            <a:ext cx="3962400" cy="366712"/>
          </a:xfrm>
          <a:prstGeom prst="rect">
            <a:avLst/>
          </a:prstGeom>
          <a:noFill/>
          <a:ln w="9525">
            <a:noFill/>
            <a:miter lim="800000"/>
            <a:headEnd/>
            <a:tailEnd/>
          </a:ln>
        </p:spPr>
        <p:txBody>
          <a:bodyPr>
            <a:spAutoFit/>
          </a:bodyPr>
          <a:lstStyle/>
          <a:p>
            <a:pPr algn="ctr">
              <a:spcBef>
                <a:spcPct val="50000"/>
              </a:spcBef>
            </a:pPr>
            <a:r>
              <a:rPr lang="ru-RU">
                <a:cs typeface="Arial" charset="0"/>
              </a:rPr>
              <a:t>КЛЕВЕР ПОЛЗУЧИЙ  (БЕЛЫЙ)</a:t>
            </a:r>
          </a:p>
        </p:txBody>
      </p:sp>
      <p:sp>
        <p:nvSpPr>
          <p:cNvPr id="13315" name="Text Box 5"/>
          <p:cNvSpPr txBox="1">
            <a:spLocks noChangeArrowheads="1"/>
          </p:cNvSpPr>
          <p:nvPr/>
        </p:nvSpPr>
        <p:spPr bwMode="auto">
          <a:xfrm>
            <a:off x="4419600" y="1143000"/>
            <a:ext cx="4473575" cy="4981575"/>
          </a:xfrm>
          <a:prstGeom prst="rect">
            <a:avLst/>
          </a:prstGeom>
          <a:noFill/>
          <a:ln w="9525">
            <a:noFill/>
            <a:miter lim="800000"/>
            <a:headEnd/>
            <a:tailEnd/>
          </a:ln>
        </p:spPr>
        <p:txBody>
          <a:bodyPr>
            <a:spAutoFit/>
          </a:bodyPr>
          <a:lstStyle/>
          <a:p>
            <a:pPr>
              <a:spcBef>
                <a:spcPct val="55000"/>
              </a:spcBef>
            </a:pPr>
            <a:r>
              <a:rPr lang="ru-RU" sz="1600"/>
              <a:t>Многолетнее травянистое растение. Корневая система разветвлённая. Стебель ползучий, стелющийся, ветвистый, голый, часто полый. Листья длинночерешчатые, трёхраздельные, их листочки широкояйцевидные, на верхушке выемчатые. Черешки восходящие, до 30 см длиной. Цветочные головки пазушные, почти шаровидные, рыхлые, до 2 см в поперечнике; цветоносы длиннее черешков листьев, длиной 15—30 см. Венчик белый или розоватый, по отцветании буреют; цветки слегка ароматные. Цветёт с мая до глубокой осени. Плод — боб продолговатый, плоский, содержит от трёх до четырёх почковидных или сердцевидных семян серо-жёлтого или оранжевого цвета. Начало созревания семян — июнь — июль. Размножается как семенами, так и вегетативно.</a:t>
            </a:r>
          </a:p>
        </p:txBody>
      </p:sp>
      <p:pic>
        <p:nvPicPr>
          <p:cNvPr id="13316" name="Picture 17" descr="Illustration_Trifolium_repens1"/>
          <p:cNvPicPr>
            <a:picLocks noChangeAspect="1" noChangeArrowheads="1"/>
          </p:cNvPicPr>
          <p:nvPr/>
        </p:nvPicPr>
        <p:blipFill>
          <a:blip r:embed="rId2" cstate="email">
            <a:clrChange>
              <a:clrFrom>
                <a:srgbClr val="FFFFF2"/>
              </a:clrFrom>
              <a:clrTo>
                <a:srgbClr val="FFFFF2">
                  <a:alpha val="0"/>
                </a:srgbClr>
              </a:clrTo>
            </a:clrChange>
          </a:blip>
          <a:srcRect/>
          <a:stretch>
            <a:fillRect/>
          </a:stretch>
        </p:blipFill>
        <p:spPr bwMode="auto">
          <a:xfrm>
            <a:off x="0" y="0"/>
            <a:ext cx="4276725" cy="6858000"/>
          </a:xfrm>
          <a:prstGeom prst="rect">
            <a:avLst/>
          </a:prstGeom>
          <a:noFill/>
          <a:ln w="9525">
            <a:noFill/>
            <a:miter lim="800000"/>
            <a:headEnd/>
            <a:tailEnd/>
          </a:ln>
        </p:spPr>
      </p:pic>
      <p:sp>
        <p:nvSpPr>
          <p:cNvPr id="13317" name="AutoShape 5">
            <a:hlinkClick r:id="" action="ppaction://hlinkshowjump?jump=firstslide" highlightClick="1"/>
          </p:cNvPr>
          <p:cNvSpPr>
            <a:spLocks noChangeArrowheads="1"/>
          </p:cNvSpPr>
          <p:nvPr/>
        </p:nvSpPr>
        <p:spPr bwMode="auto">
          <a:xfrm>
            <a:off x="6858000" y="6092825"/>
            <a:ext cx="935038" cy="360363"/>
          </a:xfrm>
          <a:prstGeom prst="actionButtonBeginning">
            <a:avLst/>
          </a:prstGeom>
          <a:solidFill>
            <a:schemeClr val="bg1"/>
          </a:solidFill>
          <a:ln w="9525">
            <a:noFill/>
            <a:miter lim="800000"/>
            <a:headEnd/>
            <a:tailEnd/>
          </a:ln>
        </p:spPr>
        <p:txBody>
          <a:bodyPr wrap="none" anchor="ctr"/>
          <a:lstStyle/>
          <a:p>
            <a:endParaRPr lang="ru-RU"/>
          </a:p>
        </p:txBody>
      </p:sp>
      <p:sp>
        <p:nvSpPr>
          <p:cNvPr id="13318" name="AutoShape 6">
            <a:hlinkClick r:id="rId3"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4" action="ppaction://hlinksldjump"/>
              </a:rPr>
              <a:t>4</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648200" y="404813"/>
            <a:ext cx="3962400" cy="369887"/>
          </a:xfrm>
          <a:prstGeom prst="rect">
            <a:avLst/>
          </a:prstGeom>
          <a:noFill/>
          <a:ln w="9525">
            <a:noFill/>
            <a:miter lim="800000"/>
            <a:headEnd/>
            <a:tailEnd/>
          </a:ln>
        </p:spPr>
        <p:txBody>
          <a:bodyPr>
            <a:spAutoFit/>
          </a:bodyPr>
          <a:lstStyle/>
          <a:p>
            <a:pPr algn="ctr">
              <a:spcBef>
                <a:spcPct val="50000"/>
              </a:spcBef>
            </a:pPr>
            <a:r>
              <a:rPr lang="ru-RU">
                <a:cs typeface="Arial" charset="0"/>
              </a:rPr>
              <a:t>КЛЕВЕР ЛУГОВОЙ (КРАСНЫЙ)</a:t>
            </a:r>
          </a:p>
        </p:txBody>
      </p:sp>
      <p:sp>
        <p:nvSpPr>
          <p:cNvPr id="14339" name="Text Box 5"/>
          <p:cNvSpPr txBox="1">
            <a:spLocks noChangeArrowheads="1"/>
          </p:cNvSpPr>
          <p:nvPr/>
        </p:nvSpPr>
        <p:spPr bwMode="auto">
          <a:xfrm>
            <a:off x="4356100" y="1927225"/>
            <a:ext cx="4464050" cy="3025775"/>
          </a:xfrm>
          <a:prstGeom prst="rect">
            <a:avLst/>
          </a:prstGeom>
          <a:noFill/>
          <a:ln w="9525">
            <a:noFill/>
            <a:miter lim="800000"/>
            <a:headEnd/>
            <a:tailEnd/>
          </a:ln>
        </p:spPr>
        <p:txBody>
          <a:bodyPr>
            <a:spAutoFit/>
          </a:bodyPr>
          <a:lstStyle/>
          <a:p>
            <a:pPr algn="just">
              <a:spcBef>
                <a:spcPct val="50000"/>
              </a:spcBef>
            </a:pPr>
            <a:r>
              <a:rPr lang="ru-RU" sz="1600"/>
              <a:t>Двухлетнее травянистое растение высотой 15—50 см. Листья тройчатые, с эллиптическими или обратнояйцевидными листочками, которые, как и у других видов клевера, на ночь складываются кверху; прилистники широкие, яйцевидные, кверху сразу суженные в шиловидное острие. Соцветие — шаровидная головка, снабженная оберткой. Чашечка в 10 жилках. Венчик бледно-красный или темно-пурпуровый, редко белый. Плод — боб. Цветет с апреля до октября.</a:t>
            </a:r>
          </a:p>
        </p:txBody>
      </p:sp>
      <p:pic>
        <p:nvPicPr>
          <p:cNvPr id="14340" name="Picture 15" descr="klever lugovuy_enl"/>
          <p:cNvPicPr>
            <a:picLocks noChangeAspect="1" noChangeArrowheads="1"/>
          </p:cNvPicPr>
          <p:nvPr/>
        </p:nvPicPr>
        <p:blipFill>
          <a:blip r:embed="rId2"/>
          <a:srcRect/>
          <a:stretch>
            <a:fillRect/>
          </a:stretch>
        </p:blipFill>
        <p:spPr bwMode="auto">
          <a:xfrm>
            <a:off x="0" y="0"/>
            <a:ext cx="4267200" cy="6858000"/>
          </a:xfrm>
          <a:prstGeom prst="rect">
            <a:avLst/>
          </a:prstGeom>
          <a:noFill/>
          <a:ln w="9525">
            <a:noFill/>
            <a:miter lim="800000"/>
            <a:headEnd/>
            <a:tailEnd/>
          </a:ln>
        </p:spPr>
      </p:pic>
      <p:sp>
        <p:nvSpPr>
          <p:cNvPr id="14341" name="AutoShape 5">
            <a:hlinkClick r:id="" action="ppaction://hlinkshowjump?jump=firstslide" highlightClick="1"/>
          </p:cNvPr>
          <p:cNvSpPr>
            <a:spLocks noChangeArrowheads="1"/>
          </p:cNvSpPr>
          <p:nvPr/>
        </p:nvSpPr>
        <p:spPr bwMode="auto">
          <a:xfrm>
            <a:off x="6858000" y="6092825"/>
            <a:ext cx="935038" cy="360363"/>
          </a:xfrm>
          <a:prstGeom prst="actionButtonBeginning">
            <a:avLst/>
          </a:prstGeom>
          <a:solidFill>
            <a:schemeClr val="bg1"/>
          </a:solidFill>
          <a:ln w="9525">
            <a:noFill/>
            <a:miter lim="800000"/>
            <a:headEnd/>
            <a:tailEnd/>
          </a:ln>
        </p:spPr>
        <p:txBody>
          <a:bodyPr wrap="none" anchor="ctr"/>
          <a:lstStyle/>
          <a:p>
            <a:endParaRPr lang="ru-RU"/>
          </a:p>
        </p:txBody>
      </p:sp>
      <p:sp>
        <p:nvSpPr>
          <p:cNvPr id="14342" name="AutoShape 6">
            <a:hlinkClick r:id="rId3"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4" action="ppaction://hlinksldjump"/>
              </a:rPr>
              <a:t>4</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800600" y="404813"/>
            <a:ext cx="3733800" cy="779462"/>
          </a:xfrm>
          <a:prstGeom prst="rect">
            <a:avLst/>
          </a:prstGeom>
          <a:noFill/>
          <a:ln w="9525">
            <a:noFill/>
            <a:miter lim="800000"/>
            <a:headEnd/>
            <a:tailEnd/>
          </a:ln>
        </p:spPr>
        <p:txBody>
          <a:bodyPr>
            <a:spAutoFit/>
          </a:bodyPr>
          <a:lstStyle/>
          <a:p>
            <a:pPr algn="ctr">
              <a:spcBef>
                <a:spcPct val="50000"/>
              </a:spcBef>
            </a:pPr>
            <a:r>
              <a:rPr lang="ru-RU">
                <a:cs typeface="Arial" charset="0"/>
              </a:rPr>
              <a:t>ДОННИК ЛЕКАРСТВЕННЫЙ</a:t>
            </a:r>
          </a:p>
          <a:p>
            <a:pPr algn="ctr">
              <a:spcBef>
                <a:spcPct val="50000"/>
              </a:spcBef>
            </a:pPr>
            <a:r>
              <a:rPr lang="ru-RU">
                <a:cs typeface="Arial" charset="0"/>
              </a:rPr>
              <a:t>(ЖЁЛТЫЙ)</a:t>
            </a:r>
          </a:p>
        </p:txBody>
      </p:sp>
      <p:sp>
        <p:nvSpPr>
          <p:cNvPr id="15363" name="Text Box 5"/>
          <p:cNvSpPr txBox="1">
            <a:spLocks noChangeArrowheads="1"/>
          </p:cNvSpPr>
          <p:nvPr/>
        </p:nvSpPr>
        <p:spPr bwMode="auto">
          <a:xfrm>
            <a:off x="4356100" y="1635125"/>
            <a:ext cx="4464050" cy="4003675"/>
          </a:xfrm>
          <a:prstGeom prst="rect">
            <a:avLst/>
          </a:prstGeom>
          <a:noFill/>
          <a:ln w="9525">
            <a:noFill/>
            <a:miter lim="800000"/>
            <a:headEnd/>
            <a:tailEnd/>
          </a:ln>
        </p:spPr>
        <p:txBody>
          <a:bodyPr>
            <a:spAutoFit/>
          </a:bodyPr>
          <a:lstStyle/>
          <a:p>
            <a:r>
              <a:rPr lang="ru-RU" sz="1600"/>
              <a:t>Двухлетнее травянистое растение с сильным кумариновым запахом. </a:t>
            </a:r>
          </a:p>
          <a:p>
            <a:r>
              <a:rPr lang="ru-RU" sz="1600"/>
              <a:t>Корень стержневой. Стебель прямостоячий ветвистый высотой 1—1,5 м. Листья с тремя листочками. Листочки ланцетные, зубчатые по краю. У основания черешка — прилистники (значительно мельче листочков), цельные или зубчатые. Средний листочек на более длинном черешке, чем боковые. Цветки в длинных и узких пазушных и вершинных рыхлых кистях, мелкие, поникающие, жёлтые. Цветение — июнь—сентябрь. Цветение продолжается более месяца. Бобы мелкие (3—4 см), голые, одно- реже двухсемянные, вверху притупленные, созревают с августа.</a:t>
            </a:r>
          </a:p>
        </p:txBody>
      </p:sp>
      <p:pic>
        <p:nvPicPr>
          <p:cNvPr id="15364" name="Picture 15" descr="donnik lekarstvennyi_enl"/>
          <p:cNvPicPr>
            <a:picLocks noChangeAspect="1" noChangeArrowheads="1"/>
          </p:cNvPicPr>
          <p:nvPr/>
        </p:nvPicPr>
        <p:blipFill>
          <a:blip r:embed="rId2"/>
          <a:srcRect/>
          <a:stretch>
            <a:fillRect/>
          </a:stretch>
        </p:blipFill>
        <p:spPr bwMode="auto">
          <a:xfrm>
            <a:off x="0" y="0"/>
            <a:ext cx="4267200" cy="6858000"/>
          </a:xfrm>
          <a:prstGeom prst="rect">
            <a:avLst/>
          </a:prstGeom>
          <a:noFill/>
          <a:ln w="9525">
            <a:noFill/>
            <a:miter lim="800000"/>
            <a:headEnd/>
            <a:tailEnd/>
          </a:ln>
        </p:spPr>
      </p:pic>
      <p:sp>
        <p:nvSpPr>
          <p:cNvPr id="15365" name="AutoShape 5">
            <a:hlinkClick r:id="" action="ppaction://hlinkshowjump?jump=firstslide" highlightClick="1"/>
          </p:cNvPr>
          <p:cNvSpPr>
            <a:spLocks noChangeArrowheads="1"/>
          </p:cNvSpPr>
          <p:nvPr/>
        </p:nvSpPr>
        <p:spPr bwMode="auto">
          <a:xfrm>
            <a:off x="6858000" y="6092825"/>
            <a:ext cx="935038" cy="360363"/>
          </a:xfrm>
          <a:prstGeom prst="actionButtonBeginning">
            <a:avLst/>
          </a:prstGeom>
          <a:solidFill>
            <a:schemeClr val="bg1"/>
          </a:solidFill>
          <a:ln w="9525">
            <a:noFill/>
            <a:miter lim="800000"/>
            <a:headEnd/>
            <a:tailEnd/>
          </a:ln>
        </p:spPr>
        <p:txBody>
          <a:bodyPr wrap="none" anchor="ctr"/>
          <a:lstStyle/>
          <a:p>
            <a:endParaRPr lang="ru-RU"/>
          </a:p>
        </p:txBody>
      </p:sp>
      <p:sp>
        <p:nvSpPr>
          <p:cNvPr id="15366" name="AutoShape 6">
            <a:hlinkClick r:id="rId3"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4" action="ppaction://hlinksldjump"/>
              </a:rPr>
              <a:t>5</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930775" y="404813"/>
            <a:ext cx="3529013" cy="366712"/>
          </a:xfrm>
          <a:prstGeom prst="rect">
            <a:avLst/>
          </a:prstGeom>
          <a:noFill/>
          <a:ln w="9525">
            <a:noFill/>
            <a:miter lim="800000"/>
            <a:headEnd/>
            <a:tailEnd/>
          </a:ln>
        </p:spPr>
        <p:txBody>
          <a:bodyPr>
            <a:spAutoFit/>
          </a:bodyPr>
          <a:lstStyle/>
          <a:p>
            <a:pPr algn="ctr">
              <a:spcBef>
                <a:spcPct val="50000"/>
              </a:spcBef>
            </a:pPr>
            <a:r>
              <a:rPr lang="ru-RU">
                <a:cs typeface="Arial" charset="0"/>
              </a:rPr>
              <a:t>ДОННИК БЕЛЫЙ</a:t>
            </a:r>
          </a:p>
        </p:txBody>
      </p:sp>
      <p:sp>
        <p:nvSpPr>
          <p:cNvPr id="16387" name="Text Box 5"/>
          <p:cNvSpPr txBox="1">
            <a:spLocks noChangeArrowheads="1"/>
          </p:cNvSpPr>
          <p:nvPr/>
        </p:nvSpPr>
        <p:spPr bwMode="auto">
          <a:xfrm>
            <a:off x="4356100" y="1438275"/>
            <a:ext cx="4464050" cy="3789363"/>
          </a:xfrm>
          <a:prstGeom prst="rect">
            <a:avLst/>
          </a:prstGeom>
          <a:noFill/>
          <a:ln w="9525">
            <a:noFill/>
            <a:miter lim="800000"/>
            <a:headEnd/>
            <a:tailEnd/>
          </a:ln>
        </p:spPr>
        <p:txBody>
          <a:bodyPr>
            <a:spAutoFit/>
          </a:bodyPr>
          <a:lstStyle/>
          <a:p>
            <a:pPr algn="just">
              <a:spcBef>
                <a:spcPct val="50000"/>
              </a:spcBef>
            </a:pPr>
            <a:r>
              <a:rPr lang="ru-RU" sz="1600"/>
              <a:t>Двулетнее травянистое растение со стержневым корнем, проникающим на глубину до 2 м и более. Все растение издает слабый аромат кумарина. На второй год жизни развивает прямостоячий ветвящийся стебель высотой 60—170 см. Листья тройчатые. Цветки многочисленные, мелкие, мотылькового типа, на концах ветвей собраны в длинные кисти, имеют белый окрас.</a:t>
            </a:r>
            <a:r>
              <a:rPr lang="ru-RU"/>
              <a:t> </a:t>
            </a:r>
            <a:r>
              <a:rPr lang="ru-RU" sz="1600"/>
              <a:t>В основании завязи расположено нектарное кольцо. Цветёт с июня по сентябрь. Каждый цветок живёт два дня. Плод - темнеющий, яйцевидный боб, с сетчатым жилкованием. Плоды созревают в июле - октябре</a:t>
            </a:r>
          </a:p>
        </p:txBody>
      </p:sp>
      <p:pic>
        <p:nvPicPr>
          <p:cNvPr id="16388" name="Picture 10" descr="325"/>
          <p:cNvPicPr>
            <a:picLocks noChangeAspect="1" noChangeArrowheads="1"/>
          </p:cNvPicPr>
          <p:nvPr/>
        </p:nvPicPr>
        <p:blipFill>
          <a:blip r:embed="rId2" cstate="email">
            <a:clrChange>
              <a:clrFrom>
                <a:srgbClr val="F6F9F2"/>
              </a:clrFrom>
              <a:clrTo>
                <a:srgbClr val="F6F9F2">
                  <a:alpha val="0"/>
                </a:srgbClr>
              </a:clrTo>
            </a:clrChange>
          </a:blip>
          <a:srcRect/>
          <a:stretch>
            <a:fillRect/>
          </a:stretch>
        </p:blipFill>
        <p:spPr bwMode="auto">
          <a:xfrm>
            <a:off x="0" y="0"/>
            <a:ext cx="4206875" cy="6858000"/>
          </a:xfrm>
          <a:prstGeom prst="rect">
            <a:avLst/>
          </a:prstGeom>
          <a:noFill/>
          <a:ln w="9525">
            <a:noFill/>
            <a:miter lim="800000"/>
            <a:headEnd/>
            <a:tailEnd/>
          </a:ln>
        </p:spPr>
      </p:pic>
      <p:sp>
        <p:nvSpPr>
          <p:cNvPr id="16389" name="AutoShape 5">
            <a:hlinkClick r:id="" action="ppaction://hlinkshowjump?jump=firstslide" highlightClick="1"/>
          </p:cNvPr>
          <p:cNvSpPr>
            <a:spLocks noChangeArrowheads="1"/>
          </p:cNvSpPr>
          <p:nvPr/>
        </p:nvSpPr>
        <p:spPr bwMode="auto">
          <a:xfrm>
            <a:off x="6858000" y="6092825"/>
            <a:ext cx="935038" cy="360363"/>
          </a:xfrm>
          <a:prstGeom prst="actionButtonBeginning">
            <a:avLst/>
          </a:prstGeom>
          <a:solidFill>
            <a:schemeClr val="bg1"/>
          </a:solidFill>
          <a:ln w="9525">
            <a:noFill/>
            <a:miter lim="800000"/>
            <a:headEnd/>
            <a:tailEnd/>
          </a:ln>
        </p:spPr>
        <p:txBody>
          <a:bodyPr wrap="none" anchor="ctr"/>
          <a:lstStyle/>
          <a:p>
            <a:endParaRPr lang="ru-RU"/>
          </a:p>
        </p:txBody>
      </p:sp>
      <p:sp>
        <p:nvSpPr>
          <p:cNvPr id="16390" name="AutoShape 6">
            <a:hlinkClick r:id="rId3"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4" action="ppaction://hlinksldjump"/>
              </a:rPr>
              <a:t>5</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859338" y="404813"/>
            <a:ext cx="3529012" cy="366712"/>
          </a:xfrm>
          <a:prstGeom prst="rect">
            <a:avLst/>
          </a:prstGeom>
          <a:noFill/>
          <a:ln w="9525">
            <a:noFill/>
            <a:miter lim="800000"/>
            <a:headEnd/>
            <a:tailEnd/>
          </a:ln>
        </p:spPr>
        <p:txBody>
          <a:bodyPr>
            <a:spAutoFit/>
          </a:bodyPr>
          <a:lstStyle/>
          <a:p>
            <a:pPr algn="ctr">
              <a:spcBef>
                <a:spcPct val="50000"/>
              </a:spcBef>
            </a:pPr>
            <a:r>
              <a:rPr lang="ru-RU">
                <a:cs typeface="Arial" charset="0"/>
              </a:rPr>
              <a:t>ЧИНА ЛУГОВАЯ</a:t>
            </a:r>
          </a:p>
        </p:txBody>
      </p:sp>
      <p:sp>
        <p:nvSpPr>
          <p:cNvPr id="17411" name="Text Box 5"/>
          <p:cNvSpPr txBox="1">
            <a:spLocks noChangeArrowheads="1"/>
          </p:cNvSpPr>
          <p:nvPr/>
        </p:nvSpPr>
        <p:spPr bwMode="auto">
          <a:xfrm>
            <a:off x="4356100" y="1341438"/>
            <a:ext cx="4537075" cy="4492625"/>
          </a:xfrm>
          <a:prstGeom prst="rect">
            <a:avLst/>
          </a:prstGeom>
          <a:noFill/>
          <a:ln w="9525">
            <a:noFill/>
            <a:miter lim="800000"/>
            <a:headEnd/>
            <a:tailEnd/>
          </a:ln>
        </p:spPr>
        <p:txBody>
          <a:bodyPr>
            <a:spAutoFit/>
          </a:bodyPr>
          <a:lstStyle/>
          <a:p>
            <a:pPr algn="just"/>
            <a:r>
              <a:rPr lang="ru-RU" sz="1600"/>
              <a:t>Травянистое многолетнее растение высотой 30—100 см. Корневище тонкое, ветвистое, ползучее, цилиндрическое, с побегами. Стебель полый, тонкий и слабый, сильно ветвистый, обычно лазящий. Листья с одной парой ланцетовидных или линейно-ланцетных листочков с крупными прилистниками с листовыми усиками, которыми чина цепляется за другие растения. Цветки 1,0—1,5 см длиной, ярко-жёлтые мотыльковые, собраны в негустую кисть из 3—10 цветков. Цветёт во второй половине июня. Бобы продолговато-линейные, 2,5—3,5 см длиной, 5—6 мм шириной, сидячие, к верху сразу суженные в короткий носик, по створкам с ясно заметными жилками, образующими сетку, иногда слегка согнутые.</a:t>
            </a:r>
          </a:p>
        </p:txBody>
      </p:sp>
      <p:pic>
        <p:nvPicPr>
          <p:cNvPr id="17412" name="Picture 19" descr="316"/>
          <p:cNvPicPr>
            <a:picLocks noChangeAspect="1" noChangeArrowheads="1"/>
          </p:cNvPicPr>
          <p:nvPr/>
        </p:nvPicPr>
        <p:blipFill>
          <a:blip r:embed="rId2" cstate="email">
            <a:clrChange>
              <a:clrFrom>
                <a:srgbClr val="FDFDF1"/>
              </a:clrFrom>
              <a:clrTo>
                <a:srgbClr val="FDFDF1">
                  <a:alpha val="0"/>
                </a:srgbClr>
              </a:clrTo>
            </a:clrChange>
          </a:blip>
          <a:srcRect/>
          <a:stretch>
            <a:fillRect/>
          </a:stretch>
        </p:blipFill>
        <p:spPr bwMode="auto">
          <a:xfrm>
            <a:off x="0" y="0"/>
            <a:ext cx="4267200" cy="6858000"/>
          </a:xfrm>
          <a:prstGeom prst="rect">
            <a:avLst/>
          </a:prstGeom>
          <a:noFill/>
          <a:ln w="9525">
            <a:noFill/>
            <a:miter lim="800000"/>
            <a:headEnd/>
            <a:tailEnd/>
          </a:ln>
        </p:spPr>
      </p:pic>
      <p:sp>
        <p:nvSpPr>
          <p:cNvPr id="17413" name="AutoShape 5">
            <a:hlinkClick r:id="" action="ppaction://hlinkshowjump?jump=firstslide" highlightClick="1"/>
          </p:cNvPr>
          <p:cNvSpPr>
            <a:spLocks noChangeArrowheads="1"/>
          </p:cNvSpPr>
          <p:nvPr/>
        </p:nvSpPr>
        <p:spPr bwMode="auto">
          <a:xfrm>
            <a:off x="6858000" y="6092825"/>
            <a:ext cx="935038" cy="360363"/>
          </a:xfrm>
          <a:prstGeom prst="actionButtonBeginning">
            <a:avLst/>
          </a:prstGeom>
          <a:solidFill>
            <a:schemeClr val="bg1"/>
          </a:solidFill>
          <a:ln w="9525">
            <a:noFill/>
            <a:miter lim="800000"/>
            <a:headEnd/>
            <a:tailEnd/>
          </a:ln>
        </p:spPr>
        <p:txBody>
          <a:bodyPr wrap="none" anchor="ctr"/>
          <a:lstStyle/>
          <a:p>
            <a:endParaRPr lang="ru-RU"/>
          </a:p>
        </p:txBody>
      </p:sp>
      <p:sp>
        <p:nvSpPr>
          <p:cNvPr id="17414" name="AutoShape 6">
            <a:hlinkClick r:id="rId3"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4" action="ppaction://hlinksldjump"/>
              </a:rPr>
              <a:t>6</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859338" y="404813"/>
            <a:ext cx="3529012" cy="366712"/>
          </a:xfrm>
          <a:prstGeom prst="rect">
            <a:avLst/>
          </a:prstGeom>
          <a:noFill/>
          <a:ln w="9525">
            <a:noFill/>
            <a:miter lim="800000"/>
            <a:headEnd/>
            <a:tailEnd/>
          </a:ln>
        </p:spPr>
        <p:txBody>
          <a:bodyPr>
            <a:spAutoFit/>
          </a:bodyPr>
          <a:lstStyle/>
          <a:p>
            <a:pPr algn="ctr">
              <a:spcBef>
                <a:spcPct val="50000"/>
              </a:spcBef>
            </a:pPr>
            <a:r>
              <a:rPr lang="ru-RU">
                <a:cs typeface="Arial" charset="0"/>
              </a:rPr>
              <a:t>ДУШИСТЫЙ ГОРОШЕК</a:t>
            </a:r>
          </a:p>
        </p:txBody>
      </p:sp>
      <p:sp>
        <p:nvSpPr>
          <p:cNvPr id="18435" name="Text Box 5"/>
          <p:cNvSpPr txBox="1">
            <a:spLocks noChangeArrowheads="1"/>
          </p:cNvSpPr>
          <p:nvPr/>
        </p:nvSpPr>
        <p:spPr bwMode="auto">
          <a:xfrm>
            <a:off x="4419600" y="981075"/>
            <a:ext cx="4537075" cy="4981575"/>
          </a:xfrm>
          <a:prstGeom prst="rect">
            <a:avLst/>
          </a:prstGeom>
          <a:noFill/>
          <a:ln w="9525">
            <a:noFill/>
            <a:miter lim="800000"/>
            <a:headEnd/>
            <a:tailEnd/>
          </a:ln>
        </p:spPr>
        <p:txBody>
          <a:bodyPr>
            <a:spAutoFit/>
          </a:bodyPr>
          <a:lstStyle/>
          <a:p>
            <a:r>
              <a:rPr lang="ru-RU" sz="1600"/>
              <a:t>Вьющийся однолетник, растущий в высоту до 1-2 м, когда имеется подходящая опора. Корневая система стержневого типа, глубокая, слабо ветвящаяся. Листья парноперистые из двух-трёх пар листочков, оканчиваются усиком, который цепляется за другие растения, служащими ему опорой. Соцветие — немногоцветковая кисть, выходящая из пазухи листьев. Цветки неправильные, пятерного типа. Лепестки сиреневые, 2-3 см шириной у диких растений, больше и очень изменчивые по цвету у многих культивируемых. Цветок имеет сильный приятный запах. Плод — боб, раскрывающийся двумя створками. Семя шаровидное, крупное (4—5 мм), иногда сдавленное с одной-двух сторон; поверхность слабо шероховатая, без рисунка. Цвет семян от светло-жёлтого или светло-зеленоватого до чёрно-коричневого.</a:t>
            </a:r>
          </a:p>
        </p:txBody>
      </p:sp>
      <p:pic>
        <p:nvPicPr>
          <p:cNvPr id="18436" name="Рисунок 5" descr="The_Botanical_Magazine,_Plate_60_(Volume_2,_1788).png"/>
          <p:cNvPicPr>
            <a:picLocks noChangeAspect="1"/>
          </p:cNvPicPr>
          <p:nvPr/>
        </p:nvPicPr>
        <p:blipFill>
          <a:blip r:embed="rId2" cstate="email"/>
          <a:srcRect/>
          <a:stretch>
            <a:fillRect/>
          </a:stretch>
        </p:blipFill>
        <p:spPr bwMode="auto">
          <a:xfrm>
            <a:off x="0" y="0"/>
            <a:ext cx="4268788" cy="6858000"/>
          </a:xfrm>
          <a:prstGeom prst="rect">
            <a:avLst/>
          </a:prstGeom>
          <a:noFill/>
          <a:ln w="9525">
            <a:noFill/>
            <a:miter lim="800000"/>
            <a:headEnd/>
            <a:tailEnd/>
          </a:ln>
        </p:spPr>
      </p:pic>
      <p:sp>
        <p:nvSpPr>
          <p:cNvPr id="18437" name="AutoShape 5">
            <a:hlinkClick r:id="" action="ppaction://hlinkshowjump?jump=firstslide" highlightClick="1"/>
          </p:cNvPr>
          <p:cNvSpPr>
            <a:spLocks noChangeArrowheads="1"/>
          </p:cNvSpPr>
          <p:nvPr/>
        </p:nvSpPr>
        <p:spPr bwMode="auto">
          <a:xfrm>
            <a:off x="6858000" y="6092825"/>
            <a:ext cx="935038" cy="360363"/>
          </a:xfrm>
          <a:prstGeom prst="actionButtonBeginning">
            <a:avLst/>
          </a:prstGeom>
          <a:solidFill>
            <a:schemeClr val="bg1"/>
          </a:solidFill>
          <a:ln w="9525">
            <a:noFill/>
            <a:miter lim="800000"/>
            <a:headEnd/>
            <a:tailEnd/>
          </a:ln>
        </p:spPr>
        <p:txBody>
          <a:bodyPr wrap="none" anchor="ctr"/>
          <a:lstStyle/>
          <a:p>
            <a:endParaRPr lang="ru-RU"/>
          </a:p>
        </p:txBody>
      </p:sp>
      <p:sp>
        <p:nvSpPr>
          <p:cNvPr id="18438" name="AutoShape 6">
            <a:hlinkClick r:id="rId3"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4" action="ppaction://hlinksldjump"/>
              </a:rPr>
              <a:t>6</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427538" y="404813"/>
            <a:ext cx="4608512" cy="366712"/>
          </a:xfrm>
          <a:prstGeom prst="rect">
            <a:avLst/>
          </a:prstGeom>
          <a:noFill/>
          <a:ln w="9525">
            <a:noFill/>
            <a:miter lim="800000"/>
            <a:headEnd/>
            <a:tailEnd/>
          </a:ln>
        </p:spPr>
        <p:txBody>
          <a:bodyPr>
            <a:spAutoFit/>
          </a:bodyPr>
          <a:lstStyle/>
          <a:p>
            <a:pPr algn="ctr">
              <a:spcBef>
                <a:spcPct val="50000"/>
              </a:spcBef>
            </a:pPr>
            <a:r>
              <a:rPr lang="ru-RU">
                <a:cs typeface="Arial" charset="0"/>
              </a:rPr>
              <a:t>ГОРОХ ПОСЕВНОЙ</a:t>
            </a:r>
          </a:p>
        </p:txBody>
      </p:sp>
      <p:sp>
        <p:nvSpPr>
          <p:cNvPr id="19459" name="Text Box 5"/>
          <p:cNvSpPr txBox="1">
            <a:spLocks noChangeArrowheads="1"/>
          </p:cNvSpPr>
          <p:nvPr/>
        </p:nvSpPr>
        <p:spPr bwMode="auto">
          <a:xfrm>
            <a:off x="4427538" y="1390650"/>
            <a:ext cx="4537075" cy="4248150"/>
          </a:xfrm>
          <a:prstGeom prst="rect">
            <a:avLst/>
          </a:prstGeom>
          <a:noFill/>
          <a:ln w="9525">
            <a:noFill/>
            <a:miter lim="800000"/>
            <a:headEnd/>
            <a:tailEnd/>
          </a:ln>
        </p:spPr>
        <p:txBody>
          <a:bodyPr>
            <a:spAutoFit/>
          </a:bodyPr>
          <a:lstStyle/>
          <a:p>
            <a:r>
              <a:rPr lang="ru-RU" sz="1600"/>
              <a:t>Однолетнее травянистое растение Корневая система стержневого типа, хорошо разветвленная, глубоко проникает в почву. Стебель травянистый, простой или ветвящийся, лазящий, длиной до 250 см. Листья перистые и заканчиваются ветвистыми усами, с помощью которых цепляется за другие растения. Цветки в основном белые или фиолетовые различных оттенков, мотылькового типа, расположены по 1–2 в пазухах листьев. Плод – боб. В каждом бобе содержится 4–10 семян, расположенных в ряд. Форма и цвет семян разнообразная, поверхность их гладкая или морщинистая. Окраска кожуры семян соответствует окраске цветков данного растения.</a:t>
            </a:r>
          </a:p>
        </p:txBody>
      </p:sp>
      <p:pic>
        <p:nvPicPr>
          <p:cNvPr id="19460" name="Picture 14" descr="Illustration_Pisum_sativum0_clean"/>
          <p:cNvPicPr>
            <a:picLocks noChangeAspect="1" noChangeArrowheads="1"/>
          </p:cNvPicPr>
          <p:nvPr/>
        </p:nvPicPr>
        <p:blipFill>
          <a:blip r:embed="rId2" cstate="email"/>
          <a:srcRect/>
          <a:stretch>
            <a:fillRect/>
          </a:stretch>
        </p:blipFill>
        <p:spPr bwMode="auto">
          <a:xfrm>
            <a:off x="0" y="0"/>
            <a:ext cx="4313238" cy="6858000"/>
          </a:xfrm>
          <a:prstGeom prst="rect">
            <a:avLst/>
          </a:prstGeom>
          <a:noFill/>
          <a:ln w="9525">
            <a:noFill/>
            <a:miter lim="800000"/>
            <a:headEnd/>
            <a:tailEnd/>
          </a:ln>
        </p:spPr>
      </p:pic>
      <p:sp>
        <p:nvSpPr>
          <p:cNvPr id="19461" name="AutoShape 5">
            <a:hlinkClick r:id="" action="ppaction://hlinkshowjump?jump=firstslide" highlightClick="1"/>
          </p:cNvPr>
          <p:cNvSpPr>
            <a:spLocks noChangeArrowheads="1"/>
          </p:cNvSpPr>
          <p:nvPr/>
        </p:nvSpPr>
        <p:spPr bwMode="auto">
          <a:xfrm>
            <a:off x="6858000" y="6092825"/>
            <a:ext cx="935038" cy="360363"/>
          </a:xfrm>
          <a:prstGeom prst="actionButtonBeginning">
            <a:avLst/>
          </a:prstGeom>
          <a:solidFill>
            <a:schemeClr val="bg1"/>
          </a:solidFill>
          <a:ln w="9525">
            <a:noFill/>
            <a:miter lim="800000"/>
            <a:headEnd/>
            <a:tailEnd/>
          </a:ln>
        </p:spPr>
        <p:txBody>
          <a:bodyPr wrap="none" anchor="ctr"/>
          <a:lstStyle/>
          <a:p>
            <a:endParaRPr lang="ru-RU"/>
          </a:p>
        </p:txBody>
      </p:sp>
      <p:sp>
        <p:nvSpPr>
          <p:cNvPr id="19462" name="AutoShape 6">
            <a:hlinkClick r:id="rId3"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4" action="ppaction://hlinksldjump"/>
              </a:rPr>
              <a:t>7</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930775" y="404813"/>
            <a:ext cx="3529013" cy="779462"/>
          </a:xfrm>
          <a:prstGeom prst="rect">
            <a:avLst/>
          </a:prstGeom>
          <a:noFill/>
          <a:ln w="9525">
            <a:noFill/>
            <a:miter lim="800000"/>
            <a:headEnd/>
            <a:tailEnd/>
          </a:ln>
        </p:spPr>
        <p:txBody>
          <a:bodyPr>
            <a:spAutoFit/>
          </a:bodyPr>
          <a:lstStyle/>
          <a:p>
            <a:pPr algn="ctr">
              <a:spcBef>
                <a:spcPct val="50000"/>
              </a:spcBef>
            </a:pPr>
            <a:r>
              <a:rPr lang="ru-RU">
                <a:cs typeface="Arial" charset="0"/>
              </a:rPr>
              <a:t>ГОРОХ ПОЛЕВОЙ</a:t>
            </a:r>
          </a:p>
          <a:p>
            <a:pPr algn="ctr">
              <a:spcBef>
                <a:spcPct val="50000"/>
              </a:spcBef>
            </a:pPr>
            <a:r>
              <a:rPr lang="ru-RU">
                <a:cs typeface="Arial" charset="0"/>
              </a:rPr>
              <a:t>(ПЕЛЮШКА)</a:t>
            </a:r>
          </a:p>
        </p:txBody>
      </p:sp>
      <p:sp>
        <p:nvSpPr>
          <p:cNvPr id="20483" name="Text Box 5"/>
          <p:cNvSpPr txBox="1">
            <a:spLocks noChangeArrowheads="1"/>
          </p:cNvSpPr>
          <p:nvPr/>
        </p:nvSpPr>
        <p:spPr bwMode="auto">
          <a:xfrm>
            <a:off x="4449763" y="2051050"/>
            <a:ext cx="4465637" cy="2292350"/>
          </a:xfrm>
          <a:prstGeom prst="rect">
            <a:avLst/>
          </a:prstGeom>
          <a:noFill/>
          <a:ln w="9525">
            <a:noFill/>
            <a:miter lim="800000"/>
            <a:headEnd/>
            <a:tailEnd/>
          </a:ln>
        </p:spPr>
        <p:txBody>
          <a:bodyPr>
            <a:spAutoFit/>
          </a:bodyPr>
          <a:lstStyle/>
          <a:p>
            <a:pPr algn="just"/>
            <a:r>
              <a:rPr lang="ru-RU" sz="1600"/>
              <a:t>Однолетнее травянистое растение. Стебель полегающий неразветвленный длиной около 1, 5 м, цветы располагаются в пазухах листьев, венчики фиолетово-красные, цветет в июне-июле, плодоносит в августе. Размножается семенами. Холодостойкий, скороспелый, нетребователен к почвам, влаголюбив. Широко распространенная кормовая культура.</a:t>
            </a:r>
          </a:p>
        </p:txBody>
      </p:sp>
      <p:pic>
        <p:nvPicPr>
          <p:cNvPr id="20484" name="Picture 8" descr="396"/>
          <p:cNvPicPr>
            <a:picLocks noChangeAspect="1" noChangeArrowheads="1"/>
          </p:cNvPicPr>
          <p:nvPr/>
        </p:nvPicPr>
        <p:blipFill>
          <a:blip r:embed="rId2" cstate="email">
            <a:clrChange>
              <a:clrFrom>
                <a:srgbClr val="FDFDFD"/>
              </a:clrFrom>
              <a:clrTo>
                <a:srgbClr val="FDFDFD">
                  <a:alpha val="0"/>
                </a:srgbClr>
              </a:clrTo>
            </a:clrChange>
          </a:blip>
          <a:srcRect/>
          <a:stretch>
            <a:fillRect/>
          </a:stretch>
        </p:blipFill>
        <p:spPr bwMode="auto">
          <a:xfrm>
            <a:off x="0" y="0"/>
            <a:ext cx="4445000" cy="6858000"/>
          </a:xfrm>
          <a:prstGeom prst="rect">
            <a:avLst/>
          </a:prstGeom>
          <a:noFill/>
          <a:ln w="9525">
            <a:noFill/>
            <a:miter lim="800000"/>
            <a:headEnd/>
            <a:tailEnd/>
          </a:ln>
        </p:spPr>
      </p:pic>
      <p:sp>
        <p:nvSpPr>
          <p:cNvPr id="20485" name="AutoShape 5">
            <a:hlinkClick r:id="" action="ppaction://hlinkshowjump?jump=firstslide" highlightClick="1"/>
          </p:cNvPr>
          <p:cNvSpPr>
            <a:spLocks noChangeArrowheads="1"/>
          </p:cNvSpPr>
          <p:nvPr/>
        </p:nvSpPr>
        <p:spPr bwMode="auto">
          <a:xfrm>
            <a:off x="6858000" y="6092825"/>
            <a:ext cx="935038" cy="360363"/>
          </a:xfrm>
          <a:prstGeom prst="actionButtonBeginning">
            <a:avLst/>
          </a:prstGeom>
          <a:solidFill>
            <a:schemeClr val="bg1"/>
          </a:solidFill>
          <a:ln w="9525">
            <a:noFill/>
            <a:miter lim="800000"/>
            <a:headEnd/>
            <a:tailEnd/>
          </a:ln>
        </p:spPr>
        <p:txBody>
          <a:bodyPr wrap="none" anchor="ctr"/>
          <a:lstStyle/>
          <a:p>
            <a:endParaRPr lang="ru-RU"/>
          </a:p>
        </p:txBody>
      </p:sp>
      <p:sp>
        <p:nvSpPr>
          <p:cNvPr id="20486" name="AutoShape 6">
            <a:hlinkClick r:id="rId3"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4" action="ppaction://hlinksldjump"/>
              </a:rPr>
              <a:t>7</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Группа 11"/>
          <p:cNvGrpSpPr>
            <a:grpSpLocks/>
          </p:cNvGrpSpPr>
          <p:nvPr/>
        </p:nvGrpSpPr>
        <p:grpSpPr bwMode="auto">
          <a:xfrm>
            <a:off x="0" y="0"/>
            <a:ext cx="9180513" cy="6858000"/>
            <a:chOff x="0" y="0"/>
            <a:chExt cx="9180513" cy="6858000"/>
          </a:xfrm>
        </p:grpSpPr>
        <p:pic>
          <p:nvPicPr>
            <p:cNvPr id="3077" name="Picture 27" descr="Vicia_April_2008-1"/>
            <p:cNvPicPr>
              <a:picLocks noChangeAspect="1" noChangeArrowheads="1"/>
            </p:cNvPicPr>
            <p:nvPr/>
          </p:nvPicPr>
          <p:blipFill>
            <a:blip r:embed="rId2" cstate="email"/>
            <a:srcRect/>
            <a:stretch>
              <a:fillRect/>
            </a:stretch>
          </p:blipFill>
          <p:spPr bwMode="auto">
            <a:xfrm>
              <a:off x="0" y="0"/>
              <a:ext cx="9180513" cy="6858000"/>
            </a:xfrm>
            <a:prstGeom prst="rect">
              <a:avLst/>
            </a:prstGeom>
            <a:noFill/>
            <a:ln w="9525">
              <a:noFill/>
              <a:miter lim="800000"/>
              <a:headEnd/>
              <a:tailEnd/>
            </a:ln>
          </p:spPr>
        </p:pic>
        <p:pic>
          <p:nvPicPr>
            <p:cNvPr id="10" name="Picture 27" descr="Vicia_April_2008-1"/>
            <p:cNvPicPr>
              <a:picLocks noChangeAspect="1" noChangeArrowheads="1"/>
            </p:cNvPicPr>
            <p:nvPr/>
          </p:nvPicPr>
          <p:blipFill>
            <a:blip r:embed="rId3" cstate="email">
              <a:lum bright="70000" contrast="-70000"/>
              <a:grayscl/>
            </a:blip>
            <a:srcRect/>
            <a:stretch>
              <a:fillRect/>
            </a:stretch>
          </p:blipFill>
          <p:spPr bwMode="auto">
            <a:xfrm>
              <a:off x="304800" y="304800"/>
              <a:ext cx="8534400" cy="6172200"/>
            </a:xfrm>
            <a:prstGeom prst="rect">
              <a:avLst/>
            </a:prstGeom>
            <a:noFill/>
            <a:ln w="9525">
              <a:noFill/>
              <a:miter lim="800000"/>
              <a:headEnd/>
              <a:tailEnd/>
            </a:ln>
            <a:effectLst>
              <a:outerShdw dist="107950" dir="2700000" algn="tl" rotWithShape="0">
                <a:schemeClr val="bg1">
                  <a:alpha val="50000"/>
                </a:schemeClr>
              </a:outerShdw>
            </a:effectLst>
          </p:spPr>
        </p:pic>
      </p:grpSp>
      <p:sp>
        <p:nvSpPr>
          <p:cNvPr id="3075" name="Text Box 6"/>
          <p:cNvSpPr txBox="1">
            <a:spLocks noChangeArrowheads="1"/>
          </p:cNvSpPr>
          <p:nvPr/>
        </p:nvSpPr>
        <p:spPr bwMode="auto">
          <a:xfrm>
            <a:off x="547688" y="1765300"/>
            <a:ext cx="8062912" cy="3416300"/>
          </a:xfrm>
          <a:prstGeom prst="rect">
            <a:avLst/>
          </a:prstGeom>
          <a:noFill/>
          <a:ln w="9525">
            <a:noFill/>
            <a:miter lim="800000"/>
            <a:headEnd/>
            <a:tailEnd/>
          </a:ln>
        </p:spPr>
        <p:txBody>
          <a:bodyPr>
            <a:spAutoFit/>
          </a:bodyPr>
          <a:lstStyle/>
          <a:p>
            <a:pPr algn="ctr">
              <a:lnSpc>
                <a:spcPct val="150000"/>
              </a:lnSpc>
            </a:pPr>
            <a:r>
              <a:rPr lang="ru-RU" sz="2400">
                <a:cs typeface="Arial" charset="0"/>
              </a:rPr>
              <a:t>При создании определителя были использованы ботанические иллюстрации</a:t>
            </a:r>
          </a:p>
          <a:p>
            <a:pPr algn="ctr">
              <a:lnSpc>
                <a:spcPct val="150000"/>
              </a:lnSpc>
            </a:pPr>
            <a:r>
              <a:rPr lang="ru-RU" sz="2400">
                <a:cs typeface="Arial" charset="0"/>
              </a:rPr>
              <a:t>К. Линдмана («</a:t>
            </a:r>
            <a:r>
              <a:rPr lang="ru-RU" sz="2400" i="1">
                <a:cs typeface="Arial" charset="0"/>
                <a:hlinkClick r:id="rId4"/>
              </a:rPr>
              <a:t>Bilder ur Nordens Flora</a:t>
            </a:r>
            <a:r>
              <a:rPr lang="ru-RU" sz="2400">
                <a:cs typeface="Arial" charset="0"/>
              </a:rPr>
              <a:t>»),</a:t>
            </a:r>
          </a:p>
          <a:p>
            <a:pPr algn="ctr">
              <a:lnSpc>
                <a:spcPct val="150000"/>
              </a:lnSpc>
            </a:pPr>
            <a:r>
              <a:rPr lang="ru-RU" sz="2400">
                <a:cs typeface="Arial" charset="0"/>
              </a:rPr>
              <a:t>О. Томе («</a:t>
            </a:r>
            <a:r>
              <a:rPr lang="de-DE" sz="2400" i="1">
                <a:cs typeface="Arial" charset="0"/>
                <a:hlinkClick r:id="rId5"/>
              </a:rPr>
              <a:t>Flora von Deutschland, Österreich und der Schweiz</a:t>
            </a:r>
            <a:r>
              <a:rPr lang="ru-RU" sz="2400">
                <a:cs typeface="Arial" charset="0"/>
              </a:rPr>
              <a:t>»),</a:t>
            </a:r>
          </a:p>
          <a:p>
            <a:pPr algn="ctr">
              <a:lnSpc>
                <a:spcPct val="150000"/>
              </a:lnSpc>
            </a:pPr>
            <a:r>
              <a:rPr lang="ru-RU" sz="2400">
                <a:cs typeface="Arial" charset="0"/>
              </a:rPr>
              <a:t>У. Кёртиса (</a:t>
            </a:r>
            <a:r>
              <a:rPr lang="en-US" sz="2400"/>
              <a:t>«</a:t>
            </a:r>
            <a:r>
              <a:rPr lang="en-US" sz="2400" i="1">
                <a:hlinkClick r:id="rId6"/>
              </a:rPr>
              <a:t>The Botanical Magazine</a:t>
            </a:r>
            <a:r>
              <a:rPr lang="en-US" sz="2400"/>
              <a:t>»</a:t>
            </a:r>
            <a:r>
              <a:rPr lang="ru-RU" sz="2400">
                <a:cs typeface="Arial" charset="0"/>
              </a:rPr>
              <a:t>).</a:t>
            </a:r>
          </a:p>
        </p:txBody>
      </p:sp>
      <p:sp>
        <p:nvSpPr>
          <p:cNvPr id="3076" name="AutoShape 6">
            <a:hlinkClick r:id="" action="ppaction://hlinkshowjump?jump=nextslide" highlightClick="1"/>
          </p:cNvPr>
          <p:cNvSpPr>
            <a:spLocks noChangeArrowheads="1"/>
          </p:cNvSpPr>
          <p:nvPr/>
        </p:nvSpPr>
        <p:spPr bwMode="auto">
          <a:xfrm>
            <a:off x="7885113" y="6092825"/>
            <a:ext cx="935037" cy="360363"/>
          </a:xfrm>
          <a:prstGeom prst="actionButtonForwardNext">
            <a:avLst/>
          </a:prstGeom>
          <a:solidFill>
            <a:schemeClr val="bg1"/>
          </a:solidFill>
          <a:ln w="9525">
            <a:noFill/>
            <a:miter lim="800000"/>
            <a:headEnd/>
            <a:tailEnd/>
          </a:ln>
        </p:spPr>
        <p:txBody>
          <a:bodyPr wrap="none" anchor="ctr"/>
          <a:lstStyle/>
          <a:p>
            <a:endParaRPr lang="ru-RU"/>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Группа 11"/>
          <p:cNvGrpSpPr>
            <a:grpSpLocks/>
          </p:cNvGrpSpPr>
          <p:nvPr/>
        </p:nvGrpSpPr>
        <p:grpSpPr bwMode="auto">
          <a:xfrm>
            <a:off x="0" y="0"/>
            <a:ext cx="9180513" cy="6858000"/>
            <a:chOff x="0" y="0"/>
            <a:chExt cx="9180513" cy="6858000"/>
          </a:xfrm>
        </p:grpSpPr>
        <p:pic>
          <p:nvPicPr>
            <p:cNvPr id="4103" name="Picture 27" descr="Vicia_April_2008-1"/>
            <p:cNvPicPr>
              <a:picLocks noChangeAspect="1" noChangeArrowheads="1"/>
            </p:cNvPicPr>
            <p:nvPr/>
          </p:nvPicPr>
          <p:blipFill>
            <a:blip r:embed="rId2" cstate="email"/>
            <a:srcRect/>
            <a:stretch>
              <a:fillRect/>
            </a:stretch>
          </p:blipFill>
          <p:spPr bwMode="auto">
            <a:xfrm>
              <a:off x="0" y="0"/>
              <a:ext cx="9180513" cy="6858000"/>
            </a:xfrm>
            <a:prstGeom prst="rect">
              <a:avLst/>
            </a:prstGeom>
            <a:noFill/>
            <a:ln w="9525">
              <a:noFill/>
              <a:miter lim="800000"/>
              <a:headEnd/>
              <a:tailEnd/>
            </a:ln>
          </p:spPr>
        </p:pic>
        <p:pic>
          <p:nvPicPr>
            <p:cNvPr id="10" name="Picture 27" descr="Vicia_April_2008-1"/>
            <p:cNvPicPr>
              <a:picLocks noChangeAspect="1" noChangeArrowheads="1"/>
            </p:cNvPicPr>
            <p:nvPr/>
          </p:nvPicPr>
          <p:blipFill>
            <a:blip r:embed="rId3" cstate="email">
              <a:lum bright="70000" contrast="-70000"/>
              <a:grayscl/>
            </a:blip>
            <a:srcRect/>
            <a:stretch>
              <a:fillRect/>
            </a:stretch>
          </p:blipFill>
          <p:spPr bwMode="auto">
            <a:xfrm>
              <a:off x="304800" y="304800"/>
              <a:ext cx="8534400" cy="6172200"/>
            </a:xfrm>
            <a:prstGeom prst="rect">
              <a:avLst/>
            </a:prstGeom>
            <a:noFill/>
            <a:ln w="9525">
              <a:noFill/>
              <a:miter lim="800000"/>
              <a:headEnd/>
              <a:tailEnd/>
            </a:ln>
            <a:effectLst>
              <a:outerShdw dist="107950" dir="2700000" algn="tl" rotWithShape="0">
                <a:schemeClr val="bg1">
                  <a:alpha val="50000"/>
                </a:schemeClr>
              </a:outerShdw>
            </a:effectLst>
          </p:spPr>
        </p:pic>
      </p:grpSp>
      <p:sp>
        <p:nvSpPr>
          <p:cNvPr id="4099" name="WordArt 5"/>
          <p:cNvSpPr>
            <a:spLocks noChangeArrowheads="1" noChangeShapeType="1" noTextEdit="1"/>
          </p:cNvSpPr>
          <p:nvPr/>
        </p:nvSpPr>
        <p:spPr bwMode="auto">
          <a:xfrm>
            <a:off x="468313" y="692150"/>
            <a:ext cx="2519362" cy="4537075"/>
          </a:xfrm>
          <a:prstGeom prst="rect">
            <a:avLst/>
          </a:prstGeom>
        </p:spPr>
        <p:txBody>
          <a:bodyPr wrap="none" fromWordArt="1">
            <a:prstTxWarp prst="textPlain">
              <a:avLst>
                <a:gd name="adj" fmla="val 50000"/>
              </a:avLst>
            </a:prstTxWarp>
          </a:bodyPr>
          <a:lstStyle/>
          <a:p>
            <a:r>
              <a:rPr lang="ru-RU" sz="3600" kern="10">
                <a:ln w="15875">
                  <a:solidFill>
                    <a:schemeClr val="tx1"/>
                  </a:solidFill>
                  <a:round/>
                  <a:headEnd/>
                  <a:tailEnd/>
                </a:ln>
                <a:effectLst>
                  <a:outerShdw dist="35921" dir="2700000" algn="ctr" rotWithShape="0">
                    <a:schemeClr val="bg1"/>
                  </a:outerShdw>
                </a:effectLst>
                <a:latin typeface="Arial"/>
                <a:cs typeface="Arial"/>
              </a:rPr>
              <a:t>Царство </a:t>
            </a:r>
          </a:p>
          <a:p>
            <a:r>
              <a:rPr lang="ru-RU" sz="3600" kern="10">
                <a:ln w="15875">
                  <a:solidFill>
                    <a:schemeClr val="tx1"/>
                  </a:solidFill>
                  <a:round/>
                  <a:headEnd/>
                  <a:tailEnd/>
                </a:ln>
                <a:effectLst>
                  <a:outerShdw dist="35921" dir="2700000" algn="ctr" rotWithShape="0">
                    <a:schemeClr val="bg1"/>
                  </a:outerShdw>
                </a:effectLst>
                <a:latin typeface="Arial"/>
                <a:cs typeface="Arial"/>
              </a:rPr>
              <a:t>Отдел</a:t>
            </a:r>
          </a:p>
          <a:p>
            <a:r>
              <a:rPr lang="ru-RU" sz="3600" kern="10">
                <a:ln w="15875">
                  <a:solidFill>
                    <a:schemeClr val="tx1"/>
                  </a:solidFill>
                  <a:round/>
                  <a:headEnd/>
                  <a:tailEnd/>
                </a:ln>
                <a:effectLst>
                  <a:outerShdw dist="35921" dir="2700000" algn="ctr" rotWithShape="0">
                    <a:schemeClr val="bg1"/>
                  </a:outerShdw>
                </a:effectLst>
                <a:latin typeface="Arial"/>
                <a:cs typeface="Arial"/>
              </a:rPr>
              <a:t>Класс</a:t>
            </a:r>
          </a:p>
          <a:p>
            <a:r>
              <a:rPr lang="ru-RU" sz="3600" kern="10">
                <a:ln w="15875">
                  <a:solidFill>
                    <a:schemeClr val="tx1"/>
                  </a:solidFill>
                  <a:round/>
                  <a:headEnd/>
                  <a:tailEnd/>
                </a:ln>
                <a:effectLst>
                  <a:outerShdw dist="35921" dir="2700000" algn="ctr" rotWithShape="0">
                    <a:schemeClr val="bg1"/>
                  </a:outerShdw>
                </a:effectLst>
                <a:latin typeface="Arial"/>
                <a:cs typeface="Arial"/>
              </a:rPr>
              <a:t>Подкласс</a:t>
            </a:r>
          </a:p>
          <a:p>
            <a:r>
              <a:rPr lang="ru-RU" sz="3600" kern="10">
                <a:ln w="15875">
                  <a:solidFill>
                    <a:schemeClr val="tx1"/>
                  </a:solidFill>
                  <a:round/>
                  <a:headEnd/>
                  <a:tailEnd/>
                </a:ln>
                <a:effectLst>
                  <a:outerShdw dist="35921" dir="2700000" algn="ctr" rotWithShape="0">
                    <a:schemeClr val="bg1"/>
                  </a:outerShdw>
                </a:effectLst>
                <a:latin typeface="Arial"/>
                <a:cs typeface="Arial"/>
              </a:rPr>
              <a:t>Порядок</a:t>
            </a:r>
          </a:p>
          <a:p>
            <a:r>
              <a:rPr lang="ru-RU" sz="3600" kern="10">
                <a:ln w="15875">
                  <a:solidFill>
                    <a:schemeClr val="tx1"/>
                  </a:solidFill>
                  <a:round/>
                  <a:headEnd/>
                  <a:tailEnd/>
                </a:ln>
                <a:effectLst>
                  <a:outerShdw dist="35921" dir="2700000" algn="ctr" rotWithShape="0">
                    <a:schemeClr val="bg1"/>
                  </a:outerShdw>
                </a:effectLst>
                <a:latin typeface="Arial"/>
                <a:cs typeface="Arial"/>
              </a:rPr>
              <a:t>Семейство</a:t>
            </a:r>
          </a:p>
        </p:txBody>
      </p:sp>
      <p:sp>
        <p:nvSpPr>
          <p:cNvPr id="4100" name="WordArt 6"/>
          <p:cNvSpPr>
            <a:spLocks noChangeArrowheads="1" noChangeShapeType="1" noTextEdit="1"/>
          </p:cNvSpPr>
          <p:nvPr/>
        </p:nvSpPr>
        <p:spPr bwMode="auto">
          <a:xfrm>
            <a:off x="3348038" y="765175"/>
            <a:ext cx="5472112" cy="4608513"/>
          </a:xfrm>
          <a:prstGeom prst="rect">
            <a:avLst/>
          </a:prstGeom>
        </p:spPr>
        <p:txBody>
          <a:bodyPr wrap="none" fromWordArt="1">
            <a:prstTxWarp prst="textPlain">
              <a:avLst>
                <a:gd name="adj" fmla="val 50000"/>
              </a:avLst>
            </a:prstTxWarp>
          </a:bodyPr>
          <a:lstStyle/>
          <a:p>
            <a:r>
              <a:rPr lang="ru-RU" sz="3600" b="1" kern="10">
                <a:ln w="9525">
                  <a:solidFill>
                    <a:srgbClr val="7030A0"/>
                  </a:solidFill>
                  <a:round/>
                  <a:headEnd/>
                  <a:tailEnd/>
                </a:ln>
                <a:solidFill>
                  <a:srgbClr val="7030A0"/>
                </a:solidFill>
                <a:effectLst>
                  <a:outerShdw dist="35921" dir="2700000" algn="ctr" rotWithShape="0">
                    <a:srgbClr val="FFFFFF"/>
                  </a:outerShdw>
                </a:effectLst>
                <a:latin typeface="Arial"/>
                <a:cs typeface="Arial"/>
              </a:rPr>
              <a:t>Растения</a:t>
            </a:r>
          </a:p>
          <a:p>
            <a:r>
              <a:rPr lang="ru-RU" sz="3600" b="1" kern="10">
                <a:ln w="9525">
                  <a:solidFill>
                    <a:srgbClr val="7030A0"/>
                  </a:solidFill>
                  <a:round/>
                  <a:headEnd/>
                  <a:tailEnd/>
                </a:ln>
                <a:solidFill>
                  <a:srgbClr val="7030A0"/>
                </a:solidFill>
                <a:effectLst>
                  <a:outerShdw dist="35921" dir="2700000" algn="ctr" rotWithShape="0">
                    <a:srgbClr val="FFFFFF"/>
                  </a:outerShdw>
                </a:effectLst>
                <a:latin typeface="Arial"/>
                <a:cs typeface="Arial"/>
              </a:rPr>
              <a:t>Покрытосеменные</a:t>
            </a:r>
          </a:p>
          <a:p>
            <a:r>
              <a:rPr lang="ru-RU" sz="3600" b="1" kern="10">
                <a:ln w="9525">
                  <a:solidFill>
                    <a:srgbClr val="7030A0"/>
                  </a:solidFill>
                  <a:round/>
                  <a:headEnd/>
                  <a:tailEnd/>
                </a:ln>
                <a:solidFill>
                  <a:srgbClr val="7030A0"/>
                </a:solidFill>
                <a:effectLst>
                  <a:outerShdw dist="35921" dir="2700000" algn="ctr" rotWithShape="0">
                    <a:srgbClr val="FFFFFF"/>
                  </a:outerShdw>
                </a:effectLst>
                <a:latin typeface="Arial"/>
                <a:cs typeface="Arial"/>
              </a:rPr>
              <a:t>Двудольные</a:t>
            </a:r>
          </a:p>
          <a:p>
            <a:r>
              <a:rPr lang="ru-RU" sz="3600" b="1" kern="10">
                <a:ln w="9525">
                  <a:solidFill>
                    <a:srgbClr val="7030A0"/>
                  </a:solidFill>
                  <a:round/>
                  <a:headEnd/>
                  <a:tailEnd/>
                </a:ln>
                <a:solidFill>
                  <a:srgbClr val="7030A0"/>
                </a:solidFill>
                <a:effectLst>
                  <a:outerShdw dist="35921" dir="2700000" algn="ctr" rotWithShape="0">
                    <a:srgbClr val="FFFFFF"/>
                  </a:outerShdw>
                </a:effectLst>
                <a:latin typeface="Arial"/>
                <a:cs typeface="Arial"/>
              </a:rPr>
              <a:t>Розиды</a:t>
            </a:r>
          </a:p>
          <a:p>
            <a:r>
              <a:rPr lang="ru-RU" sz="3600" b="1" kern="10">
                <a:ln w="9525">
                  <a:solidFill>
                    <a:srgbClr val="7030A0"/>
                  </a:solidFill>
                  <a:round/>
                  <a:headEnd/>
                  <a:tailEnd/>
                </a:ln>
                <a:solidFill>
                  <a:srgbClr val="7030A0"/>
                </a:solidFill>
                <a:effectLst>
                  <a:outerShdw dist="35921" dir="2700000" algn="ctr" rotWithShape="0">
                    <a:srgbClr val="FFFFFF"/>
                  </a:outerShdw>
                </a:effectLst>
                <a:latin typeface="Arial"/>
                <a:cs typeface="Arial"/>
              </a:rPr>
              <a:t>Бобовоцветные</a:t>
            </a:r>
          </a:p>
          <a:p>
            <a:r>
              <a:rPr lang="ru-RU" sz="3600" b="1" kern="10">
                <a:ln w="9525">
                  <a:solidFill>
                    <a:srgbClr val="7030A0"/>
                  </a:solidFill>
                  <a:round/>
                  <a:headEnd/>
                  <a:tailEnd/>
                </a:ln>
                <a:solidFill>
                  <a:srgbClr val="7030A0"/>
                </a:solidFill>
                <a:effectLst>
                  <a:outerShdw dist="35921" dir="2700000" algn="ctr" rotWithShape="0">
                    <a:srgbClr val="FFFFFF"/>
                  </a:outerShdw>
                </a:effectLst>
                <a:latin typeface="Arial"/>
                <a:cs typeface="Arial"/>
              </a:rPr>
              <a:t>Бобовые,</a:t>
            </a:r>
          </a:p>
        </p:txBody>
      </p:sp>
      <p:sp>
        <p:nvSpPr>
          <p:cNvPr id="3077" name="WordArt 7"/>
          <p:cNvSpPr>
            <a:spLocks noChangeArrowheads="1" noChangeShapeType="1" noTextEdit="1"/>
          </p:cNvSpPr>
          <p:nvPr/>
        </p:nvSpPr>
        <p:spPr bwMode="auto">
          <a:xfrm>
            <a:off x="3363912" y="5562600"/>
            <a:ext cx="4733925" cy="393700"/>
          </a:xfrm>
          <a:prstGeom prst="rect">
            <a:avLst/>
          </a:prstGeom>
        </p:spPr>
        <p:txBody>
          <a:bodyPr wrap="none" fromWordArt="1">
            <a:prstTxWarp prst="textPlain">
              <a:avLst>
                <a:gd name="adj" fmla="val 50000"/>
              </a:avLst>
            </a:prstTxWarp>
          </a:bodyPr>
          <a:lstStyle/>
          <a:p>
            <a:pPr algn="ctr">
              <a:defRPr/>
            </a:pPr>
            <a:r>
              <a:rPr lang="ru-RU" sz="3600" b="1" kern="10" dirty="0">
                <a:ln w="9525">
                  <a:solidFill>
                    <a:srgbClr val="7030A0"/>
                  </a:solidFill>
                  <a:round/>
                  <a:headEnd/>
                  <a:tailEnd/>
                </a:ln>
                <a:solidFill>
                  <a:srgbClr val="7030A0"/>
                </a:solidFill>
                <a:effectLst>
                  <a:outerShdw dist="35921" dir="2700000" algn="ctr" rotWithShape="0">
                    <a:schemeClr val="bg1"/>
                  </a:outerShdw>
                </a:effectLst>
                <a:latin typeface="Arial"/>
                <a:cs typeface="Arial"/>
              </a:rPr>
              <a:t>или</a:t>
            </a:r>
            <a:r>
              <a:rPr lang="ru-RU" sz="3600" b="1" kern="10" dirty="0">
                <a:ln w="9525">
                  <a:solidFill>
                    <a:srgbClr val="FF3300"/>
                  </a:solidFill>
                  <a:round/>
                  <a:headEnd/>
                  <a:tailEnd/>
                </a:ln>
                <a:solidFill>
                  <a:srgbClr val="FF6600"/>
                </a:solidFill>
                <a:effectLst>
                  <a:outerShdw dist="35921" dir="2700000" algn="ctr" rotWithShape="0">
                    <a:schemeClr val="bg1"/>
                  </a:outerShdw>
                </a:effectLst>
                <a:latin typeface="Arial"/>
                <a:cs typeface="Arial"/>
              </a:rPr>
              <a:t> </a:t>
            </a:r>
            <a:r>
              <a:rPr lang="ru-RU" sz="3600" b="1" kern="10" dirty="0">
                <a:ln w="9525">
                  <a:solidFill>
                    <a:srgbClr val="7030A0"/>
                  </a:solidFill>
                  <a:round/>
                  <a:headEnd/>
                  <a:tailEnd/>
                </a:ln>
                <a:solidFill>
                  <a:srgbClr val="7030A0"/>
                </a:solidFill>
                <a:effectLst>
                  <a:outerShdw dist="35921" dir="2700000" algn="ctr" rotWithShape="0">
                    <a:schemeClr val="bg1"/>
                  </a:outerShdw>
                </a:effectLst>
                <a:latin typeface="Arial"/>
                <a:cs typeface="Arial"/>
              </a:rPr>
              <a:t>мотыльковые</a:t>
            </a:r>
          </a:p>
        </p:txBody>
      </p:sp>
      <p:sp>
        <p:nvSpPr>
          <p:cNvPr id="4102" name="AutoShape 6">
            <a:hlinkClick r:id="" action="ppaction://hlinkshowjump?jump=nextslide" highlightClick="1"/>
          </p:cNvPr>
          <p:cNvSpPr>
            <a:spLocks noChangeArrowheads="1"/>
          </p:cNvSpPr>
          <p:nvPr/>
        </p:nvSpPr>
        <p:spPr bwMode="auto">
          <a:xfrm>
            <a:off x="7885113" y="6092825"/>
            <a:ext cx="935037" cy="360363"/>
          </a:xfrm>
          <a:prstGeom prst="actionButtonForwardNext">
            <a:avLst/>
          </a:prstGeom>
          <a:solidFill>
            <a:schemeClr val="bg1"/>
          </a:solidFill>
          <a:ln w="9525">
            <a:noFill/>
            <a:miter lim="800000"/>
            <a:headEnd/>
            <a:tailEnd/>
          </a:ln>
        </p:spPr>
        <p:txBody>
          <a:bodyPr wrap="none" anchor="ctr"/>
          <a:lstStyle/>
          <a:p>
            <a:endParaRPr lang="ru-RU"/>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Группа 9"/>
          <p:cNvGrpSpPr>
            <a:grpSpLocks/>
          </p:cNvGrpSpPr>
          <p:nvPr/>
        </p:nvGrpSpPr>
        <p:grpSpPr bwMode="auto">
          <a:xfrm>
            <a:off x="0" y="0"/>
            <a:ext cx="9180513" cy="6858000"/>
            <a:chOff x="0" y="0"/>
            <a:chExt cx="9180513" cy="6858000"/>
          </a:xfrm>
        </p:grpSpPr>
        <p:pic>
          <p:nvPicPr>
            <p:cNvPr id="5127" name="Picture 27" descr="Vicia_April_2008-1"/>
            <p:cNvPicPr>
              <a:picLocks noChangeAspect="1" noChangeArrowheads="1"/>
            </p:cNvPicPr>
            <p:nvPr/>
          </p:nvPicPr>
          <p:blipFill>
            <a:blip r:embed="rId2" cstate="email"/>
            <a:srcRect/>
            <a:stretch>
              <a:fillRect/>
            </a:stretch>
          </p:blipFill>
          <p:spPr bwMode="auto">
            <a:xfrm>
              <a:off x="0" y="0"/>
              <a:ext cx="9180513" cy="6858000"/>
            </a:xfrm>
            <a:prstGeom prst="rect">
              <a:avLst/>
            </a:prstGeom>
            <a:noFill/>
            <a:ln w="9525">
              <a:noFill/>
              <a:miter lim="800000"/>
              <a:headEnd/>
              <a:tailEnd/>
            </a:ln>
          </p:spPr>
        </p:pic>
        <p:pic>
          <p:nvPicPr>
            <p:cNvPr id="12" name="Picture 27" descr="Vicia_April_2008-1"/>
            <p:cNvPicPr>
              <a:picLocks noChangeAspect="1" noChangeArrowheads="1"/>
            </p:cNvPicPr>
            <p:nvPr/>
          </p:nvPicPr>
          <p:blipFill>
            <a:blip r:embed="rId3" cstate="email">
              <a:lum bright="70000" contrast="-70000"/>
              <a:grayscl/>
            </a:blip>
            <a:srcRect/>
            <a:stretch>
              <a:fillRect/>
            </a:stretch>
          </p:blipFill>
          <p:spPr bwMode="auto">
            <a:xfrm>
              <a:off x="304800" y="304800"/>
              <a:ext cx="8534400" cy="6172200"/>
            </a:xfrm>
            <a:prstGeom prst="rect">
              <a:avLst/>
            </a:prstGeom>
            <a:noFill/>
            <a:ln w="9525">
              <a:noFill/>
              <a:miter lim="800000"/>
              <a:headEnd/>
              <a:tailEnd/>
            </a:ln>
            <a:effectLst>
              <a:outerShdw dist="107950" dir="2700000" algn="tl" rotWithShape="0">
                <a:schemeClr val="bg1">
                  <a:alpha val="50000"/>
                </a:schemeClr>
              </a:outerShdw>
            </a:effectLst>
          </p:spPr>
        </p:pic>
      </p:grpSp>
      <p:sp>
        <p:nvSpPr>
          <p:cNvPr id="5123" name="Text Box 5"/>
          <p:cNvSpPr txBox="1">
            <a:spLocks noChangeArrowheads="1"/>
          </p:cNvSpPr>
          <p:nvPr/>
        </p:nvSpPr>
        <p:spPr bwMode="auto">
          <a:xfrm>
            <a:off x="5105400" y="622300"/>
            <a:ext cx="3575050" cy="1816100"/>
          </a:xfrm>
          <a:prstGeom prst="rect">
            <a:avLst/>
          </a:prstGeom>
          <a:noFill/>
          <a:ln w="9525">
            <a:noFill/>
            <a:miter lim="800000"/>
            <a:headEnd/>
            <a:tailEnd/>
          </a:ln>
        </p:spPr>
        <p:txBody>
          <a:bodyPr>
            <a:spAutoFit/>
          </a:bodyPr>
          <a:lstStyle/>
          <a:p>
            <a:pPr algn="ctr">
              <a:spcBef>
                <a:spcPct val="50000"/>
              </a:spcBef>
            </a:pPr>
            <a:r>
              <a:rPr lang="ru-RU" sz="1600" b="1">
                <a:cs typeface="Arial" charset="0"/>
              </a:rPr>
              <a:t>Цветки имеют чашечку из 5 сросшихся листочков, венчик из 5 раздельных и неодинаковых лепестков, 10 тычинок (9 из них сросшиеся) и 1 пестик. Плод – боб. Листья сложные, на корнях клубеньки.</a:t>
            </a:r>
          </a:p>
        </p:txBody>
      </p:sp>
      <p:sp>
        <p:nvSpPr>
          <p:cNvPr id="5124" name="AutoShape 6">
            <a:hlinkClick r:id="" action="ppaction://hlinkshowjump?jump=nextslide" highlightClick="1"/>
          </p:cNvPr>
          <p:cNvSpPr>
            <a:spLocks noChangeArrowheads="1"/>
          </p:cNvSpPr>
          <p:nvPr/>
        </p:nvSpPr>
        <p:spPr bwMode="auto">
          <a:xfrm>
            <a:off x="7885113" y="6092825"/>
            <a:ext cx="935037" cy="360363"/>
          </a:xfrm>
          <a:prstGeom prst="actionButtonForwardNext">
            <a:avLst/>
          </a:prstGeom>
          <a:solidFill>
            <a:schemeClr val="bg1"/>
          </a:solidFill>
          <a:ln w="9525">
            <a:noFill/>
            <a:miter lim="800000"/>
            <a:headEnd/>
            <a:tailEnd/>
          </a:ln>
        </p:spPr>
        <p:txBody>
          <a:bodyPr wrap="none" anchor="ctr"/>
          <a:lstStyle/>
          <a:p>
            <a:endParaRPr lang="ru-RU"/>
          </a:p>
        </p:txBody>
      </p:sp>
      <p:pic>
        <p:nvPicPr>
          <p:cNvPr id="5125" name="Рисунок 20" descr="Безымянный1.bmp"/>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381000" y="381000"/>
            <a:ext cx="4648200" cy="6032500"/>
          </a:xfrm>
          <a:prstGeom prst="rect">
            <a:avLst/>
          </a:prstGeom>
          <a:noFill/>
          <a:ln w="9525">
            <a:noFill/>
            <a:miter lim="800000"/>
            <a:headEnd/>
            <a:tailEnd/>
          </a:ln>
        </p:spPr>
      </p:pic>
      <p:sp>
        <p:nvSpPr>
          <p:cNvPr id="5126" name="Text Box 5"/>
          <p:cNvSpPr txBox="1">
            <a:spLocks noChangeArrowheads="1"/>
          </p:cNvSpPr>
          <p:nvPr/>
        </p:nvSpPr>
        <p:spPr bwMode="auto">
          <a:xfrm>
            <a:off x="5638800" y="2867025"/>
            <a:ext cx="3124200" cy="2924175"/>
          </a:xfrm>
          <a:prstGeom prst="rect">
            <a:avLst/>
          </a:prstGeom>
          <a:noFill/>
          <a:ln w="9525">
            <a:noFill/>
            <a:miter lim="800000"/>
            <a:headEnd/>
            <a:tailEnd/>
          </a:ln>
        </p:spPr>
        <p:txBody>
          <a:bodyPr>
            <a:spAutoFit/>
          </a:bodyPr>
          <a:lstStyle/>
          <a:p>
            <a:pPr>
              <a:spcBef>
                <a:spcPct val="50000"/>
              </a:spcBef>
            </a:pPr>
            <a:r>
              <a:rPr lang="ru-RU" sz="1600" b="1">
                <a:cs typeface="Arial" charset="0"/>
              </a:rPr>
              <a:t>1 – чашечка</a:t>
            </a:r>
          </a:p>
          <a:p>
            <a:pPr>
              <a:spcBef>
                <a:spcPct val="50000"/>
              </a:spcBef>
            </a:pPr>
            <a:r>
              <a:rPr lang="ru-RU" sz="1600" b="1">
                <a:cs typeface="Arial" charset="0"/>
              </a:rPr>
              <a:t>2 – парус</a:t>
            </a:r>
          </a:p>
          <a:p>
            <a:pPr>
              <a:spcBef>
                <a:spcPct val="50000"/>
              </a:spcBef>
            </a:pPr>
            <a:r>
              <a:rPr lang="ru-RU" sz="1600" b="1">
                <a:cs typeface="Arial" charset="0"/>
              </a:rPr>
              <a:t>3 – весла</a:t>
            </a:r>
          </a:p>
          <a:p>
            <a:pPr>
              <a:spcBef>
                <a:spcPct val="50000"/>
              </a:spcBef>
            </a:pPr>
            <a:r>
              <a:rPr lang="ru-RU" sz="1600" b="1">
                <a:cs typeface="Arial" charset="0"/>
              </a:rPr>
              <a:t>4 – лодочка</a:t>
            </a:r>
          </a:p>
          <a:p>
            <a:pPr>
              <a:spcBef>
                <a:spcPct val="50000"/>
              </a:spcBef>
            </a:pPr>
            <a:r>
              <a:rPr lang="ru-RU" sz="1600" b="1">
                <a:cs typeface="Arial" charset="0"/>
              </a:rPr>
              <a:t>5 – пестик</a:t>
            </a:r>
          </a:p>
          <a:p>
            <a:pPr>
              <a:spcBef>
                <a:spcPct val="50000"/>
              </a:spcBef>
            </a:pPr>
            <a:r>
              <a:rPr lang="ru-RU" sz="1600" b="1">
                <a:cs typeface="Arial" charset="0"/>
              </a:rPr>
              <a:t>6 – тычинки</a:t>
            </a:r>
          </a:p>
          <a:p>
            <a:pPr>
              <a:spcBef>
                <a:spcPct val="50000"/>
              </a:spcBef>
            </a:pPr>
            <a:r>
              <a:rPr lang="ru-RU" sz="1600" b="1">
                <a:cs typeface="Arial" charset="0"/>
              </a:rPr>
              <a:t>7 – плод боб</a:t>
            </a:r>
          </a:p>
          <a:p>
            <a:pPr>
              <a:spcBef>
                <a:spcPct val="50000"/>
              </a:spcBef>
            </a:pPr>
            <a:r>
              <a:rPr lang="ru-RU" sz="1600" b="1">
                <a:cs typeface="Arial" charset="0"/>
              </a:rPr>
              <a:t>8 – клубеньки на корнях</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Группа 9"/>
          <p:cNvGrpSpPr>
            <a:grpSpLocks/>
          </p:cNvGrpSpPr>
          <p:nvPr/>
        </p:nvGrpSpPr>
        <p:grpSpPr bwMode="auto">
          <a:xfrm>
            <a:off x="0" y="0"/>
            <a:ext cx="9180513" cy="6858000"/>
            <a:chOff x="0" y="0"/>
            <a:chExt cx="9180513" cy="6858000"/>
          </a:xfrm>
        </p:grpSpPr>
        <p:pic>
          <p:nvPicPr>
            <p:cNvPr id="6152" name="Picture 27" descr="Vicia_April_2008-1"/>
            <p:cNvPicPr>
              <a:picLocks noChangeAspect="1" noChangeArrowheads="1"/>
            </p:cNvPicPr>
            <p:nvPr/>
          </p:nvPicPr>
          <p:blipFill>
            <a:blip r:embed="rId2" cstate="email"/>
            <a:srcRect/>
            <a:stretch>
              <a:fillRect/>
            </a:stretch>
          </p:blipFill>
          <p:spPr bwMode="auto">
            <a:xfrm>
              <a:off x="0" y="0"/>
              <a:ext cx="9180513" cy="6858000"/>
            </a:xfrm>
            <a:prstGeom prst="rect">
              <a:avLst/>
            </a:prstGeom>
            <a:noFill/>
            <a:ln w="9525">
              <a:noFill/>
              <a:miter lim="800000"/>
              <a:headEnd/>
              <a:tailEnd/>
            </a:ln>
          </p:spPr>
        </p:pic>
        <p:pic>
          <p:nvPicPr>
            <p:cNvPr id="12" name="Picture 27" descr="Vicia_April_2008-1"/>
            <p:cNvPicPr>
              <a:picLocks noChangeAspect="1" noChangeArrowheads="1"/>
            </p:cNvPicPr>
            <p:nvPr/>
          </p:nvPicPr>
          <p:blipFill>
            <a:blip r:embed="rId3" cstate="email">
              <a:lum bright="70000" contrast="-70000"/>
              <a:grayscl/>
            </a:blip>
            <a:srcRect/>
            <a:stretch>
              <a:fillRect/>
            </a:stretch>
          </p:blipFill>
          <p:spPr bwMode="auto">
            <a:xfrm>
              <a:off x="304800" y="304800"/>
              <a:ext cx="8534400" cy="6172200"/>
            </a:xfrm>
            <a:prstGeom prst="rect">
              <a:avLst/>
            </a:prstGeom>
            <a:noFill/>
            <a:ln w="9525">
              <a:noFill/>
              <a:miter lim="800000"/>
              <a:headEnd/>
              <a:tailEnd/>
            </a:ln>
            <a:effectLst>
              <a:outerShdw dist="107950" dir="2700000" algn="tl" rotWithShape="0">
                <a:schemeClr val="bg1">
                  <a:alpha val="50000"/>
                </a:schemeClr>
              </a:outerShdw>
            </a:effectLst>
          </p:spPr>
        </p:pic>
      </p:grpSp>
      <p:sp>
        <p:nvSpPr>
          <p:cNvPr id="6147" name="Text Box 5"/>
          <p:cNvSpPr txBox="1">
            <a:spLocks noChangeArrowheads="1"/>
          </p:cNvSpPr>
          <p:nvPr/>
        </p:nvSpPr>
        <p:spPr bwMode="auto">
          <a:xfrm>
            <a:off x="468313" y="476250"/>
            <a:ext cx="8135937" cy="3013075"/>
          </a:xfrm>
          <a:prstGeom prst="rect">
            <a:avLst/>
          </a:prstGeom>
          <a:noFill/>
          <a:ln w="9525">
            <a:noFill/>
            <a:miter lim="800000"/>
            <a:headEnd/>
            <a:tailEnd/>
          </a:ln>
        </p:spPr>
        <p:txBody>
          <a:bodyPr>
            <a:spAutoFit/>
          </a:bodyPr>
          <a:lstStyle/>
          <a:p>
            <a:pPr marL="342900" indent="-342900">
              <a:spcBef>
                <a:spcPct val="50000"/>
              </a:spcBef>
            </a:pPr>
            <a:endParaRPr lang="ru-RU" sz="2400" b="1">
              <a:cs typeface="Arial" charset="0"/>
            </a:endParaRPr>
          </a:p>
          <a:p>
            <a:pPr marL="342900" indent="-342900">
              <a:spcBef>
                <a:spcPct val="50000"/>
              </a:spcBef>
            </a:pPr>
            <a:r>
              <a:rPr lang="ru-RU" sz="2400" b="1">
                <a:cs typeface="Arial" charset="0"/>
              </a:rPr>
              <a:t>1. </a:t>
            </a:r>
            <a:r>
              <a:rPr lang="ru-RU" sz="2400">
                <a:cs typeface="Arial" charset="0"/>
              </a:rPr>
              <a:t>Листья тройчатые …….………...………………………</a:t>
            </a:r>
            <a:endParaRPr lang="ru-RU" sz="2400" b="1">
              <a:cs typeface="Arial" charset="0"/>
            </a:endParaRPr>
          </a:p>
          <a:p>
            <a:pPr marL="342900" indent="-342900">
              <a:spcBef>
                <a:spcPct val="50000"/>
              </a:spcBef>
            </a:pPr>
            <a:endParaRPr lang="ru-RU" sz="2400">
              <a:cs typeface="Arial" charset="0"/>
            </a:endParaRPr>
          </a:p>
          <a:p>
            <a:pPr marL="342900" indent="-342900">
              <a:spcBef>
                <a:spcPct val="50000"/>
              </a:spcBef>
            </a:pPr>
            <a:endParaRPr lang="ru-RU" sz="2400">
              <a:cs typeface="Arial" charset="0"/>
            </a:endParaRPr>
          </a:p>
          <a:p>
            <a:pPr marL="342900" indent="-342900">
              <a:spcBef>
                <a:spcPct val="50000"/>
              </a:spcBef>
            </a:pPr>
            <a:r>
              <a:rPr lang="ru-RU" sz="2400" b="1">
                <a:cs typeface="Arial" charset="0"/>
              </a:rPr>
              <a:t>0.</a:t>
            </a:r>
            <a:r>
              <a:rPr lang="ru-RU" sz="2400">
                <a:cs typeface="Arial" charset="0"/>
              </a:rPr>
              <a:t> Листья с одной или несколькими парами листочков …………………………….………………………….........</a:t>
            </a:r>
            <a:endParaRPr lang="ru-RU" sz="2400" b="1">
              <a:cs typeface="Arial" charset="0"/>
            </a:endParaRPr>
          </a:p>
        </p:txBody>
      </p:sp>
      <p:sp>
        <p:nvSpPr>
          <p:cNvPr id="6148" name="Text Box 6"/>
          <p:cNvSpPr txBox="1">
            <a:spLocks noChangeArrowheads="1"/>
          </p:cNvSpPr>
          <p:nvPr/>
        </p:nvSpPr>
        <p:spPr bwMode="auto">
          <a:xfrm>
            <a:off x="395288" y="5467350"/>
            <a:ext cx="7377112" cy="914400"/>
          </a:xfrm>
          <a:prstGeom prst="rect">
            <a:avLst/>
          </a:prstGeom>
          <a:noFill/>
          <a:ln w="9525">
            <a:noFill/>
            <a:miter lim="800000"/>
            <a:headEnd/>
            <a:tailEnd/>
          </a:ln>
        </p:spPr>
        <p:txBody>
          <a:bodyPr>
            <a:spAutoFit/>
          </a:bodyPr>
          <a:lstStyle/>
          <a:p>
            <a:pPr algn="ctr">
              <a:spcBef>
                <a:spcPct val="50000"/>
              </a:spcBef>
            </a:pPr>
            <a:r>
              <a:rPr lang="ru-RU" sz="1200" b="1">
                <a:cs typeface="Arial" charset="0"/>
              </a:rPr>
              <a:t>Прочитай тезу и антитезу 1-й ступени и реши, что больше соответствует признакам растения, которое определяешь.</a:t>
            </a:r>
          </a:p>
          <a:p>
            <a:pPr algn="ctr">
              <a:spcBef>
                <a:spcPct val="50000"/>
              </a:spcBef>
            </a:pPr>
            <a:r>
              <a:rPr lang="ru-RU" sz="1200" b="1">
                <a:cs typeface="Arial" charset="0"/>
              </a:rPr>
              <a:t>В конце выбранной тезы или антитезы стоит цифра новой ступени на которую нужно перейти или название определяемого растения.</a:t>
            </a:r>
          </a:p>
        </p:txBody>
      </p:sp>
      <p:sp>
        <p:nvSpPr>
          <p:cNvPr id="6149" name="Text Box 7"/>
          <p:cNvSpPr txBox="1">
            <a:spLocks noChangeArrowheads="1"/>
          </p:cNvSpPr>
          <p:nvPr/>
        </p:nvSpPr>
        <p:spPr bwMode="auto">
          <a:xfrm>
            <a:off x="1887538" y="4024313"/>
            <a:ext cx="184150" cy="366712"/>
          </a:xfrm>
          <a:prstGeom prst="rect">
            <a:avLst/>
          </a:prstGeom>
          <a:noFill/>
          <a:ln w="9525">
            <a:noFill/>
            <a:miter lim="800000"/>
            <a:headEnd/>
            <a:tailEnd/>
          </a:ln>
        </p:spPr>
        <p:txBody>
          <a:bodyPr wrap="none">
            <a:spAutoFit/>
          </a:bodyPr>
          <a:lstStyle/>
          <a:p>
            <a:endParaRPr lang="ru-RU">
              <a:cs typeface="Arial" charset="0"/>
            </a:endParaRPr>
          </a:p>
        </p:txBody>
      </p:sp>
      <p:sp>
        <p:nvSpPr>
          <p:cNvPr id="6150" name="AutoShape 8">
            <a:hlinkClick r:id="rId4" action="ppaction://hlinksldjump" highlightClick="1"/>
          </p:cNvPr>
          <p:cNvSpPr>
            <a:spLocks noChangeArrowheads="1"/>
          </p:cNvSpPr>
          <p:nvPr/>
        </p:nvSpPr>
        <p:spPr bwMode="auto">
          <a:xfrm>
            <a:off x="8172450" y="2995613"/>
            <a:ext cx="503238" cy="433387"/>
          </a:xfrm>
          <a:prstGeom prst="actionButtonBlank">
            <a:avLst/>
          </a:prstGeom>
          <a:solidFill>
            <a:schemeClr val="bg2">
              <a:alpha val="20000"/>
            </a:schemeClr>
          </a:solidFill>
          <a:ln w="9525">
            <a:noFill/>
            <a:miter lim="800000"/>
            <a:headEnd/>
            <a:tailEnd/>
          </a:ln>
        </p:spPr>
        <p:txBody>
          <a:bodyPr wrap="none" anchor="ctr"/>
          <a:lstStyle/>
          <a:p>
            <a:pPr algn="ctr"/>
            <a:r>
              <a:rPr lang="ru-RU" b="1">
                <a:cs typeface="Arial" charset="0"/>
                <a:hlinkClick r:id="rId4" action="ppaction://hlinksldjump"/>
              </a:rPr>
              <a:t>3</a:t>
            </a:r>
            <a:endParaRPr lang="ru-RU" b="1">
              <a:cs typeface="Arial" charset="0"/>
            </a:endParaRPr>
          </a:p>
        </p:txBody>
      </p:sp>
      <p:sp>
        <p:nvSpPr>
          <p:cNvPr id="6151" name="AutoShape 9">
            <a:hlinkClick r:id="rId5" action="ppaction://hlinksldjump" highlightClick="1"/>
          </p:cNvPr>
          <p:cNvSpPr>
            <a:spLocks noChangeArrowheads="1"/>
          </p:cNvSpPr>
          <p:nvPr/>
        </p:nvSpPr>
        <p:spPr bwMode="auto">
          <a:xfrm>
            <a:off x="8172450" y="981075"/>
            <a:ext cx="503238" cy="433388"/>
          </a:xfrm>
          <a:prstGeom prst="actionButtonBlank">
            <a:avLst/>
          </a:prstGeom>
          <a:solidFill>
            <a:schemeClr val="bg2">
              <a:alpha val="20000"/>
            </a:schemeClr>
          </a:solidFill>
          <a:ln w="9525">
            <a:noFill/>
            <a:miter lim="800000"/>
            <a:headEnd/>
            <a:tailEnd/>
          </a:ln>
        </p:spPr>
        <p:txBody>
          <a:bodyPr wrap="none" anchor="ctr"/>
          <a:lstStyle/>
          <a:p>
            <a:pPr algn="ctr"/>
            <a:r>
              <a:rPr lang="ru-RU" b="1">
                <a:cs typeface="Arial" charset="0"/>
                <a:hlinkClick r:id="rId5" action="ppaction://hlinksldjump"/>
              </a:rPr>
              <a:t>2</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Группа 9"/>
          <p:cNvGrpSpPr>
            <a:grpSpLocks/>
          </p:cNvGrpSpPr>
          <p:nvPr/>
        </p:nvGrpSpPr>
        <p:grpSpPr bwMode="auto">
          <a:xfrm>
            <a:off x="0" y="0"/>
            <a:ext cx="9180513" cy="6858000"/>
            <a:chOff x="0" y="0"/>
            <a:chExt cx="9180513" cy="6858000"/>
          </a:xfrm>
        </p:grpSpPr>
        <p:pic>
          <p:nvPicPr>
            <p:cNvPr id="7176" name="Picture 27" descr="Vicia_April_2008-1"/>
            <p:cNvPicPr>
              <a:picLocks noChangeAspect="1" noChangeArrowheads="1"/>
            </p:cNvPicPr>
            <p:nvPr/>
          </p:nvPicPr>
          <p:blipFill>
            <a:blip r:embed="rId2" cstate="email"/>
            <a:srcRect/>
            <a:stretch>
              <a:fillRect/>
            </a:stretch>
          </p:blipFill>
          <p:spPr bwMode="auto">
            <a:xfrm>
              <a:off x="0" y="0"/>
              <a:ext cx="9180513" cy="6858000"/>
            </a:xfrm>
            <a:prstGeom prst="rect">
              <a:avLst/>
            </a:prstGeom>
            <a:noFill/>
            <a:ln w="9525">
              <a:noFill/>
              <a:miter lim="800000"/>
              <a:headEnd/>
              <a:tailEnd/>
            </a:ln>
          </p:spPr>
        </p:pic>
        <p:pic>
          <p:nvPicPr>
            <p:cNvPr id="12" name="Picture 27" descr="Vicia_April_2008-1"/>
            <p:cNvPicPr>
              <a:picLocks noChangeAspect="1" noChangeArrowheads="1"/>
            </p:cNvPicPr>
            <p:nvPr/>
          </p:nvPicPr>
          <p:blipFill>
            <a:blip r:embed="rId3" cstate="email">
              <a:lum bright="70000" contrast="-70000"/>
              <a:grayscl/>
            </a:blip>
            <a:srcRect/>
            <a:stretch>
              <a:fillRect/>
            </a:stretch>
          </p:blipFill>
          <p:spPr bwMode="auto">
            <a:xfrm>
              <a:off x="304800" y="304800"/>
              <a:ext cx="8534400" cy="6172200"/>
            </a:xfrm>
            <a:prstGeom prst="rect">
              <a:avLst/>
            </a:prstGeom>
            <a:noFill/>
            <a:ln w="9525">
              <a:noFill/>
              <a:miter lim="800000"/>
              <a:headEnd/>
              <a:tailEnd/>
            </a:ln>
            <a:effectLst>
              <a:outerShdw dist="107950" dir="2700000" algn="tl" rotWithShape="0">
                <a:schemeClr val="bg1">
                  <a:alpha val="50000"/>
                </a:schemeClr>
              </a:outerShdw>
            </a:effectLst>
          </p:spPr>
        </p:pic>
      </p:grpSp>
      <p:sp>
        <p:nvSpPr>
          <p:cNvPr id="7171" name="Text Box 5"/>
          <p:cNvSpPr txBox="1">
            <a:spLocks noChangeArrowheads="1"/>
          </p:cNvSpPr>
          <p:nvPr/>
        </p:nvSpPr>
        <p:spPr bwMode="auto">
          <a:xfrm>
            <a:off x="468313" y="476250"/>
            <a:ext cx="8135937" cy="3013075"/>
          </a:xfrm>
          <a:prstGeom prst="rect">
            <a:avLst/>
          </a:prstGeom>
          <a:noFill/>
          <a:ln w="9525">
            <a:noFill/>
            <a:miter lim="800000"/>
            <a:headEnd/>
            <a:tailEnd/>
          </a:ln>
        </p:spPr>
        <p:txBody>
          <a:bodyPr>
            <a:spAutoFit/>
          </a:bodyPr>
          <a:lstStyle/>
          <a:p>
            <a:pPr marL="342900" indent="-342900">
              <a:spcBef>
                <a:spcPct val="50000"/>
              </a:spcBef>
            </a:pPr>
            <a:endParaRPr lang="ru-RU" sz="2400" b="1">
              <a:cs typeface="Arial" charset="0"/>
            </a:endParaRPr>
          </a:p>
          <a:p>
            <a:pPr marL="342900" indent="-342900">
              <a:spcBef>
                <a:spcPct val="50000"/>
              </a:spcBef>
            </a:pPr>
            <a:r>
              <a:rPr lang="ru-RU" sz="2400" b="1">
                <a:cs typeface="Arial" charset="0"/>
              </a:rPr>
              <a:t>2. </a:t>
            </a:r>
            <a:r>
              <a:rPr lang="ru-RU" sz="2400">
                <a:cs typeface="Arial" charset="0"/>
              </a:rPr>
              <a:t>Цветки собраны в головчатые соцветия (Род КЛЕВЕР) ………………………………………………….</a:t>
            </a:r>
          </a:p>
          <a:p>
            <a:pPr marL="342900" indent="-342900">
              <a:spcBef>
                <a:spcPct val="50000"/>
              </a:spcBef>
            </a:pPr>
            <a:endParaRPr lang="ru-RU" sz="2400" b="1">
              <a:cs typeface="Arial" charset="0"/>
            </a:endParaRPr>
          </a:p>
          <a:p>
            <a:pPr marL="342900" indent="-342900">
              <a:spcBef>
                <a:spcPct val="50000"/>
              </a:spcBef>
            </a:pPr>
            <a:endParaRPr lang="ru-RU" sz="2400">
              <a:cs typeface="Arial" charset="0"/>
            </a:endParaRPr>
          </a:p>
          <a:p>
            <a:pPr marL="342900" indent="-342900">
              <a:spcBef>
                <a:spcPct val="50000"/>
              </a:spcBef>
            </a:pPr>
            <a:r>
              <a:rPr lang="ru-RU" sz="2400" b="1">
                <a:cs typeface="Arial" charset="0"/>
              </a:rPr>
              <a:t>0.</a:t>
            </a:r>
            <a:r>
              <a:rPr lang="ru-RU" sz="2400">
                <a:cs typeface="Arial" charset="0"/>
              </a:rPr>
              <a:t> Цветки собраны в соцветия кисть (Род ДОННИК) ..</a:t>
            </a:r>
            <a:endParaRPr lang="ru-RU" sz="2400" b="1">
              <a:cs typeface="Arial" charset="0"/>
            </a:endParaRPr>
          </a:p>
        </p:txBody>
      </p:sp>
      <p:sp>
        <p:nvSpPr>
          <p:cNvPr id="7172" name="Text Box 7"/>
          <p:cNvSpPr txBox="1">
            <a:spLocks noChangeArrowheads="1"/>
          </p:cNvSpPr>
          <p:nvPr/>
        </p:nvSpPr>
        <p:spPr bwMode="auto">
          <a:xfrm>
            <a:off x="395288" y="5467350"/>
            <a:ext cx="7377112" cy="914400"/>
          </a:xfrm>
          <a:prstGeom prst="rect">
            <a:avLst/>
          </a:prstGeom>
          <a:noFill/>
          <a:ln w="9525">
            <a:noFill/>
            <a:miter lim="800000"/>
            <a:headEnd/>
            <a:tailEnd/>
          </a:ln>
        </p:spPr>
        <p:txBody>
          <a:bodyPr>
            <a:spAutoFit/>
          </a:bodyPr>
          <a:lstStyle/>
          <a:p>
            <a:pPr algn="ctr">
              <a:spcBef>
                <a:spcPct val="50000"/>
              </a:spcBef>
            </a:pPr>
            <a:r>
              <a:rPr lang="ru-RU" sz="1200" b="1">
                <a:cs typeface="Arial" charset="0"/>
              </a:rPr>
              <a:t>Прочитай тезу и антитезу 2-й ступени и реши, что больше соответствует признакам растения, которое определяешь.</a:t>
            </a:r>
          </a:p>
          <a:p>
            <a:pPr algn="ctr">
              <a:spcBef>
                <a:spcPct val="50000"/>
              </a:spcBef>
            </a:pPr>
            <a:r>
              <a:rPr lang="ru-RU" sz="1200" b="1">
                <a:cs typeface="Arial" charset="0"/>
              </a:rPr>
              <a:t>В конце выбранной тезы или антитезы стоит цифра новой ступени на которую нужно перейти или название определяемого растения.</a:t>
            </a:r>
          </a:p>
        </p:txBody>
      </p:sp>
      <p:sp>
        <p:nvSpPr>
          <p:cNvPr id="7173" name="AutoShape 8">
            <a:hlinkClick r:id="rId4"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4" action="ppaction://hlinksldjump"/>
              </a:rPr>
              <a:t>1</a:t>
            </a:r>
            <a:endParaRPr lang="ru-RU" b="1">
              <a:cs typeface="Arial" charset="0"/>
            </a:endParaRPr>
          </a:p>
        </p:txBody>
      </p:sp>
      <p:sp>
        <p:nvSpPr>
          <p:cNvPr id="7174" name="AutoShape 9">
            <a:hlinkClick r:id="rId5" action="ppaction://hlinksldjump" highlightClick="1"/>
          </p:cNvPr>
          <p:cNvSpPr>
            <a:spLocks noChangeArrowheads="1"/>
          </p:cNvSpPr>
          <p:nvPr/>
        </p:nvSpPr>
        <p:spPr bwMode="auto">
          <a:xfrm>
            <a:off x="8172450" y="1319213"/>
            <a:ext cx="503238" cy="433387"/>
          </a:xfrm>
          <a:prstGeom prst="actionButtonBlank">
            <a:avLst/>
          </a:prstGeom>
          <a:solidFill>
            <a:schemeClr val="bg2">
              <a:alpha val="20000"/>
            </a:schemeClr>
          </a:solidFill>
          <a:ln w="9525">
            <a:noFill/>
            <a:miter lim="800000"/>
            <a:headEnd/>
            <a:tailEnd/>
          </a:ln>
        </p:spPr>
        <p:txBody>
          <a:bodyPr wrap="none" anchor="ctr"/>
          <a:lstStyle/>
          <a:p>
            <a:pPr algn="ctr"/>
            <a:r>
              <a:rPr lang="ru-RU" b="1">
                <a:cs typeface="Arial" charset="0"/>
                <a:hlinkClick r:id="rId5" action="ppaction://hlinksldjump"/>
              </a:rPr>
              <a:t>4</a:t>
            </a:r>
            <a:endParaRPr lang="ru-RU" b="1">
              <a:cs typeface="Arial" charset="0"/>
            </a:endParaRPr>
          </a:p>
        </p:txBody>
      </p:sp>
      <p:sp>
        <p:nvSpPr>
          <p:cNvPr id="7175" name="AutoShape 9">
            <a:hlinkClick r:id="rId6" action="ppaction://hlinksldjump" highlightClick="1"/>
          </p:cNvPr>
          <p:cNvSpPr>
            <a:spLocks noChangeArrowheads="1"/>
          </p:cNvSpPr>
          <p:nvPr/>
        </p:nvSpPr>
        <p:spPr bwMode="auto">
          <a:xfrm>
            <a:off x="8172450" y="2995613"/>
            <a:ext cx="503238" cy="433387"/>
          </a:xfrm>
          <a:prstGeom prst="actionButtonBlank">
            <a:avLst/>
          </a:prstGeom>
          <a:solidFill>
            <a:schemeClr val="bg2">
              <a:alpha val="20000"/>
            </a:schemeClr>
          </a:solidFill>
          <a:ln w="9525">
            <a:noFill/>
            <a:miter lim="800000"/>
            <a:headEnd/>
            <a:tailEnd/>
          </a:ln>
        </p:spPr>
        <p:txBody>
          <a:bodyPr wrap="none" anchor="ctr"/>
          <a:lstStyle/>
          <a:p>
            <a:pPr algn="ctr"/>
            <a:r>
              <a:rPr lang="ru-RU" b="1">
                <a:cs typeface="Arial" charset="0"/>
                <a:hlinkClick r:id="rId6" action="ppaction://hlinksldjump"/>
              </a:rPr>
              <a:t>5</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Группа 9"/>
          <p:cNvGrpSpPr>
            <a:grpSpLocks/>
          </p:cNvGrpSpPr>
          <p:nvPr/>
        </p:nvGrpSpPr>
        <p:grpSpPr bwMode="auto">
          <a:xfrm>
            <a:off x="0" y="0"/>
            <a:ext cx="9180513" cy="6858000"/>
            <a:chOff x="0" y="0"/>
            <a:chExt cx="9180513" cy="6858000"/>
          </a:xfrm>
        </p:grpSpPr>
        <p:pic>
          <p:nvPicPr>
            <p:cNvPr id="8200" name="Picture 27" descr="Vicia_April_2008-1"/>
            <p:cNvPicPr>
              <a:picLocks noChangeAspect="1" noChangeArrowheads="1"/>
            </p:cNvPicPr>
            <p:nvPr/>
          </p:nvPicPr>
          <p:blipFill>
            <a:blip r:embed="rId2" cstate="email"/>
            <a:srcRect/>
            <a:stretch>
              <a:fillRect/>
            </a:stretch>
          </p:blipFill>
          <p:spPr bwMode="auto">
            <a:xfrm>
              <a:off x="0" y="0"/>
              <a:ext cx="9180513" cy="6858000"/>
            </a:xfrm>
            <a:prstGeom prst="rect">
              <a:avLst/>
            </a:prstGeom>
            <a:noFill/>
            <a:ln w="9525">
              <a:noFill/>
              <a:miter lim="800000"/>
              <a:headEnd/>
              <a:tailEnd/>
            </a:ln>
          </p:spPr>
        </p:pic>
        <p:pic>
          <p:nvPicPr>
            <p:cNvPr id="12" name="Picture 27" descr="Vicia_April_2008-1"/>
            <p:cNvPicPr>
              <a:picLocks noChangeAspect="1" noChangeArrowheads="1"/>
            </p:cNvPicPr>
            <p:nvPr/>
          </p:nvPicPr>
          <p:blipFill>
            <a:blip r:embed="rId3" cstate="email">
              <a:lum bright="70000" contrast="-70000"/>
              <a:grayscl/>
            </a:blip>
            <a:srcRect/>
            <a:stretch>
              <a:fillRect/>
            </a:stretch>
          </p:blipFill>
          <p:spPr bwMode="auto">
            <a:xfrm>
              <a:off x="304800" y="304800"/>
              <a:ext cx="8534400" cy="6172200"/>
            </a:xfrm>
            <a:prstGeom prst="rect">
              <a:avLst/>
            </a:prstGeom>
            <a:noFill/>
            <a:ln w="9525">
              <a:noFill/>
              <a:miter lim="800000"/>
              <a:headEnd/>
              <a:tailEnd/>
            </a:ln>
            <a:effectLst>
              <a:outerShdw dist="107950" dir="2700000" algn="tl" rotWithShape="0">
                <a:schemeClr val="bg1">
                  <a:alpha val="50000"/>
                </a:schemeClr>
              </a:outerShdw>
            </a:effectLst>
          </p:spPr>
        </p:pic>
      </p:grpSp>
      <p:sp>
        <p:nvSpPr>
          <p:cNvPr id="8195" name="Text Box 5"/>
          <p:cNvSpPr txBox="1">
            <a:spLocks noChangeArrowheads="1"/>
          </p:cNvSpPr>
          <p:nvPr/>
        </p:nvSpPr>
        <p:spPr bwMode="auto">
          <a:xfrm>
            <a:off x="468313" y="476250"/>
            <a:ext cx="8135937" cy="3378200"/>
          </a:xfrm>
          <a:prstGeom prst="rect">
            <a:avLst/>
          </a:prstGeom>
          <a:noFill/>
          <a:ln w="9525">
            <a:noFill/>
            <a:miter lim="800000"/>
            <a:headEnd/>
            <a:tailEnd/>
          </a:ln>
        </p:spPr>
        <p:txBody>
          <a:bodyPr>
            <a:spAutoFit/>
          </a:bodyPr>
          <a:lstStyle/>
          <a:p>
            <a:pPr marL="342900" indent="-342900">
              <a:spcBef>
                <a:spcPct val="50000"/>
              </a:spcBef>
            </a:pPr>
            <a:endParaRPr lang="ru-RU" sz="2400" b="1">
              <a:cs typeface="Arial" charset="0"/>
            </a:endParaRPr>
          </a:p>
          <a:p>
            <a:pPr marL="342900" indent="-342900">
              <a:spcBef>
                <a:spcPct val="50000"/>
              </a:spcBef>
            </a:pPr>
            <a:r>
              <a:rPr lang="ru-RU" sz="2400" b="1">
                <a:cs typeface="Arial" charset="0"/>
              </a:rPr>
              <a:t>3. </a:t>
            </a:r>
            <a:r>
              <a:rPr lang="ru-RU" sz="2400">
                <a:cs typeface="Arial" charset="0"/>
              </a:rPr>
              <a:t>Листья с одной парой листочков, с усиками на конце листа (Род ЧИНА) ………………...………….…………</a:t>
            </a:r>
            <a:endParaRPr lang="ru-RU" sz="2400" b="1">
              <a:cs typeface="Arial" charset="0"/>
            </a:endParaRPr>
          </a:p>
          <a:p>
            <a:pPr marL="342900" indent="-342900">
              <a:spcBef>
                <a:spcPct val="50000"/>
              </a:spcBef>
            </a:pPr>
            <a:endParaRPr lang="ru-RU" sz="2400">
              <a:cs typeface="Arial" charset="0"/>
            </a:endParaRPr>
          </a:p>
          <a:p>
            <a:pPr marL="342900" indent="-342900">
              <a:spcBef>
                <a:spcPct val="50000"/>
              </a:spcBef>
            </a:pPr>
            <a:endParaRPr lang="ru-RU" sz="2400">
              <a:cs typeface="Arial" charset="0"/>
            </a:endParaRPr>
          </a:p>
          <a:p>
            <a:pPr marL="342900" indent="-342900">
              <a:spcBef>
                <a:spcPct val="50000"/>
              </a:spcBef>
            </a:pPr>
            <a:r>
              <a:rPr lang="ru-RU" sz="2400" b="1">
                <a:cs typeface="Arial" charset="0"/>
              </a:rPr>
              <a:t>0.</a:t>
            </a:r>
            <a:r>
              <a:rPr lang="ru-RU" sz="2400">
                <a:cs typeface="Arial" charset="0"/>
              </a:rPr>
              <a:t> Листья с несколькими парами листочков, с усиками на конце листа (Род ГОРОХ) ……………………...….</a:t>
            </a:r>
            <a:endParaRPr lang="ru-RU" sz="2400" b="1">
              <a:cs typeface="Arial" charset="0"/>
            </a:endParaRPr>
          </a:p>
        </p:txBody>
      </p:sp>
      <p:sp>
        <p:nvSpPr>
          <p:cNvPr id="8196" name="AutoShape 6">
            <a:hlinkClick r:id="rId4"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4" action="ppaction://hlinksldjump"/>
              </a:rPr>
              <a:t>1</a:t>
            </a:r>
            <a:endParaRPr lang="ru-RU" b="1">
              <a:cs typeface="Arial" charset="0"/>
            </a:endParaRPr>
          </a:p>
        </p:txBody>
      </p:sp>
      <p:sp>
        <p:nvSpPr>
          <p:cNvPr id="8197" name="Text Box 7"/>
          <p:cNvSpPr txBox="1">
            <a:spLocks noChangeArrowheads="1"/>
          </p:cNvSpPr>
          <p:nvPr/>
        </p:nvSpPr>
        <p:spPr bwMode="auto">
          <a:xfrm>
            <a:off x="395288" y="5467350"/>
            <a:ext cx="7377112" cy="914400"/>
          </a:xfrm>
          <a:prstGeom prst="rect">
            <a:avLst/>
          </a:prstGeom>
          <a:noFill/>
          <a:ln w="9525">
            <a:noFill/>
            <a:miter lim="800000"/>
            <a:headEnd/>
            <a:tailEnd/>
          </a:ln>
        </p:spPr>
        <p:txBody>
          <a:bodyPr>
            <a:spAutoFit/>
          </a:bodyPr>
          <a:lstStyle/>
          <a:p>
            <a:pPr algn="ctr">
              <a:spcBef>
                <a:spcPct val="50000"/>
              </a:spcBef>
            </a:pPr>
            <a:r>
              <a:rPr lang="ru-RU" sz="1200" b="1">
                <a:cs typeface="Arial" charset="0"/>
              </a:rPr>
              <a:t>Прочитай тезу и антитезу 3-й ступени и реши, что больше соответствует признакам растения, которое определяешь.</a:t>
            </a:r>
          </a:p>
          <a:p>
            <a:pPr algn="ctr">
              <a:spcBef>
                <a:spcPct val="50000"/>
              </a:spcBef>
            </a:pPr>
            <a:r>
              <a:rPr lang="ru-RU" sz="1200" b="1">
                <a:cs typeface="Arial" charset="0"/>
              </a:rPr>
              <a:t>В конце выбранной тезы или антитезы стоит цифра новой ступени на которую нужно перейти или название определяемого растения.</a:t>
            </a:r>
          </a:p>
        </p:txBody>
      </p:sp>
      <p:sp>
        <p:nvSpPr>
          <p:cNvPr id="8198" name="AutoShape 8">
            <a:hlinkClick r:id="rId5" action="ppaction://hlinksldjump" highlightClick="1"/>
          </p:cNvPr>
          <p:cNvSpPr>
            <a:spLocks noChangeArrowheads="1"/>
          </p:cNvSpPr>
          <p:nvPr/>
        </p:nvSpPr>
        <p:spPr bwMode="auto">
          <a:xfrm>
            <a:off x="8172450" y="1395413"/>
            <a:ext cx="503238" cy="433387"/>
          </a:xfrm>
          <a:prstGeom prst="actionButtonBlank">
            <a:avLst/>
          </a:prstGeom>
          <a:solidFill>
            <a:schemeClr val="bg2">
              <a:alpha val="20000"/>
            </a:schemeClr>
          </a:solidFill>
          <a:ln w="9525">
            <a:noFill/>
            <a:miter lim="800000"/>
            <a:headEnd/>
            <a:tailEnd/>
          </a:ln>
        </p:spPr>
        <p:txBody>
          <a:bodyPr wrap="none" anchor="ctr"/>
          <a:lstStyle/>
          <a:p>
            <a:pPr algn="ctr"/>
            <a:r>
              <a:rPr lang="ru-RU" b="1">
                <a:cs typeface="Arial" charset="0"/>
                <a:hlinkClick r:id="rId5" action="ppaction://hlinksldjump"/>
              </a:rPr>
              <a:t>6</a:t>
            </a:r>
            <a:endParaRPr lang="ru-RU" b="1">
              <a:cs typeface="Arial" charset="0"/>
            </a:endParaRPr>
          </a:p>
        </p:txBody>
      </p:sp>
      <p:sp>
        <p:nvSpPr>
          <p:cNvPr id="8199" name="AutoShape 9">
            <a:hlinkClick r:id="rId6" action="ppaction://hlinksldjump" highlightClick="1"/>
          </p:cNvPr>
          <p:cNvSpPr>
            <a:spLocks noChangeArrowheads="1"/>
          </p:cNvSpPr>
          <p:nvPr/>
        </p:nvSpPr>
        <p:spPr bwMode="auto">
          <a:xfrm>
            <a:off x="8172450" y="3376613"/>
            <a:ext cx="503238" cy="433387"/>
          </a:xfrm>
          <a:prstGeom prst="actionButtonBlank">
            <a:avLst/>
          </a:prstGeom>
          <a:solidFill>
            <a:schemeClr val="bg2">
              <a:alpha val="20000"/>
            </a:schemeClr>
          </a:solidFill>
          <a:ln w="9525">
            <a:noFill/>
            <a:miter lim="800000"/>
            <a:headEnd/>
            <a:tailEnd/>
          </a:ln>
        </p:spPr>
        <p:txBody>
          <a:bodyPr wrap="none" anchor="ctr"/>
          <a:lstStyle/>
          <a:p>
            <a:pPr algn="ctr"/>
            <a:r>
              <a:rPr lang="ru-RU" b="1">
                <a:cs typeface="Arial" charset="0"/>
                <a:hlinkClick r:id="rId6" action="ppaction://hlinksldjump"/>
              </a:rPr>
              <a:t>7</a:t>
            </a:r>
            <a:endParaRPr lang="ru-RU" b="1">
              <a:cs typeface="Arial" charset="0"/>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Группа 9"/>
          <p:cNvGrpSpPr>
            <a:grpSpLocks/>
          </p:cNvGrpSpPr>
          <p:nvPr/>
        </p:nvGrpSpPr>
        <p:grpSpPr bwMode="auto">
          <a:xfrm>
            <a:off x="0" y="0"/>
            <a:ext cx="9180513" cy="6858000"/>
            <a:chOff x="0" y="0"/>
            <a:chExt cx="9180513" cy="6858000"/>
          </a:xfrm>
        </p:grpSpPr>
        <p:pic>
          <p:nvPicPr>
            <p:cNvPr id="9224" name="Picture 27" descr="Vicia_April_2008-1"/>
            <p:cNvPicPr>
              <a:picLocks noChangeAspect="1" noChangeArrowheads="1"/>
            </p:cNvPicPr>
            <p:nvPr/>
          </p:nvPicPr>
          <p:blipFill>
            <a:blip r:embed="rId2" cstate="email"/>
            <a:srcRect/>
            <a:stretch>
              <a:fillRect/>
            </a:stretch>
          </p:blipFill>
          <p:spPr bwMode="auto">
            <a:xfrm>
              <a:off x="0" y="0"/>
              <a:ext cx="9180513" cy="6858000"/>
            </a:xfrm>
            <a:prstGeom prst="rect">
              <a:avLst/>
            </a:prstGeom>
            <a:noFill/>
            <a:ln w="9525">
              <a:noFill/>
              <a:miter lim="800000"/>
              <a:headEnd/>
              <a:tailEnd/>
            </a:ln>
          </p:spPr>
        </p:pic>
        <p:pic>
          <p:nvPicPr>
            <p:cNvPr id="12" name="Picture 27" descr="Vicia_April_2008-1"/>
            <p:cNvPicPr>
              <a:picLocks noChangeAspect="1" noChangeArrowheads="1"/>
            </p:cNvPicPr>
            <p:nvPr/>
          </p:nvPicPr>
          <p:blipFill>
            <a:blip r:embed="rId3" cstate="email">
              <a:lum bright="70000" contrast="-70000"/>
              <a:grayscl/>
            </a:blip>
            <a:srcRect/>
            <a:stretch>
              <a:fillRect/>
            </a:stretch>
          </p:blipFill>
          <p:spPr bwMode="auto">
            <a:xfrm>
              <a:off x="304800" y="304800"/>
              <a:ext cx="8534400" cy="6172200"/>
            </a:xfrm>
            <a:prstGeom prst="rect">
              <a:avLst/>
            </a:prstGeom>
            <a:noFill/>
            <a:ln w="9525">
              <a:noFill/>
              <a:miter lim="800000"/>
              <a:headEnd/>
              <a:tailEnd/>
            </a:ln>
            <a:effectLst>
              <a:outerShdw dist="107950" dir="2700000" algn="tl" rotWithShape="0">
                <a:schemeClr val="bg1">
                  <a:alpha val="50000"/>
                </a:schemeClr>
              </a:outerShdw>
            </a:effectLst>
          </p:spPr>
        </p:pic>
      </p:grpSp>
      <p:sp>
        <p:nvSpPr>
          <p:cNvPr id="9219" name="Text Box 5"/>
          <p:cNvSpPr txBox="1">
            <a:spLocks noChangeArrowheads="1"/>
          </p:cNvSpPr>
          <p:nvPr/>
        </p:nvSpPr>
        <p:spPr bwMode="auto">
          <a:xfrm>
            <a:off x="468313" y="476250"/>
            <a:ext cx="8135937" cy="4524375"/>
          </a:xfrm>
          <a:prstGeom prst="rect">
            <a:avLst/>
          </a:prstGeom>
          <a:noFill/>
          <a:ln w="9525">
            <a:noFill/>
            <a:miter lim="800000"/>
            <a:headEnd/>
            <a:tailEnd/>
          </a:ln>
        </p:spPr>
        <p:txBody>
          <a:bodyPr>
            <a:spAutoFit/>
          </a:bodyPr>
          <a:lstStyle/>
          <a:p>
            <a:pPr marL="342900" indent="-342900">
              <a:spcBef>
                <a:spcPct val="50000"/>
              </a:spcBef>
            </a:pPr>
            <a:endParaRPr lang="ru-RU" sz="2400" b="1">
              <a:cs typeface="Arial" charset="0"/>
            </a:endParaRPr>
          </a:p>
          <a:p>
            <a:pPr marL="342900" indent="-342900">
              <a:spcBef>
                <a:spcPct val="50000"/>
              </a:spcBef>
            </a:pPr>
            <a:r>
              <a:rPr lang="ru-RU" sz="2400" b="1">
                <a:cs typeface="Arial" charset="0"/>
              </a:rPr>
              <a:t>4. </a:t>
            </a:r>
            <a:r>
              <a:rPr lang="ru-RU" sz="2400">
                <a:cs typeface="Arial" charset="0"/>
              </a:rPr>
              <a:t>Стебель ползучий, укореняющийся. Соцветия – головки белые, позднее и при засушивании буреющие.</a:t>
            </a:r>
            <a:endParaRPr lang="ru-RU" sz="2400" b="1">
              <a:cs typeface="Arial" charset="0"/>
            </a:endParaRPr>
          </a:p>
          <a:p>
            <a:pPr marL="342900" indent="-342900">
              <a:spcBef>
                <a:spcPct val="50000"/>
              </a:spcBef>
            </a:pPr>
            <a:endParaRPr lang="ru-RU" sz="2400">
              <a:cs typeface="Arial" charset="0"/>
            </a:endParaRPr>
          </a:p>
          <a:p>
            <a:pPr marL="342900" indent="-342900">
              <a:spcBef>
                <a:spcPct val="50000"/>
              </a:spcBef>
            </a:pPr>
            <a:endParaRPr lang="ru-RU" sz="2400">
              <a:cs typeface="Arial" charset="0"/>
            </a:endParaRPr>
          </a:p>
          <a:p>
            <a:pPr marL="342900" indent="-342900">
              <a:spcBef>
                <a:spcPct val="50000"/>
              </a:spcBef>
            </a:pPr>
            <a:r>
              <a:rPr lang="ru-RU" sz="2400" b="1">
                <a:cs typeface="Arial" charset="0"/>
              </a:rPr>
              <a:t>0.</a:t>
            </a:r>
            <a:r>
              <a:rPr lang="ru-RU" sz="2400">
                <a:cs typeface="Arial" charset="0"/>
              </a:rPr>
              <a:t> Стебель восходящий. Прикорневые листья на длинных черешках покрыты волосками. Верхние два листа прилегают к соцветию. Соцветия – головки красные, при высыхании буреющие.</a:t>
            </a:r>
            <a:endParaRPr lang="ru-RU" sz="2400" b="1">
              <a:cs typeface="Arial" charset="0"/>
            </a:endParaRPr>
          </a:p>
        </p:txBody>
      </p:sp>
      <p:sp>
        <p:nvSpPr>
          <p:cNvPr id="9220" name="AutoShape 6">
            <a:hlinkClick r:id="rId4" action="ppaction://hlinksldjump" highlightClick="1"/>
          </p:cNvPr>
          <p:cNvSpPr>
            <a:spLocks noChangeArrowheads="1"/>
          </p:cNvSpPr>
          <p:nvPr/>
        </p:nvSpPr>
        <p:spPr bwMode="auto">
          <a:xfrm>
            <a:off x="4716463" y="4978400"/>
            <a:ext cx="3959225" cy="431800"/>
          </a:xfrm>
          <a:prstGeom prst="actionButtonBlank">
            <a:avLst/>
          </a:prstGeom>
          <a:solidFill>
            <a:schemeClr val="bg2">
              <a:alpha val="18823"/>
            </a:schemeClr>
          </a:solidFill>
          <a:ln w="9525">
            <a:noFill/>
            <a:miter lim="800000"/>
            <a:headEnd/>
            <a:tailEnd/>
          </a:ln>
        </p:spPr>
        <p:txBody>
          <a:bodyPr wrap="none" anchor="ctr"/>
          <a:lstStyle/>
          <a:p>
            <a:pPr algn="ctr"/>
            <a:r>
              <a:rPr lang="ru-RU" b="1">
                <a:cs typeface="Arial" charset="0"/>
                <a:hlinkClick r:id="rId4" action="ppaction://hlinksldjump"/>
              </a:rPr>
              <a:t>КЛЕВЕР ЛУГОВОЙ (КРАСНЫЙ)</a:t>
            </a:r>
            <a:endParaRPr lang="ru-RU" b="1">
              <a:cs typeface="Arial" charset="0"/>
            </a:endParaRPr>
          </a:p>
        </p:txBody>
      </p:sp>
      <p:sp>
        <p:nvSpPr>
          <p:cNvPr id="9221" name="AutoShape 7">
            <a:hlinkClick r:id="rId5" action="ppaction://hlinksldjump" highlightClick="1"/>
          </p:cNvPr>
          <p:cNvSpPr>
            <a:spLocks noChangeArrowheads="1"/>
          </p:cNvSpPr>
          <p:nvPr/>
        </p:nvSpPr>
        <p:spPr bwMode="auto">
          <a:xfrm>
            <a:off x="4716463" y="2276475"/>
            <a:ext cx="3959225" cy="431800"/>
          </a:xfrm>
          <a:prstGeom prst="actionButtonBlank">
            <a:avLst/>
          </a:prstGeom>
          <a:solidFill>
            <a:schemeClr val="bg2">
              <a:alpha val="18823"/>
            </a:schemeClr>
          </a:solidFill>
          <a:ln w="9525">
            <a:noFill/>
            <a:miter lim="800000"/>
            <a:headEnd/>
            <a:tailEnd/>
          </a:ln>
        </p:spPr>
        <p:txBody>
          <a:bodyPr wrap="none" anchor="ctr"/>
          <a:lstStyle/>
          <a:p>
            <a:pPr algn="ctr"/>
            <a:r>
              <a:rPr lang="ru-RU" b="1">
                <a:cs typeface="Arial" charset="0"/>
                <a:hlinkClick r:id="rId5" action="ppaction://hlinksldjump"/>
              </a:rPr>
              <a:t>КЛЕВЕР ПОЛЗУЧИЙ</a:t>
            </a:r>
            <a:endParaRPr lang="ru-RU" b="1">
              <a:cs typeface="Arial" charset="0"/>
            </a:endParaRPr>
          </a:p>
        </p:txBody>
      </p:sp>
      <p:sp>
        <p:nvSpPr>
          <p:cNvPr id="9222" name="AutoShape 8">
            <a:hlinkClick r:id="rId6"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6" action="ppaction://hlinksldjump"/>
              </a:rPr>
              <a:t>2</a:t>
            </a:r>
            <a:endParaRPr lang="ru-RU" b="1">
              <a:cs typeface="Arial" charset="0"/>
            </a:endParaRPr>
          </a:p>
        </p:txBody>
      </p:sp>
      <p:sp>
        <p:nvSpPr>
          <p:cNvPr id="9223" name="Text Box 9"/>
          <p:cNvSpPr txBox="1">
            <a:spLocks noChangeArrowheads="1"/>
          </p:cNvSpPr>
          <p:nvPr/>
        </p:nvSpPr>
        <p:spPr bwMode="auto">
          <a:xfrm>
            <a:off x="395288" y="5467350"/>
            <a:ext cx="7377112" cy="914400"/>
          </a:xfrm>
          <a:prstGeom prst="rect">
            <a:avLst/>
          </a:prstGeom>
          <a:noFill/>
          <a:ln w="9525">
            <a:noFill/>
            <a:miter lim="800000"/>
            <a:headEnd/>
            <a:tailEnd/>
          </a:ln>
        </p:spPr>
        <p:txBody>
          <a:bodyPr>
            <a:spAutoFit/>
          </a:bodyPr>
          <a:lstStyle/>
          <a:p>
            <a:pPr algn="ctr">
              <a:spcBef>
                <a:spcPct val="50000"/>
              </a:spcBef>
            </a:pPr>
            <a:r>
              <a:rPr lang="ru-RU" sz="1200" b="1">
                <a:cs typeface="Arial" charset="0"/>
              </a:rPr>
              <a:t>Прочитай тезу и антитезу 4-й ступени и реши, что больше соответствует признакам растения, которое определяешь.</a:t>
            </a:r>
          </a:p>
          <a:p>
            <a:pPr algn="ctr">
              <a:spcBef>
                <a:spcPct val="50000"/>
              </a:spcBef>
            </a:pPr>
            <a:r>
              <a:rPr lang="ru-RU" sz="1200" b="1">
                <a:cs typeface="Arial" charset="0"/>
              </a:rPr>
              <a:t>В конце выбранной тезы или антитезы стоит цифра новой ступени на которую нужно перейти или название определяемого растения.</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Группа 9"/>
          <p:cNvGrpSpPr>
            <a:grpSpLocks/>
          </p:cNvGrpSpPr>
          <p:nvPr/>
        </p:nvGrpSpPr>
        <p:grpSpPr bwMode="auto">
          <a:xfrm>
            <a:off x="0" y="0"/>
            <a:ext cx="9180513" cy="6858000"/>
            <a:chOff x="0" y="0"/>
            <a:chExt cx="9180513" cy="6858000"/>
          </a:xfrm>
        </p:grpSpPr>
        <p:pic>
          <p:nvPicPr>
            <p:cNvPr id="10248" name="Picture 27" descr="Vicia_April_2008-1"/>
            <p:cNvPicPr>
              <a:picLocks noChangeAspect="1" noChangeArrowheads="1"/>
            </p:cNvPicPr>
            <p:nvPr/>
          </p:nvPicPr>
          <p:blipFill>
            <a:blip r:embed="rId2" cstate="email"/>
            <a:srcRect/>
            <a:stretch>
              <a:fillRect/>
            </a:stretch>
          </p:blipFill>
          <p:spPr bwMode="auto">
            <a:xfrm>
              <a:off x="0" y="0"/>
              <a:ext cx="9180513" cy="6858000"/>
            </a:xfrm>
            <a:prstGeom prst="rect">
              <a:avLst/>
            </a:prstGeom>
            <a:noFill/>
            <a:ln w="9525">
              <a:noFill/>
              <a:miter lim="800000"/>
              <a:headEnd/>
              <a:tailEnd/>
            </a:ln>
          </p:spPr>
        </p:pic>
        <p:pic>
          <p:nvPicPr>
            <p:cNvPr id="12" name="Picture 27" descr="Vicia_April_2008-1"/>
            <p:cNvPicPr>
              <a:picLocks noChangeAspect="1" noChangeArrowheads="1"/>
            </p:cNvPicPr>
            <p:nvPr/>
          </p:nvPicPr>
          <p:blipFill>
            <a:blip r:embed="rId3" cstate="email">
              <a:lum bright="70000" contrast="-70000"/>
              <a:grayscl/>
            </a:blip>
            <a:srcRect/>
            <a:stretch>
              <a:fillRect/>
            </a:stretch>
          </p:blipFill>
          <p:spPr bwMode="auto">
            <a:xfrm>
              <a:off x="304800" y="304800"/>
              <a:ext cx="8534400" cy="6172200"/>
            </a:xfrm>
            <a:prstGeom prst="rect">
              <a:avLst/>
            </a:prstGeom>
            <a:noFill/>
            <a:ln w="9525">
              <a:noFill/>
              <a:miter lim="800000"/>
              <a:headEnd/>
              <a:tailEnd/>
            </a:ln>
            <a:effectLst>
              <a:outerShdw dist="107950" dir="2700000" algn="tl" rotWithShape="0">
                <a:schemeClr val="bg1">
                  <a:alpha val="50000"/>
                </a:schemeClr>
              </a:outerShdw>
            </a:effectLst>
          </p:spPr>
        </p:pic>
      </p:grpSp>
      <p:sp>
        <p:nvSpPr>
          <p:cNvPr id="10243" name="Text Box 5"/>
          <p:cNvSpPr txBox="1">
            <a:spLocks noChangeArrowheads="1"/>
          </p:cNvSpPr>
          <p:nvPr/>
        </p:nvSpPr>
        <p:spPr bwMode="auto">
          <a:xfrm>
            <a:off x="468313" y="476250"/>
            <a:ext cx="8135937" cy="2678113"/>
          </a:xfrm>
          <a:prstGeom prst="rect">
            <a:avLst/>
          </a:prstGeom>
          <a:noFill/>
          <a:ln w="9525">
            <a:noFill/>
            <a:miter lim="800000"/>
            <a:headEnd/>
            <a:tailEnd/>
          </a:ln>
        </p:spPr>
        <p:txBody>
          <a:bodyPr>
            <a:spAutoFit/>
          </a:bodyPr>
          <a:lstStyle/>
          <a:p>
            <a:pPr marL="342900" indent="-342900">
              <a:spcBef>
                <a:spcPct val="50000"/>
              </a:spcBef>
            </a:pPr>
            <a:endParaRPr lang="ru-RU" sz="2400" b="1">
              <a:cs typeface="Arial" charset="0"/>
            </a:endParaRPr>
          </a:p>
          <a:p>
            <a:pPr marL="342900" indent="-342900">
              <a:spcBef>
                <a:spcPct val="50000"/>
              </a:spcBef>
            </a:pPr>
            <a:r>
              <a:rPr lang="ru-RU" sz="2400" b="1">
                <a:cs typeface="Arial" charset="0"/>
              </a:rPr>
              <a:t>5. </a:t>
            </a:r>
            <a:r>
              <a:rPr lang="ru-RU" sz="2400">
                <a:cs typeface="Arial" charset="0"/>
              </a:rPr>
              <a:t>Цветки желтые.</a:t>
            </a:r>
          </a:p>
          <a:p>
            <a:pPr marL="342900" indent="-342900">
              <a:spcBef>
                <a:spcPct val="50000"/>
              </a:spcBef>
            </a:pPr>
            <a:endParaRPr lang="ru-RU" sz="2400">
              <a:cs typeface="Arial" charset="0"/>
            </a:endParaRPr>
          </a:p>
          <a:p>
            <a:pPr marL="342900" indent="-342900">
              <a:spcBef>
                <a:spcPct val="50000"/>
              </a:spcBef>
            </a:pPr>
            <a:endParaRPr lang="ru-RU" sz="2400">
              <a:cs typeface="Arial" charset="0"/>
            </a:endParaRPr>
          </a:p>
          <a:p>
            <a:pPr marL="342900" indent="-342900">
              <a:spcBef>
                <a:spcPct val="50000"/>
              </a:spcBef>
            </a:pPr>
            <a:r>
              <a:rPr lang="ru-RU" sz="2400" b="1">
                <a:cs typeface="Arial" charset="0"/>
              </a:rPr>
              <a:t>0.</a:t>
            </a:r>
            <a:r>
              <a:rPr lang="ru-RU" sz="2400">
                <a:cs typeface="Arial" charset="0"/>
              </a:rPr>
              <a:t> Цветки белые. </a:t>
            </a:r>
            <a:endParaRPr lang="ru-RU" sz="2400" b="1">
              <a:cs typeface="Arial" charset="0"/>
            </a:endParaRPr>
          </a:p>
        </p:txBody>
      </p:sp>
      <p:sp>
        <p:nvSpPr>
          <p:cNvPr id="10244" name="AutoShape 6">
            <a:hlinkClick r:id="rId4" action="ppaction://hlinksldjump" highlightClick="1"/>
          </p:cNvPr>
          <p:cNvSpPr>
            <a:spLocks noChangeArrowheads="1"/>
          </p:cNvSpPr>
          <p:nvPr/>
        </p:nvSpPr>
        <p:spPr bwMode="auto">
          <a:xfrm>
            <a:off x="7885113" y="6092825"/>
            <a:ext cx="935037" cy="360363"/>
          </a:xfrm>
          <a:prstGeom prst="actionButtonReturn">
            <a:avLst/>
          </a:prstGeom>
          <a:solidFill>
            <a:schemeClr val="bg1"/>
          </a:solidFill>
          <a:ln w="9525">
            <a:noFill/>
            <a:miter lim="800000"/>
            <a:headEnd/>
            <a:tailEnd/>
          </a:ln>
        </p:spPr>
        <p:txBody>
          <a:bodyPr wrap="none" anchor="ctr"/>
          <a:lstStyle/>
          <a:p>
            <a:pPr algn="r"/>
            <a:r>
              <a:rPr lang="ru-RU" b="1">
                <a:cs typeface="Arial" charset="0"/>
                <a:hlinkClick r:id="rId4" action="ppaction://hlinksldjump"/>
              </a:rPr>
              <a:t>2</a:t>
            </a:r>
            <a:endParaRPr lang="ru-RU" b="1">
              <a:cs typeface="Arial" charset="0"/>
            </a:endParaRPr>
          </a:p>
        </p:txBody>
      </p:sp>
      <p:sp>
        <p:nvSpPr>
          <p:cNvPr id="10245" name="Text Box 7"/>
          <p:cNvSpPr txBox="1">
            <a:spLocks noChangeArrowheads="1"/>
          </p:cNvSpPr>
          <p:nvPr/>
        </p:nvSpPr>
        <p:spPr bwMode="auto">
          <a:xfrm>
            <a:off x="395288" y="5467350"/>
            <a:ext cx="7377112" cy="914400"/>
          </a:xfrm>
          <a:prstGeom prst="rect">
            <a:avLst/>
          </a:prstGeom>
          <a:noFill/>
          <a:ln w="9525">
            <a:noFill/>
            <a:miter lim="800000"/>
            <a:headEnd/>
            <a:tailEnd/>
          </a:ln>
        </p:spPr>
        <p:txBody>
          <a:bodyPr>
            <a:spAutoFit/>
          </a:bodyPr>
          <a:lstStyle/>
          <a:p>
            <a:pPr algn="ctr">
              <a:spcBef>
                <a:spcPct val="50000"/>
              </a:spcBef>
            </a:pPr>
            <a:r>
              <a:rPr lang="ru-RU" sz="1200" b="1">
                <a:cs typeface="Arial" charset="0"/>
              </a:rPr>
              <a:t>Прочитай тезу и антитезу 5-й ступени и реши, что больше соответствует признакам растения, которое определяешь.</a:t>
            </a:r>
          </a:p>
          <a:p>
            <a:pPr algn="ctr">
              <a:spcBef>
                <a:spcPct val="50000"/>
              </a:spcBef>
            </a:pPr>
            <a:r>
              <a:rPr lang="ru-RU" sz="1200" b="1">
                <a:cs typeface="Arial" charset="0"/>
              </a:rPr>
              <a:t>В конце выбранной тезы или антитезы стоит цифра новой ступени на которую нужно перейти или название определяемого растения.</a:t>
            </a:r>
          </a:p>
        </p:txBody>
      </p:sp>
      <p:sp>
        <p:nvSpPr>
          <p:cNvPr id="10246" name="AutoShape 7">
            <a:hlinkClick r:id="rId5" action="ppaction://hlinksldjump" highlightClick="1"/>
          </p:cNvPr>
          <p:cNvSpPr>
            <a:spLocks noChangeArrowheads="1"/>
          </p:cNvSpPr>
          <p:nvPr/>
        </p:nvSpPr>
        <p:spPr bwMode="auto">
          <a:xfrm>
            <a:off x="4716463" y="1524000"/>
            <a:ext cx="3959225" cy="431800"/>
          </a:xfrm>
          <a:prstGeom prst="actionButtonBlank">
            <a:avLst/>
          </a:prstGeom>
          <a:solidFill>
            <a:schemeClr val="bg2">
              <a:alpha val="18823"/>
            </a:schemeClr>
          </a:solidFill>
          <a:ln w="9525">
            <a:noFill/>
            <a:miter lim="800000"/>
            <a:headEnd/>
            <a:tailEnd/>
          </a:ln>
        </p:spPr>
        <p:txBody>
          <a:bodyPr wrap="none" anchor="ctr"/>
          <a:lstStyle/>
          <a:p>
            <a:pPr algn="ctr"/>
            <a:r>
              <a:rPr lang="ru-RU" b="1">
                <a:cs typeface="Arial" charset="0"/>
                <a:hlinkClick r:id="rId5" action="ppaction://hlinksldjump"/>
              </a:rPr>
              <a:t>ДОННИК ЛЕКАРСТВЕННЫЙ</a:t>
            </a:r>
            <a:endParaRPr lang="ru-RU" b="1">
              <a:cs typeface="Arial" charset="0"/>
            </a:endParaRPr>
          </a:p>
        </p:txBody>
      </p:sp>
      <p:sp>
        <p:nvSpPr>
          <p:cNvPr id="10247" name="AutoShape 7">
            <a:hlinkClick r:id="rId6" action="ppaction://hlinksldjump" highlightClick="1"/>
          </p:cNvPr>
          <p:cNvSpPr>
            <a:spLocks noChangeArrowheads="1"/>
          </p:cNvSpPr>
          <p:nvPr/>
        </p:nvSpPr>
        <p:spPr bwMode="auto">
          <a:xfrm>
            <a:off x="4716463" y="3149600"/>
            <a:ext cx="3959225" cy="431800"/>
          </a:xfrm>
          <a:prstGeom prst="actionButtonBlank">
            <a:avLst/>
          </a:prstGeom>
          <a:solidFill>
            <a:schemeClr val="bg2">
              <a:alpha val="18823"/>
            </a:schemeClr>
          </a:solidFill>
          <a:ln w="9525">
            <a:noFill/>
            <a:miter lim="800000"/>
            <a:headEnd/>
            <a:tailEnd/>
          </a:ln>
        </p:spPr>
        <p:txBody>
          <a:bodyPr wrap="none" anchor="ctr"/>
          <a:lstStyle/>
          <a:p>
            <a:pPr algn="ctr"/>
            <a:r>
              <a:rPr lang="ru-RU" b="1">
                <a:cs typeface="Arial" charset="0"/>
                <a:hlinkClick r:id="rId6" action="ppaction://hlinksldjump"/>
              </a:rPr>
              <a:t>ДОННИК БЕЛЫЙ</a:t>
            </a:r>
            <a:endParaRPr lang="ru-RU" b="1">
              <a:cs typeface="Arial"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267</TotalTime>
  <Words>1436</Words>
  <Application>Microsoft Office PowerPoint</Application>
  <PresentationFormat>Экран (4:3)</PresentationFormat>
  <Paragraphs>126</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Tata</cp:lastModifiedBy>
  <cp:revision>47</cp:revision>
  <cp:lastPrinted>1601-01-01T00:00:00Z</cp:lastPrinted>
  <dcterms:created xsi:type="dcterms:W3CDTF">1601-01-01T00:00:00Z</dcterms:created>
  <dcterms:modified xsi:type="dcterms:W3CDTF">2014-03-22T18:47:03Z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