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</p:sldMasterIdLst>
  <p:notesMasterIdLst>
    <p:notesMasterId r:id="rId33"/>
  </p:notesMasterIdLst>
  <p:sldIdLst>
    <p:sldId id="355" r:id="rId2"/>
    <p:sldId id="353" r:id="rId3"/>
    <p:sldId id="309" r:id="rId4"/>
    <p:sldId id="315" r:id="rId5"/>
    <p:sldId id="326" r:id="rId6"/>
    <p:sldId id="324" r:id="rId7"/>
    <p:sldId id="325" r:id="rId8"/>
    <p:sldId id="330" r:id="rId9"/>
    <p:sldId id="322" r:id="rId10"/>
    <p:sldId id="323" r:id="rId11"/>
    <p:sldId id="346" r:id="rId12"/>
    <p:sldId id="341" r:id="rId13"/>
    <p:sldId id="340" r:id="rId14"/>
    <p:sldId id="342" r:id="rId15"/>
    <p:sldId id="344" r:id="rId16"/>
    <p:sldId id="332" r:id="rId17"/>
    <p:sldId id="328" r:id="rId18"/>
    <p:sldId id="320" r:id="rId19"/>
    <p:sldId id="334" r:id="rId20"/>
    <p:sldId id="335" r:id="rId21"/>
    <p:sldId id="336" r:id="rId22"/>
    <p:sldId id="331" r:id="rId23"/>
    <p:sldId id="351" r:id="rId24"/>
    <p:sldId id="352" r:id="rId25"/>
    <p:sldId id="333" r:id="rId26"/>
    <p:sldId id="347" r:id="rId27"/>
    <p:sldId id="348" r:id="rId28"/>
    <p:sldId id="349" r:id="rId29"/>
    <p:sldId id="350" r:id="rId30"/>
    <p:sldId id="305" r:id="rId31"/>
    <p:sldId id="33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51F3FB"/>
    <a:srgbClr val="FF0066"/>
    <a:srgbClr val="51FB51"/>
    <a:srgbClr val="52E6FA"/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61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A9E61D-D564-4333-8E2B-7F06310EFE8E}" type="datetimeFigureOut">
              <a:rPr lang="ru-RU"/>
              <a:pPr>
                <a:defRPr/>
              </a:pPr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CC455C-42DC-4CE1-80A4-123D09688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09F2C-8BF3-4019-BA2F-6F97210E1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0528-541F-456C-8C57-D682036F1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57FC-B1A7-4D56-BC2C-3667B98E1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11F0-777C-416E-953E-E2ADB9101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E0D7-3FFA-4F6F-ABD5-7A6C1270C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21D9-4BA0-4738-A253-7508886E2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BF5F-2B97-4C1A-AAE0-B034A5F8F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7D9FCAE-9E9F-4314-8994-17A3E184B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0545-EA86-4174-BDEB-BB967A785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7536-5FE7-484B-B374-BA3305FF5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C1CC410-2936-41A4-8D33-A85528742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70AB5BC-ADB3-41BE-AFFB-3B0397A66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12F50E-B007-4755-A5DF-7D6ED7B45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49" r:id="rId4"/>
    <p:sldLayoutId id="2147484457" r:id="rId5"/>
    <p:sldLayoutId id="2147484450" r:id="rId6"/>
    <p:sldLayoutId id="2147484451" r:id="rId7"/>
    <p:sldLayoutId id="2147484458" r:id="rId8"/>
    <p:sldLayoutId id="2147484459" r:id="rId9"/>
    <p:sldLayoutId id="2147484452" r:id="rId10"/>
    <p:sldLayoutId id="2147484453" r:id="rId11"/>
    <p:sldLayoutId id="2147484460" r:id="rId12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gi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1498600" y="15335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1066800" y="3810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4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2938463" y="21097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6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922338" y="44148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7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5243513" y="44862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9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9263">
            <a:off x="6465888" y="458788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0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016823">
            <a:off x="257175" y="30527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25791">
            <a:off x="6683375" y="46307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2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5243513" y="16065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1160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3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58037">
            <a:off x="5027613" y="7413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1425" y="2257425"/>
            <a:ext cx="157956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33825" y="2409825"/>
            <a:ext cx="157956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7" descr="D:\Документы\Мусор\Новая с О.И\ФОНЫ\2539403-b1ef5cf5177527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628775"/>
            <a:ext cx="80645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Заголовок 4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48872" cy="1477886"/>
          </a:xfrm>
        </p:spPr>
        <p:txBody>
          <a:bodyPr anchor="b"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Сценарий родительского собрания </a:t>
            </a:r>
            <a:r>
              <a:rPr lang="ru-RU" altLang="ru-RU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«Правильное и рациональное питание - залог крепкого здоровья»</a:t>
            </a:r>
            <a:r>
              <a:rPr lang="ru-RU" altLang="ru-RU" sz="1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1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6013" y="1916113"/>
            <a:ext cx="5328196" cy="43926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Интеллектуально-познавательная  игра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FF0066"/>
                </a:solidFill>
              </a:rPr>
              <a:t>«</a:t>
            </a:r>
            <a:r>
              <a:rPr lang="ru-RU" sz="3200" b="1" dirty="0" smtClean="0">
                <a:solidFill>
                  <a:srgbClr val="FF0066"/>
                </a:solidFill>
              </a:rPr>
              <a:t>Путешествие в страну Здорового Питания»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сотрудничество педагогов и родителей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48056" indent="-384048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</a:t>
            </a:r>
            <a:r>
              <a:rPr lang="ru-RU" sz="2400" b="1" dirty="0" smtClean="0">
                <a:solidFill>
                  <a:srgbClr val="0000FF"/>
                </a:solidFill>
              </a:rPr>
              <a:t>Кожевникова Эльмира Рафаиловна</a:t>
            </a:r>
          </a:p>
          <a:p>
            <a:pPr marL="448056" indent="-384048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Старший воспитатель</a:t>
            </a:r>
          </a:p>
          <a:p>
            <a:pPr marL="448056" indent="-384048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0000FF"/>
                </a:solidFill>
              </a:rPr>
              <a:t>МДОУ </a:t>
            </a:r>
            <a:r>
              <a:rPr lang="ru-RU" sz="2000" smtClean="0">
                <a:solidFill>
                  <a:srgbClr val="0000FF"/>
                </a:solidFill>
              </a:rPr>
              <a:t>«Звёздочка»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9234" name="Picture 23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58037">
            <a:off x="7985125" y="269875"/>
            <a:ext cx="10795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23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58037">
            <a:off x="71438" y="11366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3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48412">
            <a:off x="3702845" y="-829469"/>
            <a:ext cx="145891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3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44245">
            <a:off x="7951788" y="2130425"/>
            <a:ext cx="102393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757238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Команда «ДНК»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2027687" cy="19440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268760"/>
            <a:ext cx="1973284" cy="1944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7072"/>
            <a:ext cx="2088000" cy="1944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149080"/>
            <a:ext cx="2016125" cy="1944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29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149080"/>
            <a:ext cx="2016224" cy="1944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297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268760"/>
            <a:ext cx="1944216" cy="18720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8441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031835">
            <a:off x="577850" y="-4159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24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537450" y="54229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4594225" y="52514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1643063" y="52514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750" y="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504113" y="26130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4738688" y="26146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102518" y="2650332"/>
            <a:ext cx="1008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7651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10525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290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2684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32131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2795588" y="27574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50847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49418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43888" y="11969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64500" y="42211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Продукты для сердца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40425" y="1268413"/>
            <a:ext cx="2798763" cy="2089150"/>
          </a:xfrm>
          <a:noFill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4149725"/>
            <a:ext cx="26336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268413"/>
            <a:ext cx="27733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4164013"/>
            <a:ext cx="25368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2593975"/>
            <a:ext cx="194468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9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66"/>
                </a:solidFill>
              </a:rPr>
              <a:t>Продукты для роста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40425" y="1412875"/>
            <a:ext cx="2554288" cy="1871663"/>
          </a:xfrm>
          <a:noFill/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4149725"/>
            <a:ext cx="25050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3738" y="2484438"/>
            <a:ext cx="26765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8488" y="1412875"/>
            <a:ext cx="26336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7688" y="4367213"/>
            <a:ext cx="2700337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</a:rPr>
              <a:t>Продукты для глаз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1268413"/>
            <a:ext cx="2646363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268413"/>
            <a:ext cx="28289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68675" y="2708275"/>
            <a:ext cx="28067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4292600"/>
            <a:ext cx="29733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75375" y="4292600"/>
            <a:ext cx="27257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251521" y="247651"/>
            <a:ext cx="8568952" cy="66107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Продукты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для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мозга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1341438"/>
            <a:ext cx="2657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341438"/>
            <a:ext cx="2700337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4221163"/>
            <a:ext cx="26273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875" y="4316413"/>
            <a:ext cx="2706688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63" y="3068638"/>
            <a:ext cx="26622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2E6FA"/>
                </a:solidFill>
              </a:rPr>
              <a:t>Продукты от простуды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56325" y="1412875"/>
            <a:ext cx="2328863" cy="2268538"/>
          </a:xfrm>
          <a:noFill/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4149725"/>
            <a:ext cx="248761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013" y="1412875"/>
            <a:ext cx="265747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013" y="4149725"/>
            <a:ext cx="257333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2417763"/>
            <a:ext cx="25304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7200900" cy="165735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Наши таланты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4000" b="1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861048"/>
            <a:ext cx="3150661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32656"/>
            <a:ext cx="2351053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755576" y="2564905"/>
            <a:ext cx="79903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ВСЁ О ЗДОРОВОМ ПИТАНИИ</a:t>
            </a:r>
          </a:p>
        </p:txBody>
      </p:sp>
      <p:pic>
        <p:nvPicPr>
          <p:cNvPr id="24582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6075" y="122238"/>
            <a:ext cx="111601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681012">
            <a:off x="7448550" y="50419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31416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474518">
            <a:off x="254000" y="12255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7651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9810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0525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997725">
            <a:off x="371475" y="29575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52234">
            <a:off x="552450" y="43942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2131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3730625" y="52514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46362">
            <a:off x="5927725" y="47132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435225" y="25415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2603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538288" y="51673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0686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2603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707088" cy="1412776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FF"/>
                </a:solidFill>
              </a:rPr>
              <a:t>4 задание</a:t>
            </a:r>
            <a:br>
              <a:rPr lang="ru-RU" sz="3200" b="1" dirty="0" smtClean="0">
                <a:solidFill>
                  <a:srgbClr val="FF00FF"/>
                </a:solidFill>
              </a:rPr>
            </a:br>
            <a:r>
              <a:rPr lang="ru-RU" sz="3200" b="1" dirty="0" smtClean="0">
                <a:solidFill>
                  <a:srgbClr val="FF00FF"/>
                </a:solidFill>
              </a:rPr>
              <a:t> Очумелые ручки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1258888" y="1989138"/>
            <a:ext cx="7689850" cy="43561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3200" smtClean="0">
                <a:solidFill>
                  <a:srgbClr val="FFFF00"/>
                </a:solidFill>
              </a:rPr>
              <a:t>Приготовьте блюдо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19672" y="3717032"/>
            <a:ext cx="2303462" cy="2030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7308304" y="260648"/>
            <a:ext cx="1475555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5606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6075" y="122238"/>
            <a:ext cx="111601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2292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27813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0052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29241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1577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4451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0052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785938" y="52514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714500" y="19653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5492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722563" y="5254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63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2684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27813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11255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54451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4923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00788" y="4149725"/>
            <a:ext cx="2373312" cy="2330450"/>
          </a:xfrm>
          <a:noFill/>
        </p:spPr>
      </p:pic>
      <p:sp>
        <p:nvSpPr>
          <p:cNvPr id="21506" name="Текст 3"/>
          <p:cNvSpPr>
            <a:spLocks noGrp="1"/>
          </p:cNvSpPr>
          <p:nvPr>
            <p:ph type="body" idx="4294967295"/>
          </p:nvPr>
        </p:nvSpPr>
        <p:spPr>
          <a:xfrm>
            <a:off x="0" y="260350"/>
            <a:ext cx="4356100" cy="865188"/>
          </a:xfrm>
        </p:spPr>
        <p:txBody>
          <a:bodyPr>
            <a:normAutofit fontScale="85000" lnSpcReduction="2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КОМАНДА 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</a:rPr>
              <a:t>     ВИТАМИНКИ</a:t>
            </a:r>
          </a:p>
        </p:txBody>
      </p:sp>
      <p:sp>
        <p:nvSpPr>
          <p:cNvPr id="21507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102225" y="333375"/>
            <a:ext cx="4041775" cy="863600"/>
          </a:xfrm>
        </p:spPr>
        <p:txBody>
          <a:bodyPr>
            <a:normAutofit fontScale="85000" lnSpcReduction="2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КОМАНДА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ДНК</a:t>
            </a:r>
          </a:p>
        </p:txBody>
      </p:sp>
      <p:pic>
        <p:nvPicPr>
          <p:cNvPr id="1536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12875"/>
            <a:ext cx="23764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4149725"/>
            <a:ext cx="238601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1412875"/>
            <a:ext cx="230346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47663" y="1"/>
            <a:ext cx="5616625" cy="1268759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FF"/>
                </a:solidFill>
              </a:rPr>
              <a:t>5 задание </a:t>
            </a:r>
            <a:br>
              <a:rPr lang="ru-RU" sz="3200" b="1" dirty="0" smtClean="0">
                <a:solidFill>
                  <a:srgbClr val="FF00FF"/>
                </a:solidFill>
              </a:rPr>
            </a:br>
            <a:r>
              <a:rPr lang="ru-RU" sz="3200" b="1" dirty="0" smtClean="0">
                <a:solidFill>
                  <a:srgbClr val="FF00FF"/>
                </a:solidFill>
              </a:rPr>
              <a:t>Крылатое выражение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1370013" y="1989138"/>
            <a:ext cx="7772400" cy="43195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3600" smtClean="0"/>
              <a:t>  </a:t>
            </a:r>
            <a:r>
              <a:rPr lang="ru-RU" altLang="ru-RU" sz="3600" smtClean="0">
                <a:solidFill>
                  <a:srgbClr val="FFFF00"/>
                </a:solidFill>
              </a:rPr>
              <a:t>Закончи пословицу…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73016"/>
            <a:ext cx="2448272" cy="232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6296" y="260648"/>
            <a:ext cx="1623442" cy="1725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654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6075" y="122238"/>
            <a:ext cx="111601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26368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26368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4843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2845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6368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3006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784797">
            <a:off x="1768475" y="17938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3736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51577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9338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8608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53736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82728">
            <a:off x="2119313" y="7651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999482">
            <a:off x="4433888" y="7175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2263775" y="16859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2047875" y="44942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4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4135438" y="8937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6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3055938" y="42068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7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4856163" y="51435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9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9263">
            <a:off x="6465888" y="458788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0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016823">
            <a:off x="1831975" y="32607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25791">
            <a:off x="7097713" y="25034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2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9797">
            <a:off x="5243513" y="16065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3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58037">
            <a:off x="5826125" y="15843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37520">
            <a:off x="5322888" y="3055938"/>
            <a:ext cx="157956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5463" y="4221163"/>
            <a:ext cx="15811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3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58037">
            <a:off x="8005763" y="2667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23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58037">
            <a:off x="427038" y="20891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3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48412">
            <a:off x="3702845" y="-858044"/>
            <a:ext cx="145891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3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44245">
            <a:off x="7454900" y="1774825"/>
            <a:ext cx="1023938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589062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FF"/>
                </a:solidFill>
              </a:rPr>
              <a:t>Страна Здорового Питания</a:t>
            </a:r>
            <a:endParaRPr lang="ru-RU" sz="4000" dirty="0">
              <a:solidFill>
                <a:srgbClr val="FF00FF"/>
              </a:solidFill>
            </a:endParaRPr>
          </a:p>
        </p:txBody>
      </p:sp>
      <p:pic>
        <p:nvPicPr>
          <p:cNvPr id="2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63688" y="1124744"/>
            <a:ext cx="7128792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0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73403">
            <a:off x="720725" y="49752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79578">
            <a:off x="1122363" y="10429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2846">
            <a:off x="17463" y="34067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79578">
            <a:off x="258763" y="-80963"/>
            <a:ext cx="1079500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66"/>
                </a:solidFill>
              </a:rPr>
              <a:t>Команда «ДНК»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619250" y="1412875"/>
            <a:ext cx="7067550" cy="5041900"/>
          </a:xfrm>
        </p:spPr>
        <p:txBody>
          <a:bodyPr>
            <a:normAutofit/>
          </a:bodyPr>
          <a:lstStyle/>
          <a:p>
            <a:pPr marL="514350" indent="-514350" algn="ctr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1. Аппетит приходит </a:t>
            </a:r>
            <a:r>
              <a:rPr lang="ru-RU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во время еды.	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				 </a:t>
            </a:r>
            <a:endParaRPr lang="ru-RU" sz="28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578358" indent="-514350" algn="ctr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2. Хлеб — </a:t>
            </a:r>
            <a:r>
              <a:rPr lang="ru-RU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всему голова.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						 </a:t>
            </a:r>
            <a:endParaRPr lang="ru-RU" sz="28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578358" indent="-514350" algn="ctr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3. Щи да каша — </a:t>
            </a:r>
            <a:r>
              <a:rPr lang="ru-RU" i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пища наша.	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					 </a:t>
            </a:r>
            <a:endParaRPr lang="ru-RU" sz="28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/>
                <a:ea typeface="Calibri"/>
              </a:rPr>
              <a:t>4. Кашу маслом </a:t>
            </a:r>
            <a:r>
              <a:rPr lang="ru-RU" i="1" dirty="0" smtClean="0">
                <a:solidFill>
                  <a:srgbClr val="FFFF00"/>
                </a:solidFill>
                <a:latin typeface="Times New Roman"/>
                <a:ea typeface="Calibri"/>
              </a:rPr>
              <a:t>не испортишь.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Calibri"/>
              </a:rPr>
              <a:t>	</a:t>
            </a:r>
            <a:r>
              <a:rPr lang="ru-RU" dirty="0" smtClean="0">
                <a:latin typeface="Times New Roman"/>
                <a:ea typeface="Calibri"/>
              </a:rPr>
              <a:t>	</a:t>
            </a:r>
            <a:endParaRPr lang="ru-RU" dirty="0"/>
          </a:p>
        </p:txBody>
      </p:sp>
      <p:pic>
        <p:nvPicPr>
          <p:cNvPr id="28676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603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6144">
            <a:off x="519113" y="1158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209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86584">
            <a:off x="7416800" y="12414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83436">
            <a:off x="7413625" y="-4318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57967">
            <a:off x="5591175" y="-395287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26885">
            <a:off x="4418013" y="51689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580841">
            <a:off x="2028825" y="49736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68527">
            <a:off x="7496175" y="30892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331075" y="49180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3944">
            <a:off x="155575" y="4654550"/>
            <a:ext cx="10795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30714">
            <a:off x="3900488" y="-474662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C000"/>
                </a:solidFill>
              </a:rPr>
              <a:t>Команда «</a:t>
            </a:r>
            <a:r>
              <a:rPr lang="ru-RU" sz="3200" b="1" i="1" dirty="0" err="1" smtClean="0">
                <a:solidFill>
                  <a:srgbClr val="FFC000"/>
                </a:solidFill>
              </a:rPr>
              <a:t>Витаминки</a:t>
            </a:r>
            <a:r>
              <a:rPr lang="ru-RU" sz="3200" b="1" i="1" dirty="0" smtClean="0">
                <a:solidFill>
                  <a:srgbClr val="FFC000"/>
                </a:solidFill>
              </a:rPr>
              <a:t>»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70013" y="1412875"/>
            <a:ext cx="7772400" cy="5256213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Лук от </a:t>
            </a:r>
            <a:r>
              <a:rPr lang="ru-RU" altLang="ru-RU" i="1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 недуг.</a:t>
            </a:r>
            <a:r>
              <a:rPr lang="ru-RU" altLang="ru-RU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	 </a:t>
            </a:r>
            <a:endParaRPr lang="ru-RU" altLang="ru-RU" sz="2800" smtClean="0">
              <a:solidFill>
                <a:srgbClr val="51FB5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Без соли  не вкусно, </a:t>
            </a:r>
            <a:r>
              <a:rPr lang="ru-RU" altLang="ru-RU" i="1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без хлеба не сытно.	</a:t>
            </a:r>
            <a:r>
              <a:rPr lang="ru-RU" altLang="ru-RU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</a:t>
            </a:r>
            <a:endParaRPr lang="ru-RU" altLang="ru-RU" sz="2800" smtClean="0">
              <a:solidFill>
                <a:srgbClr val="51FB5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Гриб да огурец </a:t>
            </a:r>
            <a:r>
              <a:rPr lang="ru-RU" altLang="ru-RU" i="1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животе не жилец.	</a:t>
            </a:r>
            <a:r>
              <a:rPr lang="ru-RU" altLang="ru-RU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</a:t>
            </a:r>
            <a:endParaRPr lang="ru-RU" altLang="ru-RU" sz="2800" smtClean="0">
              <a:solidFill>
                <a:srgbClr val="51FB5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Гречневая каша – </a:t>
            </a:r>
            <a:r>
              <a:rPr lang="ru-RU" altLang="ru-RU" i="1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матушка наша,</a:t>
            </a:r>
            <a:endParaRPr lang="ru-RU" altLang="ru-RU" sz="2800" i="1" smtClean="0">
              <a:solidFill>
                <a:srgbClr val="51FB5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i="1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altLang="ru-RU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хлебец ржаной </a:t>
            </a:r>
            <a:r>
              <a:rPr lang="ru-RU" altLang="ru-RU" i="1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отец наш родной			</a:t>
            </a:r>
            <a:endParaRPr lang="ru-RU" altLang="ru-RU" smtClean="0">
              <a:solidFill>
                <a:srgbClr val="51FB5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700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36449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115175" y="-122237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811713" y="-122237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323013" y="52514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227388" y="52514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66013">
            <a:off x="2193925" y="-4254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164934">
            <a:off x="395288" y="4724399"/>
            <a:ext cx="1079500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115175" y="11017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75656" y="267494"/>
            <a:ext cx="4968552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FF"/>
                </a:solidFill>
              </a:rPr>
              <a:t>6 задание </a:t>
            </a:r>
            <a:br>
              <a:rPr lang="ru-RU" sz="3200" b="1" dirty="0" smtClean="0">
                <a:solidFill>
                  <a:srgbClr val="FF00FF"/>
                </a:solidFill>
              </a:rPr>
            </a:br>
            <a:r>
              <a:rPr lang="ru-RU" sz="3200" b="1" dirty="0" smtClean="0">
                <a:solidFill>
                  <a:srgbClr val="FF00FF"/>
                </a:solidFill>
              </a:rPr>
              <a:t>Музыкальная пауза</a:t>
            </a:r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780928"/>
            <a:ext cx="2304256" cy="2087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4" name="Текст 1"/>
          <p:cNvSpPr>
            <a:spLocks noGrp="1"/>
          </p:cNvSpPr>
          <p:nvPr>
            <p:ph type="body" idx="4294967295"/>
          </p:nvPr>
        </p:nvSpPr>
        <p:spPr>
          <a:xfrm>
            <a:off x="755650" y="1844675"/>
            <a:ext cx="6337300" cy="720725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rgbClr val="FFFF00"/>
                </a:solidFill>
              </a:rPr>
              <a:t>Угадайте песню</a:t>
            </a: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437112"/>
            <a:ext cx="226503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232472" cy="165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27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1160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18446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9161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339482">
            <a:off x="7513638" y="46228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33575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2603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333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24209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2565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0525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241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17197">
            <a:off x="3344863" y="46037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279023">
            <a:off x="1692275" y="4724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0" name="Picture 11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252869">
            <a:off x="0" y="4724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C000"/>
                </a:solidFill>
              </a:rPr>
              <a:t>Команда «</a:t>
            </a:r>
            <a:r>
              <a:rPr lang="ru-RU" sz="3200" b="1" i="1" dirty="0" err="1" smtClean="0">
                <a:solidFill>
                  <a:srgbClr val="FFC000"/>
                </a:solidFill>
              </a:rPr>
              <a:t>Витаминки</a:t>
            </a:r>
            <a:r>
              <a:rPr lang="ru-RU" sz="3200" b="1" i="1" dirty="0" smtClean="0">
                <a:solidFill>
                  <a:srgbClr val="FFC000"/>
                </a:solidFill>
              </a:rPr>
              <a:t>»</a:t>
            </a:r>
            <a:endParaRPr lang="ru-RU" sz="3200" dirty="0" smtClean="0">
              <a:solidFill>
                <a:srgbClr val="FFC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00113" y="1412875"/>
            <a:ext cx="7786687" cy="50419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51FB51"/>
                </a:solidFill>
                <a:latin typeface="Times New Roman"/>
                <a:ea typeface="Calibri"/>
                <a:cs typeface="Times New Roman"/>
              </a:rPr>
              <a:t>1.</a:t>
            </a:r>
            <a:r>
              <a:rPr lang="ru-RU" sz="3200" dirty="0" smtClean="0">
                <a:solidFill>
                  <a:srgbClr val="51FB51"/>
                </a:solidFill>
                <a:latin typeface="Times New Roman"/>
                <a:ea typeface="Calibri"/>
                <a:cs typeface="Times New Roman"/>
              </a:rPr>
              <a:t>Антошка, Антошка – пойдём  копать картошку…	 </a:t>
            </a:r>
            <a:endParaRPr lang="ru-RU" sz="3200" dirty="0" smtClean="0">
              <a:solidFill>
                <a:srgbClr val="51FB51"/>
              </a:solidFill>
              <a:latin typeface="Calibri"/>
              <a:ea typeface="Calibri"/>
              <a:cs typeface="Times New Roman"/>
            </a:endParaRPr>
          </a:p>
          <a:p>
            <a:pPr marL="448056" indent="-384048" algn="just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51FB51"/>
                </a:solidFill>
                <a:latin typeface="Times New Roman"/>
                <a:ea typeface="Calibri"/>
                <a:cs typeface="Times New Roman"/>
              </a:rPr>
              <a:t>2.   Калинка - малинка… 				 </a:t>
            </a:r>
            <a:endParaRPr lang="ru-RU" sz="3200" dirty="0" smtClean="0">
              <a:solidFill>
                <a:srgbClr val="51FB51"/>
              </a:solidFill>
              <a:latin typeface="Calibri"/>
              <a:ea typeface="Calibri"/>
              <a:cs typeface="Times New Roman"/>
            </a:endParaRP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51FB51"/>
                </a:solidFill>
                <a:latin typeface="Times New Roman"/>
                <a:ea typeface="Calibri"/>
                <a:cs typeface="Times New Roman"/>
              </a:rPr>
              <a:t> 3.  Эх, яблочко, да на тарелочке...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51FB51"/>
                </a:solidFill>
                <a:latin typeface="Times New Roman"/>
                <a:ea typeface="Calibri"/>
                <a:cs typeface="Times New Roman"/>
              </a:rPr>
              <a:t> 4</a:t>
            </a:r>
            <a:r>
              <a:rPr lang="ru-RU" dirty="0" smtClean="0">
                <a:solidFill>
                  <a:srgbClr val="51FB51"/>
                </a:solidFill>
                <a:latin typeface="Times New Roman"/>
                <a:ea typeface="Calibri"/>
                <a:cs typeface="Times New Roman"/>
              </a:rPr>
              <a:t>.  </a:t>
            </a:r>
            <a:r>
              <a:rPr lang="ru-RU" dirty="0" err="1" smtClean="0">
                <a:solidFill>
                  <a:srgbClr val="51FB51"/>
                </a:solidFill>
                <a:latin typeface="Times New Roman"/>
                <a:ea typeface="Calibri"/>
                <a:cs typeface="Times New Roman"/>
              </a:rPr>
              <a:t>Чунга</a:t>
            </a:r>
            <a:r>
              <a:rPr lang="ru-RU" dirty="0" smtClean="0">
                <a:solidFill>
                  <a:srgbClr val="51FB5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rgbClr val="51FB51"/>
                </a:solidFill>
                <a:latin typeface="Times New Roman"/>
                <a:ea typeface="Calibri"/>
                <a:cs typeface="Times New Roman"/>
              </a:rPr>
              <a:t>чанга</a:t>
            </a:r>
            <a:r>
              <a:rPr lang="ru-RU" dirty="0" smtClean="0">
                <a:solidFill>
                  <a:srgbClr val="51FB51"/>
                </a:solidFill>
                <a:latin typeface="Times New Roman"/>
                <a:ea typeface="Calibri"/>
                <a:cs typeface="Times New Roman"/>
              </a:rPr>
              <a:t>. Ешь кокосы, жуй  бананы…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>
                <a:solidFill>
                  <a:srgbClr val="51FB51"/>
                </a:solidFill>
                <a:latin typeface="Times New Roman"/>
                <a:ea typeface="Calibri"/>
                <a:cs typeface="Times New Roman"/>
              </a:rPr>
              <a:t> 5.   Пейте дети молоко, будете здоровы…</a:t>
            </a:r>
            <a:endParaRPr lang="ru-RU" sz="3200" dirty="0" smtClean="0">
              <a:solidFill>
                <a:srgbClr val="51FB51"/>
              </a:solidFill>
              <a:latin typeface="Calibri"/>
              <a:ea typeface="Calibri"/>
              <a:cs typeface="Times New Roman"/>
            </a:endParaRP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kern="150" dirty="0" smtClean="0">
                <a:solidFill>
                  <a:srgbClr val="51FB51"/>
                </a:solidFill>
                <a:latin typeface="Times New Roman"/>
                <a:ea typeface="Lucida Sans Unicode"/>
                <a:cs typeface="Times New Roman"/>
              </a:rPr>
              <a:t> </a:t>
            </a:r>
            <a:endParaRPr lang="ru-RU" sz="3200" dirty="0" smtClean="0">
              <a:solidFill>
                <a:srgbClr val="51FB51"/>
              </a:solidFill>
              <a:latin typeface="Calibri"/>
              <a:ea typeface="Calibri"/>
              <a:cs typeface="Times New Roman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1748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83374">
            <a:off x="7512050" y="49720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31416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34092">
            <a:off x="6591300" y="-287337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386388" y="49895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07109">
            <a:off x="4652963" y="-1651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56915">
            <a:off x="2735263" y="508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9922">
            <a:off x="1036638" y="-439737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32845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154363" y="50625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6438" y="50625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7651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6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 anchor="t"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66"/>
                </a:solidFill>
              </a:rPr>
              <a:t>Команда «ДНК»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00113" y="1125538"/>
            <a:ext cx="8064500" cy="5329237"/>
          </a:xfrm>
        </p:spPr>
        <p:txBody>
          <a:bodyPr/>
          <a:lstStyle/>
          <a:p>
            <a:pPr marL="0" indent="0" algn="just" eaLnBrk="1" hangingPunct="1">
              <a:lnSpc>
                <a:spcPct val="115000"/>
              </a:lnSpc>
              <a:buFontTx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Конфетки 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бараночки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 			 </a:t>
            </a:r>
            <a:endParaRPr lang="ru-RU" sz="32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15000"/>
              </a:lnSpc>
              <a:buFontTx/>
              <a:buNone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Ягода малина, нас к себе манила… 	 </a:t>
            </a:r>
            <a:endParaRPr lang="ru-RU" sz="3200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Яблоки на снегу... 	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Я песню как ветер несу по волнам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 хлеба горбушку и ту пополам…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Два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кусочика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колбаски, у меня лежали   на столе, Ты рассказывал мне сказки, только я не верила тебе… </a:t>
            </a:r>
            <a:endParaRPr lang="ru-RU" sz="3200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2772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34290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9810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67475" y="-5270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3659188" y="-5270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76422">
            <a:off x="955675" y="-458787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9001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70713" y="50625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522788" y="52514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30400" y="52514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5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11561" y="247650"/>
            <a:ext cx="6480720" cy="1381125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FF"/>
                </a:solidFill>
              </a:rPr>
              <a:t>7 задание </a:t>
            </a:r>
            <a:br>
              <a:rPr lang="ru-RU" sz="3200" b="1" dirty="0" smtClean="0">
                <a:solidFill>
                  <a:srgbClr val="FF00FF"/>
                </a:solidFill>
              </a:rPr>
            </a:br>
            <a:r>
              <a:rPr lang="ru-RU" sz="3200" b="1" dirty="0" smtClean="0">
                <a:solidFill>
                  <a:srgbClr val="FF00FF"/>
                </a:solidFill>
              </a:rPr>
              <a:t>Вопросы и ответы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2458505" cy="27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260648"/>
            <a:ext cx="1798637" cy="2017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797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1160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14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7082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26368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42926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54451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292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4843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18446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0605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9972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7163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2926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0133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603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433314"/>
          </a:xfrm>
        </p:spPr>
        <p:txBody>
          <a:bodyPr anchor="t"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C000"/>
                </a:solidFill>
              </a:rPr>
              <a:t>Команда «</a:t>
            </a:r>
            <a:r>
              <a:rPr lang="ru-RU" sz="3200" b="1" i="1" dirty="0" err="1" smtClean="0">
                <a:solidFill>
                  <a:srgbClr val="FFC000"/>
                </a:solidFill>
              </a:rPr>
              <a:t>Витаминки</a:t>
            </a:r>
            <a:r>
              <a:rPr lang="ru-RU" sz="3200" b="1" i="1" dirty="0" smtClean="0">
                <a:solidFill>
                  <a:srgbClr val="FFC000"/>
                </a:solidFill>
              </a:rPr>
              <a:t>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813" y="1882775"/>
            <a:ext cx="6769100" cy="457200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51FB51"/>
                </a:solidFill>
                <a:latin typeface="+mj-lt"/>
                <a:ea typeface="Calibri"/>
                <a:cs typeface="Times New Roman"/>
              </a:rPr>
              <a:t>1.майонез; кетчуп;</a:t>
            </a:r>
            <a:endParaRPr lang="ru-RU" sz="2800" dirty="0">
              <a:solidFill>
                <a:srgbClr val="51FB51"/>
              </a:solidFill>
              <a:latin typeface="+mj-lt"/>
              <a:ea typeface="Calibri"/>
              <a:cs typeface="Times New Roman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51FB51"/>
                </a:solidFill>
                <a:latin typeface="+mj-lt"/>
                <a:ea typeface="Calibri"/>
                <a:cs typeface="Times New Roman"/>
              </a:rPr>
              <a:t>2.блинчики с мясом; 	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51FB51"/>
                </a:solidFill>
                <a:latin typeface="+mj-lt"/>
                <a:ea typeface="Calibri"/>
                <a:cs typeface="Times New Roman"/>
              </a:rPr>
              <a:t>3. яичница-глазунья; 	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51FB51"/>
                </a:solidFill>
                <a:latin typeface="+mj-lt"/>
                <a:ea typeface="Calibri"/>
                <a:cs typeface="Times New Roman"/>
              </a:rPr>
              <a:t>4. торты, пирожное; 	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51FB51"/>
                </a:solidFill>
                <a:latin typeface="+mj-lt"/>
                <a:ea typeface="Calibri"/>
                <a:cs typeface="Times New Roman"/>
              </a:rPr>
              <a:t>5. макароны по </a:t>
            </a:r>
            <a:r>
              <a:rPr lang="ru-RU" sz="2800" dirty="0" err="1" smtClean="0">
                <a:solidFill>
                  <a:srgbClr val="51FB51"/>
                </a:solidFill>
                <a:latin typeface="+mj-lt"/>
                <a:ea typeface="Calibri"/>
                <a:cs typeface="Times New Roman"/>
              </a:rPr>
              <a:t>флотски</a:t>
            </a:r>
            <a:r>
              <a:rPr lang="ru-RU" sz="2800" dirty="0" smtClean="0">
                <a:solidFill>
                  <a:srgbClr val="51FB51"/>
                </a:solidFill>
                <a:latin typeface="+mj-lt"/>
                <a:ea typeface="Calibri"/>
                <a:cs typeface="Times New Roman"/>
              </a:rPr>
              <a:t>;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51FB51"/>
                </a:solidFill>
                <a:latin typeface="+mj-lt"/>
                <a:ea typeface="Calibri"/>
                <a:cs typeface="Times New Roman"/>
              </a:rPr>
              <a:t>6. кофе натуральный;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51FB51"/>
                </a:solidFill>
                <a:latin typeface="+mj-lt"/>
                <a:ea typeface="Calibri"/>
                <a:cs typeface="Times New Roman"/>
              </a:rPr>
              <a:t>7.консервированная продукция с уксусной кислоты;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51FB51"/>
                </a:solidFill>
                <a:latin typeface="+mj-lt"/>
                <a:ea typeface="Calibri"/>
                <a:cs typeface="Times New Roman"/>
              </a:rPr>
              <a:t>8. газированные напитки.</a:t>
            </a:r>
            <a:endParaRPr lang="ru-RU" sz="2800" dirty="0">
              <a:solidFill>
                <a:srgbClr val="51FB5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34820" name="Текст 3"/>
          <p:cNvSpPr>
            <a:spLocks noGrp="1"/>
          </p:cNvSpPr>
          <p:nvPr>
            <p:ph type="body" idx="4294967295"/>
          </p:nvPr>
        </p:nvSpPr>
        <p:spPr>
          <a:xfrm>
            <a:off x="539750" y="1196975"/>
            <a:ext cx="8604250" cy="6477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00FF"/>
                </a:solidFill>
              </a:rPr>
              <a:t>Продукты и блюда, запрещенные в д/ саду </a:t>
            </a:r>
            <a:r>
              <a:rPr lang="ru-RU" altLang="ru-RU" sz="2800" smtClean="0">
                <a:solidFill>
                  <a:srgbClr val="FF00FF"/>
                </a:solidFill>
              </a:rPr>
              <a:t>	</a:t>
            </a:r>
          </a:p>
        </p:txBody>
      </p:sp>
      <p:pic>
        <p:nvPicPr>
          <p:cNvPr id="34821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2603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7082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57057">
            <a:off x="6994525" y="52038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6750" y="-1936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22563" y="-338137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89072">
            <a:off x="523875" y="-201612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926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52513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66"/>
                </a:solidFill>
              </a:rPr>
              <a:t>Команда «ДНК»</a:t>
            </a:r>
          </a:p>
        </p:txBody>
      </p:sp>
      <p:sp>
        <p:nvSpPr>
          <p:cNvPr id="28675" name="Текст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9144000" cy="1079500"/>
          </a:xfrm>
        </p:spPr>
        <p:txBody>
          <a:bodyPr anchor="ctr">
            <a:normAutofit fontScale="25000" lnSpcReduction="20000"/>
          </a:bodyPr>
          <a:lstStyle/>
          <a:p>
            <a:pPr marL="448056" indent="-384048" algn="just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48056" indent="-384048" algn="just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0400" b="1" dirty="0" smtClean="0">
                <a:solidFill>
                  <a:srgbClr val="FF00FF"/>
                </a:solidFill>
                <a:latin typeface="+mj-lt"/>
                <a:ea typeface="Calibri" pitchFamily="34" charset="0"/>
                <a:cs typeface="Times New Roman" pitchFamily="18" charset="0"/>
              </a:rPr>
              <a:t>Самые покупаемые продукты в магазине, которые очень хочется поесть, но нельзя их детям. 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0400" b="1" dirty="0" smtClean="0">
              <a:solidFill>
                <a:srgbClr val="FF00FF"/>
              </a:solidFill>
              <a:ea typeface="Calibri" pitchFamily="34" charset="0"/>
            </a:endParaRPr>
          </a:p>
        </p:txBody>
      </p:sp>
      <p:sp>
        <p:nvSpPr>
          <p:cNvPr id="28676" name="Объект 4"/>
          <p:cNvSpPr>
            <a:spLocks noGrp="1"/>
          </p:cNvSpPr>
          <p:nvPr>
            <p:ph sz="half" idx="4294967295"/>
          </p:nvPr>
        </p:nvSpPr>
        <p:spPr>
          <a:xfrm>
            <a:off x="1943100" y="2205038"/>
            <a:ext cx="7200900" cy="4103687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1.сухарики; </a:t>
            </a:r>
            <a:endParaRPr lang="ru-RU" altLang="ru-RU" sz="280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лимонад; 			</a:t>
            </a:r>
            <a:endParaRPr lang="ru-RU" altLang="ru-RU" sz="280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чипсы; 				 </a:t>
            </a:r>
            <a:endParaRPr lang="ru-RU" altLang="ru-RU" sz="280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пепси-кола; 			 </a:t>
            </a:r>
            <a:endParaRPr lang="ru-RU" altLang="ru-RU" sz="280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шоколад; 	</a:t>
            </a:r>
            <a:endParaRPr lang="ru-RU" altLang="ru-RU" sz="280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8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6.супы консерванты (одноразовые).</a:t>
            </a:r>
            <a:r>
              <a:rPr lang="ru-RU" altLang="ru-RU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5845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43738" y="-5270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724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25660">
            <a:off x="7740650" y="23495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24395">
            <a:off x="6035675" y="25479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46666">
            <a:off x="3421063" y="-420687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6438" y="-5270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5870">
            <a:off x="458788" y="21875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219700" y="5300663"/>
            <a:ext cx="981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32025" y="5337175"/>
            <a:ext cx="908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59371">
            <a:off x="342900" y="43338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C000"/>
                </a:solidFill>
              </a:rPr>
              <a:t>Команда «</a:t>
            </a:r>
            <a:r>
              <a:rPr lang="ru-RU" sz="3200" b="1" i="1" dirty="0" err="1" smtClean="0">
                <a:solidFill>
                  <a:srgbClr val="FFC000"/>
                </a:solidFill>
              </a:rPr>
              <a:t>Витаминки</a:t>
            </a:r>
            <a:r>
              <a:rPr lang="ru-RU" sz="3200" b="1" i="1" dirty="0" smtClean="0">
                <a:solidFill>
                  <a:srgbClr val="FFC000"/>
                </a:solidFill>
              </a:rPr>
              <a:t>»</a:t>
            </a:r>
            <a:endParaRPr lang="ru-RU" sz="3200" dirty="0" smtClean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63713" y="1882775"/>
            <a:ext cx="6337300" cy="4572000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3200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запеканки творожные;.</a:t>
            </a:r>
            <a:endParaRPr lang="ru-RU" altLang="ru-RU" sz="3200" smtClean="0">
              <a:solidFill>
                <a:srgbClr val="51FB5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3200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творог;	</a:t>
            </a:r>
            <a:endParaRPr lang="ru-RU" altLang="ru-RU" sz="3200" smtClean="0">
              <a:solidFill>
                <a:srgbClr val="51FB5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3200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омлет с овощами;</a:t>
            </a:r>
            <a:endParaRPr lang="ru-RU" altLang="ru-RU" sz="3200" smtClean="0">
              <a:solidFill>
                <a:srgbClr val="51FB5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3200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молочно-кислые продукты;	</a:t>
            </a:r>
            <a:endParaRPr lang="ru-RU" altLang="ru-RU" sz="3200" smtClean="0">
              <a:solidFill>
                <a:srgbClr val="51FB5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3200" smtClean="0">
                <a:solidFill>
                  <a:srgbClr val="51FB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5.салаты овощные и фруктовые.	</a:t>
            </a:r>
            <a:endParaRPr lang="ru-RU" altLang="ru-RU" sz="3200" smtClean="0">
              <a:solidFill>
                <a:srgbClr val="51FB5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8" name="Текст 2"/>
          <p:cNvSpPr>
            <a:spLocks noGrp="1"/>
          </p:cNvSpPr>
          <p:nvPr>
            <p:ph type="body" idx="4294967295"/>
          </p:nvPr>
        </p:nvSpPr>
        <p:spPr>
          <a:xfrm>
            <a:off x="2232025" y="1196975"/>
            <a:ext cx="6911975" cy="977900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defRPr/>
            </a:pPr>
            <a:r>
              <a:rPr lang="ru-RU" sz="2800" b="1" dirty="0" smtClean="0">
                <a:solidFill>
                  <a:srgbClr val="FF00FF"/>
                </a:solidFill>
                <a:latin typeface="+mj-lt"/>
                <a:ea typeface="Calibri" pitchFamily="34" charset="0"/>
                <a:cs typeface="Times New Roman" pitchFamily="18" charset="0"/>
              </a:rPr>
              <a:t>Что  полезно  на ужин?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869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6394450" y="-5270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899275" y="49180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0" y="33575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0" y="6921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46525" y="-5270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99150">
            <a:off x="614363" y="476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10426">
            <a:off x="250825" y="20605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451350" y="49895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930400" y="49895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8040">
            <a:off x="334963" y="42703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66"/>
                </a:solidFill>
              </a:rPr>
              <a:t>Команда «ДНК»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68538" y="1916113"/>
            <a:ext cx="4967287" cy="4538662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32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свежие продукты;		</a:t>
            </a:r>
            <a:endParaRPr lang="ru-RU" altLang="ru-RU" sz="320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32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любовь;			</a:t>
            </a:r>
            <a:endParaRPr lang="ru-RU" altLang="ru-RU" sz="320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32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настроение;	</a:t>
            </a:r>
            <a:endParaRPr lang="ru-RU" altLang="ru-RU" sz="320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32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душа;				</a:t>
            </a:r>
            <a:endParaRPr lang="ru-RU" altLang="ru-RU" sz="320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ru-RU" altLang="ru-RU" sz="320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рецепт. 			</a:t>
            </a:r>
            <a:endParaRPr lang="ru-RU" altLang="ru-RU" sz="320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altLang="ru-RU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2" name="Текст 2"/>
          <p:cNvSpPr>
            <a:spLocks noGrp="1"/>
          </p:cNvSpPr>
          <p:nvPr>
            <p:ph type="body" idx="4294967295"/>
          </p:nvPr>
        </p:nvSpPr>
        <p:spPr>
          <a:xfrm>
            <a:off x="539750" y="1125538"/>
            <a:ext cx="8604250" cy="1049337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rgbClr val="FF00FF"/>
                </a:solidFill>
                <a:latin typeface="+mj-lt"/>
              </a:rPr>
              <a:t>Что помогает на кухне, готовить вкусную еду?</a:t>
            </a:r>
            <a:r>
              <a:rPr lang="ru-RU" sz="2600" dirty="0" smtClean="0">
                <a:solidFill>
                  <a:srgbClr val="FF00FF"/>
                </a:solidFill>
                <a:latin typeface="Times New Roman" pitchFamily="18" charset="0"/>
              </a:rPr>
              <a:t>	</a:t>
            </a:r>
            <a:r>
              <a:rPr lang="ru-RU" sz="2800" dirty="0" smtClean="0">
                <a:solidFill>
                  <a:srgbClr val="FF00FF"/>
                </a:solidFill>
                <a:latin typeface="Times New Roman" pitchFamily="18" charset="0"/>
              </a:rPr>
              <a:t>	</a:t>
            </a:r>
            <a:endParaRPr lang="ru-RU" sz="2800" dirty="0" smtClean="0">
              <a:solidFill>
                <a:srgbClr val="FF00FF"/>
              </a:solidFill>
            </a:endParaRPr>
          </a:p>
        </p:txBody>
      </p:sp>
      <p:pic>
        <p:nvPicPr>
          <p:cNvPr id="37893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186613" y="-5270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162425" y="-5270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4724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4923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5573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47318">
            <a:off x="887413" y="-4508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37041">
            <a:off x="6130925" y="43227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090988" y="49895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27163" y="49895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1" descr="st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3286">
            <a:off x="495300" y="38385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47650"/>
            <a:ext cx="4895850" cy="1453158"/>
          </a:xfrm>
        </p:spPr>
        <p:txBody>
          <a:bodyPr anchor="t"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> </a:t>
            </a:r>
            <a:r>
              <a:rPr lang="ru-RU" sz="4000" b="1" dirty="0">
                <a:solidFill>
                  <a:srgbClr val="FF00FF"/>
                </a:solidFill>
              </a:rPr>
              <a:t>1 задание</a:t>
            </a:r>
            <a:r>
              <a:rPr lang="ru-RU" sz="4000" b="1" dirty="0" smtClean="0">
                <a:solidFill>
                  <a:srgbClr val="FF00FF"/>
                </a:solidFill>
                <a:latin typeface="+mn-lt"/>
              </a:rPr>
              <a:t>   </a:t>
            </a:r>
            <a:r>
              <a:rPr lang="ru-RU" sz="4000" b="1" u="sng" dirty="0" smtClean="0">
                <a:solidFill>
                  <a:srgbClr val="FF00FF"/>
                </a:solidFill>
                <a:latin typeface="+mn-lt"/>
              </a:rPr>
              <a:t>Р</a:t>
            </a:r>
            <a:r>
              <a:rPr lang="ru-RU" sz="3200" b="1" u="sng" dirty="0" smtClean="0">
                <a:solidFill>
                  <a:srgbClr val="FF00FF"/>
                </a:solidFill>
                <a:latin typeface="+mn-lt"/>
              </a:rPr>
              <a:t>азминка</a:t>
            </a:r>
            <a:r>
              <a:rPr lang="ru-RU" sz="4000" b="1" dirty="0" smtClean="0">
                <a:solidFill>
                  <a:srgbClr val="FF00FF"/>
                </a:solidFill>
                <a:latin typeface="+mn-lt"/>
              </a:rPr>
              <a:t>              </a:t>
            </a: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rgbClr val="FFFF00"/>
                </a:solidFill>
                <a:latin typeface="+mn-lt"/>
              </a:rPr>
              <a:t>Отгадайте загадку?</a:t>
            </a:r>
            <a:endParaRPr lang="ru-RU" sz="3600" b="1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60407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89040"/>
            <a:ext cx="133926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9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09797">
            <a:off x="644525" y="2460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303963" y="36576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71028">
            <a:off x="-80963" y="3906838"/>
            <a:ext cx="1087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09797">
            <a:off x="1831975" y="25511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09797">
            <a:off x="5648325" y="47386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09797">
            <a:off x="3776663" y="23352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00132">
            <a:off x="1884363" y="8921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09797">
            <a:off x="7419975" y="47386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79867">
            <a:off x="274638" y="20288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7986">
            <a:off x="5595938" y="4460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0"/>
            <a:ext cx="11160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32173">
            <a:off x="2455069" y="5347494"/>
            <a:ext cx="7858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27989">
            <a:off x="4325938" y="3327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59843">
            <a:off x="5702300" y="24495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74972">
            <a:off x="3357563" y="-4000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43560">
            <a:off x="7513638" y="27384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23427">
            <a:off x="4162425" y="48641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17339">
            <a:off x="849313" y="46259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1"/>
          <p:cNvSpPr>
            <a:spLocks noGrp="1"/>
          </p:cNvSpPr>
          <p:nvPr>
            <p:ph idx="1"/>
          </p:nvPr>
        </p:nvSpPr>
        <p:spPr>
          <a:xfrm>
            <a:off x="1403350" y="476250"/>
            <a:ext cx="7739063" cy="5689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5400" smtClean="0">
                <a:solidFill>
                  <a:srgbClr val="FF00FF"/>
                </a:solidFill>
              </a:rPr>
              <a:t>     Спасибо </a:t>
            </a:r>
          </a:p>
          <a:p>
            <a:pPr marL="0" indent="0" eaLnBrk="1" hangingPunct="1">
              <a:buFontTx/>
              <a:buNone/>
            </a:pPr>
            <a:r>
              <a:rPr lang="ru-RU" altLang="ru-RU" sz="5400" smtClean="0">
                <a:solidFill>
                  <a:srgbClr val="FF00FF"/>
                </a:solidFill>
              </a:rPr>
              <a:t>	   Всем</a:t>
            </a:r>
          </a:p>
          <a:p>
            <a:pPr marL="0" indent="0" eaLnBrk="1" hangingPunct="1">
              <a:buFontTx/>
              <a:buNone/>
            </a:pPr>
            <a:r>
              <a:rPr lang="ru-RU" altLang="ru-RU" sz="5400" smtClean="0">
                <a:solidFill>
                  <a:srgbClr val="FF00FF"/>
                </a:solidFill>
              </a:rPr>
              <a:t> 	за работу!</a:t>
            </a:r>
          </a:p>
        </p:txBody>
      </p:sp>
      <p:pic>
        <p:nvPicPr>
          <p:cNvPr id="2355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4664"/>
            <a:ext cx="1831215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339693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7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3339">
            <a:off x="7177088" y="46085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99910">
            <a:off x="7291388" y="30226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07173">
            <a:off x="6016625" y="25161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5085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4048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722563" y="-5270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7732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93787">
            <a:off x="4251325" y="460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565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21055">
            <a:off x="157163" y="46037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1" descr="st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4762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1370013" y="476250"/>
            <a:ext cx="7523162" cy="6121400"/>
          </a:xfrm>
          <a:solidFill>
            <a:srgbClr val="00B0F0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Желаем</a:t>
            </a:r>
            <a:r>
              <a:rPr lang="ru-RU" altLang="ru-RU" sz="4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Вам всем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цвести, расти!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Копить, крепить здоровье,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4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Оно для дальнего пути –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Главнейшее условие!</a:t>
            </a:r>
          </a:p>
          <a:p>
            <a:pPr marL="0" indent="0" eaLnBrk="1" hangingPunct="1">
              <a:buFontTx/>
              <a:buNone/>
            </a:pPr>
            <a:endParaRPr lang="ru-RU" altLang="ru-RU" sz="6000" smtClean="0"/>
          </a:p>
        </p:txBody>
      </p:sp>
      <p:pic>
        <p:nvPicPr>
          <p:cNvPr id="39939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350"/>
            <a:ext cx="11160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292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287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724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2292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724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52292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9418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45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54138" y="7413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722563" y="11017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951672">
            <a:off x="7064375" y="3000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1771437" cy="15841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48680"/>
            <a:ext cx="1746021" cy="15841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725144"/>
            <a:ext cx="1800200" cy="1584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1" y="548680"/>
            <a:ext cx="1755434" cy="1584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5977" y="547688"/>
            <a:ext cx="1728192" cy="1584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672" y="2564904"/>
            <a:ext cx="1830925" cy="15841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4" y="2636912"/>
            <a:ext cx="1800200" cy="15841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5976" y="4725144"/>
            <a:ext cx="1728744" cy="15841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298" name="Picture 11" descr="star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49175">
            <a:off x="125413" y="13112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star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947750">
            <a:off x="307975" y="30480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1" descr="star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612891">
            <a:off x="406400" y="46466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1" descr="star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12088" y="43656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1" descr="star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25" y="4724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1" descr="star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24923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1" descr="star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8038" y="4048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1" descr="star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0425" y="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1" descr="star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0425" y="22764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1" descr="star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44370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5472608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FF"/>
                </a:solidFill>
              </a:rPr>
              <a:t>2 задание </a:t>
            </a:r>
            <a:r>
              <a:rPr lang="ru-RU" b="1" dirty="0" smtClean="0">
                <a:solidFill>
                  <a:srgbClr val="FF00FF"/>
                </a:solidFill>
              </a:rPr>
              <a:t/>
            </a:r>
            <a:br>
              <a:rPr lang="ru-RU" b="1" dirty="0" smtClean="0">
                <a:solidFill>
                  <a:srgbClr val="FF00FF"/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	</a:t>
            </a:r>
            <a:r>
              <a:rPr lang="ru-RU" sz="3200" b="1" dirty="0" err="1" smtClean="0">
                <a:solidFill>
                  <a:srgbClr val="FF00FF"/>
                </a:solidFill>
              </a:rPr>
              <a:t>Знайки</a:t>
            </a:r>
            <a:endParaRPr lang="ru-RU" sz="3200" b="1" dirty="0" smtClean="0">
              <a:solidFill>
                <a:srgbClr val="FF00FF"/>
              </a:solidFill>
            </a:endParaRPr>
          </a:p>
        </p:txBody>
      </p:sp>
      <p:sp>
        <p:nvSpPr>
          <p:cNvPr id="13315" name="Текст 5"/>
          <p:cNvSpPr>
            <a:spLocks noGrp="1"/>
          </p:cNvSpPr>
          <p:nvPr>
            <p:ph idx="1"/>
          </p:nvPr>
        </p:nvSpPr>
        <p:spPr>
          <a:xfrm>
            <a:off x="323850" y="1628775"/>
            <a:ext cx="8362950" cy="4826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3600" smtClean="0">
                <a:solidFill>
                  <a:srgbClr val="FFFF00"/>
                </a:solidFill>
              </a:rPr>
              <a:t>Выберите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3600" smtClean="0">
                <a:solidFill>
                  <a:srgbClr val="FFFF00"/>
                </a:solidFill>
              </a:rPr>
              <a:t>правильное слово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31640" y="3789040"/>
            <a:ext cx="1872208" cy="237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7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23512">
            <a:off x="6440488" y="47402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7893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34290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63234">
            <a:off x="5435600" y="32845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24881">
            <a:off x="4140200" y="49418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207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16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3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1" descr="sta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762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60350"/>
            <a:ext cx="11160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32655"/>
            <a:ext cx="2016000" cy="209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877888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C000"/>
                </a:solidFill>
              </a:rPr>
              <a:t>Команда «</a:t>
            </a:r>
            <a:r>
              <a:rPr lang="ru-RU" sz="4000" b="1" i="1" dirty="0" err="1" smtClean="0">
                <a:solidFill>
                  <a:srgbClr val="FFC000"/>
                </a:solidFill>
              </a:rPr>
              <a:t>Витаминки</a:t>
            </a:r>
            <a:r>
              <a:rPr lang="ru-RU" sz="4000" b="1" i="1" dirty="0" smtClean="0">
                <a:solidFill>
                  <a:srgbClr val="FFC000"/>
                </a:solidFill>
              </a:rPr>
              <a:t>»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4077072"/>
            <a:ext cx="1800000" cy="1944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149080"/>
            <a:ext cx="1800000" cy="1944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340768"/>
            <a:ext cx="1645920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1340768"/>
            <a:ext cx="1656000" cy="20610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343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93663" y="1174750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580282">
            <a:off x="4564063" y="712788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900799">
            <a:off x="595313" y="2727325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606925" y="2170113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7850188" y="1030288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44344">
            <a:off x="582613" y="4616450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606925" y="3467100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7850188" y="3551238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1065213" y="49213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134225" y="5259388"/>
            <a:ext cx="708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4533900" y="4906963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2778125" y="5135563"/>
            <a:ext cx="7080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805085"/>
          </a:xfrm>
        </p:spPr>
        <p:txBody>
          <a:bodyPr anchor="b"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66FF"/>
                </a:solidFill>
              </a:rPr>
              <a:t/>
            </a:r>
            <a:br>
              <a:rPr lang="ru-RU" sz="4000" b="1" dirty="0" smtClean="0">
                <a:solidFill>
                  <a:srgbClr val="0066FF"/>
                </a:solidFill>
              </a:rPr>
            </a:br>
            <a:r>
              <a:rPr lang="ru-RU" sz="4400" b="1" i="1" dirty="0" smtClean="0">
                <a:solidFill>
                  <a:srgbClr val="FF0000"/>
                </a:solidFill>
              </a:rPr>
              <a:t>Команда «ДНК»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1268760"/>
            <a:ext cx="1728191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77072"/>
            <a:ext cx="1836000" cy="2160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1800200" cy="2160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4077072"/>
            <a:ext cx="1944216" cy="2160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367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93663" y="885825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3873500" y="958850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5097463" y="1677988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273050" y="2901950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5097463" y="4343400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417513" y="4675188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8121650" y="2974975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9263">
            <a:off x="3802063" y="3478213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910388" y="-466725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9" descr="sta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824328">
            <a:off x="2387600" y="-296862"/>
            <a:ext cx="1200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5554960" cy="1399032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FF"/>
                </a:solidFill>
              </a:rPr>
              <a:t>3 задание </a:t>
            </a:r>
            <a:br>
              <a:rPr lang="ru-RU" sz="3600" b="1" dirty="0" smtClean="0">
                <a:solidFill>
                  <a:srgbClr val="FF00FF"/>
                </a:solidFill>
              </a:rPr>
            </a:br>
            <a:r>
              <a:rPr lang="ru-RU" sz="3600" b="1" dirty="0" smtClean="0">
                <a:solidFill>
                  <a:srgbClr val="FF00FF"/>
                </a:solidFill>
              </a:rPr>
              <a:t>Эрудиты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2060575"/>
            <a:ext cx="7200900" cy="1152525"/>
          </a:xfrm>
        </p:spPr>
        <p:txBody>
          <a:bodyPr>
            <a:normAutofit fontScale="77500" lnSpcReduction="20000"/>
          </a:bodyPr>
          <a:lstStyle/>
          <a:p>
            <a:pPr marL="0" indent="0" algn="ctr" eaLnBrk="1" fontAlgn="auto" hangingPunct="1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ru-RU" sz="4100" kern="150" dirty="0" smtClean="0">
                <a:solidFill>
                  <a:srgbClr val="FFFF00"/>
                </a:solidFill>
                <a:latin typeface="Times New Roman"/>
                <a:ea typeface="Lucida Sans Unicode"/>
                <a:cs typeface="Times New Roman"/>
              </a:rPr>
              <a:t>Угадайте </a:t>
            </a:r>
            <a:r>
              <a:rPr lang="ru-RU" sz="4100" kern="150" dirty="0">
                <a:solidFill>
                  <a:srgbClr val="FFFF00"/>
                </a:solidFill>
                <a:latin typeface="Times New Roman"/>
                <a:ea typeface="Lucida Sans Unicode"/>
                <a:cs typeface="Times New Roman"/>
              </a:rPr>
              <a:t>дружно всей </a:t>
            </a:r>
            <a:r>
              <a:rPr lang="ru-RU" sz="4100" kern="150" dirty="0" smtClean="0">
                <a:solidFill>
                  <a:srgbClr val="FFFF00"/>
                </a:solidFill>
                <a:latin typeface="Times New Roman"/>
                <a:ea typeface="Lucida Sans Unicode"/>
                <a:cs typeface="Times New Roman"/>
              </a:rPr>
              <a:t>командой</a:t>
            </a:r>
            <a:endParaRPr lang="ru-RU" sz="41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ru-RU" sz="4100" kern="150" dirty="0" smtClean="0">
                <a:latin typeface="Times New Roman"/>
                <a:ea typeface="Times New Roman"/>
                <a:cs typeface="Times New Roman"/>
              </a:rPr>
              <a:t> </a:t>
            </a:r>
            <a:endParaRPr lang="ru-RU" sz="4100" dirty="0" smtClean="0">
              <a:latin typeface="Calibri"/>
              <a:ea typeface="Calibri"/>
              <a:cs typeface="Times New Roman"/>
            </a:endParaRP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3429000"/>
            <a:ext cx="2390495" cy="28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04813"/>
            <a:ext cx="2290762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390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88913"/>
            <a:ext cx="111601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5573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9972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7244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5492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29241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44370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53006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53006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9972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40052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7813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08304">
            <a:off x="833438" y="15795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4048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3333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29260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53006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11" descr="s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548908">
            <a:off x="3109913" y="19224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804863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C000"/>
                </a:solidFill>
              </a:rPr>
              <a:t>Команда «</a:t>
            </a:r>
            <a:r>
              <a:rPr lang="ru-RU" sz="4000" b="1" i="1" dirty="0" err="1" smtClean="0">
                <a:solidFill>
                  <a:srgbClr val="FFC000"/>
                </a:solidFill>
              </a:rPr>
              <a:t>Витаминки</a:t>
            </a:r>
            <a:r>
              <a:rPr lang="ru-RU" sz="4000" b="1" i="1" dirty="0" smtClean="0">
                <a:solidFill>
                  <a:srgbClr val="FFC000"/>
                </a:solidFill>
              </a:rPr>
              <a:t>»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1820407" cy="2124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96752"/>
            <a:ext cx="1750413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96752"/>
            <a:ext cx="1761231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27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2093541" cy="201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27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005064"/>
            <a:ext cx="2088232" cy="2016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27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005064"/>
            <a:ext cx="2016224" cy="2016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417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0350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1889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004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11969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31416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52292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14843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314166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331075" y="27574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138238" y="26146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98913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736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5373688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16913" y="54451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64500" y="3333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940915">
            <a:off x="1273175" y="511492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211548">
            <a:off x="3975100" y="5408613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11" descr="st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034903">
            <a:off x="6734175" y="5387975"/>
            <a:ext cx="1079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3840</TotalTime>
  <Words>250</Words>
  <Application>Microsoft Office PowerPoint</Application>
  <PresentationFormat>Экран (4:3)</PresentationFormat>
  <Paragraphs>104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Times New Roman</vt:lpstr>
      <vt:lpstr>Arial</vt:lpstr>
      <vt:lpstr>Century Gothic</vt:lpstr>
      <vt:lpstr>Wingdings 2</vt:lpstr>
      <vt:lpstr>Verdana</vt:lpstr>
      <vt:lpstr>Calibri</vt:lpstr>
      <vt:lpstr>Lucida Sans Unicode</vt:lpstr>
      <vt:lpstr>Wingdings</vt:lpstr>
      <vt:lpstr>Яркая</vt:lpstr>
      <vt:lpstr>Сценарий родительского собрания «Правильное и рациональное питание - залог крепкого здоровья» </vt:lpstr>
      <vt:lpstr>Страна Здорового Питания</vt:lpstr>
      <vt:lpstr> 1 задание   Разминка                Отгадайте загадку?</vt:lpstr>
      <vt:lpstr>Слайд 4</vt:lpstr>
      <vt:lpstr> 2 задание   Знайки</vt:lpstr>
      <vt:lpstr>Команда «Витаминки»</vt:lpstr>
      <vt:lpstr> Команда «ДНК»</vt:lpstr>
      <vt:lpstr>3 задание  Эрудиты</vt:lpstr>
      <vt:lpstr>Команда «Витаминки»</vt:lpstr>
      <vt:lpstr>Команда «ДНК»</vt:lpstr>
      <vt:lpstr>Продукты для сердца</vt:lpstr>
      <vt:lpstr>Продукты для роста</vt:lpstr>
      <vt:lpstr>Продукты для глаз</vt:lpstr>
      <vt:lpstr>Продукты для мозга</vt:lpstr>
      <vt:lpstr>Продукты от простуды</vt:lpstr>
      <vt:lpstr> Наши таланты  </vt:lpstr>
      <vt:lpstr>4 задание  Очумелые ручки</vt:lpstr>
      <vt:lpstr>Слайд 18</vt:lpstr>
      <vt:lpstr>5 задание  Крылатое выражение</vt:lpstr>
      <vt:lpstr>Команда «ДНК»</vt:lpstr>
      <vt:lpstr>Команда «Витаминки»</vt:lpstr>
      <vt:lpstr>6 задание  Музыкальная пауза</vt:lpstr>
      <vt:lpstr>Команда «Витаминки»</vt:lpstr>
      <vt:lpstr>Команда «ДНК»</vt:lpstr>
      <vt:lpstr>7 задание  Вопросы и ответы</vt:lpstr>
      <vt:lpstr>Команда «Витаминки»</vt:lpstr>
      <vt:lpstr>Команда «ДНК»</vt:lpstr>
      <vt:lpstr>Команда «Витаминки»</vt:lpstr>
      <vt:lpstr>Команда «ДНК»</vt:lpstr>
      <vt:lpstr>Слайд 30</vt:lpstr>
      <vt:lpstr>Слайд 31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и целевые программы как основные механизмы изменений</dc:title>
  <dc:creator>Панова</dc:creator>
  <cp:lastModifiedBy>Tata</cp:lastModifiedBy>
  <cp:revision>308</cp:revision>
  <dcterms:created xsi:type="dcterms:W3CDTF">2009-03-18T06:39:50Z</dcterms:created>
  <dcterms:modified xsi:type="dcterms:W3CDTF">2014-03-29T16:35:35Z</dcterms:modified>
</cp:coreProperties>
</file>