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90" r:id="rId2"/>
    <p:sldId id="291" r:id="rId3"/>
    <p:sldId id="314" r:id="rId4"/>
    <p:sldId id="300" r:id="rId5"/>
    <p:sldId id="295" r:id="rId6"/>
    <p:sldId id="296" r:id="rId7"/>
    <p:sldId id="294" r:id="rId8"/>
    <p:sldId id="293" r:id="rId9"/>
    <p:sldId id="297" r:id="rId10"/>
    <p:sldId id="298" r:id="rId11"/>
    <p:sldId id="299" r:id="rId12"/>
    <p:sldId id="272" r:id="rId13"/>
    <p:sldId id="273" r:id="rId14"/>
    <p:sldId id="274" r:id="rId15"/>
    <p:sldId id="275" r:id="rId16"/>
    <p:sldId id="278" r:id="rId17"/>
    <p:sldId id="279" r:id="rId18"/>
    <p:sldId id="280" r:id="rId19"/>
    <p:sldId id="282" r:id="rId20"/>
    <p:sldId id="283" r:id="rId21"/>
    <p:sldId id="284" r:id="rId22"/>
    <p:sldId id="285" r:id="rId23"/>
    <p:sldId id="287" r:id="rId24"/>
    <p:sldId id="301" r:id="rId25"/>
    <p:sldId id="323" r:id="rId26"/>
    <p:sldId id="321" r:id="rId27"/>
    <p:sldId id="305" r:id="rId28"/>
    <p:sldId id="320" r:id="rId29"/>
    <p:sldId id="309" r:id="rId30"/>
    <p:sldId id="322" r:id="rId31"/>
    <p:sldId id="324" r:id="rId32"/>
    <p:sldId id="304" r:id="rId33"/>
    <p:sldId id="262" r:id="rId34"/>
    <p:sldId id="315" r:id="rId35"/>
    <p:sldId id="325" r:id="rId36"/>
    <p:sldId id="308" r:id="rId37"/>
    <p:sldId id="310" r:id="rId38"/>
    <p:sldId id="260" r:id="rId39"/>
    <p:sldId id="312" r:id="rId40"/>
    <p:sldId id="326" r:id="rId41"/>
    <p:sldId id="268" r:id="rId42"/>
    <p:sldId id="316" r:id="rId43"/>
    <p:sldId id="289" r:id="rId44"/>
    <p:sldId id="271" r:id="rId45"/>
    <p:sldId id="318" r:id="rId46"/>
    <p:sldId id="319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 varScale="1">
        <p:scale>
          <a:sx n="42" d="100"/>
          <a:sy n="42" d="100"/>
        </p:scale>
        <p:origin x="-117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8F8CC-18B4-42FC-89D3-29B1F96284AC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0A675-90E9-4D4E-A370-EF14897095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9807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8E98-3DB3-406A-B854-0F0243CD1DFA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88E98-3DB3-406A-B854-0F0243CD1DFA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0A675-90E9-4D4E-A370-EF14897095FA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2721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0A675-90E9-4D4E-A370-EF14897095FA}" type="slidenum">
              <a:rPr lang="ru-RU" smtClean="0"/>
              <a:pPr/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780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34C3-1B68-4642-B490-767544A282C7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6DCD-C5D9-4E07-AC61-D2306213C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259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34C3-1B68-4642-B490-767544A282C7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6DCD-C5D9-4E07-AC61-D2306213C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257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34C3-1B68-4642-B490-767544A282C7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6DCD-C5D9-4E07-AC61-D2306213C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2538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34C3-1B68-4642-B490-767544A282C7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6DCD-C5D9-4E07-AC61-D2306213C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891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34C3-1B68-4642-B490-767544A282C7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6DCD-C5D9-4E07-AC61-D2306213C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318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34C3-1B68-4642-B490-767544A282C7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6DCD-C5D9-4E07-AC61-D2306213C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002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34C3-1B68-4642-B490-767544A282C7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6DCD-C5D9-4E07-AC61-D2306213C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7115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34C3-1B68-4642-B490-767544A282C7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6DCD-C5D9-4E07-AC61-D2306213C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380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34C3-1B68-4642-B490-767544A282C7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6DCD-C5D9-4E07-AC61-D2306213C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8848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34C3-1B68-4642-B490-767544A282C7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6DCD-C5D9-4E07-AC61-D2306213C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144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34C3-1B68-4642-B490-767544A282C7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6DCD-C5D9-4E07-AC61-D2306213C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530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434C3-1B68-4642-B490-767544A282C7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96DCD-C5D9-4E07-AC61-D2306213C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815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93812" y="1268760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Архитектура задает задачи по геометрии</a:t>
            </a:r>
            <a:endParaRPr lang="ru-RU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79612" y="2852936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Интегрированный урок по Математике и 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Мировой художественной культуре, 11 класс</a:t>
            </a:r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332656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ГБОУ города Москвы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СОШ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 углубленным изучением музыки и хореографии №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1113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4941168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Авторы: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учитель высшей категории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В.И.Тихонравова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(математика),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учитель высшей категории, Заслуженный работник культуры Российской Федерации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Н.В.Гаевская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стория искусства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387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Пирамида</a:t>
            </a:r>
            <a:endParaRPr lang="ru-RU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54604" y="1628800"/>
            <a:ext cx="3502224" cy="434907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Пирамида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/>
              <a:t>— </a:t>
            </a:r>
            <a:r>
              <a:rPr lang="ru-RU" sz="2400" dirty="0"/>
              <a:t>многогранник, основание которого — многоугольник, а остальные грани — треугольники, имеющие общую </a:t>
            </a:r>
            <a:r>
              <a:rPr lang="ru-RU" sz="2400" dirty="0" smtClean="0"/>
              <a:t>вершину.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2295"/>
            <a:ext cx="5184576" cy="316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2627" y="398145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Прямая пирамида</a:t>
            </a:r>
            <a:endParaRPr lang="ru-RU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3981453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Правильная пирамида</a:t>
            </a:r>
            <a:endParaRPr lang="ru-RU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621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пирамиды</a:t>
            </a:r>
            <a:endParaRPr lang="ru-RU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араллелограмм 3"/>
          <p:cNvSpPr/>
          <p:nvPr/>
        </p:nvSpPr>
        <p:spPr>
          <a:xfrm>
            <a:off x="971600" y="4149080"/>
            <a:ext cx="3456384" cy="720080"/>
          </a:xfrm>
          <a:prstGeom prst="parallelogram">
            <a:avLst>
              <a:gd name="adj" fmla="val 171226"/>
            </a:avLst>
          </a:prstGeom>
          <a:pattFill prst="lgGrid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71600" y="4869160"/>
            <a:ext cx="22322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3203848" y="4149080"/>
            <a:ext cx="1224136" cy="720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971600" y="2708920"/>
            <a:ext cx="1728192" cy="21602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699792" y="2708920"/>
            <a:ext cx="504056" cy="21602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699792" y="2708920"/>
            <a:ext cx="1728192" cy="14401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2195736" y="2708920"/>
            <a:ext cx="504056" cy="144016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699792" y="2708920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4" idx="5"/>
            <a:endCxn id="4" idx="2"/>
          </p:cNvCxnSpPr>
          <p:nvPr/>
        </p:nvCxnSpPr>
        <p:spPr>
          <a:xfrm>
            <a:off x="1588082" y="4509120"/>
            <a:ext cx="2223420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4" idx="1"/>
            <a:endCxn id="4" idx="3"/>
          </p:cNvCxnSpPr>
          <p:nvPr/>
        </p:nvCxnSpPr>
        <p:spPr>
          <a:xfrm flipH="1">
            <a:off x="2083310" y="4149080"/>
            <a:ext cx="1232964" cy="72008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932040" y="1700808"/>
            <a:ext cx="42119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Объем пирамиды измеряется по формуле: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en-US" sz="3200" dirty="0" smtClean="0"/>
              <a:t>V </a:t>
            </a:r>
            <a:r>
              <a:rPr lang="ru-RU" sz="2400" baseline="-25000" dirty="0" smtClean="0"/>
              <a:t>пирамиды</a:t>
            </a:r>
            <a:r>
              <a:rPr lang="ru-RU" sz="3200" dirty="0" smtClean="0"/>
              <a:t>=</a:t>
            </a:r>
            <a:r>
              <a:rPr lang="en-US" sz="3200" dirty="0" smtClean="0"/>
              <a:t>1/3S</a:t>
            </a:r>
            <a:r>
              <a:rPr lang="ru-RU" sz="2400" baseline="-25000" dirty="0" smtClean="0"/>
              <a:t>основания</a:t>
            </a:r>
            <a:r>
              <a:rPr lang="en-US" sz="3200" dirty="0" smtClean="0"/>
              <a:t>h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1577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Тела вращения</a:t>
            </a:r>
            <a:endParaRPr lang="ru-RU" sz="72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795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Тела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вращения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/>
              <a:t>– </a:t>
            </a:r>
            <a:r>
              <a:rPr lang="en-US" dirty="0" err="1" smtClean="0"/>
              <a:t>тела</a:t>
            </a:r>
            <a:r>
              <a:rPr lang="en-US" dirty="0" smtClean="0"/>
              <a:t>, </a:t>
            </a:r>
            <a:r>
              <a:rPr lang="en-US" dirty="0" err="1" smtClean="0"/>
              <a:t>ограниченные</a:t>
            </a:r>
            <a:r>
              <a:rPr lang="en-US" dirty="0" smtClean="0"/>
              <a:t> </a:t>
            </a:r>
            <a:r>
              <a:rPr lang="en-US" dirty="0" err="1" smtClean="0"/>
              <a:t>поверхностью</a:t>
            </a:r>
            <a:r>
              <a:rPr lang="en-US" dirty="0" smtClean="0"/>
              <a:t> </a:t>
            </a:r>
            <a:r>
              <a:rPr lang="en-US" dirty="0" err="1" smtClean="0"/>
              <a:t>вращения</a:t>
            </a:r>
            <a:r>
              <a:rPr lang="en-US" dirty="0" smtClean="0"/>
              <a:t>, </a:t>
            </a:r>
            <a:r>
              <a:rPr lang="en-US" dirty="0" err="1" smtClean="0"/>
              <a:t>либо</a:t>
            </a:r>
            <a:r>
              <a:rPr lang="en-US" dirty="0" smtClean="0"/>
              <a:t> </a:t>
            </a:r>
            <a:r>
              <a:rPr lang="en-US" dirty="0" err="1" smtClean="0"/>
              <a:t>поверхностью</a:t>
            </a:r>
            <a:r>
              <a:rPr lang="en-US" dirty="0" smtClean="0"/>
              <a:t> </a:t>
            </a:r>
            <a:r>
              <a:rPr lang="en-US" dirty="0" err="1" smtClean="0"/>
              <a:t>вращения</a:t>
            </a:r>
            <a:r>
              <a:rPr lang="en-US" dirty="0" smtClean="0"/>
              <a:t> и </a:t>
            </a:r>
            <a:r>
              <a:rPr lang="en-US" dirty="0" err="1" smtClean="0"/>
              <a:t>плоскостью</a:t>
            </a:r>
            <a:r>
              <a:rPr lang="en-US" dirty="0" smtClean="0"/>
              <a:t>.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Поверхность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вращения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– </a:t>
            </a:r>
            <a:r>
              <a:rPr lang="en-US" dirty="0" err="1" smtClean="0"/>
              <a:t>поверхность</a:t>
            </a:r>
            <a:r>
              <a:rPr lang="en-US" dirty="0" smtClean="0"/>
              <a:t>, </a:t>
            </a:r>
            <a:r>
              <a:rPr lang="en-US" dirty="0" err="1" smtClean="0"/>
              <a:t>полученная</a:t>
            </a:r>
            <a:r>
              <a:rPr lang="en-US" dirty="0" smtClean="0"/>
              <a:t> </a:t>
            </a:r>
            <a:r>
              <a:rPr lang="en-US" dirty="0" err="1" smtClean="0"/>
              <a:t>при</a:t>
            </a:r>
            <a:r>
              <a:rPr lang="en-US" dirty="0" smtClean="0"/>
              <a:t> </a:t>
            </a:r>
            <a:r>
              <a:rPr lang="en-US" dirty="0" err="1" smtClean="0"/>
              <a:t>вращении</a:t>
            </a:r>
            <a:r>
              <a:rPr lang="en-US" dirty="0" smtClean="0"/>
              <a:t> </a:t>
            </a:r>
            <a:r>
              <a:rPr lang="en-US" dirty="0" err="1" smtClean="0"/>
              <a:t>какой-либо</a:t>
            </a:r>
            <a:r>
              <a:rPr lang="en-US" dirty="0" smtClean="0"/>
              <a:t> </a:t>
            </a:r>
            <a:r>
              <a:rPr lang="en-US" dirty="0" err="1" smtClean="0"/>
              <a:t>линии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прямой</a:t>
            </a:r>
            <a:r>
              <a:rPr lang="en-US" dirty="0" smtClean="0"/>
              <a:t> </a:t>
            </a:r>
            <a:r>
              <a:rPr lang="en-US" dirty="0" err="1" smtClean="0"/>
              <a:t>или</a:t>
            </a:r>
            <a:r>
              <a:rPr lang="en-US" dirty="0" smtClean="0"/>
              <a:t> </a:t>
            </a:r>
            <a:r>
              <a:rPr lang="en-US" dirty="0" err="1" smtClean="0"/>
              <a:t>кривой</a:t>
            </a:r>
            <a:r>
              <a:rPr lang="en-US" dirty="0" smtClean="0"/>
              <a:t>), </a:t>
            </a:r>
            <a:r>
              <a:rPr lang="en-US" dirty="0" err="1" smtClean="0"/>
              <a:t>называемой</a:t>
            </a:r>
            <a:r>
              <a:rPr lang="en-US" dirty="0" smtClean="0"/>
              <a:t> 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образующей</a:t>
            </a:r>
            <a:r>
              <a:rPr lang="en-US" dirty="0" smtClean="0"/>
              <a:t>, </a:t>
            </a:r>
            <a:r>
              <a:rPr lang="en-US" dirty="0" err="1" smtClean="0"/>
              <a:t>вокруг</a:t>
            </a:r>
            <a:r>
              <a:rPr lang="en-US" dirty="0" smtClean="0"/>
              <a:t> </a:t>
            </a:r>
            <a:r>
              <a:rPr lang="en-US" dirty="0" err="1" smtClean="0"/>
              <a:t>неподвижной</a:t>
            </a:r>
            <a:r>
              <a:rPr lang="en-US" dirty="0" smtClean="0"/>
              <a:t> </a:t>
            </a:r>
            <a:r>
              <a:rPr lang="en-US" dirty="0" err="1" smtClean="0"/>
              <a:t>прямой</a:t>
            </a:r>
            <a:r>
              <a:rPr lang="en-US" dirty="0" smtClean="0"/>
              <a:t> – 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оси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вращения</a:t>
            </a:r>
            <a:r>
              <a:rPr lang="en-US" dirty="0" smtClean="0"/>
              <a:t>.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К </a:t>
            </a:r>
            <a:r>
              <a:rPr lang="en-US" dirty="0" err="1" smtClean="0"/>
              <a:t>телам</a:t>
            </a:r>
            <a:r>
              <a:rPr lang="en-US" dirty="0" smtClean="0"/>
              <a:t> </a:t>
            </a:r>
            <a:r>
              <a:rPr lang="en-US" dirty="0" err="1" smtClean="0"/>
              <a:t>вращения</a:t>
            </a:r>
            <a:r>
              <a:rPr lang="en-US" dirty="0" smtClean="0"/>
              <a:t> </a:t>
            </a:r>
            <a:r>
              <a:rPr lang="en-US" dirty="0" err="1" smtClean="0"/>
              <a:t>относят</a:t>
            </a:r>
            <a:r>
              <a:rPr lang="en-US" dirty="0" smtClean="0"/>
              <a:t>: </a:t>
            </a:r>
            <a:endParaRPr lang="ru-RU" dirty="0" smtClean="0"/>
          </a:p>
          <a:p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цилиндры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ru-RU" b="1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конусы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ru-RU" b="1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шары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623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Равнобедренный треугольник 35"/>
          <p:cNvSpPr/>
          <p:nvPr/>
        </p:nvSpPr>
        <p:spPr>
          <a:xfrm>
            <a:off x="142844" y="642918"/>
            <a:ext cx="3571900" cy="5000660"/>
          </a:xfrm>
          <a:prstGeom prst="triangle">
            <a:avLst/>
          </a:prstGeom>
          <a:noFill/>
          <a:scene3d>
            <a:camera prst="perspectiveContrastingLeftFacing" fov="0">
              <a:rot lat="1200000" lon="6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Равнобедренный треугольник 36"/>
          <p:cNvSpPr/>
          <p:nvPr/>
        </p:nvSpPr>
        <p:spPr>
          <a:xfrm>
            <a:off x="142844" y="642918"/>
            <a:ext cx="3571900" cy="5000660"/>
          </a:xfrm>
          <a:prstGeom prst="triangle">
            <a:avLst/>
          </a:prstGeom>
          <a:noFill/>
          <a:scene3d>
            <a:camera prst="orthographicFront">
              <a:rot lat="12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Равнобедренный треугольник 40"/>
          <p:cNvSpPr/>
          <p:nvPr/>
        </p:nvSpPr>
        <p:spPr>
          <a:xfrm>
            <a:off x="142844" y="642918"/>
            <a:ext cx="3571900" cy="5000660"/>
          </a:xfrm>
          <a:prstGeom prst="triangle">
            <a:avLst/>
          </a:prstGeom>
          <a:noFill/>
          <a:scene3d>
            <a:camera prst="orthographicFront">
              <a:rot lat="1200000" lon="1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Равнобедренный треугольник 41"/>
          <p:cNvSpPr/>
          <p:nvPr/>
        </p:nvSpPr>
        <p:spPr>
          <a:xfrm>
            <a:off x="142844" y="642918"/>
            <a:ext cx="3571900" cy="5000660"/>
          </a:xfrm>
          <a:prstGeom prst="triangle">
            <a:avLst/>
          </a:prstGeom>
          <a:noFill/>
          <a:scene3d>
            <a:camera prst="orthographicFront">
              <a:rot lat="1200000" lon="2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Равнобедренный треугольник 42"/>
          <p:cNvSpPr/>
          <p:nvPr/>
        </p:nvSpPr>
        <p:spPr>
          <a:xfrm>
            <a:off x="142844" y="642918"/>
            <a:ext cx="3571900" cy="5000660"/>
          </a:xfrm>
          <a:prstGeom prst="triangle">
            <a:avLst/>
          </a:prstGeom>
          <a:noFill/>
          <a:scene3d>
            <a:camera prst="perspectiveContrastingLeftFacing" fov="0">
              <a:rot lat="1200000" lon="3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Равнобедренный треугольник 43"/>
          <p:cNvSpPr/>
          <p:nvPr/>
        </p:nvSpPr>
        <p:spPr>
          <a:xfrm>
            <a:off x="142844" y="642918"/>
            <a:ext cx="3571900" cy="5000660"/>
          </a:xfrm>
          <a:prstGeom prst="triangle">
            <a:avLst/>
          </a:prstGeom>
          <a:noFill/>
          <a:scene3d>
            <a:camera prst="perspectiveContrastingLeftFacing" fov="0">
              <a:rot lat="1200000" lon="4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Равнобедренный треугольник 44"/>
          <p:cNvSpPr/>
          <p:nvPr/>
        </p:nvSpPr>
        <p:spPr>
          <a:xfrm>
            <a:off x="142844" y="642918"/>
            <a:ext cx="3571900" cy="5000660"/>
          </a:xfrm>
          <a:prstGeom prst="triangle">
            <a:avLst/>
          </a:prstGeom>
          <a:noFill/>
          <a:scene3d>
            <a:camera prst="isometricOffAxis1Left">
              <a:rot lat="1200000" lon="8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Равнобедренный треугольник 45"/>
          <p:cNvSpPr/>
          <p:nvPr/>
        </p:nvSpPr>
        <p:spPr>
          <a:xfrm>
            <a:off x="142844" y="642918"/>
            <a:ext cx="3571900" cy="5000660"/>
          </a:xfrm>
          <a:prstGeom prst="triangle">
            <a:avLst/>
          </a:prstGeom>
          <a:noFill/>
          <a:scene3d>
            <a:camera prst="isometricOffAxis1Left">
              <a:rot lat="1200000" lon="7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Равнобедренный треугольник 48"/>
          <p:cNvSpPr/>
          <p:nvPr/>
        </p:nvSpPr>
        <p:spPr>
          <a:xfrm>
            <a:off x="142844" y="785794"/>
            <a:ext cx="3571900" cy="4857784"/>
          </a:xfrm>
          <a:prstGeom prst="triangle">
            <a:avLst/>
          </a:prstGeom>
          <a:noFill/>
          <a:scene3d>
            <a:camera prst="isometricOffAxis1Left">
              <a:rot lat="1200000" lon="9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/>
          <p:cNvSpPr/>
          <p:nvPr/>
        </p:nvSpPr>
        <p:spPr>
          <a:xfrm>
            <a:off x="142844" y="4857760"/>
            <a:ext cx="3571900" cy="12858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rot="5400000">
            <a:off x="-1215272" y="3357562"/>
            <a:ext cx="6287338" cy="794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727058"/>
          </a:xfrm>
        </p:spPr>
        <p:txBody>
          <a:bodyPr>
            <a:normAutofit fontScale="90000"/>
          </a:bodyPr>
          <a:lstStyle/>
          <a:p>
            <a:pPr algn="r"/>
            <a:r>
              <a:rPr lang="ru-RU" sz="4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Конус</a:t>
            </a:r>
            <a:endParaRPr lang="ru-RU" sz="44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3714744" y="1600200"/>
            <a:ext cx="4972056" cy="44958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Конус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– геометрическое тело, образованное вращением прямоугольного треугольника вокруг одного из его катетов.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Отрезки, соединяющие вершину с точками окружности основания, называются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образующими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042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5" grpId="1" animBg="1"/>
      <p:bldP spid="46" grpId="0" animBg="1"/>
      <p:bldP spid="49" grpId="0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2594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Конус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Конус называется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прямым</a:t>
            </a:r>
            <a:r>
              <a:rPr lang="ru-RU" dirty="0" smtClean="0"/>
              <a:t>, если прямая, соединяющая вершину с центром основания, перпендикулярна ему.</a:t>
            </a:r>
            <a:r>
              <a:rPr lang="ru-RU" b="1" dirty="0" smtClean="0"/>
              <a:t>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У прямого конуса этот перпендикуляр является высотой конуса и его осью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5286380" y="1678769"/>
            <a:ext cx="2857520" cy="3500462"/>
          </a:xfrm>
          <a:prstGeom prst="triangle">
            <a:avLst/>
          </a:prstGeom>
          <a:pattFill prst="lgGrid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286380" y="4786322"/>
            <a:ext cx="2857520" cy="785818"/>
          </a:xfrm>
          <a:prstGeom prst="ellipse">
            <a:avLst/>
          </a:prstGeom>
          <a:pattFill prst="lgGrid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>
            <a:stCxn id="9" idx="0"/>
          </p:cNvCxnSpPr>
          <p:nvPr/>
        </p:nvCxnSpPr>
        <p:spPr>
          <a:xfrm rot="16200000" flipH="1">
            <a:off x="4982768" y="3411140"/>
            <a:ext cx="3464743" cy="158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00826" y="514351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</a:t>
            </a:r>
            <a:endParaRPr lang="ru-RU" b="1" dirty="0"/>
          </a:p>
        </p:txBody>
      </p:sp>
      <p:cxnSp>
        <p:nvCxnSpPr>
          <p:cNvPr id="17" name="Прямая соединительная линия 16"/>
          <p:cNvCxnSpPr>
            <a:stCxn id="8" idx="2"/>
            <a:endCxn id="8" idx="6"/>
          </p:cNvCxnSpPr>
          <p:nvPr/>
        </p:nvCxnSpPr>
        <p:spPr>
          <a:xfrm rot="10800000" flipH="1">
            <a:off x="5286380" y="5179231"/>
            <a:ext cx="2857520" cy="158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5803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54032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конуса</a:t>
            </a:r>
            <a:endParaRPr lang="ru-RU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85720" y="1166018"/>
            <a:ext cx="4038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err="1" smtClean="0"/>
              <a:t>Объём</a:t>
            </a:r>
            <a:r>
              <a:rPr lang="en-US" dirty="0" smtClean="0"/>
              <a:t> </a:t>
            </a:r>
            <a:r>
              <a:rPr lang="en-US" dirty="0" err="1" smtClean="0"/>
              <a:t>конуса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en-US" dirty="0" err="1" smtClean="0"/>
              <a:t>равен</a:t>
            </a:r>
            <a:r>
              <a:rPr lang="en-US" dirty="0" smtClean="0"/>
              <a:t> </a:t>
            </a:r>
            <a:r>
              <a:rPr lang="en-US" dirty="0" err="1" smtClean="0"/>
              <a:t>трети</a:t>
            </a:r>
            <a:r>
              <a:rPr lang="en-US" dirty="0" smtClean="0"/>
              <a:t> </a:t>
            </a:r>
            <a:r>
              <a:rPr lang="en-US" dirty="0" err="1" smtClean="0"/>
              <a:t>произведения</a:t>
            </a:r>
            <a:r>
              <a:rPr lang="en-US" dirty="0" smtClean="0"/>
              <a:t> </a:t>
            </a:r>
            <a:r>
              <a:rPr lang="en-US" dirty="0" err="1" smtClean="0"/>
              <a:t>высоты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площадь</a:t>
            </a:r>
            <a:r>
              <a:rPr lang="en-US" dirty="0" smtClean="0"/>
              <a:t> </a:t>
            </a:r>
            <a:r>
              <a:rPr lang="en-US" dirty="0" err="1" smtClean="0"/>
              <a:t>основания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5286380" y="1678769"/>
            <a:ext cx="2857520" cy="3500462"/>
          </a:xfrm>
          <a:prstGeom prst="triangle">
            <a:avLst/>
          </a:prstGeom>
          <a:pattFill prst="lgGrid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286380" y="4786322"/>
            <a:ext cx="2857520" cy="785818"/>
          </a:xfrm>
          <a:prstGeom prst="ellipse">
            <a:avLst/>
          </a:prstGeom>
          <a:pattFill prst="lgGrid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>
            <a:stCxn id="9" idx="0"/>
          </p:cNvCxnSpPr>
          <p:nvPr/>
        </p:nvCxnSpPr>
        <p:spPr>
          <a:xfrm rot="16200000" flipH="1">
            <a:off x="4982768" y="3411140"/>
            <a:ext cx="3464743" cy="158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00826" y="514351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</a:t>
            </a:r>
            <a:endParaRPr lang="ru-RU" b="1" dirty="0"/>
          </a:p>
        </p:txBody>
      </p:sp>
      <p:cxnSp>
        <p:nvCxnSpPr>
          <p:cNvPr id="17" name="Прямая соединительная линия 16"/>
          <p:cNvCxnSpPr>
            <a:stCxn id="8" idx="2"/>
            <a:endCxn id="8" idx="6"/>
          </p:cNvCxnSpPr>
          <p:nvPr/>
        </p:nvCxnSpPr>
        <p:spPr>
          <a:xfrm rot="10800000" flipH="1">
            <a:off x="5286380" y="5179231"/>
            <a:ext cx="2857520" cy="158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43636" y="485776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86578" y="364331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43042" y="3429000"/>
            <a:ext cx="1071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ym typeface="Symbol"/>
              </a:rPr>
              <a:t>R</a:t>
            </a:r>
            <a:r>
              <a:rPr lang="en-US" sz="2800" u="sng" baseline="30000" dirty="0" smtClean="0">
                <a:sym typeface="Symbol"/>
              </a:rPr>
              <a:t>2</a:t>
            </a:r>
            <a:r>
              <a:rPr lang="en-US" sz="2800" u="sng" dirty="0" smtClean="0">
                <a:sym typeface="Symbol"/>
              </a:rPr>
              <a:t>h</a:t>
            </a:r>
          </a:p>
          <a:p>
            <a:pPr algn="ctr"/>
            <a:r>
              <a:rPr lang="en-US" sz="2800" dirty="0" smtClean="0">
                <a:sym typeface="Symbol"/>
              </a:rPr>
              <a:t>3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57224" y="3286124"/>
            <a:ext cx="8572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 </a:t>
            </a:r>
            <a:endParaRPr lang="en-US" u="sng" dirty="0" smtClean="0">
              <a:sym typeface="Symbol"/>
            </a:endParaRPr>
          </a:p>
          <a:p>
            <a:pPr algn="ctr"/>
            <a:r>
              <a:rPr lang="en-US" sz="3200" dirty="0" smtClean="0">
                <a:sym typeface="Symbol"/>
              </a:rPr>
              <a:t> V =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42917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38" y="1250141"/>
            <a:ext cx="2214578" cy="4357718"/>
          </a:xfrm>
          <a:prstGeom prst="rect">
            <a:avLst/>
          </a:prstGeom>
          <a:noFill/>
          <a:scene3d>
            <a:camera prst="orthographicFront">
              <a:rot lat="12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1250141"/>
            <a:ext cx="2214578" cy="4357718"/>
          </a:xfrm>
          <a:prstGeom prst="rect">
            <a:avLst/>
          </a:prstGeom>
          <a:noFill/>
          <a:scene3d>
            <a:camera prst="orthographicFront">
              <a:rot lat="1200000" lon="2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" name="Прямая соединительная линия 9"/>
          <p:cNvCxnSpPr>
            <a:stCxn id="5" idx="0"/>
            <a:endCxn id="5" idx="2"/>
          </p:cNvCxnSpPr>
          <p:nvPr/>
        </p:nvCxnSpPr>
        <p:spPr>
          <a:xfrm rot="16200000" flipH="1">
            <a:off x="-32" y="3429000"/>
            <a:ext cx="4357718" cy="1588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071538" y="1250141"/>
            <a:ext cx="2214578" cy="4357718"/>
          </a:xfrm>
          <a:prstGeom prst="rect">
            <a:avLst/>
          </a:prstGeom>
          <a:noFill/>
          <a:scene3d>
            <a:camera prst="orthographicFront">
              <a:rot lat="1200000" lon="1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71538" y="1250141"/>
            <a:ext cx="2214578" cy="4357718"/>
          </a:xfrm>
          <a:prstGeom prst="rect">
            <a:avLst/>
          </a:prstGeom>
          <a:noFill/>
          <a:scene3d>
            <a:camera prst="orthographicFront">
              <a:rot lat="1200000" lon="3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71538" y="1250141"/>
            <a:ext cx="2214578" cy="4357718"/>
          </a:xfrm>
          <a:prstGeom prst="rect">
            <a:avLst/>
          </a:prstGeom>
          <a:noFill/>
          <a:scene3d>
            <a:camera prst="orthographicFront">
              <a:rot lat="1200000" lon="4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71538" y="1250141"/>
            <a:ext cx="2214578" cy="4357718"/>
          </a:xfrm>
          <a:prstGeom prst="rect">
            <a:avLst/>
          </a:prstGeom>
          <a:noFill/>
          <a:scene3d>
            <a:camera prst="orthographicFront">
              <a:rot lat="1200000" lon="6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71538" y="1250141"/>
            <a:ext cx="2214578" cy="4357718"/>
          </a:xfrm>
          <a:prstGeom prst="rect">
            <a:avLst/>
          </a:prstGeom>
          <a:noFill/>
          <a:scene3d>
            <a:camera prst="orthographicFront">
              <a:rot lat="1200000" lon="7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071538" y="1250141"/>
            <a:ext cx="2214578" cy="4357718"/>
          </a:xfrm>
          <a:prstGeom prst="rect">
            <a:avLst/>
          </a:prstGeom>
          <a:noFill/>
          <a:scene3d>
            <a:camera prst="orthographicFront">
              <a:rot lat="1200000" lon="8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071538" y="1250141"/>
            <a:ext cx="2214578" cy="4357718"/>
          </a:xfrm>
          <a:prstGeom prst="rect">
            <a:avLst/>
          </a:prstGeom>
          <a:noFill/>
          <a:scene3d>
            <a:camera prst="isometricOffAxis1Left">
              <a:rot lat="1200000" lon="9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1071538" y="1000108"/>
            <a:ext cx="2214578" cy="785818"/>
          </a:xfrm>
          <a:prstGeom prst="ellipse">
            <a:avLst/>
          </a:prstGeom>
          <a:noFill/>
          <a:scene3d>
            <a:camera prst="orthographicFront">
              <a:rot lat="12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1071538" y="5072074"/>
            <a:ext cx="2214578" cy="785818"/>
          </a:xfrm>
          <a:prstGeom prst="ellipse">
            <a:avLst/>
          </a:prstGeom>
          <a:noFill/>
          <a:scene3d>
            <a:camera prst="orthographicFront">
              <a:rot lat="12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Цилиндр</a:t>
            </a:r>
            <a:endParaRPr lang="ru-RU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idx="4294967295"/>
          </p:nvPr>
        </p:nvSpPr>
        <p:spPr>
          <a:xfrm>
            <a:off x="4032250" y="1214438"/>
            <a:ext cx="5111750" cy="4429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/>
              <a:t>Тело, которое образуется при вращении прямоугольника вокруг прямой, содержащей его сторону, называется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цилиндр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др.-греч</a:t>
            </a:r>
            <a:r>
              <a:rPr lang="en-US" sz="2800" dirty="0" smtClean="0"/>
              <a:t>. </a:t>
            </a:r>
            <a:r>
              <a:rPr lang="en-US" sz="2800" dirty="0" err="1" smtClean="0"/>
              <a:t>κύλινδρος</a:t>
            </a:r>
            <a:r>
              <a:rPr lang="en-US" sz="2800" dirty="0" smtClean="0"/>
              <a:t> — </a:t>
            </a:r>
            <a:r>
              <a:rPr lang="en-US" sz="2800" dirty="0" err="1" smtClean="0"/>
              <a:t>валик</a:t>
            </a:r>
            <a:r>
              <a:rPr lang="en-US" sz="2800" dirty="0" smtClean="0"/>
              <a:t>, </a:t>
            </a:r>
            <a:r>
              <a:rPr lang="en-US" sz="2800" dirty="0" err="1" smtClean="0"/>
              <a:t>каток</a:t>
            </a:r>
            <a:r>
              <a:rPr lang="en-US" sz="2800" dirty="0" smtClean="0"/>
              <a:t>)</a:t>
            </a:r>
            <a:r>
              <a:rPr lang="ru-RU" sz="2800" dirty="0" smtClean="0"/>
              <a:t>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32112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572132" y="4857760"/>
            <a:ext cx="2786082" cy="71438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72518" cy="584182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Цилиндр</a:t>
            </a:r>
            <a:endParaRPr lang="ru-RU" sz="3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20" y="1142984"/>
            <a:ext cx="3857652" cy="413860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Круги , образованные вращением  сторон прямоугольника, перпендикулярные оси вращения, называются основаниями цилиндра (верхним и нижним).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Поверхность, образованная вращением стороны прямоугольника, параллельной оси вращения, называется боковой поверхностью</a:t>
            </a:r>
            <a:endParaRPr lang="ru-RU" sz="2400" dirty="0"/>
          </a:p>
        </p:txBody>
      </p:sp>
      <p:sp>
        <p:nvSpPr>
          <p:cNvPr id="6" name="Цилиндр 5"/>
          <p:cNvSpPr/>
          <p:nvPr/>
        </p:nvSpPr>
        <p:spPr>
          <a:xfrm>
            <a:off x="5574736" y="1357298"/>
            <a:ext cx="2786082" cy="4214842"/>
          </a:xfrm>
          <a:prstGeom prst="can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572132" y="1357298"/>
            <a:ext cx="2786082" cy="71438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>
            <a:stCxn id="8" idx="2"/>
            <a:endCxn id="8" idx="6"/>
          </p:cNvCxnSpPr>
          <p:nvPr/>
        </p:nvCxnSpPr>
        <p:spPr>
          <a:xfrm rot="10800000" flipH="1">
            <a:off x="5572132" y="1714488"/>
            <a:ext cx="2786082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7" idx="2"/>
            <a:endCxn id="7" idx="6"/>
          </p:cNvCxnSpPr>
          <p:nvPr/>
        </p:nvCxnSpPr>
        <p:spPr>
          <a:xfrm rot="10800000" flipH="1">
            <a:off x="5572132" y="5214950"/>
            <a:ext cx="2786082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5143504" y="3500438"/>
            <a:ext cx="3571900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15140" y="5214950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286512" y="492919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143504" y="324433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90590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72518" cy="584182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цилиндра</a:t>
            </a:r>
            <a:endParaRPr lang="ru-RU" sz="3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Цилиндр 5"/>
          <p:cNvSpPr/>
          <p:nvPr/>
        </p:nvSpPr>
        <p:spPr>
          <a:xfrm>
            <a:off x="5572132" y="1357298"/>
            <a:ext cx="2786082" cy="4214842"/>
          </a:xfrm>
          <a:prstGeom prst="can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572132" y="4857760"/>
            <a:ext cx="2786082" cy="71438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572132" y="1357298"/>
            <a:ext cx="2786082" cy="71438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>
            <a:stCxn id="8" idx="2"/>
            <a:endCxn id="8" idx="6"/>
          </p:cNvCxnSpPr>
          <p:nvPr/>
        </p:nvCxnSpPr>
        <p:spPr>
          <a:xfrm rot="10800000" flipH="1">
            <a:off x="5572132" y="1714488"/>
            <a:ext cx="2786082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7" idx="2"/>
            <a:endCxn id="7" idx="6"/>
          </p:cNvCxnSpPr>
          <p:nvPr/>
        </p:nvCxnSpPr>
        <p:spPr>
          <a:xfrm rot="10800000" flipH="1">
            <a:off x="5572132" y="5214950"/>
            <a:ext cx="2786082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5143504" y="3500438"/>
            <a:ext cx="3571900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15140" y="5214950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286512" y="492919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143504" y="324433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81674" y="1124744"/>
            <a:ext cx="486182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цилиндра </a:t>
            </a:r>
            <a:r>
              <a:rPr lang="ru-RU" sz="3200" dirty="0" smtClean="0"/>
              <a:t>вычисляется по формуле:</a:t>
            </a:r>
          </a:p>
          <a:p>
            <a:endParaRPr lang="ru-RU" sz="3200" dirty="0" smtClean="0"/>
          </a:p>
          <a:p>
            <a:r>
              <a:rPr lang="en-US" sz="3200" b="1" dirty="0" smtClean="0"/>
              <a:t>V</a:t>
            </a:r>
            <a:r>
              <a:rPr lang="ru-RU" sz="3200" b="1" baseline="-25000" dirty="0" err="1" smtClean="0"/>
              <a:t>цил</a:t>
            </a:r>
            <a:r>
              <a:rPr lang="en-US" sz="3200" b="1" dirty="0" smtClean="0"/>
              <a:t>=</a:t>
            </a:r>
            <a:r>
              <a:rPr lang="ru-RU" sz="3200" b="1" dirty="0" smtClean="0"/>
              <a:t> </a:t>
            </a:r>
            <a:r>
              <a:rPr lang="ru-RU" sz="3200" b="1" dirty="0" smtClean="0">
                <a:sym typeface="Symbol"/>
              </a:rPr>
              <a:t></a:t>
            </a:r>
            <a:r>
              <a:rPr lang="en-US" sz="3200" b="1" dirty="0" smtClean="0">
                <a:sym typeface="Symbol"/>
              </a:rPr>
              <a:t>R</a:t>
            </a:r>
            <a:r>
              <a:rPr lang="ru-RU" sz="3200" b="1" baseline="30000" dirty="0" smtClean="0">
                <a:sym typeface="Symbol"/>
              </a:rPr>
              <a:t>2</a:t>
            </a:r>
            <a:r>
              <a:rPr lang="en-US" sz="3200" b="1" dirty="0" smtClean="0">
                <a:sym typeface="Symbol"/>
              </a:rPr>
              <a:t>h</a:t>
            </a:r>
            <a:r>
              <a:rPr lang="ru-RU" sz="3200" b="1" dirty="0" smtClean="0">
                <a:sym typeface="Symbol"/>
              </a:rPr>
              <a:t>,</a:t>
            </a:r>
          </a:p>
          <a:p>
            <a:endParaRPr lang="ru-RU" sz="3200" b="1" dirty="0" smtClean="0">
              <a:sym typeface="Symbol"/>
            </a:endParaRPr>
          </a:p>
          <a:p>
            <a:r>
              <a:rPr lang="ru-RU" sz="3200" dirty="0" smtClean="0">
                <a:sym typeface="Symbol"/>
              </a:rPr>
              <a:t>где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R</a:t>
            </a:r>
            <a:r>
              <a:rPr lang="ru-RU" sz="3200" dirty="0" smtClean="0">
                <a:sym typeface="Symbol"/>
              </a:rPr>
              <a:t> – радиус основания, </a:t>
            </a:r>
          </a:p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h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 </a:t>
            </a:r>
            <a:r>
              <a:rPr lang="en-US" sz="3200" dirty="0" smtClean="0">
                <a:sym typeface="Symbol"/>
              </a:rPr>
              <a:t>– </a:t>
            </a:r>
            <a:r>
              <a:rPr lang="ru-RU" sz="3200" dirty="0" smtClean="0">
                <a:sym typeface="Symbol"/>
              </a:rPr>
              <a:t>высота цилиндра.</a:t>
            </a: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381856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Повторение пройденного</a:t>
            </a:r>
            <a:endParaRPr lang="ru-RU" sz="54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геометрических тел</a:t>
            </a:r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71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57158" y="1071546"/>
            <a:ext cx="2857520" cy="28575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16200000" flipH="1">
            <a:off x="107919" y="2392355"/>
            <a:ext cx="3357586" cy="1588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357158" y="1071546"/>
            <a:ext cx="2857520" cy="2857520"/>
          </a:xfrm>
          <a:prstGeom prst="ellipse">
            <a:avLst/>
          </a:prstGeom>
          <a:noFill/>
          <a:scene3d>
            <a:camera prst="orthographicFront">
              <a:rot lat="0" lon="3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57158" y="1071546"/>
            <a:ext cx="2857520" cy="2857520"/>
          </a:xfrm>
          <a:prstGeom prst="ellipse">
            <a:avLst/>
          </a:prstGeom>
          <a:noFill/>
          <a:scene3d>
            <a:camera prst="orthographicFront">
              <a:rot lat="0" lon="1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357158" y="1071546"/>
            <a:ext cx="2857520" cy="2857520"/>
          </a:xfrm>
          <a:prstGeom prst="ellipse">
            <a:avLst/>
          </a:prstGeom>
          <a:noFill/>
          <a:scene3d>
            <a:camera prst="orthographicFront">
              <a:rot lat="0" lon="1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357158" y="1071546"/>
            <a:ext cx="2857520" cy="2857520"/>
          </a:xfrm>
          <a:prstGeom prst="ellipse">
            <a:avLst/>
          </a:prstGeom>
          <a:noFill/>
          <a:scene3d>
            <a:camera prst="orthographicFront">
              <a:rot lat="0" lon="2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357158" y="1071546"/>
            <a:ext cx="2857520" cy="2857520"/>
          </a:xfrm>
          <a:prstGeom prst="ellipse">
            <a:avLst/>
          </a:prstGeom>
          <a:noFill/>
          <a:scene3d>
            <a:camera prst="orthographicFront">
              <a:rot lat="0" lon="3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5715008" y="1285860"/>
            <a:ext cx="2857520" cy="2857520"/>
          </a:xfrm>
          <a:prstGeom prst="ellipse">
            <a:avLst/>
          </a:prstGeom>
          <a:noFill/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357158" y="1071546"/>
            <a:ext cx="2857520" cy="2857520"/>
          </a:xfrm>
          <a:prstGeom prst="ellipse">
            <a:avLst/>
          </a:prstGeom>
          <a:noFill/>
          <a:scene3d>
            <a:camera prst="orthographicFront">
              <a:rot lat="0" lon="4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357158" y="1071546"/>
            <a:ext cx="2857520" cy="2857520"/>
          </a:xfrm>
          <a:prstGeom prst="ellipse">
            <a:avLst/>
          </a:prstGeom>
          <a:noFill/>
          <a:scene3d>
            <a:camera prst="orthographicFront">
              <a:rot lat="0" lon="4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357158" y="1928802"/>
            <a:ext cx="2857520" cy="11430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Шар. Сфера</a:t>
            </a:r>
            <a:endParaRPr lang="ru-RU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3857620" y="1600200"/>
            <a:ext cx="4829180" cy="4525963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– тело состоящее из всех точек пространства, находящихся на расстоянии не больше данного от данной точки.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– граница шара.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Шар получается при вращении полукруга вокруг его диаметра как оси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714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928662" y="2285992"/>
            <a:ext cx="2928958" cy="2857520"/>
          </a:xfrm>
          <a:prstGeom prst="ellipse">
            <a:avLst/>
          </a:prstGeom>
          <a:pattFill prst="lgGrid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928662" y="3429000"/>
            <a:ext cx="2928958" cy="50006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lvl="0" algn="r"/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1285852" y="2643182"/>
            <a:ext cx="2214578" cy="35719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214414" y="4357694"/>
            <a:ext cx="2357454" cy="35719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>
            <a:stCxn id="3" idx="0"/>
            <a:endCxn id="3" idx="4"/>
          </p:cNvCxnSpPr>
          <p:nvPr/>
        </p:nvCxnSpPr>
        <p:spPr>
          <a:xfrm rot="16200000" flipH="1">
            <a:off x="964381" y="3714752"/>
            <a:ext cx="2857520" cy="158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4" idx="2"/>
            <a:endCxn id="14" idx="6"/>
          </p:cNvCxnSpPr>
          <p:nvPr/>
        </p:nvCxnSpPr>
        <p:spPr>
          <a:xfrm rot="10800000" flipH="1">
            <a:off x="1285852" y="2821777"/>
            <a:ext cx="2214578" cy="158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5" idx="2"/>
            <a:endCxn id="15" idx="6"/>
          </p:cNvCxnSpPr>
          <p:nvPr/>
        </p:nvCxnSpPr>
        <p:spPr>
          <a:xfrm rot="10800000" flipH="1">
            <a:off x="1214414" y="4536289"/>
            <a:ext cx="2357454" cy="158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4" idx="2"/>
            <a:endCxn id="3" idx="6"/>
          </p:cNvCxnSpPr>
          <p:nvPr/>
        </p:nvCxnSpPr>
        <p:spPr>
          <a:xfrm rot="10800000" flipH="1" flipV="1">
            <a:off x="928662" y="3679032"/>
            <a:ext cx="2928958" cy="35719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139952" y="1214422"/>
            <a:ext cx="4718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Всякое сечение шара плоскостью – круг, центром которого является основание перпендикуляра, опущенного из центра шара на секущую плоскость</a:t>
            </a:r>
            <a:endParaRPr lang="ru-RU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4139952" y="3549584"/>
            <a:ext cx="4718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Плоскость, проходящая через центр шара – диаметральная плоскость.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39952" y="4776505"/>
            <a:ext cx="4718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Сечение шара диаметральной плоскостью называется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большим</a:t>
            </a: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кругом</a:t>
            </a:r>
            <a:r>
              <a:rPr lang="ru-RU" sz="2400" dirty="0" smtClean="0"/>
              <a:t>, а сечение сферы –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большой окружностью</a:t>
            </a:r>
            <a:r>
              <a:rPr lang="ru-RU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65486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928662" y="2285992"/>
            <a:ext cx="2928958" cy="28575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928662" y="3286124"/>
            <a:ext cx="2928958" cy="8572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lvl="0" algn="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 </a:t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4572000" y="1357299"/>
            <a:ext cx="4038600" cy="3500462"/>
          </a:xfrm>
        </p:spPr>
        <p:txBody>
          <a:bodyPr>
            <a:normAutofit/>
          </a:bodyPr>
          <a:lstStyle/>
          <a:p>
            <a:endParaRPr lang="ru-RU" sz="1900" dirty="0" smtClean="0"/>
          </a:p>
          <a:p>
            <a:endParaRPr lang="ru-RU" dirty="0"/>
          </a:p>
        </p:txBody>
      </p:sp>
      <p:cxnSp>
        <p:nvCxnSpPr>
          <p:cNvPr id="23" name="Прямая соединительная линия 22"/>
          <p:cNvCxnSpPr>
            <a:stCxn id="4" idx="2"/>
            <a:endCxn id="3" idx="6"/>
          </p:cNvCxnSpPr>
          <p:nvPr/>
        </p:nvCxnSpPr>
        <p:spPr>
          <a:xfrm rot="10800000" flipH="1">
            <a:off x="928662" y="3714752"/>
            <a:ext cx="2928958" cy="158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29189" y="1038685"/>
            <a:ext cx="39648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aseline="30000" dirty="0" smtClean="0">
              <a:sym typeface="Symbol"/>
            </a:endParaRPr>
          </a:p>
          <a:p>
            <a:endParaRPr lang="ru-RU" sz="2400" baseline="30000" dirty="0" smtClean="0">
              <a:sym typeface="Symbol"/>
            </a:endParaRPr>
          </a:p>
          <a:p>
            <a:endParaRPr lang="ru-RU" sz="2400" baseline="30000" dirty="0" smtClean="0">
              <a:sym typeface="Symbol"/>
            </a:endParaRPr>
          </a:p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Объем  шара  </a:t>
            </a:r>
            <a:r>
              <a:rPr lang="ru-RU" sz="2400" dirty="0" smtClean="0">
                <a:sym typeface="Symbol"/>
              </a:rPr>
              <a:t>вычисляется по формуле:</a:t>
            </a:r>
          </a:p>
          <a:p>
            <a:endParaRPr lang="ru-RU" sz="2400" dirty="0" smtClean="0">
              <a:sym typeface="Symbol"/>
            </a:endParaRPr>
          </a:p>
          <a:p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000628" y="3429000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V</a:t>
            </a:r>
            <a:r>
              <a:rPr lang="ru-RU" sz="3200" b="1" dirty="0" smtClean="0"/>
              <a:t> </a:t>
            </a:r>
            <a:r>
              <a:rPr lang="ru-RU" sz="3200" b="1" baseline="-25000" dirty="0" smtClean="0"/>
              <a:t>шара</a:t>
            </a:r>
            <a:r>
              <a:rPr lang="ru-RU" sz="3200" b="1" dirty="0" smtClean="0"/>
              <a:t> = </a:t>
            </a:r>
            <a:endParaRPr lang="ru-RU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372200" y="3382833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4</a:t>
            </a:r>
            <a:r>
              <a:rPr lang="ru-RU" sz="2400" b="1" i="1" u="sng" dirty="0" smtClean="0">
                <a:sym typeface="Symbol"/>
              </a:rPr>
              <a:t> </a:t>
            </a:r>
            <a:r>
              <a:rPr lang="en-US" sz="2400" b="1" i="1" u="sng" dirty="0" smtClean="0">
                <a:sym typeface="Symbol"/>
              </a:rPr>
              <a:t>R</a:t>
            </a:r>
            <a:r>
              <a:rPr lang="en-US" sz="2400" b="1" i="1" u="sng" baseline="30000" dirty="0" smtClean="0">
                <a:sym typeface="Symbol"/>
              </a:rPr>
              <a:t>3</a:t>
            </a:r>
            <a:endParaRPr lang="ru-RU" sz="2400" b="1" i="1" u="sng" baseline="30000" dirty="0" smtClean="0">
              <a:sym typeface="Symbol"/>
            </a:endParaRPr>
          </a:p>
          <a:p>
            <a:r>
              <a:rPr lang="ru-RU" sz="2400" b="1" dirty="0" smtClean="0">
                <a:sym typeface="Symbol"/>
              </a:rPr>
              <a:t>   3</a:t>
            </a:r>
            <a:r>
              <a:rPr lang="ru-RU" sz="2400" b="1" i="1" u="sng" dirty="0" smtClean="0">
                <a:sym typeface="Symbol"/>
              </a:rPr>
              <a:t> </a:t>
            </a:r>
            <a:endParaRPr lang="ru-RU" sz="2400" b="1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6572264" y="571501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4822033" y="4455533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где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ru-RU" sz="2400" dirty="0" smtClean="0"/>
              <a:t>- радиус большого круга            </a:t>
            </a:r>
            <a:endParaRPr lang="ru-R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285984" y="2428868"/>
            <a:ext cx="21431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6000" dirty="0" smtClean="0"/>
          </a:p>
          <a:p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2714612" y="342900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90670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6" grpId="0"/>
      <p:bldP spid="18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уб 1"/>
          <p:cNvSpPr/>
          <p:nvPr/>
        </p:nvSpPr>
        <p:spPr>
          <a:xfrm>
            <a:off x="714348" y="357166"/>
            <a:ext cx="2928958" cy="2857520"/>
          </a:xfrm>
          <a:prstGeom prst="cube">
            <a:avLst>
              <a:gd name="adj" fmla="val 24820"/>
            </a:avLst>
          </a:prstGeom>
          <a:solidFill>
            <a:srgbClr val="99CCFF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>
            <a:off x="357952" y="1499380"/>
            <a:ext cx="2143140" cy="1588"/>
          </a:xfrm>
          <a:prstGeom prst="line">
            <a:avLst/>
          </a:prstGeom>
          <a:ln w="19050">
            <a:solidFill>
              <a:srgbClr val="33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714348" y="2500306"/>
            <a:ext cx="714380" cy="714380"/>
          </a:xfrm>
          <a:prstGeom prst="line">
            <a:avLst/>
          </a:prstGeom>
          <a:ln w="19050">
            <a:solidFill>
              <a:srgbClr val="33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428728" y="2500306"/>
            <a:ext cx="2214578" cy="1588"/>
          </a:xfrm>
          <a:prstGeom prst="line">
            <a:avLst/>
          </a:prstGeom>
          <a:ln w="19050">
            <a:solidFill>
              <a:srgbClr val="33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071538" y="1428736"/>
            <a:ext cx="2143140" cy="714380"/>
          </a:xfrm>
          <a:prstGeom prst="ellipse">
            <a:avLst/>
          </a:prstGeom>
          <a:noFill/>
          <a:ln>
            <a:solidFill>
              <a:srgbClr val="4F81BD"/>
            </a:solidFill>
            <a:prstDash val="dash"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1071538" y="714356"/>
            <a:ext cx="2143140" cy="2214578"/>
          </a:xfrm>
          <a:prstGeom prst="ellipse">
            <a:avLst/>
          </a:prstGeom>
          <a:noFill/>
          <a:ln>
            <a:prstDash val="dash"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4572000" y="3429000"/>
            <a:ext cx="407196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en-US" b="1" dirty="0" smtClean="0"/>
          </a:p>
          <a:p>
            <a:pPr algn="ctr"/>
            <a:endParaRPr lang="en-US" b="1" u="sng" baseline="30000" dirty="0" smtClean="0"/>
          </a:p>
        </p:txBody>
      </p:sp>
      <p:sp>
        <p:nvSpPr>
          <p:cNvPr id="61" name="Прямоугольник 60"/>
          <p:cNvSpPr/>
          <p:nvPr/>
        </p:nvSpPr>
        <p:spPr>
          <a:xfrm>
            <a:off x="9814263" y="3459133"/>
            <a:ext cx="242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286644" y="142852"/>
            <a:ext cx="1546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86314" y="3429000"/>
            <a:ext cx="3643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Многогранник называется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вписанным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/>
              <a:t>в шар, если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его вершины лежат на поверхности шара</a:t>
            </a:r>
            <a:r>
              <a:rPr lang="ru-RU" sz="2400" b="1" dirty="0" smtClean="0"/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86313" y="1071546"/>
            <a:ext cx="4046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Многогранник называется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описанным около шара</a:t>
            </a:r>
            <a:r>
              <a:rPr lang="ru-RU" sz="2400" dirty="0" smtClean="0"/>
              <a:t>, если все его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грани касаются  поверхности шара.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Куб 33"/>
          <p:cNvSpPr/>
          <p:nvPr/>
        </p:nvSpPr>
        <p:spPr>
          <a:xfrm>
            <a:off x="928662" y="3786190"/>
            <a:ext cx="1928826" cy="2000264"/>
          </a:xfrm>
          <a:prstGeom prst="cube">
            <a:avLst>
              <a:gd name="adj" fmla="val 18663"/>
            </a:avLst>
          </a:prstGeom>
          <a:solidFill>
            <a:srgbClr val="99CCFF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00034" y="3429000"/>
            <a:ext cx="2857520" cy="27860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 rot="21414620">
            <a:off x="779854" y="3647263"/>
            <a:ext cx="2151576" cy="571504"/>
          </a:xfrm>
          <a:prstGeom prst="ellipse">
            <a:avLst/>
          </a:prstGeom>
          <a:noFill/>
          <a:ln>
            <a:prstDash val="sysDash"/>
          </a:ln>
          <a:scene3d>
            <a:camera prst="orthographicFront">
              <a:rot lat="1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00034" y="4572008"/>
            <a:ext cx="2857520" cy="500066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араллелограмм 44"/>
          <p:cNvSpPr/>
          <p:nvPr/>
        </p:nvSpPr>
        <p:spPr>
          <a:xfrm>
            <a:off x="928662" y="5429264"/>
            <a:ext cx="1928826" cy="357190"/>
          </a:xfrm>
          <a:prstGeom prst="parallelogram">
            <a:avLst>
              <a:gd name="adj" fmla="val 112636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rot="5400000">
            <a:off x="465109" y="4606933"/>
            <a:ext cx="1642280" cy="79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Овал 55"/>
          <p:cNvSpPr/>
          <p:nvPr/>
        </p:nvSpPr>
        <p:spPr>
          <a:xfrm rot="21414620">
            <a:off x="871025" y="5342593"/>
            <a:ext cx="2202208" cy="571504"/>
          </a:xfrm>
          <a:prstGeom prst="ellipse">
            <a:avLst/>
          </a:prstGeom>
          <a:noFill/>
          <a:ln>
            <a:prstDash val="sysDash"/>
          </a:ln>
          <a:scene3d>
            <a:camera prst="orthographicFront">
              <a:rot lat="1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829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34" grpId="0" animBg="1"/>
      <p:bldP spid="35" grpId="0" animBg="1"/>
      <p:bldP spid="36" grpId="0" animBg="1"/>
      <p:bldP spid="38" grpId="0" animBg="1"/>
      <p:bldP spid="45" grpId="0" animBg="1"/>
      <p:bldP spid="5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на вычисление объема архитектурных сооружений</a:t>
            </a:r>
            <a:endParaRPr lang="ru-RU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299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352" y="53752"/>
            <a:ext cx="8229600" cy="1143000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Иглу</a:t>
            </a:r>
            <a:endParaRPr lang="ru-RU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01" y="0"/>
            <a:ext cx="4294011" cy="3232943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80" y="3398440"/>
            <a:ext cx="4296390" cy="345245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1052736"/>
            <a:ext cx="43204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Иглу</a:t>
            </a:r>
            <a:r>
              <a:rPr lang="ru-RU" sz="2000" dirty="0" smtClean="0"/>
              <a:t>   </a:t>
            </a:r>
            <a:r>
              <a:rPr lang="ru-RU" sz="2000" dirty="0"/>
              <a:t>— зимнее жилище эскимосов.</a:t>
            </a:r>
          </a:p>
          <a:p>
            <a:r>
              <a:rPr lang="ru-RU" sz="2000" dirty="0" smtClean="0"/>
              <a:t>Представляет </a:t>
            </a:r>
            <a:r>
              <a:rPr lang="ru-RU" sz="2000" dirty="0"/>
              <a:t>собой куполообразную постройку диаметром 3 — 4 метра и высотой около 2 метров из уплотнённых ветром снежных или ледяных блоков. </a:t>
            </a:r>
            <a:r>
              <a:rPr lang="ru-RU" sz="2000" dirty="0" smtClean="0"/>
              <a:t>  При </a:t>
            </a:r>
            <a:r>
              <a:rPr lang="ru-RU" sz="2000" dirty="0"/>
              <a:t>неглубоком снеге вход устраивается в стене, к которой достраивается дополнительный коридор из снежных блоков. </a:t>
            </a:r>
            <a:r>
              <a:rPr lang="ru-RU" sz="2000" dirty="0" smtClean="0"/>
              <a:t> </a:t>
            </a:r>
            <a:endParaRPr lang="ru-RU" sz="2000" dirty="0"/>
          </a:p>
          <a:p>
            <a:r>
              <a:rPr lang="ru-RU" sz="2000" dirty="0"/>
              <a:t>Свет в иглу проникает прямо через снежные стены, хотя иногда устраиваются окна из тюленьих кишок или льда. Эскимосы могут строить целые посёлки из хижин иглу, соединённых переходами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136140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№1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40687"/>
            <a:ext cx="4038600" cy="32449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4"/>
          <p:cNvSpPr>
            <a:spLocks noGrp="1"/>
          </p:cNvSpPr>
          <p:nvPr>
            <p:ph sz="half" idx="2"/>
          </p:nvPr>
        </p:nvSpPr>
        <p:spPr>
          <a:xfrm>
            <a:off x="4644008" y="2332037"/>
            <a:ext cx="4316288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Внешний диаметр иглу – </a:t>
            </a:r>
            <a:r>
              <a:rPr lang="ru-RU" sz="2400" dirty="0"/>
              <a:t>4 м</a:t>
            </a:r>
          </a:p>
          <a:p>
            <a:pPr marL="0" indent="0">
              <a:buNone/>
            </a:pPr>
            <a:r>
              <a:rPr lang="ru-RU" sz="2400" dirty="0"/>
              <a:t>Высота -2 м</a:t>
            </a:r>
          </a:p>
          <a:p>
            <a:pPr marL="0" indent="0">
              <a:buNone/>
            </a:pPr>
            <a:r>
              <a:rPr lang="ru-RU" sz="2400" dirty="0"/>
              <a:t>Толщина </a:t>
            </a:r>
            <a:r>
              <a:rPr lang="ru-RU" sz="2400" dirty="0" smtClean="0"/>
              <a:t>снежного </a:t>
            </a:r>
            <a:r>
              <a:rPr lang="ru-RU" sz="2400" dirty="0"/>
              <a:t>б</a:t>
            </a:r>
            <a:r>
              <a:rPr lang="ru-RU" sz="2400" dirty="0" smtClean="0"/>
              <a:t>лока- 0,2 м</a:t>
            </a:r>
          </a:p>
          <a:p>
            <a:pPr marL="0" indent="0">
              <a:buNone/>
            </a:pPr>
            <a:r>
              <a:rPr lang="ru-RU" sz="2400" dirty="0" smtClean="0"/>
              <a:t>Определите внутренний объем  основной части иглу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078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Пирамида Хеопса</a:t>
            </a:r>
            <a:endParaRPr lang="ru-RU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3610744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Египетская пирамида Хеопса в Гизе древнейшее и вместе с тем единственное сохранившееся до наших дней чудо света. Свое название она получила по имени ее создателя - фараона Хеопса (около 2551 - 2528 до Р. Хр.). Из-за своих огромных размеров ее иногда называют Большой пирамидой и помещают первой в списке чудес света. Если не считать Великой Китайской стены, то пирамида Хеопса - самое большое сооружение, когда-либо воздвигнутое человеком.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99812"/>
            <a:ext cx="47625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0258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i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</a:t>
            </a:r>
            <a:r>
              <a:rPr lang="ru-RU" b="1" i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№2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525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Найдите массу пирамиды Хеопса, если известно что это правильная четырехгранная пирамида со стороной основания 233 метра, апофема боковой грани относится к стороне основания как 4 к 5, а удельный вес известняка </a:t>
            </a:r>
            <a:r>
              <a:rPr lang="ru-RU" dirty="0"/>
              <a:t>равен 2,6 т/м</a:t>
            </a:r>
            <a:r>
              <a:rPr lang="ru-RU" b="1" baseline="30000" dirty="0"/>
              <a:t>3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199" y="2507512"/>
            <a:ext cx="4268533" cy="286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0559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Пантеон в Риме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92514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«Храм всех </a:t>
            </a:r>
            <a:r>
              <a:rPr lang="ru-RU" dirty="0"/>
              <a:t>богов» в Риме, памятник </a:t>
            </a:r>
            <a:r>
              <a:rPr lang="ru-RU" dirty="0" err="1"/>
              <a:t>центрическо</a:t>
            </a:r>
            <a:r>
              <a:rPr lang="ru-RU" dirty="0"/>
              <a:t>-купольной архитектуры периода расцвета архитектуры Древнего Рима, построенный в 126 году н. э. при императоре Адриане 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Представляет </a:t>
            </a:r>
            <a:r>
              <a:rPr lang="ru-RU" dirty="0"/>
              <a:t>собой большое инженерное достижение античности. </a:t>
            </a:r>
            <a:endParaRPr lang="ru-RU" dirty="0" smtClean="0"/>
          </a:p>
          <a:p>
            <a:r>
              <a:rPr lang="ru-RU" dirty="0"/>
              <a:t>По композиции и конструктивному решению Пантеон уникален в древнеримской </a:t>
            </a:r>
            <a:r>
              <a:rPr lang="ru-RU" dirty="0" smtClean="0"/>
              <a:t>архитектуре. </a:t>
            </a:r>
            <a:r>
              <a:rPr lang="ru-RU" dirty="0"/>
              <a:t>Он отличается классической ясностью и целостностью композиции внутреннего пространства, величественностью художественного образа. Не исключено, что в строительстве храма участвовал </a:t>
            </a:r>
            <a:r>
              <a:rPr lang="ru-RU" dirty="0" err="1"/>
              <a:t>Аполлодор</a:t>
            </a:r>
            <a:r>
              <a:rPr lang="ru-RU" dirty="0"/>
              <a:t> </a:t>
            </a:r>
            <a:r>
              <a:rPr lang="ru-RU" dirty="0" smtClean="0"/>
              <a:t>Дамасский.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2880320" cy="326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524" y="3861048"/>
            <a:ext cx="3512443" cy="249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5847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82888"/>
            <a:ext cx="822960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273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66498" y="-50461"/>
            <a:ext cx="8229600" cy="1143000"/>
          </a:xfrm>
        </p:spPr>
        <p:txBody>
          <a:bodyPr/>
          <a:lstStyle/>
          <a:p>
            <a:pPr algn="r"/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3</a:t>
            </a:r>
          </a:p>
        </p:txBody>
      </p:sp>
      <p:sp>
        <p:nvSpPr>
          <p:cNvPr id="7" name="Текст 6"/>
          <p:cNvSpPr>
            <a:spLocks noGrp="1"/>
          </p:cNvSpPr>
          <p:nvPr>
            <p:ph idx="1"/>
          </p:nvPr>
        </p:nvSpPr>
        <p:spPr>
          <a:xfrm>
            <a:off x="251520" y="4365104"/>
            <a:ext cx="8712968" cy="2088232"/>
          </a:xfrm>
        </p:spPr>
        <p:txBody>
          <a:bodyPr>
            <a:normAutofit lnSpcReduction="10000"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ru-RU" sz="1800" b="1" dirty="0"/>
              <a:t>Кирпично-бетонная ротонда Пантеона перекрыта полусферическим куполом (диаметр </a:t>
            </a:r>
            <a:r>
              <a:rPr lang="ru-RU" sz="1800" b="1" dirty="0" smtClean="0"/>
              <a:t>около 43 </a:t>
            </a:r>
            <a:r>
              <a:rPr lang="ru-RU" sz="1800" b="1" dirty="0"/>
              <a:t>м). </a:t>
            </a:r>
            <a:endParaRPr lang="ru-RU" sz="1800" b="1" dirty="0" smtClean="0"/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1800" b="1" dirty="0" smtClean="0"/>
              <a:t>Купол </a:t>
            </a:r>
            <a:r>
              <a:rPr lang="ru-RU" sz="1800" b="1" dirty="0"/>
              <a:t>состоит из окружностей, которые легко прочитываются благодаря </a:t>
            </a:r>
            <a:r>
              <a:rPr lang="ru-RU" sz="1800" b="1" dirty="0" err="1"/>
              <a:t>кессонированному</a:t>
            </a:r>
            <a:r>
              <a:rPr lang="ru-RU" sz="1800" b="1" dirty="0"/>
              <a:t> потолку. Купол со стенами образует единую оболочку, содержащую внутри всё пространство, соответствующее внутреннему объёму цилиндра и половине сферы</a:t>
            </a:r>
            <a:r>
              <a:rPr lang="ru-RU" sz="1800" b="1" dirty="0" smtClean="0"/>
              <a:t>.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1800" b="1" dirty="0" smtClean="0"/>
              <a:t>Найдите объем внутреннего пространства Пантеона</a:t>
            </a:r>
            <a:endParaRPr lang="ru-RU" sz="1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59643"/>
            <a:ext cx="4384526" cy="255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18351"/>
            <a:ext cx="3133826" cy="279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701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задач</a:t>
            </a:r>
            <a:endParaRPr lang="ru-RU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61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№1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40687"/>
            <a:ext cx="4038600" cy="32449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4"/>
          <p:cNvSpPr>
            <a:spLocks noGrp="1"/>
          </p:cNvSpPr>
          <p:nvPr>
            <p:ph sz="half" idx="2"/>
          </p:nvPr>
        </p:nvSpPr>
        <p:spPr>
          <a:xfrm>
            <a:off x="4644008" y="2332037"/>
            <a:ext cx="4316288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Внешний диаметр иглу – </a:t>
            </a:r>
            <a:r>
              <a:rPr lang="ru-RU" sz="2400" dirty="0"/>
              <a:t>4 м</a:t>
            </a:r>
          </a:p>
          <a:p>
            <a:pPr marL="0" indent="0">
              <a:buNone/>
            </a:pPr>
            <a:r>
              <a:rPr lang="ru-RU" sz="2400" dirty="0"/>
              <a:t>Высота -2 м</a:t>
            </a:r>
          </a:p>
          <a:p>
            <a:pPr marL="0" indent="0">
              <a:buNone/>
            </a:pPr>
            <a:r>
              <a:rPr lang="ru-RU" sz="2400" dirty="0"/>
              <a:t>Толщина </a:t>
            </a:r>
            <a:r>
              <a:rPr lang="ru-RU" sz="2400" dirty="0" smtClean="0"/>
              <a:t>снежного </a:t>
            </a:r>
            <a:r>
              <a:rPr lang="ru-RU" sz="2400" dirty="0"/>
              <a:t>б</a:t>
            </a:r>
            <a:r>
              <a:rPr lang="ru-RU" sz="2400" dirty="0" smtClean="0"/>
              <a:t>лока- 0,2 м</a:t>
            </a:r>
          </a:p>
          <a:p>
            <a:pPr marL="0" indent="0">
              <a:buNone/>
            </a:pPr>
            <a:r>
              <a:rPr lang="ru-RU" sz="2400" dirty="0" smtClean="0"/>
              <a:t>Определите внутренний объем  основной части иглу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6533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49129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4097337" cy="3151187"/>
          </a:xfrm>
          <a:prstGeom prst="rect">
            <a:avLst/>
          </a:prstGeom>
          <a:pattFill prst="lgGrid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  <a:effectLst/>
          <a:extLst/>
        </p:spPr>
      </p:pic>
      <p:sp>
        <p:nvSpPr>
          <p:cNvPr id="7" name="Овал 6"/>
          <p:cNvSpPr/>
          <p:nvPr/>
        </p:nvSpPr>
        <p:spPr>
          <a:xfrm>
            <a:off x="5076056" y="1700808"/>
            <a:ext cx="3384376" cy="3600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486668" y="2129823"/>
            <a:ext cx="2563152" cy="2723430"/>
          </a:xfrm>
          <a:prstGeom prst="ellipse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5089880" y="3043808"/>
            <a:ext cx="3384376" cy="914400"/>
          </a:xfrm>
          <a:prstGeom prst="ellipse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668" y="3244688"/>
            <a:ext cx="2590800" cy="51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Прямая соединительная линия 14"/>
          <p:cNvCxnSpPr>
            <a:endCxn id="7" idx="4"/>
          </p:cNvCxnSpPr>
          <p:nvPr/>
        </p:nvCxnSpPr>
        <p:spPr>
          <a:xfrm>
            <a:off x="6768244" y="1700808"/>
            <a:ext cx="0" cy="36004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076056" y="3501008"/>
            <a:ext cx="3384376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555677" y="4034160"/>
            <a:ext cx="4097337" cy="1584176"/>
          </a:xfrm>
          <a:prstGeom prst="rect">
            <a:avLst/>
          </a:prstGeom>
          <a:pattFill prst="lgGrid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2551834">
            <a:off x="7704982" y="3550885"/>
            <a:ext cx="1077350" cy="958227"/>
          </a:xfrm>
          <a:prstGeom prst="triangle">
            <a:avLst/>
          </a:prstGeom>
          <a:pattFill prst="lgGrid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5222295" y="3861007"/>
            <a:ext cx="528745" cy="550912"/>
          </a:xfrm>
          <a:prstGeom prst="ellipse">
            <a:avLst/>
          </a:prstGeom>
          <a:pattFill prst="lgGrid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4719575" y="3661593"/>
            <a:ext cx="644513" cy="631503"/>
          </a:xfrm>
          <a:prstGeom prst="ellipse">
            <a:avLst/>
          </a:prstGeom>
          <a:pattFill prst="lgGrid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Дуга 28"/>
          <p:cNvSpPr/>
          <p:nvPr/>
        </p:nvSpPr>
        <p:spPr>
          <a:xfrm rot="10800000">
            <a:off x="5089878" y="3118972"/>
            <a:ext cx="3370553" cy="839236"/>
          </a:xfrm>
          <a:prstGeom prst="arc">
            <a:avLst>
              <a:gd name="adj1" fmla="val 10794696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8417308" y="3584358"/>
            <a:ext cx="360041" cy="345937"/>
          </a:xfrm>
          <a:prstGeom prst="ellipse">
            <a:avLst/>
          </a:prstGeom>
          <a:pattFill prst="lgGrid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2" name="Прямая соединительная линия 31"/>
          <p:cNvCxnSpPr>
            <a:endCxn id="2053" idx="1"/>
          </p:cNvCxnSpPr>
          <p:nvPr/>
        </p:nvCxnSpPr>
        <p:spPr>
          <a:xfrm>
            <a:off x="5486667" y="3204393"/>
            <a:ext cx="1" cy="29661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16" idx="7"/>
            <a:endCxn id="2053" idx="3"/>
          </p:cNvCxnSpPr>
          <p:nvPr/>
        </p:nvCxnSpPr>
        <p:spPr>
          <a:xfrm>
            <a:off x="7978626" y="3177719"/>
            <a:ext cx="98842" cy="323289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3071" y="255330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7077" y="1628800"/>
            <a:ext cx="4038600" cy="198415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Построим математическую модель основной части иглу.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3958208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Как мы видим, иглу представляет из себя полусферу  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7081" y="3400397"/>
            <a:ext cx="669925" cy="652463"/>
          </a:xfrm>
          <a:prstGeom prst="rect">
            <a:avLst/>
          </a:prstGeom>
          <a:pattFill prst="lgGrid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  <a:effectLst/>
        </p:spPr>
      </p:pic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r"/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№1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275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6" grpId="0" animBg="1"/>
      <p:bldP spid="22" grpId="0" animBg="1"/>
      <p:bldP spid="23" grpId="0" animBg="1"/>
      <p:bldP spid="26" grpId="0" animBg="1"/>
      <p:bldP spid="28" grpId="0" animBg="1"/>
      <p:bldP spid="29" grpId="0" animBg="1"/>
      <p:bldP spid="30" grpId="0" animBg="1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№1</a:t>
            </a:r>
            <a:endParaRPr lang="ru-RU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25889" y="231724"/>
            <a:ext cx="4393685" cy="290892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49129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082966" y="1684646"/>
            <a:ext cx="3384376" cy="3600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486668" y="2129823"/>
            <a:ext cx="2563152" cy="2723430"/>
          </a:xfrm>
          <a:prstGeom prst="ellipse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5089880" y="3043808"/>
            <a:ext cx="3384376" cy="914400"/>
          </a:xfrm>
          <a:prstGeom prst="ellipse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668" y="3244688"/>
            <a:ext cx="2590800" cy="51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5076056" y="3501008"/>
            <a:ext cx="3384376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421404" y="4008462"/>
            <a:ext cx="4097337" cy="1584176"/>
          </a:xfrm>
          <a:prstGeom prst="rect">
            <a:avLst/>
          </a:prstGeom>
          <a:pattFill prst="lgGrid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2551834">
            <a:off x="7591464" y="4321437"/>
            <a:ext cx="1077350" cy="958227"/>
          </a:xfrm>
          <a:prstGeom prst="triangle">
            <a:avLst/>
          </a:prstGeom>
          <a:pattFill prst="lgGrid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5222295" y="3861007"/>
            <a:ext cx="528745" cy="550912"/>
          </a:xfrm>
          <a:prstGeom prst="ellipse">
            <a:avLst/>
          </a:prstGeom>
          <a:pattFill prst="lgGrid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4719575" y="3661593"/>
            <a:ext cx="644513" cy="631503"/>
          </a:xfrm>
          <a:prstGeom prst="ellipse">
            <a:avLst/>
          </a:prstGeom>
          <a:pattFill prst="lgGrid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Дуга 28"/>
          <p:cNvSpPr/>
          <p:nvPr/>
        </p:nvSpPr>
        <p:spPr>
          <a:xfrm rot="10800000">
            <a:off x="5089878" y="3118972"/>
            <a:ext cx="3370553" cy="839236"/>
          </a:xfrm>
          <a:prstGeom prst="arc">
            <a:avLst>
              <a:gd name="adj1" fmla="val 10794696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8417308" y="3584358"/>
            <a:ext cx="360041" cy="345937"/>
          </a:xfrm>
          <a:prstGeom prst="ellipse">
            <a:avLst/>
          </a:prstGeom>
          <a:pattFill prst="lgGrid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2" name="Прямая соединительная линия 31"/>
          <p:cNvCxnSpPr>
            <a:endCxn id="2053" idx="1"/>
          </p:cNvCxnSpPr>
          <p:nvPr/>
        </p:nvCxnSpPr>
        <p:spPr>
          <a:xfrm>
            <a:off x="5486667" y="3204393"/>
            <a:ext cx="1" cy="29661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endCxn id="2053" idx="3"/>
          </p:cNvCxnSpPr>
          <p:nvPr/>
        </p:nvCxnSpPr>
        <p:spPr>
          <a:xfrm>
            <a:off x="8028047" y="3118971"/>
            <a:ext cx="49421" cy="38203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071" y="2611491"/>
            <a:ext cx="13779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77" y="3118971"/>
            <a:ext cx="41767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0681" y="2571650"/>
            <a:ext cx="7620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82680" y="2611491"/>
            <a:ext cx="3403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baseline="-16000" dirty="0" smtClean="0"/>
              <a:t>=</a:t>
            </a:r>
            <a:r>
              <a:rPr lang="ru-RU" sz="2400" b="1" dirty="0" smtClean="0"/>
              <a:t> </a:t>
            </a:r>
            <a:r>
              <a:rPr lang="ru-RU" sz="2000" b="1" u="sng" dirty="0" smtClean="0"/>
              <a:t>4</a:t>
            </a:r>
            <a:r>
              <a:rPr lang="en-US" sz="2000" b="1" u="sng" baseline="20000" dirty="0"/>
              <a:t> </a:t>
            </a:r>
            <a:r>
              <a:rPr lang="ru-RU" sz="2000" b="1" u="sng" baseline="20000" dirty="0" smtClean="0"/>
              <a:t>х</a:t>
            </a:r>
            <a:r>
              <a:rPr lang="ru-RU" sz="2000" b="1" u="sng" dirty="0" smtClean="0"/>
              <a:t> </a:t>
            </a:r>
            <a:r>
              <a:rPr lang="en-US" sz="2000" b="1" u="sng" dirty="0" smtClean="0"/>
              <a:t>3,14</a:t>
            </a:r>
            <a:r>
              <a:rPr lang="ru-RU" sz="2000" b="1" u="sng" baseline="14000" dirty="0" smtClean="0"/>
              <a:t>х</a:t>
            </a:r>
            <a:r>
              <a:rPr lang="en-US" sz="2000" b="1" u="sng" dirty="0" smtClean="0"/>
              <a:t> </a:t>
            </a:r>
            <a:r>
              <a:rPr lang="ru-RU" sz="2000" b="1" u="sng" dirty="0" smtClean="0"/>
              <a:t>5,832 </a:t>
            </a:r>
            <a:r>
              <a:rPr lang="en-US" sz="2800" b="1" baseline="-14000" dirty="0" smtClean="0"/>
              <a:t>=</a:t>
            </a:r>
            <a:r>
              <a:rPr lang="ru-RU" sz="2800" b="1" baseline="-14000" dirty="0" smtClean="0"/>
              <a:t>24,417м</a:t>
            </a:r>
            <a:r>
              <a:rPr lang="ru-RU" b="1" baseline="30000" dirty="0" smtClean="0"/>
              <a:t>3</a:t>
            </a:r>
            <a:endParaRPr lang="en-US" b="1" baseline="30000" dirty="0" smtClean="0"/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3</a:t>
            </a:r>
            <a:r>
              <a:rPr lang="ru-RU" sz="2000" b="1" u="sng" dirty="0" smtClean="0"/>
              <a:t> </a:t>
            </a:r>
            <a:endParaRPr lang="ru-RU" sz="20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470073" y="3241964"/>
            <a:ext cx="29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>
            <a:stCxn id="7" idx="0"/>
          </p:cNvCxnSpPr>
          <p:nvPr/>
        </p:nvCxnSpPr>
        <p:spPr>
          <a:xfrm>
            <a:off x="6775154" y="1684646"/>
            <a:ext cx="13824" cy="18002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6782068" y="3312796"/>
            <a:ext cx="526236" cy="17874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25587" y="2420888"/>
            <a:ext cx="342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308304" y="3230834"/>
            <a:ext cx="214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3528" y="1412776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R=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r= 2-0,2=1,8</a:t>
            </a:r>
          </a:p>
          <a:p>
            <a:endParaRPr lang="ru-RU" dirty="0"/>
          </a:p>
        </p:txBody>
      </p:sp>
      <p:cxnSp>
        <p:nvCxnSpPr>
          <p:cNvPr id="21" name="Прямая со стрелкой 20"/>
          <p:cNvCxnSpPr>
            <a:stCxn id="7" idx="1"/>
            <a:endCxn id="9" idx="1"/>
          </p:cNvCxnSpPr>
          <p:nvPr/>
        </p:nvCxnSpPr>
        <p:spPr>
          <a:xfrm>
            <a:off x="5578596" y="2211912"/>
            <a:ext cx="283437" cy="31674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780466" y="1945157"/>
            <a:ext cx="84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0</a:t>
            </a:r>
            <a:r>
              <a:rPr lang="ru-RU" b="1" dirty="0" smtClean="0"/>
              <a:t>,</a:t>
            </a:r>
            <a:r>
              <a:rPr lang="en-US" b="1" dirty="0" smtClean="0"/>
              <a:t>2 </a:t>
            </a:r>
            <a:r>
              <a:rPr lang="ru-RU" b="1" dirty="0"/>
              <a:t>м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 flipV="1">
            <a:off x="4522343" y="3893753"/>
            <a:ext cx="502720" cy="959499"/>
          </a:xfrm>
          <a:prstGeom prst="roundRect">
            <a:avLst/>
          </a:prstGeom>
          <a:pattFill prst="lgGrid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авнобедренный треугольник 34"/>
          <p:cNvSpPr/>
          <p:nvPr/>
        </p:nvSpPr>
        <p:spPr>
          <a:xfrm>
            <a:off x="8077468" y="3442027"/>
            <a:ext cx="1247060" cy="587971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8300757" y="3704374"/>
            <a:ext cx="280912" cy="432089"/>
          </a:xfrm>
          <a:prstGeom prst="ellipse">
            <a:avLst/>
          </a:prstGeom>
          <a:pattFill prst="lgGrid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7978626" y="3920418"/>
            <a:ext cx="49421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7978626" y="3893753"/>
            <a:ext cx="151513" cy="242710"/>
          </a:xfrm>
          <a:prstGeom prst="ellipse">
            <a:avLst/>
          </a:prstGeom>
          <a:pattFill prst="lgGrid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229133" y="4860607"/>
            <a:ext cx="8548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внутреннего пространства иглу составляет около 24,4 кубических метра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459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1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1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1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 animBg="1"/>
      <p:bldP spid="12" grpId="0"/>
      <p:bldP spid="19" grpId="0"/>
      <p:bldP spid="4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i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</a:t>
            </a:r>
            <a:r>
              <a:rPr lang="ru-RU" b="1" i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№2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525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Найдите массу пирамиды Хеопса, если известно что это правильная четырехгранная пирамида со стороной основания 233 метра, апофема боковой грани относится к стороне основания как 4 к 5, а удельный вес известняка </a:t>
            </a:r>
            <a:r>
              <a:rPr lang="ru-RU" dirty="0"/>
              <a:t>равен 2,6 т/м</a:t>
            </a:r>
            <a:r>
              <a:rPr lang="ru-RU" b="1" baseline="30000" dirty="0"/>
              <a:t>3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199" y="2507512"/>
            <a:ext cx="4268533" cy="286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555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6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296851"/>
            <a:ext cx="6574236" cy="1405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V </a:t>
            </a:r>
            <a:r>
              <a:rPr lang="ru-RU" sz="3200" b="1" baseline="-25000" dirty="0"/>
              <a:t>пирамиды</a:t>
            </a:r>
            <a:r>
              <a:rPr lang="ru-RU" sz="3200" b="1" dirty="0"/>
              <a:t>=1/3</a:t>
            </a:r>
            <a:r>
              <a:rPr lang="en-US" sz="3200" b="1" dirty="0"/>
              <a:t>S</a:t>
            </a:r>
            <a:r>
              <a:rPr lang="ru-RU" sz="3200" b="1" baseline="-25000" dirty="0"/>
              <a:t>основания</a:t>
            </a:r>
            <a:r>
              <a:rPr lang="en-US" sz="3200" b="1" dirty="0" smtClean="0"/>
              <a:t>h</a:t>
            </a:r>
            <a:r>
              <a:rPr lang="ru-RU" sz="3200" b="1" dirty="0" smtClean="0"/>
              <a:t>=263316,5 м</a:t>
            </a:r>
            <a:r>
              <a:rPr lang="ru-RU" sz="3200" b="1" baseline="30000" dirty="0" smtClean="0"/>
              <a:t>3</a:t>
            </a:r>
          </a:p>
          <a:p>
            <a:endParaRPr lang="ru-RU" sz="3200" b="1" baseline="30000" dirty="0"/>
          </a:p>
          <a:p>
            <a:r>
              <a:rPr lang="en-US" sz="3200" b="1" dirty="0"/>
              <a:t> </a:t>
            </a:r>
            <a:r>
              <a:rPr lang="en-US" sz="3200" b="1" dirty="0" smtClean="0"/>
              <a:t>m </a:t>
            </a:r>
            <a:r>
              <a:rPr lang="ru-RU" sz="3200" b="1" baseline="-25000" dirty="0" smtClean="0"/>
              <a:t>пирамиды</a:t>
            </a:r>
            <a:r>
              <a:rPr lang="ru-RU" sz="3200" b="1" dirty="0" smtClean="0"/>
              <a:t> =</a:t>
            </a:r>
            <a:r>
              <a:rPr lang="en-US" sz="3200" b="1" dirty="0" smtClean="0"/>
              <a:t> 6845842,9 </a:t>
            </a:r>
            <a:r>
              <a:rPr lang="ru-RU" sz="3200" b="1" dirty="0" smtClean="0"/>
              <a:t>тонн</a:t>
            </a:r>
            <a:endParaRPr lang="en-US" sz="3200" b="1" baseline="300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840" y="815498"/>
            <a:ext cx="8229600" cy="4517136"/>
          </a:xfrm>
          <a:prstGeom prst="rect">
            <a:avLst/>
          </a:prstGeom>
          <a:pattFill prst="lgGrid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  <a:effectLst/>
          <a:extLst/>
        </p:spPr>
      </p:pic>
      <p:sp>
        <p:nvSpPr>
          <p:cNvPr id="7" name="Параллелограмм 6"/>
          <p:cNvSpPr/>
          <p:nvPr/>
        </p:nvSpPr>
        <p:spPr>
          <a:xfrm>
            <a:off x="5148064" y="3429000"/>
            <a:ext cx="3024336" cy="720080"/>
          </a:xfrm>
          <a:prstGeom prst="parallelogram">
            <a:avLst>
              <a:gd name="adj" fmla="val 109657"/>
            </a:avLst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5148064" y="4128655"/>
            <a:ext cx="2208700" cy="204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7356764" y="3429000"/>
            <a:ext cx="815636" cy="6996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660232" y="1999053"/>
            <a:ext cx="696532" cy="21296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5148064" y="1999053"/>
            <a:ext cx="1512168" cy="21500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664036" y="1999053"/>
            <a:ext cx="1508364" cy="14299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5940152" y="1999053"/>
            <a:ext cx="720080" cy="1429947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6660232" y="1999053"/>
            <a:ext cx="0" cy="1789987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7" idx="5"/>
            <a:endCxn id="7" idx="2"/>
          </p:cNvCxnSpPr>
          <p:nvPr/>
        </p:nvCxnSpPr>
        <p:spPr>
          <a:xfrm>
            <a:off x="5542873" y="3789040"/>
            <a:ext cx="2234718" cy="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932040" y="42210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7356764" y="4221088"/>
            <a:ext cx="239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8244408" y="342900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6252414" y="3074066"/>
            <a:ext cx="19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6664036" y="3443398"/>
            <a:ext cx="344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ru-RU" dirty="0"/>
          </a:p>
        </p:txBody>
      </p:sp>
      <p:cxnSp>
        <p:nvCxnSpPr>
          <p:cNvPr id="58" name="Прямая соединительная линия 57"/>
          <p:cNvCxnSpPr>
            <a:endCxn id="7" idx="2"/>
          </p:cNvCxnSpPr>
          <p:nvPr/>
        </p:nvCxnSpPr>
        <p:spPr>
          <a:xfrm>
            <a:off x="6660232" y="1999053"/>
            <a:ext cx="1117359" cy="17899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444208" y="1412776"/>
            <a:ext cx="392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7884368" y="381273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3429000"/>
            <a:ext cx="396044" cy="483262"/>
          </a:xfrm>
          <a:prstGeom prst="rect">
            <a:avLst/>
          </a:prstGeom>
          <a:pattFill prst="lgGrid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211960" y="260648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2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252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Задача 3</a:t>
            </a:r>
          </a:p>
        </p:txBody>
      </p:sp>
      <p:sp>
        <p:nvSpPr>
          <p:cNvPr id="7" name="Текст 6"/>
          <p:cNvSpPr>
            <a:spLocks noGrp="1"/>
          </p:cNvSpPr>
          <p:nvPr>
            <p:ph idx="1"/>
          </p:nvPr>
        </p:nvSpPr>
        <p:spPr>
          <a:xfrm>
            <a:off x="251520" y="4365104"/>
            <a:ext cx="8712968" cy="2088232"/>
          </a:xfrm>
        </p:spPr>
        <p:txBody>
          <a:bodyPr>
            <a:normAutofit lnSpcReduction="10000"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ru-RU" sz="1800" b="1" dirty="0"/>
              <a:t>Кирпично-бетонная ротонда Пантеона перекрыта полусферическим куполом (диаметр </a:t>
            </a:r>
            <a:r>
              <a:rPr lang="ru-RU" sz="1800" b="1" dirty="0" smtClean="0"/>
              <a:t>около 43 </a:t>
            </a:r>
            <a:r>
              <a:rPr lang="ru-RU" sz="1800" b="1" dirty="0"/>
              <a:t>м). </a:t>
            </a:r>
            <a:endParaRPr lang="ru-RU" sz="1800" b="1" dirty="0" smtClean="0"/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1800" b="1" dirty="0" smtClean="0"/>
              <a:t>Купол </a:t>
            </a:r>
            <a:r>
              <a:rPr lang="ru-RU" sz="1800" b="1" dirty="0"/>
              <a:t>состоит из окружностей, которые легко прочитываются благодаря </a:t>
            </a:r>
            <a:r>
              <a:rPr lang="ru-RU" sz="1800" b="1" dirty="0" err="1"/>
              <a:t>кессонированному</a:t>
            </a:r>
            <a:r>
              <a:rPr lang="ru-RU" sz="1800" b="1" dirty="0"/>
              <a:t> потолку. Купол со стенами образует единую оболочку, содержащую внутри всё пространство, соответствующее внутреннему объёму цилиндра и половине сферы</a:t>
            </a:r>
            <a:r>
              <a:rPr lang="ru-RU" sz="1800" b="1" dirty="0" smtClean="0"/>
              <a:t>.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1800" b="1" dirty="0" smtClean="0"/>
              <a:t>Найдите объем внутреннего пространства Пантеона</a:t>
            </a:r>
            <a:endParaRPr lang="ru-RU" sz="1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59643"/>
            <a:ext cx="4384526" cy="255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18351"/>
            <a:ext cx="3133826" cy="279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3286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5888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862148" y="515719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Блок-схема: магнитный диск 11"/>
          <p:cNvSpPr/>
          <p:nvPr/>
        </p:nvSpPr>
        <p:spPr>
          <a:xfrm>
            <a:off x="3911173" y="3355090"/>
            <a:ext cx="3168352" cy="2376264"/>
          </a:xfrm>
          <a:prstGeom prst="flowChartMagneticDisk">
            <a:avLst/>
          </a:prstGeom>
          <a:solidFill>
            <a:schemeClr val="bg1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3895149" y="4915036"/>
            <a:ext cx="3200400" cy="816318"/>
          </a:xfrm>
          <a:prstGeom prst="ellipse">
            <a:avLst/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887924" y="2135492"/>
            <a:ext cx="3168352" cy="3168351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5149" y="3284984"/>
            <a:ext cx="320040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Дуга 13"/>
          <p:cNvSpPr/>
          <p:nvPr/>
        </p:nvSpPr>
        <p:spPr>
          <a:xfrm>
            <a:off x="4310964" y="4926810"/>
            <a:ext cx="2376264" cy="384270"/>
          </a:xfrm>
          <a:prstGeom prst="arc">
            <a:avLst>
              <a:gd name="adj1" fmla="val 11088298"/>
              <a:gd name="adj2" fmla="val 21169111"/>
            </a:avLst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6" name="Прямая соединительная линия 15"/>
          <p:cNvCxnSpPr>
            <a:stCxn id="11" idx="0"/>
            <a:endCxn id="11" idx="4"/>
          </p:cNvCxnSpPr>
          <p:nvPr/>
        </p:nvCxnSpPr>
        <p:spPr>
          <a:xfrm>
            <a:off x="5472100" y="2135492"/>
            <a:ext cx="0" cy="3168351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871900" y="3719667"/>
            <a:ext cx="320040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3" idx="2"/>
            <a:endCxn id="13" idx="6"/>
          </p:cNvCxnSpPr>
          <p:nvPr/>
        </p:nvCxnSpPr>
        <p:spPr>
          <a:xfrm>
            <a:off x="3895149" y="5323195"/>
            <a:ext cx="320040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472100" y="1412776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472100" y="5323195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428015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Построим математическую модель Пантеона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879822"/>
            <a:ext cx="33123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Как мы видим, с точки  зрения геометрии, Пантеон представляет из себя цилиндр, в который вложен шар. Высота цилиндра равная радиусу вложенного шара.</a:t>
            </a:r>
          </a:p>
          <a:p>
            <a:r>
              <a:rPr lang="ru-RU" sz="2400" dirty="0" smtClean="0"/>
              <a:t>Следовательно объем Пантеона представляет сумму объемов цилиндра и половины шар.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59650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1" grpId="0" animBg="1"/>
      <p:bldP spid="14" grpId="0" animBg="1"/>
      <p:bldP spid="3" grpId="0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862148" y="515719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Блок-схема: магнитный диск 11"/>
          <p:cNvSpPr/>
          <p:nvPr/>
        </p:nvSpPr>
        <p:spPr>
          <a:xfrm>
            <a:off x="5706126" y="3256432"/>
            <a:ext cx="3168352" cy="2376264"/>
          </a:xfrm>
          <a:prstGeom prst="flowChartMagneticDisk">
            <a:avLst/>
          </a:prstGeom>
          <a:pattFill prst="lgGrid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706126" y="4827748"/>
            <a:ext cx="3200400" cy="816318"/>
          </a:xfrm>
          <a:prstGeom prst="ellipse">
            <a:avLst/>
          </a:prstGeom>
          <a:pattFill prst="lgGrid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722150" y="2043667"/>
            <a:ext cx="3168352" cy="3168351"/>
          </a:xfrm>
          <a:prstGeom prst="ellipse">
            <a:avLst/>
          </a:prstGeom>
          <a:pattFill prst="lgGrid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Дуга 13"/>
          <p:cNvSpPr/>
          <p:nvPr/>
        </p:nvSpPr>
        <p:spPr>
          <a:xfrm>
            <a:off x="6222357" y="4827748"/>
            <a:ext cx="2376264" cy="384270"/>
          </a:xfrm>
          <a:prstGeom prst="arc">
            <a:avLst>
              <a:gd name="adj1" fmla="val 11088298"/>
              <a:gd name="adj2" fmla="val 21169111"/>
            </a:avLst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662959" y="3719667"/>
            <a:ext cx="320040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3" idx="2"/>
            <a:endCxn id="13" idx="6"/>
          </p:cNvCxnSpPr>
          <p:nvPr/>
        </p:nvCxnSpPr>
        <p:spPr>
          <a:xfrm>
            <a:off x="5706126" y="5235907"/>
            <a:ext cx="320040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76463" y="5291916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428015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20583" y="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457200" y="951235"/>
            <a:ext cx="5410944" cy="571812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6000" dirty="0" smtClean="0"/>
              <a:t>V </a:t>
            </a:r>
            <a:r>
              <a:rPr lang="ru-RU" sz="6000" dirty="0" smtClean="0"/>
              <a:t>тела = </a:t>
            </a:r>
            <a:r>
              <a:rPr lang="en-US" sz="6000" dirty="0" smtClean="0"/>
              <a:t>V</a:t>
            </a:r>
            <a:r>
              <a:rPr lang="ru-RU" sz="6000" dirty="0" smtClean="0"/>
              <a:t> </a:t>
            </a:r>
            <a:r>
              <a:rPr lang="ru-RU" sz="6000" baseline="-25000" dirty="0" smtClean="0"/>
              <a:t>цилиндра</a:t>
            </a:r>
            <a:r>
              <a:rPr lang="ru-RU" sz="6000" dirty="0" smtClean="0"/>
              <a:t> </a:t>
            </a:r>
            <a:r>
              <a:rPr lang="en-US" sz="6000" dirty="0"/>
              <a:t>+</a:t>
            </a:r>
            <a:r>
              <a:rPr lang="en-US" sz="6000" u="sng" baseline="20000" dirty="0" smtClean="0"/>
              <a:t>V</a:t>
            </a:r>
            <a:r>
              <a:rPr lang="ru-RU" sz="6000" u="sng" baseline="20000" dirty="0" smtClean="0"/>
              <a:t>шара</a:t>
            </a:r>
            <a:endParaRPr lang="en-US" sz="6000" u="sng" baseline="20000" dirty="0" smtClean="0"/>
          </a:p>
          <a:p>
            <a:pPr marL="0" indent="0">
              <a:buNone/>
            </a:pPr>
            <a:r>
              <a:rPr lang="en-US" sz="6000" baseline="20000" dirty="0" smtClean="0"/>
              <a:t>                                      </a:t>
            </a:r>
            <a:r>
              <a:rPr lang="ru-RU" sz="6000" baseline="20000" dirty="0" smtClean="0"/>
              <a:t>                  </a:t>
            </a:r>
            <a:r>
              <a:rPr lang="en-US" sz="6000" baseline="20000" dirty="0" smtClean="0"/>
              <a:t>  2</a:t>
            </a:r>
            <a:endParaRPr lang="ru-RU" sz="6000" baseline="20000" dirty="0" smtClean="0"/>
          </a:p>
          <a:p>
            <a:pPr marL="0" indent="0">
              <a:buNone/>
            </a:pPr>
            <a:r>
              <a:rPr lang="en-US" sz="6000" dirty="0" smtClean="0"/>
              <a:t>h</a:t>
            </a:r>
            <a:r>
              <a:rPr lang="ru-RU" sz="6000" baseline="-25000" dirty="0"/>
              <a:t>ц</a:t>
            </a:r>
            <a:r>
              <a:rPr lang="ru-RU" sz="6000" baseline="-25000" dirty="0" smtClean="0"/>
              <a:t>илиндра</a:t>
            </a:r>
            <a:r>
              <a:rPr lang="ru-RU" sz="6000" dirty="0" smtClean="0"/>
              <a:t> </a:t>
            </a:r>
            <a:r>
              <a:rPr lang="en-US" sz="6000" dirty="0" smtClean="0"/>
              <a:t>= R</a:t>
            </a:r>
            <a:r>
              <a:rPr lang="ru-RU" sz="6000" baseline="-25000" dirty="0" smtClean="0"/>
              <a:t>шара</a:t>
            </a:r>
            <a:r>
              <a:rPr lang="en-US" sz="6000" baseline="-25000" dirty="0" smtClean="0"/>
              <a:t> </a:t>
            </a:r>
            <a:r>
              <a:rPr lang="en-US" sz="6000" dirty="0" smtClean="0"/>
              <a:t>= 21</a:t>
            </a:r>
            <a:r>
              <a:rPr lang="ru-RU" sz="6000" dirty="0" smtClean="0"/>
              <a:t>,5 м</a:t>
            </a:r>
            <a:r>
              <a:rPr lang="en-US" sz="6000" dirty="0" smtClean="0"/>
              <a:t> </a:t>
            </a:r>
          </a:p>
          <a:p>
            <a:pPr marL="0" indent="0">
              <a:buNone/>
            </a:pPr>
            <a:endParaRPr lang="ru-RU" sz="6000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en-US" sz="6000" dirty="0" smtClean="0">
                <a:solidFill>
                  <a:prstClr val="black"/>
                </a:solidFill>
              </a:rPr>
              <a:t>V</a:t>
            </a:r>
            <a:r>
              <a:rPr lang="ru-RU" sz="6000" baseline="-25000" dirty="0" err="1">
                <a:solidFill>
                  <a:prstClr val="black"/>
                </a:solidFill>
              </a:rPr>
              <a:t>цил</a:t>
            </a:r>
            <a:r>
              <a:rPr lang="en-US" sz="6000" dirty="0">
                <a:solidFill>
                  <a:prstClr val="black"/>
                </a:solidFill>
              </a:rPr>
              <a:t>=</a:t>
            </a:r>
            <a:r>
              <a:rPr lang="ru-RU" sz="6000" dirty="0">
                <a:solidFill>
                  <a:prstClr val="black"/>
                </a:solidFill>
              </a:rPr>
              <a:t> </a:t>
            </a:r>
            <a:r>
              <a:rPr lang="ru-RU" sz="6000" dirty="0">
                <a:solidFill>
                  <a:prstClr val="black"/>
                </a:solidFill>
                <a:sym typeface="Symbol"/>
              </a:rPr>
              <a:t></a:t>
            </a:r>
            <a:r>
              <a:rPr lang="en-US" sz="6000" dirty="0">
                <a:solidFill>
                  <a:prstClr val="black"/>
                </a:solidFill>
                <a:sym typeface="Symbol"/>
              </a:rPr>
              <a:t>R</a:t>
            </a:r>
            <a:r>
              <a:rPr lang="ru-RU" sz="6000" baseline="30000" dirty="0">
                <a:solidFill>
                  <a:prstClr val="black"/>
                </a:solidFill>
                <a:sym typeface="Symbol"/>
              </a:rPr>
              <a:t>2</a:t>
            </a:r>
            <a:r>
              <a:rPr lang="en-US" sz="6000" dirty="0" smtClean="0">
                <a:solidFill>
                  <a:prstClr val="black"/>
                </a:solidFill>
                <a:sym typeface="Symbol"/>
              </a:rPr>
              <a:t>h</a:t>
            </a:r>
            <a:r>
              <a:rPr lang="ru-RU" sz="6000" dirty="0" smtClean="0">
                <a:solidFill>
                  <a:prstClr val="black"/>
                </a:solidFill>
                <a:sym typeface="Symbol"/>
              </a:rPr>
              <a:t> = 3,14х9799,7=30771,05 м</a:t>
            </a:r>
            <a:r>
              <a:rPr lang="ru-RU" sz="6000" baseline="30000" dirty="0" smtClean="0">
                <a:solidFill>
                  <a:prstClr val="black"/>
                </a:solidFill>
                <a:sym typeface="Symbol"/>
              </a:rPr>
              <a:t>3</a:t>
            </a:r>
            <a:endParaRPr lang="en-US" sz="6000" baseline="30000" dirty="0" smtClean="0">
              <a:solidFill>
                <a:prstClr val="black"/>
              </a:solidFill>
              <a:sym typeface="Symbo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6000" baseline="30000" dirty="0">
              <a:solidFill>
                <a:prstClr val="black"/>
              </a:solidFill>
              <a:sym typeface="Symbo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6000" baseline="30000" dirty="0" smtClean="0">
              <a:solidFill>
                <a:prstClr val="black"/>
              </a:solidFill>
              <a:sym typeface="Symbo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6000" baseline="30000" dirty="0">
              <a:solidFill>
                <a:prstClr val="black"/>
              </a:solidFill>
              <a:sym typeface="Symbo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6000" baseline="30000" dirty="0" smtClean="0">
              <a:solidFill>
                <a:prstClr val="black"/>
              </a:solidFill>
              <a:sym typeface="Symbo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6000" baseline="30000" dirty="0">
              <a:solidFill>
                <a:prstClr val="black"/>
              </a:solidFill>
              <a:sym typeface="Symbo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6000" baseline="30000" dirty="0" smtClean="0">
              <a:solidFill>
                <a:prstClr val="black"/>
              </a:solidFill>
              <a:sym typeface="Symbo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6000" dirty="0" smtClean="0">
                <a:solidFill>
                  <a:prstClr val="black"/>
                </a:solidFill>
                <a:sym typeface="Symbol"/>
              </a:rPr>
              <a:t>V</a:t>
            </a:r>
            <a:r>
              <a:rPr lang="ru-RU" sz="6000" baseline="-25000" dirty="0" smtClean="0">
                <a:solidFill>
                  <a:prstClr val="black"/>
                </a:solidFill>
                <a:sym typeface="Symbol"/>
              </a:rPr>
              <a:t>шара</a:t>
            </a:r>
            <a:r>
              <a:rPr lang="en-US" sz="6000" dirty="0" smtClean="0">
                <a:solidFill>
                  <a:prstClr val="black"/>
                </a:solidFill>
                <a:sym typeface="Symbol"/>
              </a:rPr>
              <a:t>=</a:t>
            </a:r>
            <a:r>
              <a:rPr lang="ru-RU" sz="6000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ru-RU" sz="6000" u="sng" dirty="0" smtClean="0">
                <a:solidFill>
                  <a:prstClr val="black"/>
                </a:solidFill>
                <a:sym typeface="Symbol"/>
              </a:rPr>
              <a:t>4х3,14х9799,7  </a:t>
            </a:r>
            <a:r>
              <a:rPr lang="ru-RU" sz="6000" dirty="0" smtClean="0">
                <a:solidFill>
                  <a:prstClr val="black"/>
                </a:solidFill>
                <a:sym typeface="Symbol"/>
              </a:rPr>
              <a:t>= 41028,06м</a:t>
            </a:r>
            <a:r>
              <a:rPr lang="ru-RU" sz="6000" baseline="30000" dirty="0" smtClean="0">
                <a:solidFill>
                  <a:prstClr val="black"/>
                </a:solidFill>
                <a:sym typeface="Symbol"/>
              </a:rPr>
              <a:t>3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6000" dirty="0">
                <a:solidFill>
                  <a:prstClr val="black"/>
                </a:solidFill>
                <a:sym typeface="Symbol"/>
              </a:rPr>
              <a:t> </a:t>
            </a:r>
            <a:r>
              <a:rPr lang="ru-RU" sz="6000" dirty="0" smtClean="0">
                <a:solidFill>
                  <a:prstClr val="black"/>
                </a:solidFill>
                <a:sym typeface="Symbol"/>
              </a:rPr>
              <a:t>                        3</a:t>
            </a:r>
            <a:endParaRPr lang="ru-RU" sz="6000" dirty="0">
              <a:solidFill>
                <a:prstClr val="black"/>
              </a:solidFill>
              <a:sym typeface="Symbo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2400" dirty="0">
              <a:solidFill>
                <a:prstClr val="black"/>
              </a:solidFill>
              <a:sym typeface="Symbol"/>
            </a:endParaRPr>
          </a:p>
          <a:p>
            <a:pPr marL="0" indent="0">
              <a:buNone/>
            </a:pPr>
            <a:r>
              <a:rPr lang="en-US" sz="6000" dirty="0" smtClean="0"/>
              <a:t>V</a:t>
            </a:r>
            <a:r>
              <a:rPr lang="ru-RU" sz="6000" baseline="-25000" dirty="0" smtClean="0"/>
              <a:t>тела</a:t>
            </a:r>
            <a:r>
              <a:rPr lang="ru-RU" sz="6000" dirty="0" smtClean="0"/>
              <a:t>=30771,05+</a:t>
            </a:r>
            <a:r>
              <a:rPr lang="ru-RU" sz="10000" u="sng" baseline="22000" dirty="0" smtClean="0"/>
              <a:t>41028,06 </a:t>
            </a:r>
            <a:r>
              <a:rPr lang="ru-RU" sz="6000" u="sng" baseline="22000" dirty="0" smtClean="0"/>
              <a:t> </a:t>
            </a:r>
            <a:r>
              <a:rPr lang="ru-RU" sz="6000" dirty="0" smtClean="0"/>
              <a:t>=51285,07м</a:t>
            </a:r>
            <a:r>
              <a:rPr lang="ru-RU" sz="6000" baseline="30000" dirty="0" smtClean="0"/>
              <a:t>3</a:t>
            </a:r>
          </a:p>
          <a:p>
            <a:pPr marL="0" indent="0">
              <a:buNone/>
            </a:pPr>
            <a:r>
              <a:rPr lang="ru-RU" sz="3600" dirty="0"/>
              <a:t> </a:t>
            </a:r>
            <a:r>
              <a:rPr lang="ru-RU" sz="3600" dirty="0" smtClean="0"/>
              <a:t>                                                         </a:t>
            </a:r>
            <a:r>
              <a:rPr lang="ru-RU" sz="6000" dirty="0" smtClean="0"/>
              <a:t>2</a:t>
            </a:r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r>
              <a:rPr lang="ru-RU" sz="6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</a:t>
            </a:r>
            <a:r>
              <a:rPr lang="ru-RU" sz="6000" b="1" i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sz="6000" b="1" i="1" dirty="0" smtClean="0"/>
              <a:t>объем внутреннего пространства римского Пантеона составляет 51285,7 м</a:t>
            </a:r>
            <a:r>
              <a:rPr lang="ru-RU" sz="6000" b="1" i="1" baseline="30000" dirty="0" smtClean="0"/>
              <a:t>3</a:t>
            </a:r>
            <a:endParaRPr lang="ru-RU" sz="6000" b="1" i="1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7047275" y="1588150"/>
            <a:ext cx="486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endParaRPr lang="ru-RU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743" y="2687080"/>
            <a:ext cx="13779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1" y="2683132"/>
            <a:ext cx="719127" cy="787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338799" y="4556316"/>
            <a:ext cx="390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</a:t>
            </a:r>
            <a:endParaRPr lang="ru-RU" sz="2400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2149" y="3287619"/>
            <a:ext cx="3141209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7253719" y="2043667"/>
            <a:ext cx="0" cy="3168351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>
            <a:stCxn id="4101" idx="1"/>
            <a:endCxn id="4101" idx="3"/>
          </p:cNvCxnSpPr>
          <p:nvPr/>
        </p:nvCxnSpPr>
        <p:spPr>
          <a:xfrm>
            <a:off x="5722149" y="3719667"/>
            <a:ext cx="3141209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6326" y="3333193"/>
            <a:ext cx="65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</a:t>
            </a:r>
            <a:r>
              <a:rPr lang="ru-RU" b="1" baseline="-25000" dirty="0" smtClean="0"/>
              <a:t>1</a:t>
            </a:r>
            <a:endParaRPr lang="ru-RU" b="1" baseline="-25000" dirty="0"/>
          </a:p>
        </p:txBody>
      </p:sp>
    </p:spTree>
    <p:extLst>
      <p:ext uri="{BB962C8B-B14F-4D97-AF65-F5344CB8AC3E}">
        <p14:creationId xmlns:p14="http://schemas.microsoft.com/office/powerpoint/2010/main" xmlns="" val="211684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Многогранники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Многогранник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или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полиэдр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— обычно замкнутая поверхность, составленная из многоугольников, </a:t>
            </a:r>
            <a:r>
              <a:rPr lang="ru-RU" dirty="0" smtClean="0"/>
              <a:t> также </a:t>
            </a:r>
            <a:r>
              <a:rPr lang="ru-RU" dirty="0"/>
              <a:t>называют тело, ограниченное этой поверхностью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Многогранник называется выпуклым, если он весь расположен по одну сторону от плоскости его граней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К многогранникам относятся: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призмы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пирамиды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860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379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91384"/>
            <a:ext cx="3960440" cy="5273527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4008" y="404664"/>
            <a:ext cx="4499992" cy="579350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Рассчитайте приблизительный внешний объем храма Спаса на Ильине в Новгороде без учета апсиды и главы.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Условно примем, что план храма представляет собой квадрат со стороной 24 м., высота храма по центру фасада – 24 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665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домашнего задание</a:t>
            </a:r>
            <a:endParaRPr lang="ru-RU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задачи</a:t>
            </a:r>
            <a:endParaRPr lang="ru-RU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32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Церковь Спаса 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Ильине </a:t>
            </a:r>
            <a:b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Новгороде Великом 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28574" y="1695865"/>
            <a:ext cx="2895851" cy="433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752528" cy="52578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/>
              <a:t>Церковь Спаса </a:t>
            </a:r>
            <a:r>
              <a:rPr lang="ru-RU" sz="1600" dirty="0"/>
              <a:t>Преображения на Ильине улице, в Новгороде (1374), выдающийся памятник рус. архитектуры. </a:t>
            </a:r>
            <a:endParaRPr lang="ru-RU" sz="1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/>
              <a:t>Это практически квадратный в </a:t>
            </a:r>
            <a:r>
              <a:rPr lang="ru-RU" sz="1600" dirty="0"/>
              <a:t>плане, </a:t>
            </a:r>
            <a:r>
              <a:rPr lang="ru-RU" sz="1600" dirty="0" err="1"/>
              <a:t>четырёхстолпный</a:t>
            </a:r>
            <a:r>
              <a:rPr lang="ru-RU" sz="1600" dirty="0"/>
              <a:t>, </a:t>
            </a:r>
            <a:r>
              <a:rPr lang="ru-RU" sz="1600" dirty="0" err="1"/>
              <a:t>одноапсидный</a:t>
            </a:r>
            <a:r>
              <a:rPr lang="ru-RU" sz="1600" dirty="0"/>
              <a:t> одноглавый храм с </a:t>
            </a:r>
            <a:r>
              <a:rPr lang="ru-RU" sz="1600" dirty="0" err="1"/>
              <a:t>восьмискатным</a:t>
            </a:r>
            <a:r>
              <a:rPr lang="ru-RU" sz="1600" dirty="0"/>
              <a:t> (первоначально </a:t>
            </a:r>
            <a:r>
              <a:rPr lang="ru-RU" sz="1600" dirty="0" err="1"/>
              <a:t>полопастным</a:t>
            </a:r>
            <a:r>
              <a:rPr lang="ru-RU" sz="1600" dirty="0"/>
              <a:t>) покрытием. </a:t>
            </a:r>
            <a:endParaRPr lang="ru-RU" sz="1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/>
              <a:t>Наружные </a:t>
            </a:r>
            <a:r>
              <a:rPr lang="ru-RU" sz="1600" dirty="0"/>
              <a:t>стены, апсида, барабан богато украшены нишами с полукруглыми завершениями, валиками, рельефными крестами и пр. Нарядный и торжественный храм типичен для наиболее значительных построек новгородской школы </a:t>
            </a:r>
            <a:r>
              <a:rPr lang="ru-RU" sz="1600" dirty="0" smtClean="0"/>
              <a:t>2-й </a:t>
            </a:r>
            <a:r>
              <a:rPr lang="ru-RU" sz="1600" dirty="0"/>
              <a:t>половины 14 — начала 15 вв. Отличающиеся суровой выразительностью образов, </a:t>
            </a:r>
            <a:r>
              <a:rPr lang="ru-RU" sz="1600" dirty="0" err="1"/>
              <a:t>архитектоничностью</a:t>
            </a:r>
            <a:r>
              <a:rPr lang="ru-RU" sz="1600" dirty="0"/>
              <a:t> и энергичной манерой письма фрески церкви (сохранились частично — в куполе, Троицком приделе и др. местах) выполнены Феофаном Греком </a:t>
            </a:r>
            <a:r>
              <a:rPr lang="ru-RU" sz="1600" dirty="0" smtClean="0"/>
              <a:t> в </a:t>
            </a:r>
            <a:r>
              <a:rPr lang="ru-RU" sz="1600" dirty="0"/>
              <a:t>1378.</a:t>
            </a:r>
          </a:p>
        </p:txBody>
      </p:sp>
    </p:spTree>
    <p:extLst>
      <p:ext uri="{BB962C8B-B14F-4D97-AF65-F5344CB8AC3E}">
        <p14:creationId xmlns:p14="http://schemas.microsoft.com/office/powerpoint/2010/main" xmlns="" val="36568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729" y="-99392"/>
            <a:ext cx="425809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83568" y="2708920"/>
            <a:ext cx="3202729" cy="3528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683568" y="2708920"/>
            <a:ext cx="3202729" cy="1409701"/>
          </a:xfrm>
          <a:prstGeom prst="triangle">
            <a:avLst>
              <a:gd name="adj" fmla="val 5294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604448" y="22768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604448" y="40770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604448" y="602128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476672"/>
            <a:ext cx="720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AB</a:t>
            </a:r>
          </a:p>
          <a:p>
            <a:r>
              <a:rPr lang="en-US" sz="2800" dirty="0" smtClean="0"/>
              <a:t>BC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560074" y="722892"/>
            <a:ext cx="324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884110" y="476670"/>
            <a:ext cx="704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2</a:t>
            </a:r>
          </a:p>
          <a:p>
            <a:r>
              <a:rPr lang="en-US" sz="2800" dirty="0"/>
              <a:t>3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06411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0.48698 2.59259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0.4882 -0.001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0" grpId="0" animBg="1"/>
      <p:bldP spid="10" grpId="1" animBg="1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Как мы видим, основной объем </a:t>
            </a:r>
            <a:r>
              <a:rPr lang="ru-RU" sz="2400" dirty="0"/>
              <a:t>храма представляет собой куб со стороной 24 м, из которого вырезаны четыре прямоугольных пирамиды, сторона основания которых равна </a:t>
            </a:r>
            <a:r>
              <a:rPr lang="ru-RU" sz="2400" dirty="0" smtClean="0"/>
              <a:t>половине грани </a:t>
            </a:r>
            <a:r>
              <a:rPr lang="ru-RU" sz="2400" dirty="0"/>
              <a:t>куба, а высота  -  </a:t>
            </a:r>
            <a:r>
              <a:rPr lang="ru-RU" sz="2400" dirty="0" smtClean="0"/>
              <a:t>трети </a:t>
            </a:r>
            <a:r>
              <a:rPr lang="ru-RU" sz="2400" dirty="0"/>
              <a:t>грани куба.</a:t>
            </a:r>
          </a:p>
        </p:txBody>
      </p:sp>
      <p:sp>
        <p:nvSpPr>
          <p:cNvPr id="62" name="Объект 61"/>
          <p:cNvSpPr>
            <a:spLocks noGrp="1"/>
          </p:cNvSpPr>
          <p:nvPr>
            <p:ph sz="half" idx="2"/>
          </p:nvPr>
        </p:nvSpPr>
        <p:spPr>
          <a:xfrm>
            <a:off x="3581280" y="2173506"/>
            <a:ext cx="558062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На чертеже обозначим одну такую пирамиду </a:t>
            </a:r>
            <a:r>
              <a:rPr lang="en-US" sz="2400" dirty="0" smtClean="0"/>
              <a:t>MKOFQ</a:t>
            </a:r>
          </a:p>
          <a:p>
            <a:pPr marL="0" indent="0">
              <a:buNone/>
            </a:pPr>
            <a:r>
              <a:rPr lang="ru-RU" sz="2400" dirty="0" smtClean="0"/>
              <a:t>Сторона ее основания составляет 12 м, высота – 8 м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 </a:t>
            </a:r>
            <a:r>
              <a:rPr lang="en-US" sz="2400" b="1" baseline="-25000" dirty="0" smtClean="0"/>
              <a:t>MKOFQ</a:t>
            </a:r>
            <a:r>
              <a:rPr lang="en-US" sz="2400" dirty="0" smtClean="0"/>
              <a:t>= </a:t>
            </a:r>
            <a:r>
              <a:rPr lang="ru-RU" sz="2400" dirty="0" smtClean="0"/>
              <a:t>1</a:t>
            </a:r>
            <a:r>
              <a:rPr lang="en-US" sz="2400" dirty="0" smtClean="0"/>
              <a:t>/3S</a:t>
            </a:r>
            <a:r>
              <a:rPr lang="ru-RU" sz="2400" b="1" baseline="-25000" dirty="0" err="1" smtClean="0"/>
              <a:t>осн</a:t>
            </a:r>
            <a:r>
              <a:rPr lang="en-US" sz="2400" dirty="0" smtClean="0"/>
              <a:t>h =1/3</a:t>
            </a:r>
            <a:r>
              <a:rPr lang="ru-RU" sz="2400" dirty="0" smtClean="0"/>
              <a:t>х12</a:t>
            </a:r>
            <a:r>
              <a:rPr lang="ru-RU" sz="2400" baseline="30000" dirty="0" smtClean="0"/>
              <a:t>2</a:t>
            </a:r>
            <a:r>
              <a:rPr lang="ru-RU" sz="2400" dirty="0" smtClean="0"/>
              <a:t>х8= 384 м</a:t>
            </a:r>
            <a:r>
              <a:rPr lang="ru-RU" sz="2400" baseline="30000" dirty="0" smtClean="0"/>
              <a:t>3</a:t>
            </a:r>
          </a:p>
          <a:p>
            <a:pPr marL="0" indent="0">
              <a:buNone/>
            </a:pPr>
            <a:r>
              <a:rPr lang="ru-RU" sz="2400" dirty="0" smtClean="0"/>
              <a:t>Объем </a:t>
            </a:r>
            <a:r>
              <a:rPr lang="ru-RU" sz="2400" dirty="0"/>
              <a:t>куба равен 24</a:t>
            </a:r>
            <a:r>
              <a:rPr lang="en-US" sz="2400" baseline="30000" dirty="0"/>
              <a:t>3 </a:t>
            </a:r>
            <a:r>
              <a:rPr lang="en-US" sz="2400" dirty="0"/>
              <a:t>= 13824 </a:t>
            </a:r>
            <a:r>
              <a:rPr lang="ru-RU" sz="2400" dirty="0" smtClean="0"/>
              <a:t>м</a:t>
            </a:r>
            <a:r>
              <a:rPr lang="ru-RU" sz="2400" baseline="30000" dirty="0" smtClean="0"/>
              <a:t>3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Таким образом, объем основной части храма равен: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13824-4х384=13824-1536=12288 м</a:t>
            </a:r>
            <a:r>
              <a:rPr lang="ru-RU" b="1" i="1" baseline="30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b="1" i="1" baseline="30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араллелограмм 4"/>
          <p:cNvSpPr/>
          <p:nvPr/>
        </p:nvSpPr>
        <p:spPr>
          <a:xfrm>
            <a:off x="251520" y="1988840"/>
            <a:ext cx="3168352" cy="698376"/>
          </a:xfrm>
          <a:prstGeom prst="parallelogram">
            <a:avLst>
              <a:gd name="adj" fmla="val 149242"/>
            </a:avLst>
          </a:prstGeom>
          <a:pattFill prst="lgGrid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араллелограмм 6"/>
          <p:cNvSpPr/>
          <p:nvPr/>
        </p:nvSpPr>
        <p:spPr>
          <a:xfrm>
            <a:off x="251520" y="4149080"/>
            <a:ext cx="3168352" cy="720080"/>
          </a:xfrm>
          <a:prstGeom prst="parallelogram">
            <a:avLst>
              <a:gd name="adj" fmla="val 140441"/>
            </a:avLst>
          </a:prstGeom>
          <a:pattFill prst="lgGrid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419872" y="1988840"/>
            <a:ext cx="0" cy="21602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411760" y="2687216"/>
            <a:ext cx="0" cy="21819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1520" y="2687216"/>
            <a:ext cx="0" cy="21819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27584" y="2338028"/>
            <a:ext cx="20882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5" idx="1"/>
          </p:cNvCxnSpPr>
          <p:nvPr/>
        </p:nvCxnSpPr>
        <p:spPr>
          <a:xfrm flipV="1">
            <a:off x="1331640" y="1988840"/>
            <a:ext cx="1025191" cy="6983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331640" y="2687216"/>
            <a:ext cx="1080120" cy="74178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2411760" y="2338028"/>
            <a:ext cx="504056" cy="109097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799692" y="2338028"/>
            <a:ext cx="612068" cy="109097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331640" y="1988840"/>
            <a:ext cx="0" cy="216024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7504" y="48691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2105726" y="4869160"/>
            <a:ext cx="45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3167844" y="432445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</a:t>
            </a:r>
            <a:endParaRPr lang="ru-RU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933511" y="3786043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</a:t>
            </a:r>
            <a:endParaRPr lang="ru-RU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971600" y="288429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</a:t>
            </a:r>
            <a:endParaRPr lang="ru-RU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411760" y="325362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</a:t>
            </a:r>
            <a:endParaRPr lang="ru-RU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323528" y="342900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endParaRPr lang="ru-RU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2686650" y="1966005"/>
            <a:ext cx="252028" cy="370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</a:t>
            </a:r>
            <a:endParaRPr lang="ru-RU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105726" y="2338028"/>
            <a:ext cx="459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</a:t>
            </a:r>
            <a:endParaRPr lang="ru-RU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1475656" y="1988840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</a:t>
            </a:r>
            <a:endParaRPr lang="ru-RU" b="1" dirty="0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2411760" y="2687216"/>
            <a:ext cx="0" cy="74178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5" name="Прямая соединительная линия 3074"/>
          <p:cNvCxnSpPr/>
          <p:nvPr/>
        </p:nvCxnSpPr>
        <p:spPr>
          <a:xfrm>
            <a:off x="251520" y="4869160"/>
            <a:ext cx="21602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7" name="Прямая соединительная линия 3076"/>
          <p:cNvCxnSpPr/>
          <p:nvPr/>
        </p:nvCxnSpPr>
        <p:spPr>
          <a:xfrm flipV="1">
            <a:off x="2411760" y="4149080"/>
            <a:ext cx="1008112" cy="7200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2062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663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Мы выбрали для задач наиболее простые примеры архитектурных сооружений. Попробуйте составить и решить задачи по вычислению объемов сложных по форме  построек, составленных из различных геометрических тел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93449"/>
            <a:ext cx="3574551" cy="3168352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6025" y="3302191"/>
            <a:ext cx="2454796" cy="34477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298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Призма</a:t>
            </a:r>
            <a:endParaRPr lang="ru-RU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Призма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- многогранник, </a:t>
            </a:r>
            <a:r>
              <a:rPr lang="ru-RU" dirty="0"/>
              <a:t>в основаниях которого лежат равные многоугольники, а боковые грани — параллелограммы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Правильная призма </a:t>
            </a:r>
            <a:r>
              <a:rPr lang="ru-RU" dirty="0" smtClean="0"/>
              <a:t>- это прямая призма, основанием которой является правильный многоугольник. Боковые грани правильной призмы - равные прямоугольники.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126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332656"/>
            <a:ext cx="3873980" cy="57935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Прямая призма </a:t>
            </a:r>
            <a:r>
              <a:rPr lang="ru-RU" dirty="0"/>
              <a:t>- это призма, у которой боковые ребра перпендикулярны плоскости основания.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Другие </a:t>
            </a:r>
            <a:r>
              <a:rPr lang="ru-RU" dirty="0"/>
              <a:t>призмы называются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наклонными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87" y="980728"/>
            <a:ext cx="5139004" cy="2978880"/>
          </a:xfrm>
          <a:prstGeom prst="rect">
            <a:avLst/>
          </a:prstGeom>
          <a:pattFill prst="lgGrid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  <a:extLst/>
        </p:spPr>
      </p:pic>
      <p:sp>
        <p:nvSpPr>
          <p:cNvPr id="4" name="TextBox 3"/>
          <p:cNvSpPr txBox="1"/>
          <p:nvPr/>
        </p:nvSpPr>
        <p:spPr>
          <a:xfrm>
            <a:off x="251520" y="4653136"/>
            <a:ext cx="5112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призмы </a:t>
            </a:r>
            <a:r>
              <a:rPr lang="ru-RU" sz="2800" dirty="0" smtClean="0"/>
              <a:t>равен произведению площади основания на высоту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42664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Параллелепипед 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20506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Призма, основание которой - параллелограмм, называется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параллелепипедом</a:t>
            </a:r>
            <a:r>
              <a:rPr lang="ru-RU" dirty="0"/>
              <a:t>.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В </a:t>
            </a:r>
            <a:r>
              <a:rPr lang="ru-RU" dirty="0"/>
              <a:t>соответствии с определением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параллелепипед - это четырехугольная призма, все грани которой - параллелограммы. </a:t>
            </a:r>
            <a:endParaRPr lang="ru-RU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Параллелепипеды</a:t>
            </a:r>
            <a:r>
              <a:rPr lang="ru-RU" dirty="0"/>
              <a:t>, как и призмы, могут быть прямыми и наклонными.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9752" y="285293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751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971600" y="1988840"/>
            <a:ext cx="2160240" cy="3600400"/>
          </a:xfrm>
          <a:prstGeom prst="rect">
            <a:avLst/>
          </a:prstGeom>
          <a:pattFill prst="lgGrid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988840"/>
            <a:ext cx="2160240" cy="3600400"/>
          </a:xfrm>
          <a:prstGeom prst="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араллелограмм 24"/>
          <p:cNvSpPr/>
          <p:nvPr/>
        </p:nvSpPr>
        <p:spPr>
          <a:xfrm>
            <a:off x="971600" y="1268760"/>
            <a:ext cx="2879964" cy="720080"/>
          </a:xfrm>
          <a:prstGeom prst="parallelogram">
            <a:avLst>
              <a:gd name="adj" fmla="val 9618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Прямоугольный параллелепипед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166018"/>
            <a:ext cx="4752528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dirty="0"/>
              <a:t>Прямой параллелепипед, основанием которого служит прямоугольник, называют прямоугольным параллелепипедом. У прямоугольного </a:t>
            </a:r>
            <a:r>
              <a:rPr lang="ru-RU" sz="2800" dirty="0" smtClean="0"/>
              <a:t> параллелепипеда </a:t>
            </a:r>
            <a:r>
              <a:rPr lang="ru-RU" sz="2800" dirty="0"/>
              <a:t>все грани прямоугольники</a:t>
            </a:r>
            <a:r>
              <a:rPr lang="ru-RU" sz="2800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параллелепипеда </a:t>
            </a:r>
            <a:r>
              <a:rPr lang="ru-RU" sz="2800" dirty="0" smtClean="0"/>
              <a:t>равен произведению площади основания на высоту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91324" y="1268760"/>
            <a:ext cx="2160240" cy="36004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1691324" y="4869160"/>
            <a:ext cx="1440516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691324" y="1988840"/>
            <a:ext cx="0" cy="288032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691324" y="1268760"/>
            <a:ext cx="21602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851564" y="1268760"/>
            <a:ext cx="0" cy="3600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971600" y="1268760"/>
            <a:ext cx="719724" cy="7200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3131840" y="1268760"/>
            <a:ext cx="719724" cy="7200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131840" y="4869160"/>
            <a:ext cx="719724" cy="7200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971600" y="4869160"/>
            <a:ext cx="719724" cy="72008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араллелограмм 25"/>
          <p:cNvSpPr/>
          <p:nvPr/>
        </p:nvSpPr>
        <p:spPr>
          <a:xfrm>
            <a:off x="971600" y="4869160"/>
            <a:ext cx="2879964" cy="720080"/>
          </a:xfrm>
          <a:prstGeom prst="parallelogram">
            <a:avLst>
              <a:gd name="adj" fmla="val 101961"/>
            </a:avLst>
          </a:prstGeom>
          <a:pattFill prst="lgGrid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1691324" y="1988840"/>
            <a:ext cx="14405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131840" y="1988840"/>
            <a:ext cx="0" cy="3600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7130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араллелограмм 37"/>
          <p:cNvSpPr/>
          <p:nvPr/>
        </p:nvSpPr>
        <p:spPr>
          <a:xfrm>
            <a:off x="971600" y="4869160"/>
            <a:ext cx="2880320" cy="648072"/>
          </a:xfrm>
          <a:prstGeom prst="parallelogram">
            <a:avLst>
              <a:gd name="adj" fmla="val 108375"/>
            </a:avLst>
          </a:prstGeom>
          <a:pattFill prst="lgGrid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429000"/>
            <a:ext cx="2160240" cy="2088232"/>
          </a:xfrm>
          <a:prstGeom prst="rect">
            <a:avLst/>
          </a:prstGeom>
          <a:pattFill prst="lgGrid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</a:t>
            </a:r>
            <a:endParaRPr lang="ru-RU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600200"/>
            <a:ext cx="4186808" cy="2116831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 или правильный гексаэдр  - частный случай </a:t>
            </a:r>
            <a:r>
              <a:rPr lang="ru-RU" dirty="0" smtClean="0"/>
              <a:t>параллелепипеда и призмы,  правильный многогранник, каждая грань которого представляет собой квадрат.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2708920"/>
            <a:ext cx="2160240" cy="2160240"/>
          </a:xfrm>
          <a:prstGeom prst="rect">
            <a:avLst/>
          </a:prstGeom>
          <a:pattFill prst="lgGrid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691680" y="3429000"/>
            <a:ext cx="144016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131840" y="3429000"/>
            <a:ext cx="0" cy="14401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691680" y="2708920"/>
            <a:ext cx="21602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851920" y="2708920"/>
            <a:ext cx="0" cy="21602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691680" y="2708920"/>
            <a:ext cx="0" cy="7200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971600" y="2708920"/>
            <a:ext cx="720080" cy="7200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3131840" y="2708920"/>
            <a:ext cx="720080" cy="7200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3131840" y="4869160"/>
            <a:ext cx="720080" cy="6480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99992" y="3789040"/>
            <a:ext cx="42484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куба </a:t>
            </a:r>
            <a:r>
              <a:rPr lang="ru-RU" sz="2800" dirty="0" smtClean="0"/>
              <a:t>измеряется по формуле </a:t>
            </a:r>
          </a:p>
          <a:p>
            <a:endParaRPr lang="ru-RU" dirty="0"/>
          </a:p>
          <a:p>
            <a:r>
              <a:rPr lang="en-US" sz="4000" dirty="0" smtClean="0"/>
              <a:t>V</a:t>
            </a:r>
            <a:r>
              <a:rPr lang="en-US" dirty="0" smtClean="0"/>
              <a:t> </a:t>
            </a:r>
            <a:r>
              <a:rPr lang="ru-RU" dirty="0" smtClean="0"/>
              <a:t>куба </a:t>
            </a:r>
            <a:r>
              <a:rPr lang="ru-RU" sz="4000" dirty="0" smtClean="0"/>
              <a:t>=</a:t>
            </a:r>
            <a:r>
              <a:rPr lang="ru-RU" dirty="0" smtClean="0"/>
              <a:t> </a:t>
            </a:r>
            <a:r>
              <a:rPr lang="ru-RU" sz="3600" dirty="0" smtClean="0"/>
              <a:t>а</a:t>
            </a:r>
            <a:r>
              <a:rPr lang="ru-RU" sz="3600" baseline="30000" dirty="0" smtClean="0"/>
              <a:t>3</a:t>
            </a:r>
            <a:r>
              <a:rPr lang="ru-RU" dirty="0" smtClean="0"/>
              <a:t>, где </a:t>
            </a:r>
            <a:r>
              <a:rPr lang="ru-RU" sz="2800" dirty="0" smtClean="0"/>
              <a:t>а</a:t>
            </a:r>
            <a:r>
              <a:rPr lang="ru-RU" dirty="0" smtClean="0"/>
              <a:t> – сторона куба</a:t>
            </a:r>
            <a:endParaRPr lang="ru-RU" dirty="0"/>
          </a:p>
        </p:txBody>
      </p:sp>
      <p:sp>
        <p:nvSpPr>
          <p:cNvPr id="37" name="Параллелограмм 36"/>
          <p:cNvSpPr/>
          <p:nvPr/>
        </p:nvSpPr>
        <p:spPr>
          <a:xfrm>
            <a:off x="971600" y="2708920"/>
            <a:ext cx="2880320" cy="720080"/>
          </a:xfrm>
          <a:prstGeom prst="parallelogram">
            <a:avLst>
              <a:gd name="adj" fmla="val 103886"/>
            </a:avLst>
          </a:prstGeom>
          <a:pattFill prst="lgGrid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971600" y="4869160"/>
            <a:ext cx="720080" cy="648072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691680" y="2708920"/>
            <a:ext cx="0" cy="72008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6309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1622</Words>
  <Application>Microsoft Office PowerPoint</Application>
  <PresentationFormat>Экран (4:3)</PresentationFormat>
  <Paragraphs>242</Paragraphs>
  <Slides>46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Архитектура задает задачи по геометрии</vt:lpstr>
      <vt:lpstr>Повторение пройденного</vt:lpstr>
      <vt:lpstr>Слайд 3</vt:lpstr>
      <vt:lpstr>Многогранники</vt:lpstr>
      <vt:lpstr>Призма</vt:lpstr>
      <vt:lpstr>Слайд 6</vt:lpstr>
      <vt:lpstr>Параллелепипед </vt:lpstr>
      <vt:lpstr>Прямоугольный параллелепипед </vt:lpstr>
      <vt:lpstr>Куб</vt:lpstr>
      <vt:lpstr>Пирамида</vt:lpstr>
      <vt:lpstr>Объем пирамиды</vt:lpstr>
      <vt:lpstr>Тела вращения</vt:lpstr>
      <vt:lpstr>Слайд 13</vt:lpstr>
      <vt:lpstr>Конус</vt:lpstr>
      <vt:lpstr>Конус</vt:lpstr>
      <vt:lpstr>Объем конуса</vt:lpstr>
      <vt:lpstr>Цилиндр</vt:lpstr>
      <vt:lpstr>Цилиндр</vt:lpstr>
      <vt:lpstr>Объем цилиндра</vt:lpstr>
      <vt:lpstr>Шар. Сфера</vt:lpstr>
      <vt:lpstr> Шар  </vt:lpstr>
      <vt:lpstr> Шар  </vt:lpstr>
      <vt:lpstr>Слайд 23</vt:lpstr>
      <vt:lpstr>Задачи на вычисление объема архитектурных сооружений</vt:lpstr>
      <vt:lpstr>Иглу</vt:lpstr>
      <vt:lpstr>Задача №1</vt:lpstr>
      <vt:lpstr>Пирамида Хеопса</vt:lpstr>
      <vt:lpstr>Задача №2</vt:lpstr>
      <vt:lpstr>Пантеон в Риме</vt:lpstr>
      <vt:lpstr>Задача 3</vt:lpstr>
      <vt:lpstr>Решение задач</vt:lpstr>
      <vt:lpstr>Задача №1</vt:lpstr>
      <vt:lpstr>Задача №1</vt:lpstr>
      <vt:lpstr>Задача №1</vt:lpstr>
      <vt:lpstr>Задача №2</vt:lpstr>
      <vt:lpstr>Решение</vt:lpstr>
      <vt:lpstr>Задача 3</vt:lpstr>
      <vt:lpstr>Слайд 38</vt:lpstr>
      <vt:lpstr>Слайд 39</vt:lpstr>
      <vt:lpstr>Домашнее задание</vt:lpstr>
      <vt:lpstr>Домашнее задание</vt:lpstr>
      <vt:lpstr>Проверка домашнего задание</vt:lpstr>
      <vt:lpstr>Церковь Спаса на Ильине  в Новгороде Великом  </vt:lpstr>
      <vt:lpstr>B</vt:lpstr>
      <vt:lpstr>Как мы видим, основной объем храма представляет собой куб со стороной 24 м, из которого вырезаны четыре прямоугольных пирамиды, сторона основания которых равна половине грани куба, а высота  -  трети грани куба.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</cp:lastModifiedBy>
  <cp:revision>131</cp:revision>
  <dcterms:created xsi:type="dcterms:W3CDTF">2014-01-07T18:14:26Z</dcterms:created>
  <dcterms:modified xsi:type="dcterms:W3CDTF">2014-04-15T21:35:48Z</dcterms:modified>
</cp:coreProperties>
</file>