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-120" y="-10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A74D-53AE-4DBC-AFA1-3D35107BEFAC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3568-BFD4-42E5-A813-01B4619397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7862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A74D-53AE-4DBC-AFA1-3D35107BEFAC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3568-BFD4-42E5-A813-01B4619397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110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A74D-53AE-4DBC-AFA1-3D35107BEFAC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3568-BFD4-42E5-A813-01B4619397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833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A74D-53AE-4DBC-AFA1-3D35107BEFAC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3568-BFD4-42E5-A813-01B4619397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7852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A74D-53AE-4DBC-AFA1-3D35107BEFAC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3568-BFD4-42E5-A813-01B4619397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2546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A74D-53AE-4DBC-AFA1-3D35107BEFAC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3568-BFD4-42E5-A813-01B4619397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128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A74D-53AE-4DBC-AFA1-3D35107BEFAC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3568-BFD4-42E5-A813-01B4619397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833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A74D-53AE-4DBC-AFA1-3D35107BEFAC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3568-BFD4-42E5-A813-01B4619397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43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A74D-53AE-4DBC-AFA1-3D35107BEFAC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3568-BFD4-42E5-A813-01B4619397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020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A74D-53AE-4DBC-AFA1-3D35107BEFAC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3568-BFD4-42E5-A813-01B4619397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762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A74D-53AE-4DBC-AFA1-3D35107BEFAC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3568-BFD4-42E5-A813-01B4619397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743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5A74D-53AE-4DBC-AFA1-3D35107BEFAC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63568-BFD4-42E5-A813-01B4619397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17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Сон собаки </a:t>
            </a:r>
            <a:r>
              <a:rPr lang="ru-RU" dirty="0" smtClean="0"/>
              <a:t>Сони.</a:t>
            </a:r>
            <a:br>
              <a:rPr lang="ru-RU" dirty="0" smtClean="0"/>
            </a:br>
            <a:r>
              <a:rPr lang="ru-RU" sz="2200" dirty="0" smtClean="0"/>
              <a:t>Презентация к занятию по автоматизации произношения звука </a:t>
            </a:r>
            <a:r>
              <a:rPr lang="ru-RU" sz="2200" dirty="0" smtClean="0">
                <a:latin typeface="Calibri"/>
                <a:cs typeface="Calibri"/>
              </a:rPr>
              <a:t>[</a:t>
            </a:r>
            <a:r>
              <a:rPr lang="ru-RU" sz="2200" dirty="0" smtClean="0"/>
              <a:t>с</a:t>
            </a:r>
            <a:r>
              <a:rPr lang="ru-RU" sz="2200" dirty="0" smtClean="0">
                <a:latin typeface="Calibri"/>
                <a:cs typeface="Calibri"/>
              </a:rPr>
              <a:t>]</a:t>
            </a:r>
            <a:r>
              <a:rPr lang="ru-RU" sz="2200" dirty="0" smtClean="0"/>
              <a:t> в слогах.</a:t>
            </a: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3371" y="4893810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Подготовил: учитель-логопед </a:t>
            </a:r>
            <a:r>
              <a:rPr lang="ru-RU" dirty="0" err="1" smtClean="0"/>
              <a:t>Филоненко</a:t>
            </a:r>
            <a:r>
              <a:rPr lang="ru-RU" dirty="0" smtClean="0"/>
              <a:t> С.Г.</a:t>
            </a:r>
          </a:p>
          <a:p>
            <a:r>
              <a:rPr lang="ru-RU" dirty="0" smtClean="0"/>
              <a:t>МАДОУ ДСКВ №14 «Умка»,</a:t>
            </a:r>
          </a:p>
          <a:p>
            <a:r>
              <a:rPr lang="ru-RU" dirty="0" smtClean="0"/>
              <a:t>г. Мегион ХМАО «Югра»</a:t>
            </a:r>
          </a:p>
          <a:p>
            <a:r>
              <a:rPr lang="ru-RU" dirty="0" smtClean="0"/>
              <a:t>2014 г.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606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img-fotki.yandex.ru/get/5014/28257045.67f/0_72ac7_f41bd9ae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760" y="3599200"/>
            <a:ext cx="3219695" cy="3258800"/>
          </a:xfrm>
          <a:prstGeom prst="rect">
            <a:avLst/>
          </a:prstGeom>
          <a:noFill/>
        </p:spPr>
      </p:pic>
      <p:pic>
        <p:nvPicPr>
          <p:cNvPr id="19458" name="Рисунок 69" descr="http://edu.zelenogorsk.ru/projs/eko/ornitol/3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69072" y="1116360"/>
            <a:ext cx="3329442" cy="291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Группа 16"/>
          <p:cNvGrpSpPr/>
          <p:nvPr/>
        </p:nvGrpSpPr>
        <p:grpSpPr>
          <a:xfrm>
            <a:off x="7415948" y="217714"/>
            <a:ext cx="1303283" cy="1637362"/>
            <a:chOff x="7415948" y="217714"/>
            <a:chExt cx="1303283" cy="1637362"/>
          </a:xfrm>
        </p:grpSpPr>
        <p:pic>
          <p:nvPicPr>
            <p:cNvPr id="19459" name="Рисунок 63" descr="http://s49.radikal.ru/i124/0903/67/9c2c51b017c6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31314" y="217714"/>
              <a:ext cx="1287917" cy="1637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Прямоугольник 9"/>
            <p:cNvSpPr/>
            <p:nvPr/>
          </p:nvSpPr>
          <p:spPr>
            <a:xfrm>
              <a:off x="7415948" y="1254649"/>
              <a:ext cx="84268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СУ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384801" y="333827"/>
            <a:ext cx="2039256" cy="2791895"/>
            <a:chOff x="5384801" y="333827"/>
            <a:chExt cx="2039256" cy="2791895"/>
          </a:xfrm>
        </p:grpSpPr>
        <p:pic>
          <p:nvPicPr>
            <p:cNvPr id="19460" name="Рисунок 66" descr="http://img-fotki.yandex.ru/get/6208/47407354.5d8/0_caa9f_5e89364e_orig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84801" y="333827"/>
              <a:ext cx="2032000" cy="2791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рямоугольник 10"/>
            <p:cNvSpPr/>
            <p:nvPr/>
          </p:nvSpPr>
          <p:spPr>
            <a:xfrm>
              <a:off x="6581377" y="1929563"/>
              <a:ext cx="84268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СУ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449263" y="2379506"/>
              <a:ext cx="84268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СУ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898570" y="2735942"/>
            <a:ext cx="1444207" cy="1836058"/>
            <a:chOff x="4898570" y="2735942"/>
            <a:chExt cx="1444207" cy="1836058"/>
          </a:xfrm>
        </p:grpSpPr>
        <p:pic>
          <p:nvPicPr>
            <p:cNvPr id="7" name="Рисунок 63" descr="http://s49.radikal.ru/i124/0903/67/9c2c51b017c6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98570" y="2735942"/>
              <a:ext cx="1444207" cy="183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Прямоугольник 12"/>
            <p:cNvSpPr/>
            <p:nvPr/>
          </p:nvSpPr>
          <p:spPr>
            <a:xfrm>
              <a:off x="4999319" y="3888992"/>
              <a:ext cx="84268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СУ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315663" y="3643087"/>
            <a:ext cx="1706280" cy="2193630"/>
            <a:chOff x="3315663" y="3643087"/>
            <a:chExt cx="1706280" cy="2193630"/>
          </a:xfrm>
        </p:grpSpPr>
        <p:pic>
          <p:nvPicPr>
            <p:cNvPr id="19461" name="Рисунок 66" descr="http://img-fotki.yandex.ru/get/6208/47407354.5d8/0_caa9f_5e89364e_orig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81830" y="3643087"/>
              <a:ext cx="1596570" cy="2193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Прямоугольник 13"/>
            <p:cNvSpPr/>
            <p:nvPr/>
          </p:nvSpPr>
          <p:spPr>
            <a:xfrm>
              <a:off x="4179263" y="4825164"/>
              <a:ext cx="84268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СУ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315663" y="5180763"/>
              <a:ext cx="84268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СУ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img-fotki.yandex.ru/get/5014/28257045.67f/0_72ac7_f41bd9ae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760" y="3599200"/>
            <a:ext cx="3219695" cy="3258800"/>
          </a:xfrm>
          <a:prstGeom prst="rect">
            <a:avLst/>
          </a:prstGeom>
          <a:noFill/>
        </p:spPr>
      </p:pic>
      <p:pic>
        <p:nvPicPr>
          <p:cNvPr id="19458" name="Рисунок 69" descr="http://edu.zelenogorsk.ru/projs/eko/ornitol/3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69072" y="1116360"/>
            <a:ext cx="3329442" cy="291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Группа 16"/>
          <p:cNvGrpSpPr/>
          <p:nvPr/>
        </p:nvGrpSpPr>
        <p:grpSpPr>
          <a:xfrm>
            <a:off x="7415948" y="217714"/>
            <a:ext cx="1303283" cy="1637362"/>
            <a:chOff x="7415948" y="217714"/>
            <a:chExt cx="1303283" cy="1637362"/>
          </a:xfrm>
        </p:grpSpPr>
        <p:pic>
          <p:nvPicPr>
            <p:cNvPr id="19459" name="Рисунок 63" descr="http://s49.radikal.ru/i124/0903/67/9c2c51b017c6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31314" y="217714"/>
              <a:ext cx="1287917" cy="1637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Прямоугольник 9"/>
            <p:cNvSpPr/>
            <p:nvPr/>
          </p:nvSpPr>
          <p:spPr>
            <a:xfrm>
              <a:off x="7415948" y="1254649"/>
              <a:ext cx="84268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СЫ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384801" y="333827"/>
            <a:ext cx="2039256" cy="2791895"/>
            <a:chOff x="5384801" y="333827"/>
            <a:chExt cx="2039256" cy="2791895"/>
          </a:xfrm>
        </p:grpSpPr>
        <p:pic>
          <p:nvPicPr>
            <p:cNvPr id="19460" name="Рисунок 66" descr="http://img-fotki.yandex.ru/get/6208/47407354.5d8/0_caa9f_5e89364e_orig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84801" y="333827"/>
              <a:ext cx="2032000" cy="2791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рямоугольник 10"/>
            <p:cNvSpPr/>
            <p:nvPr/>
          </p:nvSpPr>
          <p:spPr>
            <a:xfrm>
              <a:off x="6581377" y="1929563"/>
              <a:ext cx="84268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СЫ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449263" y="2379506"/>
              <a:ext cx="84268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СЫ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898570" y="2735942"/>
            <a:ext cx="1444207" cy="1836058"/>
            <a:chOff x="4898570" y="2735942"/>
            <a:chExt cx="1444207" cy="1836058"/>
          </a:xfrm>
        </p:grpSpPr>
        <p:pic>
          <p:nvPicPr>
            <p:cNvPr id="7" name="Рисунок 63" descr="http://s49.radikal.ru/i124/0903/67/9c2c51b017c6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98570" y="2735942"/>
              <a:ext cx="1444207" cy="183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Прямоугольник 12"/>
            <p:cNvSpPr/>
            <p:nvPr/>
          </p:nvSpPr>
          <p:spPr>
            <a:xfrm>
              <a:off x="4999319" y="3888992"/>
              <a:ext cx="84268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СЫ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315663" y="3643087"/>
            <a:ext cx="1706280" cy="2193630"/>
            <a:chOff x="3315663" y="3643087"/>
            <a:chExt cx="1706280" cy="2193630"/>
          </a:xfrm>
        </p:grpSpPr>
        <p:pic>
          <p:nvPicPr>
            <p:cNvPr id="19461" name="Рисунок 66" descr="http://img-fotki.yandex.ru/get/6208/47407354.5d8/0_caa9f_5e89364e_orig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81830" y="3643087"/>
              <a:ext cx="1596570" cy="2193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Прямоугольник 13"/>
            <p:cNvSpPr/>
            <p:nvPr/>
          </p:nvSpPr>
          <p:spPr>
            <a:xfrm>
              <a:off x="4179263" y="4825164"/>
              <a:ext cx="84268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СЫ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315663" y="5180763"/>
              <a:ext cx="84268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СЫ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img-fotki.yandex.ru/get/5014/28257045.67f/0_72ac7_f41bd9ae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710246" y="3273883"/>
            <a:ext cx="3219695" cy="3258800"/>
          </a:xfrm>
          <a:prstGeom prst="rect">
            <a:avLst/>
          </a:prstGeom>
          <a:noFill/>
        </p:spPr>
      </p:pic>
      <p:pic>
        <p:nvPicPr>
          <p:cNvPr id="20483" name="Picture 3" descr="83e6d734402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8572" y="1377950"/>
            <a:ext cx="3989388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18" descr="http://mir-laek.ru/wp-content/uploads/2011/06/Pro_kosti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503206">
            <a:off x="5987312" y="2376434"/>
            <a:ext cx="2050118" cy="1188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презентации использованы картинки из ресурсов сети интернет.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img-fotki.yandex.ru/get/5014/28257045.67f/0_72ac7_f41bd9ae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710246" y="3273883"/>
            <a:ext cx="3219695" cy="3258800"/>
          </a:xfrm>
          <a:prstGeom prst="rect">
            <a:avLst/>
          </a:prstGeom>
          <a:noFill/>
        </p:spPr>
      </p:pic>
      <p:pic>
        <p:nvPicPr>
          <p:cNvPr id="8" name="Picture 18" descr="http://mir-laek.ru/wp-content/uploads/2011/06/Pro_kosti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24008">
            <a:off x="6908854" y="5130338"/>
            <a:ext cx="2843380" cy="16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1813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img-fotki.yandex.ru/get/5014/28257045.67f/0_72ac7_f41bd9ae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710246" y="3273883"/>
            <a:ext cx="3219695" cy="3258800"/>
          </a:xfrm>
          <a:prstGeom prst="rect">
            <a:avLst/>
          </a:prstGeom>
          <a:noFill/>
        </p:spPr>
      </p:pic>
      <p:pic>
        <p:nvPicPr>
          <p:cNvPr id="1030" name="Рисунок 1" descr="http://thumbs.dreamstime.com/thumb_190/11912364607Ra8B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8738" y="4187511"/>
            <a:ext cx="955186" cy="70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" descr="http://thumbs.dreamstime.com/thumb_190/11912364607Ra8B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85" y="4668157"/>
            <a:ext cx="955186" cy="70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" descr="http://thumbs.dreamstime.com/thumb_190/11912364607Ra8B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4245" y="5031573"/>
            <a:ext cx="955186" cy="70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1813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1.7341E-6 C 0.06902 1.7341E-6 0.12501 0.04 0.12501 0.08948 C 0.12501 0.13896 0.06902 0.17919 5E-6 0.17919 C -0.06901 0.17919 -0.125 0.13896 -0.125 0.08948 C -0.125 0.04 -0.06901 1.7341E-6 5E-6 1.7341E-6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469 -0.16717 C 0.06432 -0.16717 0.12031 -0.06775 0.12031 0.0548 C 0.12031 0.17734 0.06432 0.27676 -0.00469 0.27676 C -0.0737 0.27676 -0.12969 0.17734 -0.12969 0.0548 C -0.12969 -0.06775 -0.0737 -0.16717 -0.00469 -0.16717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364 -0.07816 C 0.07265 -0.07816 0.12864 -0.04902 0.12864 -0.01272 C 0.12864 0.02358 0.07265 0.05294 0.00364 0.05294 C -0.06537 0.05294 -0.12136 0.02358 -0.12136 -0.01272 C -0.12136 -0.04902 -0.06537 -0.07816 0.00364 -0.07816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img-fotki.yandex.ru/get/5014/28257045.67f/0_72ac7_f41bd9ae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32583" y="3937998"/>
            <a:ext cx="2526045" cy="2556725"/>
          </a:xfrm>
          <a:prstGeom prst="rect">
            <a:avLst/>
          </a:prstGeom>
          <a:noFill/>
        </p:spPr>
      </p:pic>
      <p:pic>
        <p:nvPicPr>
          <p:cNvPr id="2049" name="Рисунок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539" y="2438399"/>
            <a:ext cx="2529652" cy="268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Рисунок 11" descr="http://www.coollady.ru/pic/0003/019/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7716" y="42672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Группа 17"/>
          <p:cNvGrpSpPr/>
          <p:nvPr/>
        </p:nvGrpSpPr>
        <p:grpSpPr>
          <a:xfrm>
            <a:off x="2555631" y="5591908"/>
            <a:ext cx="802786" cy="1066800"/>
            <a:chOff x="2473569" y="5791200"/>
            <a:chExt cx="802786" cy="1066800"/>
          </a:xfrm>
        </p:grpSpPr>
        <p:pic>
          <p:nvPicPr>
            <p:cNvPr id="8" name="Рисунок 20" descr="http://publicdomainvectors.org/prikaziSliku1.php%3Fnaziv%3D456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93454" y="5791200"/>
              <a:ext cx="782901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Прямоугольник 9"/>
            <p:cNvSpPr/>
            <p:nvPr/>
          </p:nvSpPr>
          <p:spPr>
            <a:xfrm>
              <a:off x="2473569" y="6084276"/>
              <a:ext cx="7906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СА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399691" y="5603631"/>
            <a:ext cx="791064" cy="1066800"/>
            <a:chOff x="3329353" y="5791200"/>
            <a:chExt cx="791064" cy="1066800"/>
          </a:xfrm>
        </p:grpSpPr>
        <p:pic>
          <p:nvPicPr>
            <p:cNvPr id="7" name="Рисунок 20" descr="http://publicdomainvectors.org/prikaziSliku1.php%3Fnaziv%3D456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37516" y="5791200"/>
              <a:ext cx="782901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рямоугольник 10"/>
            <p:cNvSpPr/>
            <p:nvPr/>
          </p:nvSpPr>
          <p:spPr>
            <a:xfrm>
              <a:off x="3329353" y="6095999"/>
              <a:ext cx="7906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СО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220308" y="5627077"/>
            <a:ext cx="791063" cy="1066800"/>
            <a:chOff x="4126523" y="5791200"/>
            <a:chExt cx="791063" cy="1066800"/>
          </a:xfrm>
        </p:grpSpPr>
        <p:pic>
          <p:nvPicPr>
            <p:cNvPr id="6" name="Рисунок 20" descr="http://publicdomainvectors.org/prikaziSliku1.php%3Fnaziv%3D456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34685" y="5791200"/>
              <a:ext cx="782901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4126523" y="6095999"/>
              <a:ext cx="7906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СУ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107700" y="5615354"/>
            <a:ext cx="794233" cy="1066800"/>
            <a:chOff x="4943577" y="5791200"/>
            <a:chExt cx="794233" cy="1066800"/>
          </a:xfrm>
        </p:grpSpPr>
        <p:pic>
          <p:nvPicPr>
            <p:cNvPr id="2051" name="Рисунок 20" descr="http://publicdomainvectors.org/prikaziSliku1.php%3Fnaziv%3D456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43577" y="5791200"/>
              <a:ext cx="782901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Прямоугольник 12"/>
            <p:cNvSpPr/>
            <p:nvPr/>
          </p:nvSpPr>
          <p:spPr>
            <a:xfrm>
              <a:off x="4947138" y="6119445"/>
              <a:ext cx="7906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СЫ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0509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12139E-6 L -0.15365 -0.109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-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1272 L -0.21055 -0.10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-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3399 L -0.24636 -0.105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-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0.03191 L -0.28203 -0.111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img-fotki.yandex.ru/get/5014/28257045.67f/0_72ac7_f41bd9ae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362" y="3824171"/>
            <a:ext cx="2997424" cy="3033829"/>
          </a:xfrm>
          <a:prstGeom prst="rect">
            <a:avLst/>
          </a:prstGeom>
          <a:noFill/>
        </p:spPr>
      </p:pic>
      <p:pic>
        <p:nvPicPr>
          <p:cNvPr id="16386" name="Рисунок 23" descr="http://img-fotki.yandex.ru/get/9167/47407354.c63/0_12a603_4eafa9ec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3200" y="1228722"/>
            <a:ext cx="6908800" cy="479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Группа 22"/>
          <p:cNvGrpSpPr/>
          <p:nvPr/>
        </p:nvGrpSpPr>
        <p:grpSpPr>
          <a:xfrm>
            <a:off x="2910498" y="4806462"/>
            <a:ext cx="2051538" cy="2051538"/>
            <a:chOff x="2910498" y="4806462"/>
            <a:chExt cx="2051538" cy="2051538"/>
          </a:xfrm>
        </p:grpSpPr>
        <p:pic>
          <p:nvPicPr>
            <p:cNvPr id="9221" name="Picture 5" descr="http://www.clipartov.net/images/mini/13/0000012077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10498" y="4806462"/>
              <a:ext cx="2051538" cy="2051538"/>
            </a:xfrm>
            <a:prstGeom prst="rect">
              <a:avLst/>
            </a:prstGeom>
            <a:noFill/>
          </p:spPr>
        </p:pic>
        <p:sp>
          <p:nvSpPr>
            <p:cNvPr id="22" name="Прямоугольник 21"/>
            <p:cNvSpPr/>
            <p:nvPr/>
          </p:nvSpPr>
          <p:spPr>
            <a:xfrm>
              <a:off x="3451331" y="5394012"/>
              <a:ext cx="95179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АС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080384" y="4806462"/>
            <a:ext cx="2051538" cy="2051538"/>
            <a:chOff x="2910498" y="4806462"/>
            <a:chExt cx="2051538" cy="2051538"/>
          </a:xfrm>
        </p:grpSpPr>
        <p:pic>
          <p:nvPicPr>
            <p:cNvPr id="25" name="Picture 5" descr="http://www.clipartov.net/images/mini/13/0000012077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10498" y="4806462"/>
              <a:ext cx="2051538" cy="2051538"/>
            </a:xfrm>
            <a:prstGeom prst="rect">
              <a:avLst/>
            </a:prstGeom>
            <a:noFill/>
          </p:spPr>
        </p:pic>
        <p:sp>
          <p:nvSpPr>
            <p:cNvPr id="26" name="Прямоугольник 25"/>
            <p:cNvSpPr/>
            <p:nvPr/>
          </p:nvSpPr>
          <p:spPr>
            <a:xfrm>
              <a:off x="3417315" y="5394012"/>
              <a:ext cx="10198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О</a:t>
              </a:r>
              <a:r>
                <a:rPr lang="ru-RU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С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996270" y="4806462"/>
            <a:ext cx="2051538" cy="2051538"/>
            <a:chOff x="2910498" y="4806462"/>
            <a:chExt cx="2051538" cy="2051538"/>
          </a:xfrm>
        </p:grpSpPr>
        <p:pic>
          <p:nvPicPr>
            <p:cNvPr id="28" name="Picture 5" descr="http://www.clipartov.net/images/mini/13/0000012077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10498" y="4806462"/>
              <a:ext cx="2051538" cy="2051538"/>
            </a:xfrm>
            <a:prstGeom prst="rect">
              <a:avLst/>
            </a:prstGeom>
            <a:noFill/>
          </p:spPr>
        </p:pic>
        <p:sp>
          <p:nvSpPr>
            <p:cNvPr id="29" name="Прямоугольник 28"/>
            <p:cNvSpPr/>
            <p:nvPr/>
          </p:nvSpPr>
          <p:spPr>
            <a:xfrm>
              <a:off x="3471497" y="5394012"/>
              <a:ext cx="9114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У</a:t>
              </a:r>
              <a:r>
                <a:rPr lang="ru-RU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С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9042784" y="4806462"/>
            <a:ext cx="2051538" cy="2051538"/>
            <a:chOff x="2910498" y="4806462"/>
            <a:chExt cx="2051538" cy="2051538"/>
          </a:xfrm>
        </p:grpSpPr>
        <p:pic>
          <p:nvPicPr>
            <p:cNvPr id="31" name="Picture 5" descr="http://www.clipartov.net/images/mini/13/0000012077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10498" y="4806462"/>
              <a:ext cx="2051538" cy="2051538"/>
            </a:xfrm>
            <a:prstGeom prst="rect">
              <a:avLst/>
            </a:prstGeom>
            <a:noFill/>
          </p:spPr>
        </p:pic>
        <p:sp>
          <p:nvSpPr>
            <p:cNvPr id="32" name="Прямоугольник 31"/>
            <p:cNvSpPr/>
            <p:nvPr/>
          </p:nvSpPr>
          <p:spPr>
            <a:xfrm>
              <a:off x="3374835" y="5394012"/>
              <a:ext cx="110479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Ы</a:t>
              </a:r>
              <a:r>
                <a:rPr lang="ru-RU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С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img-fotki.yandex.ru/get/5014/28257045.67f/0_72ac7_f41bd9ae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710246" y="3273883"/>
            <a:ext cx="3219695" cy="3258800"/>
          </a:xfrm>
          <a:prstGeom prst="rect">
            <a:avLst/>
          </a:prstGeom>
          <a:noFill/>
        </p:spPr>
      </p:pic>
      <p:pic>
        <p:nvPicPr>
          <p:cNvPr id="17410" name="Рисунок 29" descr="http://s2.pic4you.ru/allimage/y2013/04-25/12216/340899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0553" y="2467428"/>
            <a:ext cx="2370878" cy="285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Группа 24"/>
          <p:cNvGrpSpPr/>
          <p:nvPr/>
        </p:nvGrpSpPr>
        <p:grpSpPr>
          <a:xfrm>
            <a:off x="3374572" y="5530997"/>
            <a:ext cx="1150083" cy="1530203"/>
            <a:chOff x="3374572" y="5530997"/>
            <a:chExt cx="1150083" cy="1530203"/>
          </a:xfrm>
        </p:grpSpPr>
        <p:pic>
          <p:nvPicPr>
            <p:cNvPr id="7" name="Рисунок 5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74572" y="5530997"/>
              <a:ext cx="1150083" cy="1530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Прямоугольник 12"/>
            <p:cNvSpPr/>
            <p:nvPr/>
          </p:nvSpPr>
          <p:spPr>
            <a:xfrm>
              <a:off x="3512456" y="6081485"/>
              <a:ext cx="680254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ИС</a:t>
              </a:r>
              <a:endPara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535714" y="5501969"/>
            <a:ext cx="1150083" cy="1530203"/>
            <a:chOff x="4535714" y="5501969"/>
            <a:chExt cx="1150083" cy="1530203"/>
          </a:xfrm>
        </p:grpSpPr>
        <p:pic>
          <p:nvPicPr>
            <p:cNvPr id="8" name="Рисунок 5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35714" y="5501969"/>
              <a:ext cx="1150083" cy="1530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Прямоугольник 16"/>
            <p:cNvSpPr/>
            <p:nvPr/>
          </p:nvSpPr>
          <p:spPr>
            <a:xfrm>
              <a:off x="4676962" y="6044363"/>
              <a:ext cx="63190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ЯС</a:t>
              </a:r>
              <a:endParaRPr lang="ru-RU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005942" y="4674654"/>
            <a:ext cx="1150083" cy="1530203"/>
            <a:chOff x="4005942" y="4674654"/>
            <a:chExt cx="1150083" cy="1530203"/>
          </a:xfrm>
        </p:grpSpPr>
        <p:pic>
          <p:nvPicPr>
            <p:cNvPr id="17411" name="Рисунок 5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05942" y="4674654"/>
              <a:ext cx="1150083" cy="1530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Прямоугольник 17"/>
            <p:cNvSpPr/>
            <p:nvPr/>
          </p:nvSpPr>
          <p:spPr>
            <a:xfrm>
              <a:off x="4080665" y="5180763"/>
              <a:ext cx="76495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Ю</a:t>
              </a:r>
              <a:r>
                <a:rPr lang="ru-RU" sz="32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</a:t>
              </a:r>
              <a:endParaRPr lang="ru-RU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338276" y="5512017"/>
            <a:ext cx="1150083" cy="1530203"/>
            <a:chOff x="6338276" y="5512017"/>
            <a:chExt cx="1150083" cy="1530203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6338276" y="5512017"/>
              <a:ext cx="1150083" cy="1530203"/>
              <a:chOff x="6349999" y="5523740"/>
              <a:chExt cx="1150083" cy="1530203"/>
            </a:xfrm>
          </p:grpSpPr>
          <p:pic>
            <p:nvPicPr>
              <p:cNvPr id="11" name="Рисунок 50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349999" y="5523740"/>
                <a:ext cx="1150083" cy="1530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Прямоугольник 19"/>
              <p:cNvSpPr/>
              <p:nvPr/>
            </p:nvSpPr>
            <p:spPr>
              <a:xfrm>
                <a:off x="6487814" y="6022591"/>
                <a:ext cx="595228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32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Ё</a:t>
                </a:r>
                <a:r>
                  <a:rPr lang="ru-RU" sz="3200" b="0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С</a:t>
                </a:r>
                <a:endParaRPr lang="ru-RU" sz="3200" b="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2" name="Овал 11"/>
            <p:cNvSpPr/>
            <p:nvPr/>
          </p:nvSpPr>
          <p:spPr>
            <a:xfrm>
              <a:off x="6611258" y="5696857"/>
              <a:ext cx="333828" cy="17417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441740" y="5523739"/>
            <a:ext cx="1150083" cy="1530203"/>
            <a:chOff x="5441740" y="5523739"/>
            <a:chExt cx="1150083" cy="1530203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5441740" y="5523739"/>
              <a:ext cx="1150083" cy="1530203"/>
              <a:chOff x="5406570" y="5523739"/>
              <a:chExt cx="1150083" cy="1530203"/>
            </a:xfrm>
          </p:grpSpPr>
          <p:pic>
            <p:nvPicPr>
              <p:cNvPr id="9" name="Рисунок 50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406570" y="5523739"/>
                <a:ext cx="1150083" cy="1530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Прямоугольник 18"/>
              <p:cNvSpPr/>
              <p:nvPr/>
            </p:nvSpPr>
            <p:spPr>
              <a:xfrm>
                <a:off x="5544384" y="6022592"/>
                <a:ext cx="595228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32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Е</a:t>
                </a:r>
                <a:r>
                  <a:rPr lang="ru-RU" sz="3200" b="0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С</a:t>
                </a:r>
                <a:endParaRPr lang="ru-RU" sz="3200" b="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" name="Овал 9"/>
            <p:cNvSpPr/>
            <p:nvPr/>
          </p:nvSpPr>
          <p:spPr>
            <a:xfrm>
              <a:off x="5675086" y="5704114"/>
              <a:ext cx="333828" cy="17417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0_6f4e9_d621b22b_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172" y="2174841"/>
            <a:ext cx="2773816" cy="433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http://img-fotki.yandex.ru/get/5014/28257045.67f/0_72ac7_f41bd9ae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565103" y="4028626"/>
            <a:ext cx="3219695" cy="3258800"/>
          </a:xfrm>
          <a:prstGeom prst="rect">
            <a:avLst/>
          </a:prstGeom>
          <a:noFill/>
        </p:spPr>
      </p:pic>
      <p:grpSp>
        <p:nvGrpSpPr>
          <p:cNvPr id="18" name="Группа 17"/>
          <p:cNvGrpSpPr/>
          <p:nvPr/>
        </p:nvGrpSpPr>
        <p:grpSpPr>
          <a:xfrm>
            <a:off x="3497943" y="3541486"/>
            <a:ext cx="1707696" cy="1707696"/>
            <a:chOff x="3497943" y="3541486"/>
            <a:chExt cx="1707696" cy="1707696"/>
          </a:xfrm>
        </p:grpSpPr>
        <p:pic>
          <p:nvPicPr>
            <p:cNvPr id="18435" name="Рисунок 57" descr="http://dgdesign.ru/uploads/posts/2014-01/1391068768_klipart-busina-7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97943" y="3541486"/>
              <a:ext cx="1707696" cy="1707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3853901" y="3910764"/>
              <a:ext cx="97174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СА</a:t>
              </a:r>
              <a:endPara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756400" y="5435600"/>
            <a:ext cx="1707696" cy="1707696"/>
            <a:chOff x="6756400" y="5435600"/>
            <a:chExt cx="1707696" cy="1707696"/>
          </a:xfrm>
        </p:grpSpPr>
        <p:pic>
          <p:nvPicPr>
            <p:cNvPr id="8" name="Рисунок 57" descr="http://dgdesign.ru/uploads/posts/2014-01/1391068768_klipart-busina-7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56400" y="5435600"/>
              <a:ext cx="1707696" cy="1707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Прямоугольник 12"/>
            <p:cNvSpPr/>
            <p:nvPr/>
          </p:nvSpPr>
          <p:spPr>
            <a:xfrm>
              <a:off x="7147711" y="5732307"/>
              <a:ext cx="93006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СУ</a:t>
              </a:r>
              <a:endPara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588000" y="5457372"/>
            <a:ext cx="1707696" cy="1707696"/>
            <a:chOff x="5588000" y="5457372"/>
            <a:chExt cx="1707696" cy="1707696"/>
          </a:xfrm>
        </p:grpSpPr>
        <p:pic>
          <p:nvPicPr>
            <p:cNvPr id="11" name="Рисунок 57" descr="http://dgdesign.ru/uploads/posts/2014-01/1391068768_klipart-busina-7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88000" y="5457372"/>
              <a:ext cx="1707696" cy="1707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Прямоугольник 13"/>
            <p:cNvSpPr/>
            <p:nvPr/>
          </p:nvSpPr>
          <p:spPr>
            <a:xfrm>
              <a:off x="5959581" y="5754078"/>
              <a:ext cx="9114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УС</a:t>
              </a:r>
              <a:endPara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397829" y="5413830"/>
            <a:ext cx="1707696" cy="1707696"/>
            <a:chOff x="4397829" y="5413830"/>
            <a:chExt cx="1707696" cy="1707696"/>
          </a:xfrm>
        </p:grpSpPr>
        <p:pic>
          <p:nvPicPr>
            <p:cNvPr id="10" name="Рисунок 57" descr="http://dgdesign.ru/uploads/posts/2014-01/1391068768_klipart-busina-7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97829" y="5413830"/>
              <a:ext cx="1707696" cy="1707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Прямоугольник 14"/>
            <p:cNvSpPr/>
            <p:nvPr/>
          </p:nvSpPr>
          <p:spPr>
            <a:xfrm>
              <a:off x="4766027" y="5746821"/>
              <a:ext cx="10198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ОС</a:t>
              </a:r>
              <a:endPara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635829" y="4782458"/>
            <a:ext cx="1707696" cy="1707696"/>
            <a:chOff x="3635829" y="4782458"/>
            <a:chExt cx="1707696" cy="1707696"/>
          </a:xfrm>
        </p:grpSpPr>
        <p:pic>
          <p:nvPicPr>
            <p:cNvPr id="7" name="Рисунок 57" descr="http://dgdesign.ru/uploads/posts/2014-01/1391068768_klipart-busina-7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29" y="4782458"/>
              <a:ext cx="1707696" cy="1707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Прямоугольник 15"/>
            <p:cNvSpPr/>
            <p:nvPr/>
          </p:nvSpPr>
          <p:spPr>
            <a:xfrm>
              <a:off x="4001757" y="5151735"/>
              <a:ext cx="951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АС</a:t>
              </a:r>
              <a:endPara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img-fotki.yandex.ru/get/5014/28257045.67f/0_72ac7_f41bd9ae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760" y="3599200"/>
            <a:ext cx="3219695" cy="3258800"/>
          </a:xfrm>
          <a:prstGeom prst="rect">
            <a:avLst/>
          </a:prstGeom>
          <a:noFill/>
        </p:spPr>
      </p:pic>
      <p:pic>
        <p:nvPicPr>
          <p:cNvPr id="19458" name="Рисунок 69" descr="http://edu.zelenogorsk.ru/projs/eko/ornitol/3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69072" y="1116360"/>
            <a:ext cx="3329442" cy="291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Группа 16"/>
          <p:cNvGrpSpPr/>
          <p:nvPr/>
        </p:nvGrpSpPr>
        <p:grpSpPr>
          <a:xfrm>
            <a:off x="7415948" y="217714"/>
            <a:ext cx="1303283" cy="1637362"/>
            <a:chOff x="7415948" y="217714"/>
            <a:chExt cx="1303283" cy="1637362"/>
          </a:xfrm>
        </p:grpSpPr>
        <p:pic>
          <p:nvPicPr>
            <p:cNvPr id="19459" name="Рисунок 63" descr="http://s49.radikal.ru/i124/0903/67/9c2c51b017c6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31314" y="217714"/>
              <a:ext cx="1287917" cy="1637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Прямоугольник 9"/>
            <p:cNvSpPr/>
            <p:nvPr/>
          </p:nvSpPr>
          <p:spPr>
            <a:xfrm>
              <a:off x="7415948" y="1254649"/>
              <a:ext cx="84268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СО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428344" y="449940"/>
            <a:ext cx="2032000" cy="2791895"/>
            <a:chOff x="5428344" y="449940"/>
            <a:chExt cx="2032000" cy="2791895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5428344" y="449940"/>
              <a:ext cx="2032000" cy="2791895"/>
              <a:chOff x="3526973" y="362855"/>
              <a:chExt cx="2032000" cy="2791895"/>
            </a:xfrm>
          </p:grpSpPr>
          <p:pic>
            <p:nvPicPr>
              <p:cNvPr id="19460" name="Рисунок 66" descr="http://img-fotki.yandex.ru/get/6208/47407354.5d8/0_caa9f_5e89364e_ori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526973" y="362855"/>
                <a:ext cx="2032000" cy="2791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Прямоугольник 11"/>
              <p:cNvSpPr/>
              <p:nvPr/>
            </p:nvSpPr>
            <p:spPr>
              <a:xfrm>
                <a:off x="3634977" y="2306934"/>
                <a:ext cx="842680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3200" b="1" dirty="0" smtClean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СО</a:t>
                </a:r>
                <a:endParaRPr lang="ru-RU" sz="3200" b="1" cap="none" spc="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6581377" y="1929563"/>
              <a:ext cx="84268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СО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898570" y="2735942"/>
            <a:ext cx="1444207" cy="1836058"/>
            <a:chOff x="4898570" y="2735942"/>
            <a:chExt cx="1444207" cy="1836058"/>
          </a:xfrm>
        </p:grpSpPr>
        <p:pic>
          <p:nvPicPr>
            <p:cNvPr id="7" name="Рисунок 63" descr="http://s49.radikal.ru/i124/0903/67/9c2c51b017c6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98570" y="2735942"/>
              <a:ext cx="1444207" cy="183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Прямоугольник 12"/>
            <p:cNvSpPr/>
            <p:nvPr/>
          </p:nvSpPr>
          <p:spPr>
            <a:xfrm>
              <a:off x="4999319" y="3888992"/>
              <a:ext cx="84268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СО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315663" y="3643087"/>
            <a:ext cx="1706280" cy="2193630"/>
            <a:chOff x="3315663" y="3643087"/>
            <a:chExt cx="1706280" cy="2193630"/>
          </a:xfrm>
        </p:grpSpPr>
        <p:pic>
          <p:nvPicPr>
            <p:cNvPr id="19461" name="Рисунок 66" descr="http://img-fotki.yandex.ru/get/6208/47407354.5d8/0_caa9f_5e89364e_orig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81830" y="3643087"/>
              <a:ext cx="1596570" cy="2193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Прямоугольник 13"/>
            <p:cNvSpPr/>
            <p:nvPr/>
          </p:nvSpPr>
          <p:spPr>
            <a:xfrm>
              <a:off x="4179263" y="4825164"/>
              <a:ext cx="84268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СО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315663" y="5180763"/>
              <a:ext cx="84268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СО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img-fotki.yandex.ru/get/5014/28257045.67f/0_72ac7_f41bd9ae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760" y="3599200"/>
            <a:ext cx="3219695" cy="3258800"/>
          </a:xfrm>
          <a:prstGeom prst="rect">
            <a:avLst/>
          </a:prstGeom>
          <a:noFill/>
        </p:spPr>
      </p:pic>
      <p:pic>
        <p:nvPicPr>
          <p:cNvPr id="19458" name="Рисунок 69" descr="http://edu.zelenogorsk.ru/projs/eko/ornitol/3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69072" y="1116360"/>
            <a:ext cx="3329442" cy="291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Группа 16"/>
          <p:cNvGrpSpPr/>
          <p:nvPr/>
        </p:nvGrpSpPr>
        <p:grpSpPr>
          <a:xfrm>
            <a:off x="7415948" y="217714"/>
            <a:ext cx="1303283" cy="1637362"/>
            <a:chOff x="7415948" y="217714"/>
            <a:chExt cx="1303283" cy="1637362"/>
          </a:xfrm>
        </p:grpSpPr>
        <p:pic>
          <p:nvPicPr>
            <p:cNvPr id="19459" name="Рисунок 63" descr="http://s49.radikal.ru/i124/0903/67/9c2c51b017c6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31314" y="217714"/>
              <a:ext cx="1287917" cy="1637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Прямоугольник 9"/>
            <p:cNvSpPr/>
            <p:nvPr/>
          </p:nvSpPr>
          <p:spPr>
            <a:xfrm>
              <a:off x="7415948" y="1254649"/>
              <a:ext cx="84268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СА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384801" y="333827"/>
            <a:ext cx="2039256" cy="2791895"/>
            <a:chOff x="5384801" y="333827"/>
            <a:chExt cx="2039256" cy="2791895"/>
          </a:xfrm>
        </p:grpSpPr>
        <p:pic>
          <p:nvPicPr>
            <p:cNvPr id="19460" name="Рисунок 66" descr="http://img-fotki.yandex.ru/get/6208/47407354.5d8/0_caa9f_5e89364e_orig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84801" y="333827"/>
              <a:ext cx="2032000" cy="2791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рямоугольник 10"/>
            <p:cNvSpPr/>
            <p:nvPr/>
          </p:nvSpPr>
          <p:spPr>
            <a:xfrm>
              <a:off x="6581377" y="1929563"/>
              <a:ext cx="84268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СА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449263" y="2379506"/>
              <a:ext cx="84268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СА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898570" y="2735942"/>
            <a:ext cx="1444207" cy="1836058"/>
            <a:chOff x="4898570" y="2735942"/>
            <a:chExt cx="1444207" cy="1836058"/>
          </a:xfrm>
        </p:grpSpPr>
        <p:pic>
          <p:nvPicPr>
            <p:cNvPr id="7" name="Рисунок 63" descr="http://s49.radikal.ru/i124/0903/67/9c2c51b017c6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98570" y="2735942"/>
              <a:ext cx="1444207" cy="183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Прямоугольник 12"/>
            <p:cNvSpPr/>
            <p:nvPr/>
          </p:nvSpPr>
          <p:spPr>
            <a:xfrm>
              <a:off x="4999319" y="3888992"/>
              <a:ext cx="84268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СА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315663" y="3643087"/>
            <a:ext cx="1706280" cy="2193630"/>
            <a:chOff x="3315663" y="3643087"/>
            <a:chExt cx="1706280" cy="2193630"/>
          </a:xfrm>
        </p:grpSpPr>
        <p:pic>
          <p:nvPicPr>
            <p:cNvPr id="19461" name="Рисунок 66" descr="http://img-fotki.yandex.ru/get/6208/47407354.5d8/0_caa9f_5e89364e_orig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81830" y="3643087"/>
              <a:ext cx="1596570" cy="2193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Прямоугольник 13"/>
            <p:cNvSpPr/>
            <p:nvPr/>
          </p:nvSpPr>
          <p:spPr>
            <a:xfrm>
              <a:off x="4179263" y="4825164"/>
              <a:ext cx="84268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СА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315663" y="5180763"/>
              <a:ext cx="84268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СА</a:t>
              </a:r>
              <a:endPara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78</Words>
  <Application>Microsoft Office PowerPoint</Application>
  <PresentationFormat>Произвольный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Сон собаки Сони. Презентация к занятию по автоматизации произношения звука [с] в слогах.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Детсад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DNA7 X86</cp:lastModifiedBy>
  <cp:revision>34</cp:revision>
  <dcterms:created xsi:type="dcterms:W3CDTF">2014-02-20T02:25:35Z</dcterms:created>
  <dcterms:modified xsi:type="dcterms:W3CDTF">2014-02-23T07:36:50Z</dcterms:modified>
</cp:coreProperties>
</file>