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30"/>
  </p:notesMasterIdLst>
  <p:sldIdLst>
    <p:sldId id="258" r:id="rId2"/>
    <p:sldId id="256" r:id="rId3"/>
    <p:sldId id="257" r:id="rId4"/>
    <p:sldId id="311" r:id="rId5"/>
    <p:sldId id="313" r:id="rId6"/>
    <p:sldId id="315" r:id="rId7"/>
    <p:sldId id="330" r:id="rId8"/>
    <p:sldId id="317" r:id="rId9"/>
    <p:sldId id="319" r:id="rId10"/>
    <p:sldId id="321" r:id="rId11"/>
    <p:sldId id="323" r:id="rId12"/>
    <p:sldId id="325" r:id="rId13"/>
    <p:sldId id="326" r:id="rId14"/>
    <p:sldId id="327" r:id="rId15"/>
    <p:sldId id="341" r:id="rId16"/>
    <p:sldId id="340" r:id="rId17"/>
    <p:sldId id="342" r:id="rId18"/>
    <p:sldId id="343" r:id="rId19"/>
    <p:sldId id="344" r:id="rId20"/>
    <p:sldId id="331" r:id="rId21"/>
    <p:sldId id="337" r:id="rId22"/>
    <p:sldId id="345" r:id="rId23"/>
    <p:sldId id="346" r:id="rId24"/>
    <p:sldId id="335" r:id="rId25"/>
    <p:sldId id="348" r:id="rId26"/>
    <p:sldId id="349" r:id="rId27"/>
    <p:sldId id="339" r:id="rId28"/>
    <p:sldId id="347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12" autoAdjust="0"/>
    <p:restoredTop sz="94660"/>
  </p:normalViewPr>
  <p:slideViewPr>
    <p:cSldViewPr>
      <p:cViewPr varScale="1">
        <p:scale>
          <a:sx n="95" d="100"/>
          <a:sy n="95" d="100"/>
        </p:scale>
        <p:origin x="-4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8ABE908-FED7-4C41-BB0B-425EA21741A9}" type="datetimeFigureOut">
              <a:rPr lang="ru-RU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1AF6BD5-6DFB-4F61-A1C4-73FE48E48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64A379-ED4A-4419-AA2F-E32D9120DAD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B383FE-06F3-4D49-80B7-CE34792BF9DF}" type="datetimeFigureOut">
              <a:rPr lang="ru-RU" smtClean="0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BF9B7A97-8164-443E-B83C-070D5F419F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021F90-385B-4E97-913E-112C3867241C}" type="datetimeFigureOut">
              <a:rPr lang="ru-RU" smtClean="0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A7245-FD98-4F5C-A088-8E42382869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C6CE7E-6416-4A26-8808-5092B9239422}" type="datetimeFigureOut">
              <a:rPr lang="ru-RU" smtClean="0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D3515-689E-46AB-8C5C-CAAE936A77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9A41DB-9679-4ACE-AEC2-CDE1860BA80E}" type="datetimeFigureOut">
              <a:rPr lang="ru-RU" smtClean="0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3B8C845-DDCE-4837-B058-D175A9ACB8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DF045D-2864-4097-B49F-719E35B30BBD}" type="datetimeFigureOut">
              <a:rPr lang="ru-RU" smtClean="0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BCE7A-9503-4963-A6B6-89E705F79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53BB96-D47C-41CD-A8B2-A7BEEDC7C4C0}" type="datetimeFigureOut">
              <a:rPr lang="ru-RU" smtClean="0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03D33-0B01-41A7-BDC7-4952633B8C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FD7624-D11D-4053-8A3B-23B12AB3E13C}" type="datetimeFigureOut">
              <a:rPr lang="ru-RU" smtClean="0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67E3364D-9DD7-4C48-88F3-67E2F24387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4B15A4-54D4-44BB-A6F4-4EBF1BEF59CE}" type="datetimeFigureOut">
              <a:rPr lang="ru-RU" smtClean="0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93878-749E-4A10-BED3-830CD99134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75C71A-16B0-441E-9CD0-27FA96415709}" type="datetimeFigureOut">
              <a:rPr lang="ru-RU" smtClean="0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8C7B1-B198-4B9C-80A5-25EE05F79E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7F1D12-C462-48E7-AF09-AF17ACD112D2}" type="datetimeFigureOut">
              <a:rPr lang="ru-RU" smtClean="0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CC6AF-315B-4A83-A589-C40B44D83A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9DBDD7-AACF-475A-8AFE-1A503EB27E03}" type="datetimeFigureOut">
              <a:rPr lang="ru-RU" smtClean="0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3D229-0B19-46DA-A65A-838F40EC14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AEDF859-D1E0-4F79-823E-5C7FF6AB5FF6}" type="datetimeFigureOut">
              <a:rPr lang="ru-RU" smtClean="0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A4A3267-261C-47B1-9A2E-C935B49EC1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548680"/>
            <a:ext cx="8352928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20713" algn="l"/>
              </a:tabLst>
              <a:defRPr/>
            </a:pPr>
            <a:r>
              <a:rPr lang="ru-RU" sz="5400" b="1" i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МАРШАК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20713" algn="l"/>
              </a:tabLst>
              <a:defRPr/>
            </a:pPr>
            <a:r>
              <a:rPr lang="ru-RU" sz="5400" b="1" i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САМУИЛ   ЯКОВЛЕВИЧ</a:t>
            </a:r>
          </a:p>
        </p:txBody>
      </p:sp>
      <p:pic>
        <p:nvPicPr>
          <p:cNvPr id="14338" name="Рисунок 4" descr="С. Я. Маршак - Цир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19925" y="2276475"/>
            <a:ext cx="1808163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6" descr="С. Маршак - Курочка Ряба и десять утя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175" y="2349500"/>
            <a:ext cx="1905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8" descr=" - Кошкин дом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3933825"/>
            <a:ext cx="1905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2" descr="купить азбука в стихах и картинках, купить 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64163" y="4437063"/>
            <a:ext cx="19050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11" descr="Стихи и сказк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150" y="2276475"/>
            <a:ext cx="17287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" descr="Вот какой рассеянный. С. Маршак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3575" y="4076700"/>
            <a:ext cx="14287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1"/>
          <p:cNvSpPr txBox="1">
            <a:spLocks noChangeArrowheads="1"/>
          </p:cNvSpPr>
          <p:nvPr/>
        </p:nvSpPr>
        <p:spPr bwMode="auto">
          <a:xfrm>
            <a:off x="1547813" y="404813"/>
            <a:ext cx="73453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«Усатый-полосатый»</a:t>
            </a:r>
          </a:p>
        </p:txBody>
      </p:sp>
      <p:sp>
        <p:nvSpPr>
          <p:cNvPr id="37890" name="TextBox 3"/>
          <p:cNvSpPr txBox="1">
            <a:spLocks noChangeArrowheads="1"/>
          </p:cNvSpPr>
          <p:nvPr/>
        </p:nvSpPr>
        <p:spPr bwMode="auto">
          <a:xfrm>
            <a:off x="395288" y="1412875"/>
            <a:ext cx="849788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                                     Кто же такой загадочный                                  </a:t>
            </a:r>
          </a:p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                                    Усатый –полосатый?</a:t>
            </a:r>
          </a:p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                                     А это тот ,кто спит не на               </a:t>
            </a:r>
          </a:p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                                     постельке ,а на стуле .</a:t>
            </a:r>
          </a:p>
          <a:p>
            <a:endParaRPr lang="ru-RU" sz="28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Любит не редиску ,а сметанку. Умывается  не водичкой ,а лапкой.</a:t>
            </a:r>
          </a:p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Не говорит, а ……..</a:t>
            </a:r>
          </a:p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Догадались?</a:t>
            </a:r>
          </a:p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Конечно же это котенок   Усатый – полосатый.</a:t>
            </a:r>
          </a:p>
        </p:txBody>
      </p:sp>
      <p:pic>
        <p:nvPicPr>
          <p:cNvPr id="37891" name="Рисунок 15" descr="http://siteknig.com/uploads/posts/2009-07/1247660890_marsha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88913"/>
            <a:ext cx="255587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девочка с Усатым полосаты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188913"/>
            <a:ext cx="26654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8" descr="котенок спит в кроват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2997200"/>
            <a:ext cx="30480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10" descr="девочка ищет кота  кот под кроватью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1975" y="2703513"/>
            <a:ext cx="30480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девочка учит котен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404813"/>
            <a:ext cx="29527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4" descr="котенок и ед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4300" y="692150"/>
            <a:ext cx="4572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6" descr="Усатый полосатый котенок и каранда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3375" y="3830638"/>
            <a:ext cx="4572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8" descr="девочка катает в коляске котенка Усатый полосатый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8263" y="2997200"/>
            <a:ext cx="3048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d96f2a377de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3" y="1000109"/>
            <a:ext cx="685804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волк и лис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857232"/>
            <a:ext cx="6360521" cy="518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 загадку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5500726" cy="2357454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Шумит он в поле и в саду,</a:t>
            </a:r>
          </a:p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 в дом не попадёт,</a:t>
            </a:r>
          </a:p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никуда я не иду, </a:t>
            </a:r>
          </a:p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Покуда он идёт.</a:t>
            </a:r>
          </a:p>
        </p:txBody>
      </p:sp>
      <p:pic>
        <p:nvPicPr>
          <p:cNvPr id="6146" name="Picture 2" descr="http://im5-tub-ru.yandex.net/i?id=78895897-15-72&amp;n=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753387"/>
            <a:ext cx="3330426" cy="2390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785794"/>
            <a:ext cx="67866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Что такое перед нами: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Две оглобли за ушами,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На глазах по колесу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 сиделка на носу?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m6-tub-ru.yandex.net/i?id=39448785-51-72&amp;n=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643314"/>
            <a:ext cx="4192915" cy="2214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14348" y="1285860"/>
            <a:ext cx="5572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Держусь я только на ходу,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 если стану – упаду.</a:t>
            </a:r>
            <a:endParaRPr lang="ru-RU" sz="3600" dirty="0"/>
          </a:p>
        </p:txBody>
      </p:sp>
      <p:pic>
        <p:nvPicPr>
          <p:cNvPr id="19" name="Рисунок 18" descr="http://www.webdesign.org/img_articles/9706/bicycle_3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3643314"/>
            <a:ext cx="3214710" cy="244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428604"/>
            <a:ext cx="56436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Бьют его рукой и палкой,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Никому его не жалко,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 за что беднягу бьют?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Потому что он надут!</a:t>
            </a:r>
            <a:endParaRPr lang="ru-RU" sz="3600" dirty="0"/>
          </a:p>
        </p:txBody>
      </p:sp>
      <p:pic>
        <p:nvPicPr>
          <p:cNvPr id="5" name="Рисунок 4" descr="http://www.servimg.com/u/f62/13/82/21/13/object10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500438"/>
            <a:ext cx="4214842" cy="291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42918"/>
            <a:ext cx="669555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Мы ходим ночью, ходим днем,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Но никуда мы не уйдем,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Мы бьем исправно каждый час,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 вы, друзья, не бейте нас!</a:t>
            </a:r>
          </a:p>
        </p:txBody>
      </p:sp>
      <p:pic>
        <p:nvPicPr>
          <p:cNvPr id="4" name="Рисунок 3" descr="http://luxpodarki.ru/pub/pictures/3808/1024x768/132562342544044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7950" y="2857496"/>
            <a:ext cx="1571635" cy="350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5"/>
          <p:cNvSpPr txBox="1">
            <a:spLocks noChangeArrowheads="1"/>
          </p:cNvSpPr>
          <p:nvPr/>
        </p:nvSpPr>
        <p:spPr bwMode="auto">
          <a:xfrm>
            <a:off x="5148263" y="620713"/>
            <a:ext cx="3744912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i="1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ru-RU" sz="3600" b="1" i="1">
                <a:solidFill>
                  <a:srgbClr val="FF0000"/>
                </a:solidFill>
                <a:latin typeface="Times New Roman" pitchFamily="18" charset="0"/>
              </a:rPr>
              <a:t>Маршак-замечательный   </a:t>
            </a:r>
          </a:p>
          <a:p>
            <a:r>
              <a:rPr lang="ru-RU" sz="3600" b="1" i="1">
                <a:solidFill>
                  <a:srgbClr val="FF0000"/>
                </a:solidFill>
                <a:latin typeface="Times New Roman" pitchFamily="18" charset="0"/>
              </a:rPr>
              <a:t>   поэт, очень любивший детей и создавший для        </a:t>
            </a:r>
          </a:p>
          <a:p>
            <a:r>
              <a:rPr lang="ru-RU" sz="3600" b="1" i="1">
                <a:solidFill>
                  <a:srgbClr val="FF0000"/>
                </a:solidFill>
                <a:latin typeface="Times New Roman" pitchFamily="18" charset="0"/>
              </a:rPr>
              <a:t>          них  </a:t>
            </a:r>
          </a:p>
          <a:p>
            <a:r>
              <a:rPr lang="ru-RU" sz="3600" b="1" i="1">
                <a:solidFill>
                  <a:srgbClr val="FF0000"/>
                </a:solidFill>
                <a:latin typeface="Times New Roman" pitchFamily="18" charset="0"/>
              </a:rPr>
              <a:t>  великолепные  </a:t>
            </a:r>
          </a:p>
          <a:p>
            <a:r>
              <a:rPr lang="ru-RU" sz="3600" b="1" i="1">
                <a:solidFill>
                  <a:srgbClr val="FF0000"/>
                </a:solidFill>
                <a:latin typeface="Times New Roman" pitchFamily="18" charset="0"/>
              </a:rPr>
              <a:t>  произведения </a:t>
            </a:r>
          </a:p>
        </p:txBody>
      </p:sp>
      <p:pic>
        <p:nvPicPr>
          <p:cNvPr id="15362" name="Рисунок 2" descr="Иллюстрация № 13 к книге &quot;Портреты детских писателей. XX век. Наглядное пособие для педагогов, логопедов, воспитателей и род.&quot;, фотография, изображение, картин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620713"/>
            <a:ext cx="4537075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 descr="Азбука в стихах и в картинк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484313"/>
            <a:ext cx="374491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Прямоугольник 4"/>
          <p:cNvSpPr>
            <a:spLocks noChangeArrowheads="1"/>
          </p:cNvSpPr>
          <p:nvPr/>
        </p:nvSpPr>
        <p:spPr bwMode="auto">
          <a:xfrm>
            <a:off x="4427538" y="1844675"/>
            <a:ext cx="45370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Если вы еще плохо знаете алфавит 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и вам обидно, что вы не можете         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читать книги самостоятельно, - не       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расстраивайтесь! С.Я.Маршак  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специально для вас сочинил 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 «Азбуку в  стихах и картинках",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с помощью  которой  вы без труда выучите буквы.</a:t>
            </a:r>
          </a:p>
        </p:txBody>
      </p:sp>
      <p:sp>
        <p:nvSpPr>
          <p:cNvPr id="44035" name="TextBox 5"/>
          <p:cNvSpPr txBox="1">
            <a:spLocks noChangeArrowheads="1"/>
          </p:cNvSpPr>
          <p:nvPr/>
        </p:nvSpPr>
        <p:spPr bwMode="auto">
          <a:xfrm>
            <a:off x="1258888" y="404813"/>
            <a:ext cx="8340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«Азбука в стихах и картинках»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323850" y="260350"/>
            <a:ext cx="87471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ru-RU" sz="44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Оригинальные сказки в стихах</a:t>
            </a:r>
          </a:p>
        </p:txBody>
      </p:sp>
      <p:sp>
        <p:nvSpPr>
          <p:cNvPr id="17412" name="Прямоугольник 5"/>
          <p:cNvSpPr>
            <a:spLocks noChangeArrowheads="1"/>
          </p:cNvSpPr>
          <p:nvPr/>
        </p:nvSpPr>
        <p:spPr bwMode="auto">
          <a:xfrm>
            <a:off x="1643042" y="1714488"/>
            <a:ext cx="63896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Пела ночью мышка в норке: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— Спи, мышонок, замолчи!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Дам тебе я хлебной корки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 огарочек свечи.</a:t>
            </a: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1042988" y="836613"/>
            <a:ext cx="6297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«Сказка о глупом мышонке»</a:t>
            </a:r>
          </a:p>
        </p:txBody>
      </p:sp>
      <p:sp>
        <p:nvSpPr>
          <p:cNvPr id="17414" name="Прямоугольник 7"/>
          <p:cNvSpPr>
            <a:spLocks noChangeArrowheads="1"/>
          </p:cNvSpPr>
          <p:nvPr/>
        </p:nvSpPr>
        <p:spPr bwMode="auto">
          <a:xfrm>
            <a:off x="1643042" y="3714752"/>
            <a:ext cx="63896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Отвечает ей мышонок: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— Голосок твой слишком тонок.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Лучше, мама, не пищи,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Ты мне няньку поищи!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2" grpId="0"/>
      <p:bldP spid="17413" grpId="0"/>
      <p:bldP spid="174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мышь и мышонок спи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562339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5" descr="http://bouquiniste.appee.ru/media/cardim9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124486">
            <a:off x="5526885" y="2081340"/>
            <a:ext cx="2903212" cy="375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Вот  какой  рассеянный</a:t>
            </a:r>
            <a:endParaRPr lang="ru-RU" b="1" i="1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643050"/>
            <a:ext cx="8686800" cy="4525962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Побежал он на перрон,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Влез в отцепленный вагон,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Внес узлы и чемоданы,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Рассовал их под диваны,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Сел в углу перед окном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заснул спокойным сном…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vot.kakoj.rassejannyj.0-04-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714356"/>
            <a:ext cx="4620358" cy="3490937"/>
          </a:xfrm>
          <a:prstGeom prst="rect">
            <a:avLst/>
          </a:prstGeom>
          <a:noFill/>
        </p:spPr>
      </p:pic>
      <p:pic>
        <p:nvPicPr>
          <p:cNvPr id="4" name="Рисунок 3" descr="http://tululu.org/shots/1274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119663">
            <a:off x="5119623" y="2062124"/>
            <a:ext cx="3288871" cy="407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1257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Пьесы – сказки С.Я. Маршака</a:t>
            </a:r>
            <a:br>
              <a:rPr lang="ru-RU" sz="4000" b="1" i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«Кошкин дом»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571612"/>
            <a:ext cx="6572296" cy="4668838"/>
          </a:xfrm>
        </p:spPr>
        <p:txBody>
          <a:bodyPr/>
          <a:lstStyle/>
          <a:p>
            <a:pPr>
              <a:buNone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Бим-бом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Тили-бом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дворе – высокий дом.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Ставенки резные, окна расписные.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 на лестнице ковер –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Шитый золотом узор.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 узорному ковру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Сходит кошка поутру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pxdhlid-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8987">
            <a:off x="5357818" y="2428868"/>
            <a:ext cx="2901532" cy="358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-marshak.ru/art/post/nabor/nabor0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1" y="571480"/>
            <a:ext cx="3571900" cy="462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Прямоугольник 3"/>
          <p:cNvSpPr>
            <a:spLocks noChangeArrowheads="1"/>
          </p:cNvSpPr>
          <p:nvPr/>
        </p:nvSpPr>
        <p:spPr bwMode="auto">
          <a:xfrm>
            <a:off x="3286116" y="571480"/>
            <a:ext cx="53276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Жила-была Кошка на свете. И жила она не так, как другие кошки: спала не на рогожке, а в уютной спаленке.  И был у неё самый настоящий  КОШКИН ДОМ.  Так  случилось 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 Кошкой: осталась она без друзей и даже без крыши над головой. </a:t>
            </a:r>
          </a:p>
        </p:txBody>
      </p:sp>
      <p:pic>
        <p:nvPicPr>
          <p:cNvPr id="54276" name="Picture 4" descr="С. Маршак &quot;Кошкин дом&quot;. Кадр из мультфиль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22320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2" descr="С. Маршак &quot;Кошкин дом&quot;. Кадр из мультфильм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91787">
            <a:off x="785786" y="3000372"/>
            <a:ext cx="2235101" cy="164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4" descr="С. Маршак &quot;Кошкин дом&quot;. Кадр из мультфильм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2571744"/>
            <a:ext cx="22320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6" descr="С. Маршак &quot;Кошкин дом&quot;. Кадр из мультфильм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74070">
            <a:off x="6387516" y="2941110"/>
            <a:ext cx="223202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8" descr="С. Маршак &quot;Кошкин дом&quot;. Кадр из мультфильм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150558">
            <a:off x="2143108" y="5000636"/>
            <a:ext cx="20161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alladolls.ru/gallery2/d/185318-1/hot0u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461605">
            <a:off x="5233631" y="5004026"/>
            <a:ext cx="2286016" cy="150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556528" cy="511494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Вот и закончилось наше путешествие</a:t>
            </a:r>
            <a:br>
              <a:rPr lang="ru-RU" sz="4000" b="1" i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в гости к С.Я.Маршаку</a:t>
            </a:r>
            <a:br>
              <a:rPr lang="ru-RU" sz="4000" b="1" i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До новых встреч…</a:t>
            </a:r>
            <a:endParaRPr lang="ru-RU" sz="4000" b="1" i="1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3"/>
          <p:cNvSpPr txBox="1">
            <a:spLocks noChangeArrowheads="1"/>
          </p:cNvSpPr>
          <p:nvPr/>
        </p:nvSpPr>
        <p:spPr bwMode="auto">
          <a:xfrm>
            <a:off x="395288" y="476250"/>
            <a:ext cx="51847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Маршак был добрым другом детей.</a:t>
            </a:r>
          </a:p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показал  что детскими стихами </a:t>
            </a:r>
          </a:p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можно рисовать цветные картинки мира, рассказывать занимательные и поучительные истории  и сказки.</a:t>
            </a:r>
          </a:p>
        </p:txBody>
      </p:sp>
      <p:pic>
        <p:nvPicPr>
          <p:cNvPr id="16386" name="Picture 5" descr="С.Я.Маршак среди пионеров на праздник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2781300"/>
            <a:ext cx="47625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7" descr="Встреча С.Я.Маршака с читателями. 1935 г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765175"/>
            <a:ext cx="26638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1"/>
          <p:cNvSpPr txBox="1">
            <a:spLocks noChangeArrowheads="1"/>
          </p:cNvSpPr>
          <p:nvPr/>
        </p:nvSpPr>
        <p:spPr bwMode="auto">
          <a:xfrm>
            <a:off x="1763713" y="188913"/>
            <a:ext cx="47513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«Где обедал воробей?»</a:t>
            </a:r>
          </a:p>
        </p:txBody>
      </p:sp>
      <p:sp>
        <p:nvSpPr>
          <p:cNvPr id="46082" name="TextBox 2"/>
          <p:cNvSpPr txBox="1">
            <a:spLocks noChangeArrowheads="1"/>
          </p:cNvSpPr>
          <p:nvPr/>
        </p:nvSpPr>
        <p:spPr bwMode="auto">
          <a:xfrm>
            <a:off x="323850" y="692150"/>
            <a:ext cx="850106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    У Маршака воробей обедал в зоопарке у зверей.  </a:t>
            </a:r>
          </a:p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    Был у него праздничный стол вместе со Львом,</a:t>
            </a:r>
          </a:p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    Лисицей,Моржом,Слоном,Носорогом,Кенгуру.</a:t>
            </a:r>
          </a:p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endParaRPr lang="ru-RU" sz="2800" b="1" i="1"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3" name="Picture 9" descr="воробей и вор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349500"/>
            <a:ext cx="6408738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Рисунок 1" descr="100 Любимых стихов малышей - img_171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463" y="836613"/>
            <a:ext cx="41036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Рисунок 4" descr="100 Любимых стихов малышей - img_174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213" y="4508500"/>
            <a:ext cx="3097212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Прямоугольник 8"/>
          <p:cNvSpPr>
            <a:spLocks noChangeArrowheads="1"/>
          </p:cNvSpPr>
          <p:nvPr/>
        </p:nvSpPr>
        <p:spPr bwMode="auto">
          <a:xfrm>
            <a:off x="1476375" y="260350"/>
            <a:ext cx="545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- Где обедал, воробей? -  В зоопарке у зверей.</a:t>
            </a:r>
          </a:p>
        </p:txBody>
      </p:sp>
      <p:sp>
        <p:nvSpPr>
          <p:cNvPr id="47108" name="Прямоугольник 9"/>
          <p:cNvSpPr>
            <a:spLocks noChangeArrowheads="1"/>
          </p:cNvSpPr>
          <p:nvPr/>
        </p:nvSpPr>
        <p:spPr bwMode="auto">
          <a:xfrm>
            <a:off x="2268538" y="69215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Пообедал я сперва</a:t>
            </a:r>
            <a:br>
              <a:rPr lang="ru-RU" b="1" i="1"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latin typeface="Times New Roman" pitchFamily="18" charset="0"/>
                <a:cs typeface="Times New Roman" pitchFamily="18" charset="0"/>
              </a:rPr>
              <a:t>За решеткою у льва.</a:t>
            </a:r>
          </a:p>
        </p:txBody>
      </p:sp>
      <p:pic>
        <p:nvPicPr>
          <p:cNvPr id="47109" name="Рисунок 2" descr="100 Любимых стихов малышей - img_172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5875" y="1412875"/>
            <a:ext cx="2052638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Прямоугольник 11"/>
          <p:cNvSpPr>
            <a:spLocks noChangeArrowheads="1"/>
          </p:cNvSpPr>
          <p:nvPr/>
        </p:nvSpPr>
        <p:spPr bwMode="auto">
          <a:xfrm>
            <a:off x="0" y="1412875"/>
            <a:ext cx="5497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Подкрепился у лисицы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1" name="Прямоугольник 12"/>
          <p:cNvSpPr>
            <a:spLocks noChangeArrowheads="1"/>
          </p:cNvSpPr>
          <p:nvPr/>
        </p:nvSpPr>
        <p:spPr bwMode="auto">
          <a:xfrm>
            <a:off x="0" y="2060575"/>
            <a:ext cx="2700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Franklin Gothic Book" pitchFamily="34" charset="0"/>
              </a:rPr>
              <a:t> </a:t>
            </a:r>
            <a:r>
              <a:rPr lang="ru-RU" b="1" i="1">
                <a:latin typeface="Times New Roman" pitchFamily="18" charset="0"/>
                <a:cs typeface="Times New Roman" pitchFamily="18" charset="0"/>
              </a:rPr>
              <a:t>У моржа попил водицы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12" name="Рисунок 3" descr="100 Любимых стихов малышей - img_173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2565400"/>
            <a:ext cx="2376487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Прямоугольник 16"/>
          <p:cNvSpPr>
            <a:spLocks noChangeArrowheads="1"/>
          </p:cNvSpPr>
          <p:nvPr/>
        </p:nvSpPr>
        <p:spPr bwMode="auto">
          <a:xfrm>
            <a:off x="2843213" y="4076700"/>
            <a:ext cx="4275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    Ел морковку у слона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4" name="Прямоугольник 17"/>
          <p:cNvSpPr>
            <a:spLocks noChangeArrowheads="1"/>
          </p:cNvSpPr>
          <p:nvPr/>
        </p:nvSpPr>
        <p:spPr bwMode="auto">
          <a:xfrm>
            <a:off x="827088" y="5815013"/>
            <a:ext cx="80660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С журавлем поел пшена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Прямоугольник 1"/>
          <p:cNvSpPr>
            <a:spLocks noChangeArrowheads="1"/>
          </p:cNvSpPr>
          <p:nvPr/>
        </p:nvSpPr>
        <p:spPr bwMode="auto">
          <a:xfrm>
            <a:off x="468313" y="260350"/>
            <a:ext cx="6389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Погостил у носорога,</a:t>
            </a:r>
            <a:br>
              <a:rPr lang="ru-RU" b="1" i="1"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latin typeface="Times New Roman" pitchFamily="18" charset="0"/>
                <a:cs typeface="Times New Roman" pitchFamily="18" charset="0"/>
              </a:rPr>
              <a:t>Отрубей поел немного</a:t>
            </a:r>
          </a:p>
        </p:txBody>
      </p:sp>
      <p:pic>
        <p:nvPicPr>
          <p:cNvPr id="48130" name="Рисунок 5" descr="100 Любимых стихов малышей - img_17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188913"/>
            <a:ext cx="25923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2" descr="воробей и кенгуру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916113"/>
            <a:ext cx="3097213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Прямоугольник 4"/>
          <p:cNvSpPr>
            <a:spLocks noChangeArrowheads="1"/>
          </p:cNvSpPr>
          <p:nvPr/>
        </p:nvSpPr>
        <p:spPr bwMode="auto">
          <a:xfrm>
            <a:off x="179388" y="1125538"/>
            <a:ext cx="6678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Побывал  я на пиру,</a:t>
            </a:r>
            <a:br>
              <a:rPr lang="ru-RU" b="1" i="1"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latin typeface="Times New Roman" pitchFamily="18" charset="0"/>
                <a:cs typeface="Times New Roman" pitchFamily="18" charset="0"/>
              </a:rPr>
              <a:t>У хвостатых кенгуру.</a:t>
            </a:r>
          </a:p>
        </p:txBody>
      </p:sp>
      <p:pic>
        <p:nvPicPr>
          <p:cNvPr id="48133" name="Picture 4" descr="воробей и медведь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888" y="836613"/>
            <a:ext cx="2386012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Прямоугольник 6"/>
          <p:cNvSpPr>
            <a:spLocks noChangeArrowheads="1"/>
          </p:cNvSpPr>
          <p:nvPr/>
        </p:nvSpPr>
        <p:spPr bwMode="auto">
          <a:xfrm>
            <a:off x="3276600" y="2636838"/>
            <a:ext cx="3581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Был на праздничном обеде</a:t>
            </a:r>
            <a:br>
              <a:rPr lang="ru-RU" b="1" i="1"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latin typeface="Times New Roman" pitchFamily="18" charset="0"/>
                <a:cs typeface="Times New Roman" pitchFamily="18" charset="0"/>
              </a:rPr>
              <a:t>У мохнатого медведя.</a:t>
            </a:r>
          </a:p>
        </p:txBody>
      </p:sp>
      <p:pic>
        <p:nvPicPr>
          <p:cNvPr id="48135" name="Picture 6" descr="воробей и крокодил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63938" y="3500438"/>
            <a:ext cx="2890837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6" name="Прямоугольник 8"/>
          <p:cNvSpPr>
            <a:spLocks noChangeArrowheads="1"/>
          </p:cNvSpPr>
          <p:nvPr/>
        </p:nvSpPr>
        <p:spPr bwMode="auto">
          <a:xfrm>
            <a:off x="3635375" y="5949950"/>
            <a:ext cx="41767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А зубастый крокодил</a:t>
            </a:r>
            <a:br>
              <a:rPr lang="ru-RU" b="1" i="1"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latin typeface="Times New Roman" pitchFamily="18" charset="0"/>
                <a:cs typeface="Times New Roman" pitchFamily="18" charset="0"/>
              </a:rPr>
              <a:t>Чуть меня не проглотил.</a:t>
            </a:r>
          </a:p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>
                <a:latin typeface="Times New Roman" pitchFamily="18" charset="0"/>
                <a:cs typeface="Times New Roman" pitchFamily="18" charset="0"/>
              </a:rPr>
            </a:br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97567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Лучшие   сказки ,стихи ,загадки</a:t>
            </a:r>
          </a:p>
        </p:txBody>
      </p:sp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323850" y="1268413"/>
            <a:ext cx="8332788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Детские стихи С.Я.Маршака написаны просто,</a:t>
            </a:r>
          </a:p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 увлекательно, понятно. Стихи  легко      </a:t>
            </a:r>
          </a:p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 запоминаются</a:t>
            </a:r>
            <a:r>
              <a:rPr lang="ru-RU">
                <a:latin typeface="Franklin Gothic Book" pitchFamily="34" charset="0"/>
              </a:rPr>
              <a:t>.</a:t>
            </a:r>
          </a:p>
        </p:txBody>
      </p:sp>
      <p:pic>
        <p:nvPicPr>
          <p:cNvPr id="36867" name="Рисунок 9" descr="Самуил Маршак - Усатый-полосаты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413" y="3357563"/>
            <a:ext cx="1905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Рисунок 11" descr="Стихи и сказ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76475"/>
            <a:ext cx="18716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Рисунок 14" descr="Самуил Маршак - Стихи и сказки для самых маленьких обложка книги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9563" y="2276475"/>
            <a:ext cx="20955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Рисунок 18" descr="читать книгу Детки в клетке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2565400"/>
            <a:ext cx="18732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Почт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9338" y="2781300"/>
            <a:ext cx="29368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539750" y="836613"/>
            <a:ext cx="792003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Стихотворение Маршака »Почта» - прекрасный способ рассказать детям о том, что же это такое — почта 20 века. Как почтальоны разносили письма по домам, и как радовались люди, получая такие долгожданные письма от своих родных и знакомых. Ведь как бы там ни было, а почта все еще работает и сейчас. И до сих пор ходят люди с толстой сумкой на ремне.</a:t>
            </a:r>
            <a:br>
              <a:rPr lang="ru-RU" b="1" i="1">
                <a:latin typeface="Times New Roman" pitchFamily="18" charset="0"/>
                <a:cs typeface="Times New Roman" pitchFamily="18" charset="0"/>
              </a:rPr>
            </a:br>
            <a:endParaRPr lang="ru-RU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2771775" y="260350"/>
            <a:ext cx="2055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«Почта»</a:t>
            </a:r>
          </a:p>
        </p:txBody>
      </p:sp>
      <p:pic>
        <p:nvPicPr>
          <p:cNvPr id="23556" name="Picture 2" descr="почтальон с велосипедом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3213100"/>
            <a:ext cx="31242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ChangeArrowheads="1"/>
          </p:cNvSpPr>
          <p:nvPr/>
        </p:nvSpPr>
        <p:spPr bwMode="auto">
          <a:xfrm>
            <a:off x="3611563" y="-111125"/>
            <a:ext cx="4560887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126960" anchor="ctr">
            <a:spAutoFit/>
          </a:bodyPr>
          <a:lstStyle/>
          <a:p>
            <a:endParaRPr lang="ru-RU" sz="1000">
              <a:cs typeface="Times New Roman" pitchFamily="18" charset="0"/>
            </a:endParaRPr>
          </a:p>
          <a:p>
            <a:endParaRPr lang="ru-RU" sz="1000">
              <a:cs typeface="Times New Roman" pitchFamily="18" charset="0"/>
            </a:endParaRPr>
          </a:p>
          <a:p>
            <a:endParaRPr lang="ru-RU" sz="1000">
              <a:cs typeface="Times New Roman" pitchFamily="18" charset="0"/>
            </a:endParaRPr>
          </a:p>
          <a:p>
            <a:endParaRPr lang="ru-RU" sz="1000">
              <a:cs typeface="Times New Roman" pitchFamily="18" charset="0"/>
            </a:endParaRPr>
          </a:p>
          <a:p>
            <a:endParaRPr lang="ru-RU" sz="1000">
              <a:cs typeface="Times New Roman" pitchFamily="18" charset="0"/>
            </a:endParaRPr>
          </a:p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Кто стучится в дверь ко мне</a:t>
            </a:r>
            <a:br>
              <a:rPr lang="ru-RU" b="1" i="1"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latin typeface="Times New Roman" pitchFamily="18" charset="0"/>
                <a:cs typeface="Times New Roman" pitchFamily="18" charset="0"/>
              </a:rPr>
              <a:t>С толстой сумкой на ремне,</a:t>
            </a:r>
            <a:br>
              <a:rPr lang="ru-RU" b="1" i="1"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latin typeface="Times New Roman" pitchFamily="18" charset="0"/>
                <a:cs typeface="Times New Roman" pitchFamily="18" charset="0"/>
              </a:rPr>
              <a:t>С цифрой 5 на медной бляшке,</a:t>
            </a:r>
            <a:br>
              <a:rPr lang="ru-RU" b="1" i="1"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latin typeface="Times New Roman" pitchFamily="18" charset="0"/>
                <a:cs typeface="Times New Roman" pitchFamily="18" charset="0"/>
              </a:rPr>
              <a:t>В синей форменной фуражке?</a:t>
            </a:r>
            <a:br>
              <a:rPr lang="ru-RU" b="1" i="1"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latin typeface="Times New Roman" pitchFamily="18" charset="0"/>
                <a:cs typeface="Times New Roman" pitchFamily="18" charset="0"/>
              </a:rPr>
              <a:t>Это он,</a:t>
            </a:r>
            <a:br>
              <a:rPr lang="ru-RU" b="1" i="1"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latin typeface="Times New Roman" pitchFamily="18" charset="0"/>
                <a:cs typeface="Times New Roman" pitchFamily="18" charset="0"/>
              </a:rPr>
              <a:t>Это он,</a:t>
            </a:r>
            <a:br>
              <a:rPr lang="ru-RU" b="1" i="1"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latin typeface="Times New Roman" pitchFamily="18" charset="0"/>
                <a:cs typeface="Times New Roman" pitchFamily="18" charset="0"/>
              </a:rPr>
              <a:t>Ленинградский почтальон.</a:t>
            </a:r>
            <a:br>
              <a:rPr lang="ru-RU" b="1" i="1"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latin typeface="Times New Roman" pitchFamily="18" charset="0"/>
                <a:cs typeface="Times New Roman" pitchFamily="18" charset="0"/>
              </a:rPr>
              <a:t>У него сегодня много</a:t>
            </a:r>
            <a:br>
              <a:rPr lang="ru-RU" b="1" i="1"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latin typeface="Times New Roman" pitchFamily="18" charset="0"/>
                <a:cs typeface="Times New Roman" pitchFamily="18" charset="0"/>
              </a:rPr>
              <a:t>Писем в сумке на боку,-</a:t>
            </a:r>
            <a:br>
              <a:rPr lang="ru-RU" b="1" i="1"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latin typeface="Times New Roman" pitchFamily="18" charset="0"/>
                <a:cs typeface="Times New Roman" pitchFamily="18" charset="0"/>
              </a:rPr>
              <a:t>Из Ташкента, Таганрога,</a:t>
            </a:r>
            <a:br>
              <a:rPr lang="ru-RU" b="1" i="1"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latin typeface="Times New Roman" pitchFamily="18" charset="0"/>
                <a:cs typeface="Times New Roman" pitchFamily="18" charset="0"/>
              </a:rPr>
              <a:t>Из Тамбова и Баку.</a:t>
            </a:r>
            <a:br>
              <a:rPr lang="ru-RU" b="1" i="1"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latin typeface="Times New Roman" pitchFamily="18" charset="0"/>
                <a:cs typeface="Times New Roman" pitchFamily="18" charset="0"/>
              </a:rPr>
              <a:t>В семь часов он начал дело,</a:t>
            </a:r>
            <a:br>
              <a:rPr lang="ru-RU" b="1" i="1"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latin typeface="Times New Roman" pitchFamily="18" charset="0"/>
                <a:cs typeface="Times New Roman" pitchFamily="18" charset="0"/>
              </a:rPr>
              <a:t>В десять сумка похудела,</a:t>
            </a:r>
            <a:br>
              <a:rPr lang="ru-RU" b="1" i="1"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latin typeface="Times New Roman" pitchFamily="18" charset="0"/>
                <a:cs typeface="Times New Roman" pitchFamily="18" charset="0"/>
              </a:rPr>
              <a:t>А к двенадцати часам</a:t>
            </a:r>
            <a:br>
              <a:rPr lang="ru-RU" b="1" i="1"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latin typeface="Times New Roman" pitchFamily="18" charset="0"/>
                <a:cs typeface="Times New Roman" pitchFamily="18" charset="0"/>
              </a:rPr>
              <a:t>Всё разнёс по адресам……</a:t>
            </a:r>
          </a:p>
          <a:p>
            <a:pPr eaLnBrk="0" hangingPunct="0"/>
            <a:endParaRPr lang="ru-RU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24579" name="Picture 4" descr="ленинградский почтальо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908050"/>
            <a:ext cx="2951162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482</Words>
  <Application>Microsoft Office PowerPoint</Application>
  <PresentationFormat>Экран (4:3)</PresentationFormat>
  <Paragraphs>100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Отгадай загадку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Вот  какой  рассеянный</vt:lpstr>
      <vt:lpstr>Слайд 24</vt:lpstr>
      <vt:lpstr>Пьесы – сказки С.Я. Маршака «Кошкин дом» </vt:lpstr>
      <vt:lpstr>Слайд 26</vt:lpstr>
      <vt:lpstr>Слайд 27</vt:lpstr>
      <vt:lpstr>Вот и закончилось наше путешествие в гости к С.Я.Маршаку  До новых встреч…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Tata</cp:lastModifiedBy>
  <cp:revision>53</cp:revision>
  <dcterms:created xsi:type="dcterms:W3CDTF">2013-03-30T17:53:52Z</dcterms:created>
  <dcterms:modified xsi:type="dcterms:W3CDTF">2014-05-03T21:36:10Z</dcterms:modified>
</cp:coreProperties>
</file>