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</p:sldIdLst>
  <p:sldSz cx="9144000" cy="6858000" type="screen4x3"/>
  <p:notesSz cx="6858000" cy="9144000"/>
  <p:embeddedFontLst>
    <p:embeddedFont>
      <p:font typeface="Aharoni" charset="-79"/>
      <p:bold r:id="rId10"/>
    </p:embeddedFont>
    <p:embeddedFont>
      <p:font typeface="Calibri" pitchFamily="34" charset="0"/>
      <p:regular r:id="rId11"/>
      <p:bold r:id="rId12"/>
      <p:italic r:id="rId13"/>
      <p:boldItalic r:id="rId14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4294967295" orient="horz" pos="2160" userDrawn="1">
          <p15:clr>
            <a:srgbClr val="A4A3A4"/>
          </p15:clr>
        </p15:guide>
        <p15:guide id="4294967295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99FF99"/>
    <a:srgbClr val="FFCCFF"/>
    <a:srgbClr val="FFFF66"/>
    <a:srgbClr val="CCCC00"/>
    <a:srgbClr val="009900"/>
    <a:srgbClr val="FF9900"/>
    <a:srgbClr val="CC0099"/>
    <a:srgbClr val="00FFFF"/>
    <a:srgbClr val="99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23" autoAdjust="0"/>
    <p:restoredTop sz="94652" autoAdjust="0"/>
  </p:normalViewPr>
  <p:slideViewPr>
    <p:cSldViewPr>
      <p:cViewPr varScale="1">
        <p:scale>
          <a:sx n="127" d="100"/>
          <a:sy n="127" d="100"/>
        </p:scale>
        <p:origin x="-117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5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74FE11-CFA6-4A62-B327-949D29B68D74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EF859E-91DE-4F9F-8E5D-ED9AAB655ED7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20BE5F-343C-4C1A-815C-85D8FA4C4AD3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97D1FF-CF78-4520-838A-487BFBFB3FF5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095C5B-8D90-4D00-8359-4B4747D4BC65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9A89FC-0BA8-4BF3-A728-9FDBB94C34E0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B0734B-89B4-4027-8560-560A6175CB31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7D3A8-4E42-4EFA-A989-007A03C624F9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10A23B-5B2D-48EE-B6CF-908B4C60B0D6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BE3061-5AFF-46BC-AB7E-0D8B1922B665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91D856-F3C2-41BB-B41A-1A4DB3637214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114C80E-34CF-46D7-BCA9-AD3B62095FC1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gif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8" name="Rectangle 150"/>
          <p:cNvSpPr>
            <a:spLocks noGrp="1" noChangeArrowheads="1"/>
          </p:cNvSpPr>
          <p:nvPr>
            <p:ph type="ctrTitle"/>
          </p:nvPr>
        </p:nvSpPr>
        <p:spPr>
          <a:xfrm>
            <a:off x="1476375" y="1341438"/>
            <a:ext cx="6121400" cy="647700"/>
          </a:xfrm>
        </p:spPr>
        <p:txBody>
          <a:bodyPr/>
          <a:lstStyle/>
          <a:p>
            <a:r>
              <a:rPr lang="es-UY" sz="54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Progress check 3</a:t>
            </a:r>
            <a:endParaRPr lang="es-ES" sz="54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308304" y="6488668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by A.V. Rezvykh</a:t>
            </a:r>
            <a:endParaRPr lang="ru-RU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04664"/>
            <a:ext cx="8229600" cy="1143000"/>
          </a:xfrm>
        </p:spPr>
        <p:txBody>
          <a:bodyPr/>
          <a:lstStyle/>
          <a:p>
            <a:r>
              <a:rPr lang="en-US" sz="4000" dirty="0" smtClean="0"/>
              <a:t>     </a:t>
            </a:r>
            <a:r>
              <a:rPr lang="en-US" sz="3800" b="1" dirty="0" smtClean="0">
                <a:solidFill>
                  <a:schemeClr val="accent2">
                    <a:lumMod val="75000"/>
                  </a:schemeClr>
                </a:solidFill>
              </a:rPr>
              <a:t>Fill in the gaps with </a:t>
            </a:r>
            <a:r>
              <a:rPr lang="en-US" sz="3800" b="1" dirty="0" smtClean="0">
                <a:solidFill>
                  <a:srgbClr val="990000"/>
                </a:solidFill>
              </a:rPr>
              <a:t>can</a:t>
            </a:r>
            <a:r>
              <a:rPr lang="en-US" sz="3800" dirty="0" smtClean="0"/>
              <a:t> </a:t>
            </a:r>
            <a:r>
              <a:rPr lang="en-US" sz="3800" b="1" dirty="0" smtClean="0">
                <a:solidFill>
                  <a:schemeClr val="accent2">
                    <a:lumMod val="75000"/>
                  </a:schemeClr>
                </a:solidFill>
              </a:rPr>
              <a:t>or</a:t>
            </a:r>
            <a:r>
              <a:rPr lang="en-US" sz="3800" dirty="0" smtClean="0"/>
              <a:t> </a:t>
            </a:r>
            <a:r>
              <a:rPr lang="en-US" sz="3800" b="1" dirty="0" smtClean="0">
                <a:solidFill>
                  <a:srgbClr val="990000"/>
                </a:solidFill>
              </a:rPr>
              <a:t>can’t</a:t>
            </a:r>
            <a:endParaRPr lang="ru-RU" sz="3800" b="1" dirty="0">
              <a:solidFill>
                <a:srgbClr val="990000"/>
              </a:solidFill>
            </a:endParaRPr>
          </a:p>
        </p:txBody>
      </p:sp>
      <p:pic>
        <p:nvPicPr>
          <p:cNvPr id="3" name="Рисунок 2" descr="парковка разрешена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51520" y="4581128"/>
            <a:ext cx="576064" cy="5040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Рисунок 3" descr="3_22.gif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79512" y="2924944"/>
            <a:ext cx="648072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obmezh_ shvud(1).gif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251520" y="3789040"/>
            <a:ext cx="576063" cy="5832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 descr="kirpich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251520" y="2132856"/>
            <a:ext cx="576064" cy="5760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 descr="проезд вперед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 rot="16200000">
            <a:off x="287526" y="5265203"/>
            <a:ext cx="504056" cy="5760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Рисунок 7" descr="pak75big.jpg"/>
          <p:cNvPicPr>
            <a:picLocks noChangeAspect="1"/>
          </p:cNvPicPr>
          <p:nvPr/>
        </p:nvPicPr>
        <p:blipFill>
          <a:blip r:embed="rId7" cstate="email">
            <a:lum contrast="20000"/>
          </a:blip>
          <a:stretch>
            <a:fillRect/>
          </a:stretch>
        </p:blipFill>
        <p:spPr>
          <a:xfrm>
            <a:off x="251520" y="6021288"/>
            <a:ext cx="576064" cy="5040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extBox 8"/>
          <p:cNvSpPr txBox="1"/>
          <p:nvPr/>
        </p:nvSpPr>
        <p:spPr>
          <a:xfrm>
            <a:off x="971600" y="2204864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You ……..   go here.</a:t>
            </a:r>
            <a:endParaRPr lang="ru-RU" sz="32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971600" y="2924944"/>
            <a:ext cx="41095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You ……..   turn right.</a:t>
            </a:r>
            <a:endParaRPr lang="ru-RU" sz="3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971600" y="3717032"/>
            <a:ext cx="53166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You ……..   drive at 45 mph.</a:t>
            </a:r>
            <a:endParaRPr lang="ru-RU" sz="32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971600" y="4509120"/>
            <a:ext cx="42234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You ……..   park here.</a:t>
            </a:r>
            <a:endParaRPr lang="ru-RU" sz="32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971600" y="5229200"/>
            <a:ext cx="54304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You ……..   go straight here.</a:t>
            </a:r>
            <a:endParaRPr lang="ru-RU" sz="32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043608" y="5949280"/>
            <a:ext cx="41095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You …….   park here.</a:t>
            </a:r>
            <a:endParaRPr lang="ru-RU" sz="3200" dirty="0"/>
          </a:p>
        </p:txBody>
      </p:sp>
      <p:pic>
        <p:nvPicPr>
          <p:cNvPr id="15" name="Рисунок 14" descr="trafficwarden.jpg"/>
          <p:cNvPicPr/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>
          <a:xfrm flipH="1">
            <a:off x="6300192" y="1916832"/>
            <a:ext cx="2232248" cy="47525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Скругленный прямоугольник 16"/>
          <p:cNvSpPr/>
          <p:nvPr/>
        </p:nvSpPr>
        <p:spPr>
          <a:xfrm>
            <a:off x="1835696" y="2204864"/>
            <a:ext cx="1296144" cy="55436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can’t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835696" y="2924944"/>
            <a:ext cx="1296144" cy="55436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can’t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835696" y="3717032"/>
            <a:ext cx="1296144" cy="55436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can</a:t>
            </a:r>
            <a:endParaRPr lang="ru-RU" sz="3200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835696" y="4437112"/>
            <a:ext cx="1296144" cy="55436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can</a:t>
            </a:r>
            <a:endParaRPr lang="ru-RU" sz="3200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835696" y="5229200"/>
            <a:ext cx="1296144" cy="55436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can</a:t>
            </a:r>
            <a:endParaRPr lang="ru-RU" sz="3200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835696" y="6021288"/>
            <a:ext cx="1296144" cy="55436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can’t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748464" y="6525344"/>
            <a:ext cx="288032" cy="21602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000"/>
                            </p:stCondLst>
                            <p:childTnLst>
                              <p:par>
                                <p:cTn id="7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4000"/>
                            </p:stCondLst>
                            <p:childTnLst>
                              <p:par>
                                <p:cTn id="8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4000"/>
                            </p:stCondLst>
                            <p:childTnLst>
                              <p:par>
                                <p:cTn id="9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0"/>
                            </p:stCondLst>
                            <p:childTnLst>
                              <p:par>
                                <p:cTn id="10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0"/>
                            </p:stCondLst>
                            <p:childTnLst>
                              <p:par>
                                <p:cTn id="11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6000"/>
                            </p:stCondLst>
                            <p:childTnLst>
                              <p:par>
                                <p:cTn id="1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0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2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8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9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04664"/>
            <a:ext cx="8229600" cy="1143000"/>
          </a:xfrm>
        </p:spPr>
        <p:txBody>
          <a:bodyPr/>
          <a:lstStyle/>
          <a:p>
            <a:pPr algn="l"/>
            <a:r>
              <a:rPr lang="en-US" sz="4000" dirty="0" smtClean="0"/>
              <a:t>             </a:t>
            </a:r>
            <a:r>
              <a:rPr lang="en-US" sz="3800" b="1" dirty="0" smtClean="0">
                <a:solidFill>
                  <a:schemeClr val="accent2">
                    <a:lumMod val="75000"/>
                  </a:schemeClr>
                </a:solidFill>
              </a:rPr>
              <a:t>Guess the words</a:t>
            </a:r>
            <a:endParaRPr lang="ru-RU" sz="3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5" name="5-конечная звезда 14"/>
          <p:cNvSpPr/>
          <p:nvPr/>
        </p:nvSpPr>
        <p:spPr>
          <a:xfrm>
            <a:off x="395536" y="2204864"/>
            <a:ext cx="432048" cy="432048"/>
          </a:xfrm>
          <a:prstGeom prst="star5">
            <a:avLst/>
          </a:prstGeom>
          <a:solidFill>
            <a:srgbClr val="FFFF00"/>
          </a:solidFill>
          <a:ln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5-конечная звезда 15"/>
          <p:cNvSpPr/>
          <p:nvPr/>
        </p:nvSpPr>
        <p:spPr>
          <a:xfrm>
            <a:off x="395536" y="3212976"/>
            <a:ext cx="432048" cy="432048"/>
          </a:xfrm>
          <a:prstGeom prst="star5">
            <a:avLst/>
          </a:prstGeom>
          <a:solidFill>
            <a:srgbClr val="FFFF00"/>
          </a:solidFill>
          <a:ln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5-конечная звезда 16"/>
          <p:cNvSpPr/>
          <p:nvPr/>
        </p:nvSpPr>
        <p:spPr>
          <a:xfrm>
            <a:off x="395536" y="4221088"/>
            <a:ext cx="432048" cy="432048"/>
          </a:xfrm>
          <a:prstGeom prst="star5">
            <a:avLst/>
          </a:prstGeom>
          <a:solidFill>
            <a:srgbClr val="FFFF00"/>
          </a:solidFill>
          <a:ln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5-конечная звезда 17"/>
          <p:cNvSpPr/>
          <p:nvPr/>
        </p:nvSpPr>
        <p:spPr>
          <a:xfrm>
            <a:off x="395536" y="5157192"/>
            <a:ext cx="432048" cy="432048"/>
          </a:xfrm>
          <a:prstGeom prst="star5">
            <a:avLst/>
          </a:prstGeom>
          <a:solidFill>
            <a:srgbClr val="FFFF00"/>
          </a:solidFill>
          <a:ln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5-конечная звезда 18"/>
          <p:cNvSpPr/>
          <p:nvPr/>
        </p:nvSpPr>
        <p:spPr>
          <a:xfrm>
            <a:off x="4860032" y="2276872"/>
            <a:ext cx="432048" cy="432048"/>
          </a:xfrm>
          <a:prstGeom prst="star5">
            <a:avLst/>
          </a:prstGeom>
          <a:solidFill>
            <a:srgbClr val="FFFF00"/>
          </a:solidFill>
          <a:ln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5-конечная звезда 19"/>
          <p:cNvSpPr/>
          <p:nvPr/>
        </p:nvSpPr>
        <p:spPr>
          <a:xfrm>
            <a:off x="4860032" y="3284984"/>
            <a:ext cx="432048" cy="432048"/>
          </a:xfrm>
          <a:prstGeom prst="star5">
            <a:avLst/>
          </a:prstGeom>
          <a:solidFill>
            <a:srgbClr val="FFFF00"/>
          </a:solidFill>
          <a:ln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5-конечная звезда 21"/>
          <p:cNvSpPr/>
          <p:nvPr/>
        </p:nvSpPr>
        <p:spPr>
          <a:xfrm>
            <a:off x="4860032" y="4221088"/>
            <a:ext cx="432048" cy="432048"/>
          </a:xfrm>
          <a:prstGeom prst="star5">
            <a:avLst/>
          </a:prstGeom>
          <a:solidFill>
            <a:srgbClr val="FFFF00"/>
          </a:solidFill>
          <a:ln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5-конечная звезда 22"/>
          <p:cNvSpPr/>
          <p:nvPr/>
        </p:nvSpPr>
        <p:spPr>
          <a:xfrm>
            <a:off x="4860032" y="5157192"/>
            <a:ext cx="432048" cy="432048"/>
          </a:xfrm>
          <a:prstGeom prst="star5">
            <a:avLst/>
          </a:prstGeom>
          <a:solidFill>
            <a:srgbClr val="FFFF00"/>
          </a:solidFill>
          <a:ln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971600" y="2204864"/>
            <a:ext cx="1656184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traffic </a:t>
            </a:r>
            <a:endParaRPr lang="ru-RU" sz="3200" dirty="0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971600" y="3212976"/>
            <a:ext cx="1656184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seat </a:t>
            </a:r>
            <a:endParaRPr lang="ru-RU" sz="32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971600" y="4149080"/>
            <a:ext cx="1656184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zebra</a:t>
            </a:r>
            <a:endParaRPr lang="ru-RU" sz="3200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971600" y="5085184"/>
            <a:ext cx="1656184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parking</a:t>
            </a:r>
            <a:endParaRPr lang="ru-RU" sz="3200" dirty="0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5364088" y="2204864"/>
            <a:ext cx="1656184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yellow </a:t>
            </a:r>
            <a:endParaRPr lang="ru-RU" sz="3200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436096" y="3212976"/>
            <a:ext cx="1656184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bike </a:t>
            </a:r>
            <a:endParaRPr lang="ru-RU" sz="3200" dirty="0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5436096" y="4149080"/>
            <a:ext cx="1656184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door </a:t>
            </a:r>
            <a:endParaRPr lang="ru-RU" sz="3200" dirty="0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436096" y="5085184"/>
            <a:ext cx="1656184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lean</a:t>
            </a:r>
            <a:endParaRPr lang="ru-RU" sz="3200" dirty="0"/>
          </a:p>
        </p:txBody>
      </p:sp>
      <p:sp>
        <p:nvSpPr>
          <p:cNvPr id="32" name="Блок-схема: перфолента 31"/>
          <p:cNvSpPr/>
          <p:nvPr/>
        </p:nvSpPr>
        <p:spPr>
          <a:xfrm>
            <a:off x="2771800" y="2132856"/>
            <a:ext cx="1512168" cy="720080"/>
          </a:xfrm>
          <a:prstGeom prst="flowChartPunchedTape">
            <a:avLst/>
          </a:prstGeom>
          <a:solidFill>
            <a:srgbClr val="FFFF66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sign</a:t>
            </a:r>
            <a:endParaRPr lang="ru-RU" sz="3200" dirty="0"/>
          </a:p>
        </p:txBody>
      </p:sp>
      <p:sp>
        <p:nvSpPr>
          <p:cNvPr id="34" name="Блок-схема: перфолента 33"/>
          <p:cNvSpPr/>
          <p:nvPr/>
        </p:nvSpPr>
        <p:spPr>
          <a:xfrm>
            <a:off x="2771800" y="4077072"/>
            <a:ext cx="1512168" cy="720080"/>
          </a:xfrm>
          <a:prstGeom prst="flowChartPunchedTape">
            <a:avLst/>
          </a:prstGeom>
          <a:solidFill>
            <a:srgbClr val="FFFF66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700" dirty="0" smtClean="0"/>
              <a:t>crossing</a:t>
            </a:r>
            <a:endParaRPr lang="ru-RU" sz="2700" dirty="0"/>
          </a:p>
        </p:txBody>
      </p:sp>
      <p:sp>
        <p:nvSpPr>
          <p:cNvPr id="35" name="Блок-схема: перфолента 34"/>
          <p:cNvSpPr/>
          <p:nvPr/>
        </p:nvSpPr>
        <p:spPr>
          <a:xfrm>
            <a:off x="2771800" y="5013176"/>
            <a:ext cx="1512168" cy="720080"/>
          </a:xfrm>
          <a:prstGeom prst="flowChartPunchedTape">
            <a:avLst/>
          </a:prstGeom>
          <a:solidFill>
            <a:srgbClr val="FFFF66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zone</a:t>
            </a:r>
            <a:endParaRPr lang="ru-RU" sz="3200" dirty="0"/>
          </a:p>
        </p:txBody>
      </p:sp>
      <p:sp>
        <p:nvSpPr>
          <p:cNvPr id="36" name="Блок-схема: перфолента 35"/>
          <p:cNvSpPr/>
          <p:nvPr/>
        </p:nvSpPr>
        <p:spPr>
          <a:xfrm>
            <a:off x="7164288" y="2132856"/>
            <a:ext cx="1512168" cy="720080"/>
          </a:xfrm>
          <a:prstGeom prst="flowChartPunchedTape">
            <a:avLst/>
          </a:prstGeom>
          <a:solidFill>
            <a:srgbClr val="FFFF66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lines</a:t>
            </a:r>
            <a:endParaRPr lang="ru-RU" sz="3200" dirty="0"/>
          </a:p>
        </p:txBody>
      </p:sp>
      <p:sp>
        <p:nvSpPr>
          <p:cNvPr id="37" name="Блок-схема: перфолента 36"/>
          <p:cNvSpPr/>
          <p:nvPr/>
        </p:nvSpPr>
        <p:spPr>
          <a:xfrm>
            <a:off x="7236296" y="3140968"/>
            <a:ext cx="1512168" cy="720080"/>
          </a:xfrm>
          <a:prstGeom prst="flowChartPunchedTape">
            <a:avLst/>
          </a:prstGeom>
          <a:solidFill>
            <a:srgbClr val="FFFF66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lanes</a:t>
            </a:r>
            <a:endParaRPr lang="ru-RU" sz="3200" dirty="0"/>
          </a:p>
        </p:txBody>
      </p:sp>
      <p:sp>
        <p:nvSpPr>
          <p:cNvPr id="38" name="Блок-схема: перфолента 37"/>
          <p:cNvSpPr/>
          <p:nvPr/>
        </p:nvSpPr>
        <p:spPr>
          <a:xfrm>
            <a:off x="7236296" y="4077072"/>
            <a:ext cx="1512168" cy="720080"/>
          </a:xfrm>
          <a:prstGeom prst="flowChartPunchedTape">
            <a:avLst/>
          </a:prstGeom>
          <a:solidFill>
            <a:srgbClr val="FFFF66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handle</a:t>
            </a:r>
            <a:endParaRPr lang="ru-RU" sz="3200" dirty="0"/>
          </a:p>
        </p:txBody>
      </p:sp>
      <p:sp>
        <p:nvSpPr>
          <p:cNvPr id="40" name="Блок-схема: перфолента 39"/>
          <p:cNvSpPr/>
          <p:nvPr/>
        </p:nvSpPr>
        <p:spPr>
          <a:xfrm>
            <a:off x="7236296" y="5013176"/>
            <a:ext cx="1512168" cy="720080"/>
          </a:xfrm>
          <a:prstGeom prst="flowChartPunchedTape">
            <a:avLst/>
          </a:prstGeom>
          <a:solidFill>
            <a:srgbClr val="FFFF66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out</a:t>
            </a:r>
            <a:endParaRPr lang="ru-RU" sz="3200" dirty="0"/>
          </a:p>
        </p:txBody>
      </p:sp>
      <p:sp>
        <p:nvSpPr>
          <p:cNvPr id="41" name="Блок-схема: перфолента 40"/>
          <p:cNvSpPr/>
          <p:nvPr/>
        </p:nvSpPr>
        <p:spPr>
          <a:xfrm>
            <a:off x="2771800" y="3140968"/>
            <a:ext cx="1512168" cy="720080"/>
          </a:xfrm>
          <a:prstGeom prst="flowChartPunchedTape">
            <a:avLst/>
          </a:prstGeom>
          <a:solidFill>
            <a:srgbClr val="FFFF66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belt</a:t>
            </a:r>
            <a:endParaRPr lang="ru-RU" sz="3200" dirty="0"/>
          </a:p>
        </p:txBody>
      </p:sp>
      <p:sp>
        <p:nvSpPr>
          <p:cNvPr id="33" name="Управляющая кнопка: далее 32">
            <a:hlinkClick r:id="" action="ppaction://hlinkshowjump?jump=nextslide" highlightClick="1"/>
          </p:cNvPr>
          <p:cNvSpPr/>
          <p:nvPr/>
        </p:nvSpPr>
        <p:spPr>
          <a:xfrm>
            <a:off x="8748464" y="6525344"/>
            <a:ext cx="288032" cy="21602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5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75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0" grpId="0" animBg="1"/>
      <p:bldP spid="4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43000"/>
          </a:xfrm>
        </p:spPr>
        <p:txBody>
          <a:bodyPr/>
          <a:lstStyle/>
          <a:p>
            <a:r>
              <a:rPr lang="en-US" sz="3800" b="1" dirty="0" smtClean="0">
                <a:solidFill>
                  <a:schemeClr val="accent2">
                    <a:lumMod val="75000"/>
                  </a:schemeClr>
                </a:solidFill>
              </a:rPr>
              <a:t>Fill in: </a:t>
            </a:r>
            <a:r>
              <a:rPr lang="en-US" sz="3800" b="1" dirty="0" smtClean="0">
                <a:solidFill>
                  <a:srgbClr val="990000"/>
                </a:solidFill>
              </a:rPr>
              <a:t>in</a:t>
            </a:r>
            <a:r>
              <a:rPr lang="en-US" sz="3800" b="1" dirty="0" smtClean="0">
                <a:solidFill>
                  <a:srgbClr val="002060"/>
                </a:solidFill>
              </a:rPr>
              <a:t>, </a:t>
            </a:r>
            <a:r>
              <a:rPr lang="en-US" sz="3800" b="1" dirty="0" smtClean="0">
                <a:solidFill>
                  <a:srgbClr val="990000"/>
                </a:solidFill>
              </a:rPr>
              <a:t>on</a:t>
            </a:r>
            <a:r>
              <a:rPr lang="en-US" sz="3800" b="1" dirty="0" smtClean="0">
                <a:solidFill>
                  <a:srgbClr val="002060"/>
                </a:solidFill>
              </a:rPr>
              <a:t>, </a:t>
            </a:r>
            <a:r>
              <a:rPr lang="en-US" sz="3800" b="1" dirty="0" smtClean="0">
                <a:solidFill>
                  <a:srgbClr val="990000"/>
                </a:solidFill>
              </a:rPr>
              <a:t>by</a:t>
            </a:r>
            <a:r>
              <a:rPr lang="en-US" sz="3800" b="1" dirty="0" smtClean="0">
                <a:solidFill>
                  <a:srgbClr val="002060"/>
                </a:solidFill>
              </a:rPr>
              <a:t>, </a:t>
            </a:r>
            <a:r>
              <a:rPr lang="en-US" sz="3800" b="1" dirty="0" smtClean="0">
                <a:solidFill>
                  <a:srgbClr val="990000"/>
                </a:solidFill>
              </a:rPr>
              <a:t>of</a:t>
            </a:r>
            <a:endParaRPr lang="ru-RU" sz="3800" b="1" dirty="0">
              <a:solidFill>
                <a:srgbClr val="990000"/>
              </a:solidFill>
            </a:endParaRPr>
          </a:p>
        </p:txBody>
      </p:sp>
      <p:pic>
        <p:nvPicPr>
          <p:cNvPr id="4" name="Рисунок 3" descr="41_06_77-Road-Traffic-Lights_web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395536" y="2132856"/>
            <a:ext cx="282493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Овал 4"/>
          <p:cNvSpPr/>
          <p:nvPr/>
        </p:nvSpPr>
        <p:spPr>
          <a:xfrm>
            <a:off x="467544" y="2132856"/>
            <a:ext cx="144016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67544" y="2564904"/>
            <a:ext cx="144016" cy="144016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55576" y="2204864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1. He’s travelling …..   the 8 o’clock train.</a:t>
            </a:r>
            <a:endParaRPr lang="ru-RU" sz="3200" dirty="0"/>
          </a:p>
        </p:txBody>
      </p:sp>
      <p:pic>
        <p:nvPicPr>
          <p:cNvPr id="8" name="Рисунок 7" descr="41_06_77-Road-Traffic-Lights_web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395536" y="2996952"/>
            <a:ext cx="282493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Овал 8"/>
          <p:cNvSpPr/>
          <p:nvPr/>
        </p:nvSpPr>
        <p:spPr>
          <a:xfrm>
            <a:off x="467544" y="2996952"/>
            <a:ext cx="144016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467544" y="3429000"/>
            <a:ext cx="144016" cy="144016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55576" y="3068960"/>
            <a:ext cx="7272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2. We go to school </a:t>
            </a:r>
            <a:r>
              <a:rPr lang="ru-RU" sz="3200" dirty="0" smtClean="0"/>
              <a:t> </a:t>
            </a:r>
            <a:r>
              <a:rPr lang="en-US" sz="3200" dirty="0" smtClean="0"/>
              <a:t>….    foot.</a:t>
            </a:r>
            <a:endParaRPr lang="ru-RU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755576" y="4005064"/>
            <a:ext cx="7272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3. She is afraid of travelling   …   plane.</a:t>
            </a:r>
            <a:endParaRPr lang="ru-RU" sz="3200" dirty="0"/>
          </a:p>
        </p:txBody>
      </p:sp>
      <p:pic>
        <p:nvPicPr>
          <p:cNvPr id="14" name="Рисунок 13" descr="41_06_77-Road-Traffic-Lights_web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395536" y="3933056"/>
            <a:ext cx="282493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Овал 14"/>
          <p:cNvSpPr/>
          <p:nvPr/>
        </p:nvSpPr>
        <p:spPr>
          <a:xfrm>
            <a:off x="467544" y="4365104"/>
            <a:ext cx="144016" cy="144016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467544" y="3933056"/>
            <a:ext cx="144016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Рисунок 16" descr="41_06_77-Road-Traffic-Lights_web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395536" y="4941168"/>
            <a:ext cx="282493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8" name="Овал 17"/>
          <p:cNvSpPr/>
          <p:nvPr/>
        </p:nvSpPr>
        <p:spPr>
          <a:xfrm>
            <a:off x="467544" y="5373216"/>
            <a:ext cx="144016" cy="144016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467544" y="4941168"/>
            <a:ext cx="144016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755576" y="4941168"/>
            <a:ext cx="7272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4. Don’t lean out  </a:t>
            </a:r>
            <a:r>
              <a:rPr lang="ru-RU" sz="3200" dirty="0" smtClean="0"/>
              <a:t> </a:t>
            </a:r>
            <a:r>
              <a:rPr lang="en-US" sz="3200" dirty="0" smtClean="0"/>
              <a:t> …   the window.</a:t>
            </a:r>
            <a:endParaRPr lang="ru-RU" sz="3200" dirty="0"/>
          </a:p>
        </p:txBody>
      </p:sp>
      <p:pic>
        <p:nvPicPr>
          <p:cNvPr id="21" name="Рисунок 20" descr="41_06_77-Road-Traffic-Lights_web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395536" y="5877272"/>
            <a:ext cx="282493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2" name="Овал 21"/>
          <p:cNvSpPr/>
          <p:nvPr/>
        </p:nvSpPr>
        <p:spPr>
          <a:xfrm>
            <a:off x="467544" y="6309320"/>
            <a:ext cx="144016" cy="144016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467544" y="5877272"/>
            <a:ext cx="144016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755576" y="5877272"/>
            <a:ext cx="7272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5. Walk   …    the pavement.</a:t>
            </a:r>
            <a:endParaRPr lang="ru-RU" sz="3200" dirty="0"/>
          </a:p>
        </p:txBody>
      </p:sp>
      <p:sp>
        <p:nvSpPr>
          <p:cNvPr id="25" name="Прямоугольник с двумя скругленными противолежащими углами 24"/>
          <p:cNvSpPr/>
          <p:nvPr/>
        </p:nvSpPr>
        <p:spPr>
          <a:xfrm>
            <a:off x="3923928" y="2141567"/>
            <a:ext cx="936104" cy="576064"/>
          </a:xfrm>
          <a:prstGeom prst="round2Diag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in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26" name="Прямоугольник с двумя скругленными противолежащими углами 25"/>
          <p:cNvSpPr/>
          <p:nvPr/>
        </p:nvSpPr>
        <p:spPr>
          <a:xfrm>
            <a:off x="4387292" y="3023502"/>
            <a:ext cx="936104" cy="576064"/>
          </a:xfrm>
          <a:prstGeom prst="round2Diag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on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27" name="Прямоугольник с двумя скругленными противолежащими углами 26"/>
          <p:cNvSpPr/>
          <p:nvPr/>
        </p:nvSpPr>
        <p:spPr>
          <a:xfrm>
            <a:off x="5796136" y="4005064"/>
            <a:ext cx="936104" cy="576064"/>
          </a:xfrm>
          <a:prstGeom prst="round2Diag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by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28" name="Прямоугольник с двумя скругленными противолежащими углами 27"/>
          <p:cNvSpPr/>
          <p:nvPr/>
        </p:nvSpPr>
        <p:spPr>
          <a:xfrm>
            <a:off x="3919240" y="4869160"/>
            <a:ext cx="936104" cy="576064"/>
          </a:xfrm>
          <a:prstGeom prst="round2Diag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of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0" name="Прямоугольник с двумя скругленными противолежащими углами 29"/>
          <p:cNvSpPr/>
          <p:nvPr/>
        </p:nvSpPr>
        <p:spPr>
          <a:xfrm>
            <a:off x="2267744" y="5828084"/>
            <a:ext cx="936104" cy="576064"/>
          </a:xfrm>
          <a:prstGeom prst="round2Diag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on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29" name="Управляющая кнопка: далее 28">
            <a:hlinkClick r:id="" action="ppaction://hlinkshowjump?jump=nextslide" highlightClick="1"/>
          </p:cNvPr>
          <p:cNvSpPr/>
          <p:nvPr/>
        </p:nvSpPr>
        <p:spPr>
          <a:xfrm>
            <a:off x="8748464" y="6525344"/>
            <a:ext cx="288032" cy="21602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0000FF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0000FF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0000FF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0000FF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0000FF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  <p:bldP spid="20" grpId="0"/>
      <p:bldP spid="24" grpId="0"/>
      <p:bldP spid="25" grpId="0" animBg="1"/>
      <p:bldP spid="26" grpId="0" animBg="1"/>
      <p:bldP spid="27" grpId="0" animBg="1"/>
      <p:bldP spid="28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43000"/>
          </a:xfrm>
        </p:spPr>
        <p:txBody>
          <a:bodyPr/>
          <a:lstStyle/>
          <a:p>
            <a:r>
              <a:rPr lang="en-US" sz="3800" b="1" dirty="0" smtClean="0">
                <a:solidFill>
                  <a:schemeClr val="accent2">
                    <a:lumMod val="75000"/>
                  </a:schemeClr>
                </a:solidFill>
              </a:rPr>
              <a:t>Write the opposites</a:t>
            </a:r>
            <a:endParaRPr lang="ru-RU" sz="3800" b="1" dirty="0">
              <a:solidFill>
                <a:srgbClr val="990000"/>
              </a:solidFill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1907704" y="2132856"/>
            <a:ext cx="504056" cy="504056"/>
          </a:xfrm>
          <a:prstGeom prst="rightArrow">
            <a:avLst/>
          </a:prstGeom>
          <a:solidFill>
            <a:srgbClr val="00B0F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55776" y="2060848"/>
            <a:ext cx="1440160" cy="64807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go</a:t>
            </a:r>
            <a:endParaRPr lang="ru-RU" sz="2400" b="1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899592" y="3140968"/>
            <a:ext cx="504056" cy="504056"/>
          </a:xfrm>
          <a:prstGeom prst="rightArrow">
            <a:avLst/>
          </a:prstGeom>
          <a:solidFill>
            <a:srgbClr val="00B0F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1907704" y="4077072"/>
            <a:ext cx="504056" cy="504056"/>
          </a:xfrm>
          <a:prstGeom prst="rightArrow">
            <a:avLst/>
          </a:prstGeom>
          <a:solidFill>
            <a:srgbClr val="00B0F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899592" y="5013176"/>
            <a:ext cx="504056" cy="504056"/>
          </a:xfrm>
          <a:prstGeom prst="rightArrow">
            <a:avLst/>
          </a:prstGeom>
          <a:solidFill>
            <a:srgbClr val="00B0F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619672" y="3068960"/>
            <a:ext cx="1584176" cy="64807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turn left</a:t>
            </a:r>
            <a:endParaRPr lang="ru-RU" sz="2400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627784" y="4005064"/>
            <a:ext cx="2592288" cy="64807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go up the street</a:t>
            </a:r>
            <a:endParaRPr lang="ru-RU" sz="2400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547664" y="4941168"/>
            <a:ext cx="1728192" cy="64807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red lights</a:t>
            </a:r>
            <a:endParaRPr lang="ru-RU" sz="2400" b="1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627784" y="5877272"/>
            <a:ext cx="1440160" cy="64807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fast</a:t>
            </a:r>
            <a:endParaRPr lang="ru-RU" sz="2400" b="1" dirty="0"/>
          </a:p>
        </p:txBody>
      </p:sp>
      <p:sp>
        <p:nvSpPr>
          <p:cNvPr id="15" name="Стрелка вправо 14"/>
          <p:cNvSpPr/>
          <p:nvPr/>
        </p:nvSpPr>
        <p:spPr>
          <a:xfrm>
            <a:off x="1979712" y="5949280"/>
            <a:ext cx="504056" cy="504056"/>
          </a:xfrm>
          <a:prstGeom prst="rightArrow">
            <a:avLst/>
          </a:prstGeom>
          <a:solidFill>
            <a:srgbClr val="00B0F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Блок-схема: сохраненные данные 15"/>
          <p:cNvSpPr/>
          <p:nvPr/>
        </p:nvSpPr>
        <p:spPr>
          <a:xfrm>
            <a:off x="4283968" y="2060849"/>
            <a:ext cx="1512168" cy="648072"/>
          </a:xfrm>
          <a:prstGeom prst="flowChartOnlineStorage">
            <a:avLst/>
          </a:prstGeom>
          <a:solidFill>
            <a:srgbClr val="00B0F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come</a:t>
            </a:r>
            <a:endParaRPr lang="ru-RU" sz="2400" b="1" dirty="0"/>
          </a:p>
        </p:txBody>
      </p:sp>
      <p:sp>
        <p:nvSpPr>
          <p:cNvPr id="17" name="Блок-схема: сохраненные данные 16"/>
          <p:cNvSpPr/>
          <p:nvPr/>
        </p:nvSpPr>
        <p:spPr>
          <a:xfrm>
            <a:off x="3347864" y="2996952"/>
            <a:ext cx="2304256" cy="648072"/>
          </a:xfrm>
          <a:prstGeom prst="flowChartOnlineStorage">
            <a:avLst/>
          </a:prstGeom>
          <a:solidFill>
            <a:srgbClr val="00B0F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turn right</a:t>
            </a:r>
            <a:endParaRPr lang="ru-RU" sz="2400" b="1" dirty="0"/>
          </a:p>
        </p:txBody>
      </p:sp>
      <p:sp>
        <p:nvSpPr>
          <p:cNvPr id="18" name="Блок-схема: сохраненные данные 17"/>
          <p:cNvSpPr/>
          <p:nvPr/>
        </p:nvSpPr>
        <p:spPr>
          <a:xfrm>
            <a:off x="5364088" y="4005064"/>
            <a:ext cx="2448272" cy="648072"/>
          </a:xfrm>
          <a:prstGeom prst="flowChartOnlineStorage">
            <a:avLst/>
          </a:prstGeom>
          <a:solidFill>
            <a:srgbClr val="00B0F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go down the street</a:t>
            </a:r>
            <a:endParaRPr lang="ru-RU" sz="2400" b="1" dirty="0"/>
          </a:p>
        </p:txBody>
      </p:sp>
      <p:sp>
        <p:nvSpPr>
          <p:cNvPr id="19" name="Блок-схема: сохраненные данные 18"/>
          <p:cNvSpPr/>
          <p:nvPr/>
        </p:nvSpPr>
        <p:spPr>
          <a:xfrm>
            <a:off x="3419872" y="4869160"/>
            <a:ext cx="2304256" cy="648072"/>
          </a:xfrm>
          <a:prstGeom prst="flowChartOnlineStorage">
            <a:avLst/>
          </a:prstGeom>
          <a:solidFill>
            <a:srgbClr val="00B0F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green lights</a:t>
            </a:r>
            <a:endParaRPr lang="ru-RU" sz="2400" b="1" dirty="0"/>
          </a:p>
        </p:txBody>
      </p:sp>
      <p:sp>
        <p:nvSpPr>
          <p:cNvPr id="20" name="Блок-схема: сохраненные данные 19"/>
          <p:cNvSpPr/>
          <p:nvPr/>
        </p:nvSpPr>
        <p:spPr>
          <a:xfrm>
            <a:off x="4211960" y="5877272"/>
            <a:ext cx="1512168" cy="648072"/>
          </a:xfrm>
          <a:prstGeom prst="flowChartOnlineStorage">
            <a:avLst/>
          </a:prstGeom>
          <a:solidFill>
            <a:srgbClr val="00B0F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slow</a:t>
            </a:r>
            <a:endParaRPr lang="ru-RU" sz="2400" b="1" dirty="0"/>
          </a:p>
        </p:txBody>
      </p: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748464" y="6525344"/>
            <a:ext cx="288032" cy="21602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000"/>
                            </p:stCondLst>
                            <p:childTnLst>
                              <p:par>
                                <p:cTn id="5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8000"/>
                            </p:stCondLst>
                            <p:childTnLst>
                              <p:par>
                                <p:cTn id="5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9000"/>
                            </p:stCondLst>
                            <p:childTnLst>
                              <p:par>
                                <p:cTn id="6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476672"/>
            <a:ext cx="7524328" cy="1143000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>Put the words in the correct order to form full sentences</a:t>
            </a:r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988840"/>
            <a:ext cx="8964488" cy="64807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rgbClr val="CC0099"/>
                </a:solidFill>
              </a:rPr>
              <a:t>1</a:t>
            </a:r>
            <a:r>
              <a:rPr lang="en-US" dirty="0" smtClean="0">
                <a:solidFill>
                  <a:srgbClr val="CC0099"/>
                </a:solidFill>
              </a:rPr>
              <a:t>. </a:t>
            </a:r>
            <a:r>
              <a:rPr lang="en-US" sz="3600" dirty="0" smtClean="0">
                <a:solidFill>
                  <a:srgbClr val="CC0099"/>
                </a:solidFill>
              </a:rPr>
              <a:t>both/cross/ways/look/before/you/road/the</a:t>
            </a:r>
            <a:endParaRPr lang="ru-RU" sz="3600" dirty="0">
              <a:solidFill>
                <a:srgbClr val="CC0099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2924944"/>
            <a:ext cx="8964488" cy="64807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rgbClr val="0070C0"/>
                </a:solidFill>
              </a:rPr>
              <a:t>2. parked/cross/between/don’t/cars</a:t>
            </a:r>
            <a:r>
              <a:rPr lang="en-US" sz="3600" dirty="0" smtClean="0">
                <a:solidFill>
                  <a:srgbClr val="00B0F0"/>
                </a:solidFill>
              </a:rPr>
              <a:t>.</a:t>
            </a:r>
            <a:endParaRPr lang="ru-RU" sz="3600" dirty="0">
              <a:solidFill>
                <a:srgbClr val="00B0F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3861048"/>
            <a:ext cx="8964488" cy="64807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rgbClr val="FF9900"/>
                </a:solidFill>
              </a:rPr>
              <a:t>3. traffic/against/ride/don’t.</a:t>
            </a:r>
            <a:endParaRPr lang="ru-RU" sz="3600" dirty="0">
              <a:solidFill>
                <a:srgbClr val="FF99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4797152"/>
            <a:ext cx="8964488" cy="64807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rgbClr val="FF0000"/>
                </a:solidFill>
              </a:rPr>
              <a:t>4. bicycle/wear/helmet/a.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5733256"/>
            <a:ext cx="8964488" cy="64807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rgbClr val="009900"/>
                </a:solidFill>
              </a:rPr>
              <a:t>5. pavement/stand/on/the.</a:t>
            </a:r>
            <a:endParaRPr lang="ru-RU" sz="3600" dirty="0">
              <a:solidFill>
                <a:srgbClr val="0099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-6028" y="1988840"/>
            <a:ext cx="8964488" cy="64807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400" dirty="0" smtClean="0">
                <a:solidFill>
                  <a:srgbClr val="800080"/>
                </a:solidFill>
              </a:rPr>
              <a:t>1. Look both ways before you cross the road.</a:t>
            </a:r>
            <a:endParaRPr lang="ru-RU" sz="3400" dirty="0">
              <a:solidFill>
                <a:srgbClr val="80008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0" y="2924944"/>
            <a:ext cx="8964488" cy="64807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rgbClr val="800080"/>
                </a:solidFill>
              </a:rPr>
              <a:t>2. Don’t cross between parked cars.</a:t>
            </a:r>
            <a:endParaRPr lang="ru-RU" sz="3600" dirty="0">
              <a:solidFill>
                <a:srgbClr val="80008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3861048"/>
            <a:ext cx="8964488" cy="64807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rgbClr val="800080"/>
                </a:solidFill>
              </a:rPr>
              <a:t>3. Don’t ride against traffic.</a:t>
            </a:r>
            <a:endParaRPr lang="ru-RU" sz="3600" dirty="0">
              <a:solidFill>
                <a:srgbClr val="80008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0" y="4797152"/>
            <a:ext cx="8964488" cy="64807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rgbClr val="800080"/>
                </a:solidFill>
              </a:rPr>
              <a:t>4. Wear a bicycle helmet.</a:t>
            </a:r>
            <a:endParaRPr lang="ru-RU" sz="3600" dirty="0">
              <a:solidFill>
                <a:srgbClr val="80008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0" y="5733256"/>
            <a:ext cx="8964488" cy="64807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rgbClr val="800080"/>
                </a:solidFill>
              </a:rPr>
              <a:t>5. Stand on the pavement.</a:t>
            </a:r>
            <a:endParaRPr lang="ru-RU" sz="3600" dirty="0">
              <a:solidFill>
                <a:srgbClr val="800080"/>
              </a:solidFill>
            </a:endParaRP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748464" y="6525344"/>
            <a:ext cx="288032" cy="21602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8" grpId="0" animBg="1"/>
      <p:bldP spid="18" grpId="1" animBg="1"/>
      <p:bldP spid="19" grpId="0" animBg="1"/>
      <p:bldP spid="1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476672"/>
            <a:ext cx="7596336" cy="1143000"/>
          </a:xfrm>
        </p:spPr>
        <p:txBody>
          <a:bodyPr/>
          <a:lstStyle/>
          <a:p>
            <a:r>
              <a:rPr lang="en-US" sz="3800" b="1" dirty="0" smtClean="0">
                <a:solidFill>
                  <a:srgbClr val="002060"/>
                </a:solidFill>
              </a:rPr>
              <a:t>Put sentences in the correct order to make a dialogue</a:t>
            </a:r>
            <a:endParaRPr lang="ru-RU" sz="3800" b="1" dirty="0">
              <a:solidFill>
                <a:srgbClr val="00206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827584" y="2204863"/>
          <a:ext cx="8136904" cy="3347579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8136904"/>
              </a:tblGrid>
              <a:tr h="539266">
                <a:tc>
                  <a:txBody>
                    <a:bodyPr/>
                    <a:lstStyle/>
                    <a:p>
                      <a:r>
                        <a:rPr lang="en-US" sz="2800" b="0" dirty="0" smtClean="0"/>
                        <a:t>Yes, there’s one quite near.</a:t>
                      </a:r>
                      <a:endParaRPr lang="ru-RU" sz="2800" b="0" dirty="0"/>
                    </a:p>
                  </a:txBody>
                  <a:tcPr/>
                </a:tc>
              </a:tr>
              <a:tr h="540855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You’re welcome.</a:t>
                      </a:r>
                      <a:endParaRPr lang="ru-RU" sz="2800" dirty="0"/>
                    </a:p>
                  </a:txBody>
                  <a:tcPr/>
                </a:tc>
              </a:tr>
              <a:tr h="539266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How can I get there?</a:t>
                      </a:r>
                      <a:endParaRPr lang="ru-RU" sz="2800" dirty="0"/>
                    </a:p>
                  </a:txBody>
                  <a:tcPr/>
                </a:tc>
              </a:tr>
              <a:tr h="539266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Excuse me, is there a hospital near here?</a:t>
                      </a:r>
                      <a:endParaRPr lang="ru-RU" sz="2800" dirty="0"/>
                    </a:p>
                  </a:txBody>
                  <a:tcPr/>
                </a:tc>
              </a:tr>
              <a:tr h="649660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Go down Bridge road</a:t>
                      </a:r>
                      <a:r>
                        <a:rPr lang="en-US" sz="2600" baseline="0" dirty="0" smtClean="0"/>
                        <a:t>  and turn left into Green Street.</a:t>
                      </a:r>
                      <a:endParaRPr lang="ru-RU" sz="2600" dirty="0"/>
                    </a:p>
                  </a:txBody>
                  <a:tcPr/>
                </a:tc>
              </a:tr>
              <a:tr h="539266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Thank you.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79512" y="2204864"/>
            <a:ext cx="504056" cy="504056"/>
          </a:xfrm>
          <a:prstGeom prst="rect">
            <a:avLst/>
          </a:prstGeom>
          <a:solidFill>
            <a:srgbClr val="FFFF6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780928"/>
            <a:ext cx="504056" cy="504056"/>
          </a:xfrm>
          <a:prstGeom prst="rect">
            <a:avLst/>
          </a:prstGeom>
          <a:solidFill>
            <a:srgbClr val="FFCCFF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3356992"/>
            <a:ext cx="504056" cy="504056"/>
          </a:xfrm>
          <a:prstGeom prst="rect">
            <a:avLst/>
          </a:prstGeom>
          <a:solidFill>
            <a:schemeClr val="accent1">
              <a:lumMod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3933056"/>
            <a:ext cx="504056" cy="50405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4509120"/>
            <a:ext cx="504056" cy="504056"/>
          </a:xfrm>
          <a:prstGeom prst="rect">
            <a:avLst/>
          </a:prstGeom>
          <a:solidFill>
            <a:srgbClr val="99FF99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79512" y="5085184"/>
            <a:ext cx="504056" cy="50405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79512" y="2204864"/>
            <a:ext cx="504056" cy="504056"/>
          </a:xfrm>
          <a:prstGeom prst="rect">
            <a:avLst/>
          </a:prstGeom>
          <a:solidFill>
            <a:srgbClr val="FFFF6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2</a:t>
            </a:r>
            <a:endParaRPr lang="ru-RU" sz="20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79512" y="2780928"/>
            <a:ext cx="504056" cy="504056"/>
          </a:xfrm>
          <a:prstGeom prst="rect">
            <a:avLst/>
          </a:prstGeom>
          <a:solidFill>
            <a:srgbClr val="FFCCFF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6</a:t>
            </a:r>
            <a:endParaRPr lang="ru-RU" sz="20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79512" y="3356992"/>
            <a:ext cx="504056" cy="504056"/>
          </a:xfrm>
          <a:prstGeom prst="rect">
            <a:avLst/>
          </a:prstGeom>
          <a:solidFill>
            <a:schemeClr val="accent1">
              <a:lumMod val="9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3</a:t>
            </a:r>
            <a:endParaRPr lang="ru-RU" sz="20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79512" y="3933056"/>
            <a:ext cx="504056" cy="50405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1</a:t>
            </a:r>
            <a:endParaRPr lang="ru-RU" sz="20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79512" y="4509120"/>
            <a:ext cx="504056" cy="504056"/>
          </a:xfrm>
          <a:prstGeom prst="rect">
            <a:avLst/>
          </a:prstGeom>
          <a:solidFill>
            <a:srgbClr val="99FF99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4</a:t>
            </a:r>
            <a:endParaRPr lang="ru-RU" sz="20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79512" y="5085184"/>
            <a:ext cx="504056" cy="50405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5</a:t>
            </a:r>
            <a:endParaRPr lang="ru-RU" sz="2000" b="1" dirty="0"/>
          </a:p>
        </p:txBody>
      </p:sp>
      <p:pic>
        <p:nvPicPr>
          <p:cNvPr id="16" name="Рисунок 15" descr="hospital.gif"/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10000"/>
          </a:blip>
          <a:srcRect b="21111"/>
          <a:stretch>
            <a:fillRect/>
          </a:stretch>
        </p:blipFill>
        <p:spPr>
          <a:xfrm>
            <a:off x="5868144" y="5337212"/>
            <a:ext cx="2555776" cy="1512168"/>
          </a:xfrm>
          <a:prstGeom prst="rect">
            <a:avLst/>
          </a:prstGeom>
        </p:spPr>
      </p:pic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8748464" y="6525344"/>
            <a:ext cx="288032" cy="21602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2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000"/>
                            </p:stCondLst>
                            <p:childTnLst>
                              <p:par>
                                <p:cTn id="44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908" y="404664"/>
            <a:ext cx="8229600" cy="1143000"/>
          </a:xfrm>
        </p:spPr>
        <p:txBody>
          <a:bodyPr/>
          <a:lstStyle/>
          <a:p>
            <a:r>
              <a:rPr lang="en-US" sz="48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Resources</a:t>
            </a:r>
            <a:endParaRPr lang="ru-RU" sz="4800" b="1" dirty="0">
              <a:cs typeface="Aharoni" panose="02010803020104030203" pitchFamily="2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6696" y="1916832"/>
            <a:ext cx="89973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Учебное пособие </a:t>
            </a: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– «Английский в фокусе для 6 класса», издательство Макмиллан, 2008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Тема презентации </a:t>
            </a: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http://www.free-power-point-templates.com/</a:t>
            </a:r>
            <a:endParaRPr lang="ru-RU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Инспектор</a:t>
            </a: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- 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http://www.ssmc.com.my/index.cfm?&amp;menuid=27&amp;parentid=3</a:t>
            </a:r>
            <a:endParaRPr lang="ru-RU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8698508" y="6309320"/>
            <a:ext cx="360040" cy="3326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8593959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4813</TotalTime>
  <Words>314</Words>
  <Application>Microsoft Office PowerPoint</Application>
  <PresentationFormat>Экран (4:3)</PresentationFormat>
  <Paragraphs>82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Aharoni</vt:lpstr>
      <vt:lpstr>Calibri</vt:lpstr>
      <vt:lpstr>Diseño predeterminado</vt:lpstr>
      <vt:lpstr>Progress check 3</vt:lpstr>
      <vt:lpstr>     Fill in the gaps with can or can’t</vt:lpstr>
      <vt:lpstr>             Guess the words</vt:lpstr>
      <vt:lpstr>Fill in: in, on, by, of</vt:lpstr>
      <vt:lpstr>Write the opposites</vt:lpstr>
      <vt:lpstr>Put the words in the correct order to form full sentences</vt:lpstr>
      <vt:lpstr>Put sentences in the correct order to make a dialogue</vt:lpstr>
      <vt:lpstr>Resources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Roman</cp:lastModifiedBy>
  <cp:revision>689</cp:revision>
  <dcterms:created xsi:type="dcterms:W3CDTF">2010-05-23T14:28:12Z</dcterms:created>
  <dcterms:modified xsi:type="dcterms:W3CDTF">2014-04-17T16:50:52Z</dcterms:modified>
</cp:coreProperties>
</file>