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4" r:id="rId9"/>
    <p:sldId id="263" r:id="rId10"/>
    <p:sldId id="264" r:id="rId11"/>
    <p:sldId id="265" r:id="rId12"/>
    <p:sldId id="275" r:id="rId13"/>
    <p:sldId id="268" r:id="rId14"/>
    <p:sldId id="271" r:id="rId15"/>
    <p:sldId id="267" r:id="rId16"/>
    <p:sldId id="276" r:id="rId17"/>
    <p:sldId id="277" r:id="rId18"/>
    <p:sldId id="273" r:id="rId19"/>
    <p:sldId id="272" r:id="rId20"/>
    <p:sldId id="278" r:id="rId21"/>
    <p:sldId id="26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5" d="100"/>
          <a:sy n="95" d="100"/>
        </p:scale>
        <p:origin x="-450"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382757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2134960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74531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2897626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243364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312049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55506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416886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137196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341542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6CD2BD7-14E6-46C3-BCD2-7F416AEAB0AD}" type="datetimeFigureOut">
              <a:rPr lang="ru-RU" smtClean="0"/>
              <a:pPr/>
              <a:t>01.05.2014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558099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CD2BD7-14E6-46C3-BCD2-7F416AEAB0AD}" type="datetimeFigureOut">
              <a:rPr lang="ru-RU" smtClean="0"/>
              <a:pPr/>
              <a:t>01.05.2014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97C29-306B-4A62-B600-9A7CAD8D1D03}" type="slidenum">
              <a:rPr lang="ru-RU" smtClean="0"/>
              <a:pPr/>
              <a:t>‹#›</a:t>
            </a:fld>
            <a:endParaRPr lang="ru-RU"/>
          </a:p>
        </p:txBody>
      </p:sp>
    </p:spTree>
    <p:extLst>
      <p:ext uri="{BB962C8B-B14F-4D97-AF65-F5344CB8AC3E}">
        <p14:creationId xmlns:p14="http://schemas.microsoft.com/office/powerpoint/2010/main" xmlns="" val="3221452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1045;&#1083;&#1082;&#1072;.avi" TargetMode="External"/><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elion.ee/docs/joulukaart/ru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Rodyakina\Desktop\Обои\Зимние пейзажи\10272871_33_big.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8520" y="0"/>
            <a:ext cx="9361040" cy="70560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ctrTitle"/>
          </p:nvPr>
        </p:nvSpPr>
        <p:spPr>
          <a:xfrm>
            <a:off x="4626260" y="2348880"/>
            <a:ext cx="3831940" cy="1251570"/>
          </a:xfrm>
        </p:spPr>
        <p:txBody>
          <a:bodyPr/>
          <a:lstStyle/>
          <a:p>
            <a:endParaRPr lang="ru-RU" dirty="0"/>
          </a:p>
        </p:txBody>
      </p:sp>
      <p:sp>
        <p:nvSpPr>
          <p:cNvPr id="3" name="Подзаголовок 2"/>
          <p:cNvSpPr>
            <a:spLocks noGrp="1"/>
          </p:cNvSpPr>
          <p:nvPr>
            <p:ph type="subTitle" idx="1"/>
          </p:nvPr>
        </p:nvSpPr>
        <p:spPr/>
        <p:txBody>
          <a:bodyPr/>
          <a:lstStyle/>
          <a:p>
            <a:r>
              <a:rPr lang="en-US" dirty="0" err="1" smtClean="0">
                <a:solidFill>
                  <a:schemeClr val="tx1"/>
                </a:solidFill>
                <a:latin typeface="Forte" panose="03060902040502070203" pitchFamily="66" charset="0"/>
              </a:rPr>
              <a:t>Heute</a:t>
            </a:r>
            <a:r>
              <a:rPr lang="en-US" dirty="0" smtClean="0">
                <a:solidFill>
                  <a:schemeClr val="tx1"/>
                </a:solidFill>
                <a:latin typeface="Forte" panose="03060902040502070203" pitchFamily="66" charset="0"/>
              </a:rPr>
              <a:t> </a:t>
            </a:r>
            <a:r>
              <a:rPr lang="en-US" dirty="0" err="1" smtClean="0">
                <a:solidFill>
                  <a:schemeClr val="tx1"/>
                </a:solidFill>
                <a:latin typeface="Forte" panose="03060902040502070203" pitchFamily="66" charset="0"/>
              </a:rPr>
              <a:t>ist</a:t>
            </a:r>
            <a:r>
              <a:rPr lang="en-US" dirty="0" smtClean="0">
                <a:solidFill>
                  <a:schemeClr val="tx1"/>
                </a:solidFill>
                <a:latin typeface="Forte" panose="03060902040502070203" pitchFamily="66" charset="0"/>
              </a:rPr>
              <a:t> der 11. </a:t>
            </a:r>
            <a:r>
              <a:rPr lang="en-US" dirty="0" err="1" smtClean="0">
                <a:solidFill>
                  <a:schemeClr val="tx1"/>
                </a:solidFill>
                <a:latin typeface="Forte" panose="03060902040502070203" pitchFamily="66" charset="0"/>
              </a:rPr>
              <a:t>Dezember</a:t>
            </a:r>
            <a:r>
              <a:rPr lang="en-US" dirty="0" smtClean="0">
                <a:solidFill>
                  <a:schemeClr val="tx1"/>
                </a:solidFill>
                <a:latin typeface="Forte" panose="03060902040502070203" pitchFamily="66" charset="0"/>
              </a:rPr>
              <a:t>, </a:t>
            </a:r>
            <a:r>
              <a:rPr lang="en-US" dirty="0" err="1" smtClean="0">
                <a:solidFill>
                  <a:schemeClr val="tx1"/>
                </a:solidFill>
                <a:latin typeface="Forte" panose="03060902040502070203" pitchFamily="66" charset="0"/>
              </a:rPr>
              <a:t>Mittwoch</a:t>
            </a:r>
            <a:endParaRPr lang="en-US" dirty="0" smtClean="0">
              <a:solidFill>
                <a:schemeClr val="tx1"/>
              </a:solidFill>
              <a:latin typeface="Forte" panose="03060902040502070203" pitchFamily="66" charset="0"/>
            </a:endParaRPr>
          </a:p>
          <a:p>
            <a:r>
              <a:rPr lang="en-US" dirty="0" err="1" smtClean="0">
                <a:solidFill>
                  <a:schemeClr val="tx1"/>
                </a:solidFill>
                <a:latin typeface="Algerian" panose="04020705040A02060702" pitchFamily="82" charset="0"/>
              </a:rPr>
              <a:t>Herzlich</a:t>
            </a:r>
            <a:r>
              <a:rPr lang="en-US" dirty="0" smtClean="0">
                <a:solidFill>
                  <a:schemeClr val="tx1"/>
                </a:solidFill>
                <a:latin typeface="Algerian" panose="04020705040A02060702" pitchFamily="82" charset="0"/>
              </a:rPr>
              <a:t> </a:t>
            </a:r>
            <a:r>
              <a:rPr lang="en-US" dirty="0" err="1" smtClean="0">
                <a:solidFill>
                  <a:schemeClr val="tx1"/>
                </a:solidFill>
                <a:latin typeface="Algerian" panose="04020705040A02060702" pitchFamily="82" charset="0"/>
              </a:rPr>
              <a:t>willkommen</a:t>
            </a:r>
            <a:r>
              <a:rPr lang="en-US" dirty="0" smtClean="0">
                <a:solidFill>
                  <a:schemeClr val="tx1"/>
                </a:solidFill>
                <a:latin typeface="Algerian" panose="04020705040A02060702" pitchFamily="82" charset="0"/>
              </a:rPr>
              <a:t>!</a:t>
            </a:r>
            <a:endParaRPr lang="ru-RU" dirty="0">
              <a:solidFill>
                <a:srgbClr val="002060"/>
              </a:solidFill>
            </a:endParaRPr>
          </a:p>
        </p:txBody>
      </p:sp>
    </p:spTree>
    <p:extLst>
      <p:ext uri="{BB962C8B-B14F-4D97-AF65-F5344CB8AC3E}">
        <p14:creationId xmlns:p14="http://schemas.microsoft.com/office/powerpoint/2010/main" xmlns="" val="2495344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C:\Users\NRodyakina\Desktop\Weihnachtsbaum_high.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143340" y="476672"/>
            <a:ext cx="8762664" cy="58326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3967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Rodyakina\Desktop\31363_61714.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10678809" cy="71014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Объект 3"/>
          <p:cNvSpPr>
            <a:spLocks noGrp="1"/>
          </p:cNvSpPr>
          <p:nvPr>
            <p:ph sz="half" idx="1"/>
          </p:nvPr>
        </p:nvSpPr>
        <p:spPr>
          <a:xfrm>
            <a:off x="457200" y="1052736"/>
            <a:ext cx="4038600" cy="5328592"/>
          </a:xfrm>
        </p:spPr>
        <p:style>
          <a:lnRef idx="1">
            <a:schemeClr val="accent3"/>
          </a:lnRef>
          <a:fillRef idx="2">
            <a:schemeClr val="accent3"/>
          </a:fillRef>
          <a:effectRef idx="1">
            <a:schemeClr val="accent3"/>
          </a:effectRef>
          <a:fontRef idx="minor">
            <a:schemeClr val="dk1"/>
          </a:fontRef>
        </p:style>
        <p:txBody>
          <a:bodyPr/>
          <a:lstStyle/>
          <a:p>
            <a:pPr marL="0" indent="0">
              <a:buNone/>
            </a:pPr>
            <a:r>
              <a:rPr lang="ru-RU" dirty="0" smtClean="0"/>
              <a:t>1</a:t>
            </a:r>
            <a:r>
              <a:rPr lang="en-US" dirty="0" smtClean="0"/>
              <a:t>)</a:t>
            </a:r>
            <a:r>
              <a:rPr lang="en-US" dirty="0" err="1" smtClean="0"/>
              <a:t>Noch</a:t>
            </a:r>
            <a:r>
              <a:rPr lang="en-US" dirty="0" smtClean="0"/>
              <a:t> </a:t>
            </a:r>
            <a:r>
              <a:rPr lang="en-US" dirty="0" err="1" smtClean="0"/>
              <a:t>ein</a:t>
            </a:r>
            <a:r>
              <a:rPr lang="en-US" dirty="0" smtClean="0"/>
              <a:t> Symbol des </a:t>
            </a:r>
            <a:r>
              <a:rPr lang="en-US" dirty="0" err="1" smtClean="0"/>
              <a:t>Festes</a:t>
            </a:r>
            <a:r>
              <a:rPr lang="en-US" dirty="0" smtClean="0"/>
              <a:t>…</a:t>
            </a:r>
          </a:p>
          <a:p>
            <a:pPr marL="0" indent="0">
              <a:buNone/>
            </a:pPr>
            <a:r>
              <a:rPr lang="en-US" dirty="0" smtClean="0"/>
              <a:t>2)1605 </a:t>
            </a:r>
            <a:r>
              <a:rPr lang="en-US" dirty="0" err="1" smtClean="0"/>
              <a:t>wurde</a:t>
            </a:r>
            <a:r>
              <a:rPr lang="en-US" dirty="0" smtClean="0"/>
              <a:t> der </a:t>
            </a:r>
            <a:r>
              <a:rPr lang="en-US" dirty="0" err="1" smtClean="0"/>
              <a:t>erste</a:t>
            </a:r>
            <a:r>
              <a:rPr lang="en-US" dirty="0" smtClean="0"/>
              <a:t> </a:t>
            </a:r>
            <a:r>
              <a:rPr lang="en-US" dirty="0" err="1" smtClean="0"/>
              <a:t>Weinachtsbaum</a:t>
            </a:r>
            <a:r>
              <a:rPr lang="en-US" dirty="0" smtClean="0"/>
              <a:t>…</a:t>
            </a:r>
          </a:p>
          <a:p>
            <a:pPr marL="0" indent="0">
              <a:buNone/>
            </a:pPr>
            <a:r>
              <a:rPr lang="en-US" dirty="0" smtClean="0"/>
              <a:t>3)28 </a:t>
            </a:r>
            <a:r>
              <a:rPr lang="en-US" dirty="0" err="1" smtClean="0"/>
              <a:t>Millionen</a:t>
            </a:r>
            <a:r>
              <a:rPr lang="en-US" dirty="0" smtClean="0"/>
              <a:t> </a:t>
            </a:r>
            <a:r>
              <a:rPr lang="en-US" dirty="0" err="1" smtClean="0"/>
              <a:t>Bäume</a:t>
            </a:r>
            <a:r>
              <a:rPr lang="en-US" dirty="0" smtClean="0"/>
              <a:t>…</a:t>
            </a:r>
          </a:p>
          <a:p>
            <a:pPr marL="0" indent="0">
              <a:buNone/>
            </a:pPr>
            <a:r>
              <a:rPr lang="en-US" dirty="0" smtClean="0"/>
              <a:t>4)164 </a:t>
            </a:r>
            <a:r>
              <a:rPr lang="en-US" dirty="0" err="1" smtClean="0"/>
              <a:t>Zentimeter</a:t>
            </a:r>
            <a:r>
              <a:rPr lang="en-US" dirty="0" smtClean="0"/>
              <a:t> </a:t>
            </a:r>
            <a:r>
              <a:rPr lang="en-US" dirty="0" err="1" smtClean="0"/>
              <a:t>groß</a:t>
            </a:r>
            <a:r>
              <a:rPr lang="en-US" dirty="0" smtClean="0"/>
              <a:t> </a:t>
            </a:r>
            <a:r>
              <a:rPr lang="en-US" dirty="0" err="1" smtClean="0"/>
              <a:t>ist</a:t>
            </a:r>
            <a:r>
              <a:rPr lang="en-US" dirty="0" smtClean="0"/>
              <a:t>…</a:t>
            </a:r>
          </a:p>
          <a:p>
            <a:pPr marL="0" indent="0">
              <a:buNone/>
            </a:pPr>
            <a:r>
              <a:rPr lang="en-US" dirty="0" smtClean="0"/>
              <a:t>5)</a:t>
            </a:r>
            <a:r>
              <a:rPr lang="en-US" dirty="0" err="1" smtClean="0"/>
              <a:t>Früher</a:t>
            </a:r>
            <a:r>
              <a:rPr lang="en-US" dirty="0" smtClean="0"/>
              <a:t> </a:t>
            </a:r>
            <a:r>
              <a:rPr lang="en-US" dirty="0" err="1" smtClean="0"/>
              <a:t>schmückte</a:t>
            </a:r>
            <a:r>
              <a:rPr lang="en-US" dirty="0" smtClean="0"/>
              <a:t> man…</a:t>
            </a:r>
          </a:p>
          <a:p>
            <a:pPr marL="0" indent="0">
              <a:buNone/>
            </a:pPr>
            <a:r>
              <a:rPr lang="en-US" dirty="0" smtClean="0"/>
              <a:t>6) </a:t>
            </a:r>
            <a:r>
              <a:rPr lang="en-US" dirty="0" err="1" smtClean="0"/>
              <a:t>Heute</a:t>
            </a:r>
            <a:r>
              <a:rPr lang="en-US" dirty="0" smtClean="0"/>
              <a:t> </a:t>
            </a:r>
            <a:r>
              <a:rPr lang="en-US" dirty="0" err="1" smtClean="0"/>
              <a:t>müssen</a:t>
            </a:r>
            <a:r>
              <a:rPr lang="en-US" dirty="0" smtClean="0"/>
              <a:t> rote </a:t>
            </a:r>
            <a:r>
              <a:rPr lang="en-US" dirty="0" err="1" smtClean="0"/>
              <a:t>Kugeln</a:t>
            </a:r>
            <a:r>
              <a:rPr lang="en-US" dirty="0" smtClean="0"/>
              <a:t>… </a:t>
            </a:r>
            <a:r>
              <a:rPr lang="ru-RU" dirty="0" smtClean="0"/>
              <a:t> </a:t>
            </a:r>
            <a:endParaRPr lang="ru-RU" dirty="0"/>
          </a:p>
        </p:txBody>
      </p:sp>
      <p:sp>
        <p:nvSpPr>
          <p:cNvPr id="5" name="Объект 4"/>
          <p:cNvSpPr>
            <a:spLocks noGrp="1"/>
          </p:cNvSpPr>
          <p:nvPr>
            <p:ph sz="half" idx="2"/>
          </p:nvPr>
        </p:nvSpPr>
        <p:spPr>
          <a:xfrm>
            <a:off x="4499992" y="1052736"/>
            <a:ext cx="4392488" cy="5328592"/>
          </a:xfrm>
        </p:spPr>
        <p:style>
          <a:lnRef idx="1">
            <a:schemeClr val="accent5"/>
          </a:lnRef>
          <a:fillRef idx="2">
            <a:schemeClr val="accent5"/>
          </a:fillRef>
          <a:effectRef idx="1">
            <a:schemeClr val="accent5"/>
          </a:effectRef>
          <a:fontRef idx="minor">
            <a:schemeClr val="dk1"/>
          </a:fontRef>
        </p:style>
        <p:txBody>
          <a:bodyPr/>
          <a:lstStyle/>
          <a:p>
            <a:pPr marL="0" indent="0">
              <a:buNone/>
            </a:pPr>
            <a:r>
              <a:rPr lang="en-US" dirty="0" smtClean="0"/>
              <a:t>a)…</a:t>
            </a:r>
            <a:r>
              <a:rPr lang="en-US" dirty="0" err="1" smtClean="0"/>
              <a:t>verkauft</a:t>
            </a:r>
            <a:r>
              <a:rPr lang="en-US" dirty="0" smtClean="0"/>
              <a:t> man </a:t>
            </a:r>
            <a:r>
              <a:rPr lang="en-US" dirty="0" err="1" smtClean="0"/>
              <a:t>jedes</a:t>
            </a:r>
            <a:r>
              <a:rPr lang="en-US" dirty="0" smtClean="0"/>
              <a:t> </a:t>
            </a:r>
            <a:r>
              <a:rPr lang="en-US" dirty="0" err="1" smtClean="0"/>
              <a:t>Jahr</a:t>
            </a:r>
            <a:r>
              <a:rPr lang="en-US" dirty="0" smtClean="0"/>
              <a:t> in Deutschland.</a:t>
            </a:r>
          </a:p>
          <a:p>
            <a:pPr marL="0" indent="0">
              <a:buNone/>
            </a:pPr>
            <a:r>
              <a:rPr lang="en-US" dirty="0" smtClean="0"/>
              <a:t>b)…</a:t>
            </a:r>
            <a:r>
              <a:rPr lang="en-US" dirty="0" err="1" smtClean="0"/>
              <a:t>ist</a:t>
            </a:r>
            <a:r>
              <a:rPr lang="en-US" dirty="0" smtClean="0"/>
              <a:t> der </a:t>
            </a:r>
            <a:r>
              <a:rPr lang="en-US" dirty="0" err="1" smtClean="0"/>
              <a:t>Weihnachtsbaum</a:t>
            </a:r>
            <a:r>
              <a:rPr lang="en-US" dirty="0" smtClean="0"/>
              <a:t>.</a:t>
            </a:r>
          </a:p>
          <a:p>
            <a:pPr marL="0" indent="0">
              <a:buNone/>
            </a:pPr>
            <a:r>
              <a:rPr lang="en-US" dirty="0" smtClean="0"/>
              <a:t>c)…</a:t>
            </a:r>
            <a:r>
              <a:rPr lang="en-US" dirty="0" err="1" smtClean="0"/>
              <a:t>denTannenbaum</a:t>
            </a:r>
            <a:r>
              <a:rPr lang="en-US" dirty="0" smtClean="0"/>
              <a:t> </a:t>
            </a:r>
            <a:r>
              <a:rPr lang="en-US" dirty="0" err="1" smtClean="0"/>
              <a:t>mit</a:t>
            </a:r>
            <a:r>
              <a:rPr lang="en-US" dirty="0" smtClean="0"/>
              <a:t> </a:t>
            </a:r>
            <a:r>
              <a:rPr lang="en-US" dirty="0" err="1" smtClean="0"/>
              <a:t>roten</a:t>
            </a:r>
            <a:r>
              <a:rPr lang="en-US" dirty="0" smtClean="0"/>
              <a:t> </a:t>
            </a:r>
            <a:r>
              <a:rPr lang="en-US" dirty="0" err="1" smtClean="0"/>
              <a:t>Äpfeln</a:t>
            </a:r>
            <a:r>
              <a:rPr lang="en-US" dirty="0" smtClean="0"/>
              <a:t>.</a:t>
            </a:r>
          </a:p>
          <a:p>
            <a:pPr marL="0" indent="0">
              <a:buNone/>
            </a:pPr>
            <a:r>
              <a:rPr lang="en-US" dirty="0" smtClean="0"/>
              <a:t>d)…in </a:t>
            </a:r>
            <a:r>
              <a:rPr lang="en-US" dirty="0" err="1" smtClean="0"/>
              <a:t>Straßburg</a:t>
            </a:r>
            <a:r>
              <a:rPr lang="en-US" dirty="0" smtClean="0"/>
              <a:t> </a:t>
            </a:r>
            <a:r>
              <a:rPr lang="en-US" dirty="0" err="1" smtClean="0"/>
              <a:t>aufgestellt</a:t>
            </a:r>
            <a:r>
              <a:rPr lang="en-US" dirty="0" smtClean="0"/>
              <a:t>.</a:t>
            </a:r>
          </a:p>
          <a:p>
            <a:pPr marL="0" indent="0">
              <a:buNone/>
            </a:pPr>
            <a:r>
              <a:rPr lang="en-US" dirty="0" smtClean="0"/>
              <a:t>e)…auf </a:t>
            </a:r>
            <a:r>
              <a:rPr lang="en-US" dirty="0" err="1" smtClean="0"/>
              <a:t>dem</a:t>
            </a:r>
            <a:r>
              <a:rPr lang="en-US" dirty="0" smtClean="0"/>
              <a:t> </a:t>
            </a:r>
            <a:r>
              <a:rPr lang="en-US" dirty="0" err="1" smtClean="0"/>
              <a:t>Weihnachtsbaum</a:t>
            </a:r>
            <a:r>
              <a:rPr lang="en-US" dirty="0" smtClean="0"/>
              <a:t> </a:t>
            </a:r>
            <a:r>
              <a:rPr lang="en-US" dirty="0" err="1" smtClean="0"/>
              <a:t>hängen</a:t>
            </a:r>
            <a:r>
              <a:rPr lang="en-US" dirty="0" smtClean="0"/>
              <a:t>.</a:t>
            </a:r>
          </a:p>
          <a:p>
            <a:pPr marL="0" indent="0">
              <a:buNone/>
            </a:pPr>
            <a:r>
              <a:rPr lang="en-US" dirty="0"/>
              <a:t>f)…der </a:t>
            </a:r>
            <a:r>
              <a:rPr lang="en-US" dirty="0" err="1" smtClean="0"/>
              <a:t>Weihnachtsbaum</a:t>
            </a:r>
            <a:r>
              <a:rPr lang="en-US" dirty="0" smtClean="0"/>
              <a:t> in Deutschland.</a:t>
            </a:r>
            <a:endParaRPr lang="ru-RU" dirty="0"/>
          </a:p>
        </p:txBody>
      </p:sp>
      <p:sp>
        <p:nvSpPr>
          <p:cNvPr id="2" name="Прямоугольник 1">
            <a:hlinkClick r:id="rId3" action="ppaction://hlinkfile"/>
          </p:cNvPr>
          <p:cNvSpPr/>
          <p:nvPr/>
        </p:nvSpPr>
        <p:spPr>
          <a:xfrm>
            <a:off x="2843808" y="5877272"/>
            <a:ext cx="86409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 стрелкой 5"/>
          <p:cNvCxnSpPr/>
          <p:nvPr/>
        </p:nvCxnSpPr>
        <p:spPr>
          <a:xfrm>
            <a:off x="2771800" y="1484784"/>
            <a:ext cx="1944216" cy="79208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2771800" y="2420888"/>
            <a:ext cx="1944216" cy="1368152"/>
          </a:xfrm>
          <a:prstGeom prst="straightConnector1">
            <a:avLst/>
          </a:prstGeom>
          <a:ln w="508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3707904" y="1412776"/>
            <a:ext cx="1008112" cy="1872208"/>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3743908" y="3789040"/>
            <a:ext cx="972108" cy="1512168"/>
          </a:xfrm>
          <a:prstGeom prst="straightConnector1">
            <a:avLst/>
          </a:prstGeom>
          <a:ln w="508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4139952" y="2852936"/>
            <a:ext cx="576064" cy="1872208"/>
          </a:xfrm>
          <a:prstGeom prst="straightConnector1">
            <a:avLst/>
          </a:prstGeom>
          <a:ln w="508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1691680" y="4221088"/>
            <a:ext cx="3024336" cy="1368152"/>
          </a:xfrm>
          <a:prstGeom prst="straightConnector1">
            <a:avLst/>
          </a:prstGeom>
          <a:ln w="508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264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Weihnachten\weihnachten-фото\nikolaus.gif"/>
          <p:cNvPicPr>
            <a:picLocks noChangeAspect="1" noChangeArrowheads="1" noCrop="1"/>
          </p:cNvPicPr>
          <p:nvPr/>
        </p:nvPicPr>
        <p:blipFill>
          <a:blip r:embed="rId2" cstate="email"/>
          <a:srcRect/>
          <a:stretch>
            <a:fillRect/>
          </a:stretch>
        </p:blipFill>
        <p:spPr bwMode="auto">
          <a:xfrm>
            <a:off x="323528" y="404664"/>
            <a:ext cx="4104456" cy="2233307"/>
          </a:xfrm>
          <a:prstGeom prst="rect">
            <a:avLst/>
          </a:prstGeom>
          <a:noFill/>
        </p:spPr>
      </p:pic>
      <p:pic>
        <p:nvPicPr>
          <p:cNvPr id="1026" name="Picture 2" descr="C:\Users\NRodyakina\Desktop\Weihnachtsmann-mit-Renntier-1024x768_vektor.pn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23528" y="2911736"/>
            <a:ext cx="5040560" cy="378042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NRodyakina\Desktop\frohe_weihnachten.gif"/>
          <p:cNvPicPr>
            <a:picLocks noChangeAspect="1" noChangeArrowheads="1" noCrop="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404043" y="1052736"/>
            <a:ext cx="3749762" cy="38164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42381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Rodyakina\Desktop\untitled.pn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4412"/>
            <a:ext cx="9143999" cy="684917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Заголовок 4"/>
          <p:cNvSpPr>
            <a:spLocks noGrp="1"/>
          </p:cNvSpPr>
          <p:nvPr>
            <p:ph type="title"/>
          </p:nvPr>
        </p:nvSpPr>
        <p:spPr/>
        <p:txBody>
          <a:bodyPr/>
          <a:lstStyle/>
          <a:p>
            <a:endParaRPr lang="ru-RU" dirty="0"/>
          </a:p>
        </p:txBody>
      </p:sp>
      <p:sp>
        <p:nvSpPr>
          <p:cNvPr id="6" name="Объект 5"/>
          <p:cNvSpPr>
            <a:spLocks noGrp="1"/>
          </p:cNvSpPr>
          <p:nvPr>
            <p:ph idx="1"/>
          </p:nvPr>
        </p:nvSpPr>
        <p:spPr/>
        <p:txBody>
          <a:bodyPr/>
          <a:lstStyle/>
          <a:p>
            <a:pPr marL="0" indent="0">
              <a:buNone/>
            </a:pPr>
            <a:endParaRPr lang="ru-RU" dirty="0"/>
          </a:p>
        </p:txBody>
      </p:sp>
      <p:sp>
        <p:nvSpPr>
          <p:cNvPr id="7" name="Горизонтальный свиток 6"/>
          <p:cNvSpPr/>
          <p:nvPr/>
        </p:nvSpPr>
        <p:spPr>
          <a:xfrm>
            <a:off x="1619672" y="908720"/>
            <a:ext cx="5904656" cy="5688632"/>
          </a:xfrm>
          <a:prstGeom prst="horizontalScroll">
            <a:avLst/>
          </a:prstGeom>
          <a:solidFill>
            <a:schemeClr val="accent6">
              <a:lumMod val="60000"/>
              <a:lumOff val="40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latin typeface="Forte" panose="03060902040502070203" pitchFamily="66" charset="0"/>
            </a:endParaRPr>
          </a:p>
          <a:p>
            <a:pPr algn="ctr"/>
            <a:r>
              <a:rPr lang="en-US" sz="3200" dirty="0" smtClean="0">
                <a:solidFill>
                  <a:schemeClr val="tx1"/>
                </a:solidFill>
                <a:latin typeface="Forte" panose="03060902040502070203" pitchFamily="66" charset="0"/>
              </a:rPr>
              <a:t>200 g </a:t>
            </a:r>
            <a:r>
              <a:rPr lang="en-US" sz="3200" dirty="0" err="1" smtClean="0">
                <a:solidFill>
                  <a:schemeClr val="tx1"/>
                </a:solidFill>
                <a:latin typeface="Forte" panose="03060902040502070203" pitchFamily="66" charset="0"/>
              </a:rPr>
              <a:t>Zucker</a:t>
            </a:r>
            <a:endParaRPr lang="en-US" sz="3200" dirty="0" smtClean="0">
              <a:solidFill>
                <a:schemeClr val="tx1"/>
              </a:solidFill>
              <a:latin typeface="Forte" panose="03060902040502070203" pitchFamily="66" charset="0"/>
            </a:endParaRPr>
          </a:p>
          <a:p>
            <a:r>
              <a:rPr lang="en-US" sz="3200" dirty="0" smtClean="0">
                <a:solidFill>
                  <a:schemeClr val="tx1"/>
                </a:solidFill>
                <a:latin typeface="Forte" panose="03060902040502070203" pitchFamily="66" charset="0"/>
              </a:rPr>
              <a:t>          2 </a:t>
            </a:r>
            <a:r>
              <a:rPr lang="en-US" sz="3200" dirty="0" err="1" smtClean="0">
                <a:solidFill>
                  <a:schemeClr val="tx1"/>
                </a:solidFill>
                <a:latin typeface="Forte" panose="03060902040502070203" pitchFamily="66" charset="0"/>
              </a:rPr>
              <a:t>Eier</a:t>
            </a:r>
            <a:endParaRPr lang="en-US" sz="3200" dirty="0">
              <a:solidFill>
                <a:schemeClr val="tx1"/>
              </a:solidFill>
              <a:latin typeface="Forte" panose="03060902040502070203" pitchFamily="66" charset="0"/>
            </a:endParaRPr>
          </a:p>
          <a:p>
            <a:r>
              <a:rPr lang="en-US" sz="3200" dirty="0" smtClean="0">
                <a:solidFill>
                  <a:schemeClr val="tx1"/>
                </a:solidFill>
                <a:latin typeface="Forte" panose="03060902040502070203" pitchFamily="66" charset="0"/>
              </a:rPr>
              <a:t>          375 g </a:t>
            </a:r>
            <a:r>
              <a:rPr lang="en-US" sz="3200" dirty="0" err="1" smtClean="0">
                <a:solidFill>
                  <a:schemeClr val="tx1"/>
                </a:solidFill>
                <a:latin typeface="Forte" panose="03060902040502070203" pitchFamily="66" charset="0"/>
              </a:rPr>
              <a:t>Mehl</a:t>
            </a:r>
            <a:endParaRPr lang="en-US" sz="3200" dirty="0" smtClean="0">
              <a:solidFill>
                <a:schemeClr val="tx1"/>
              </a:solidFill>
              <a:latin typeface="Forte" panose="03060902040502070203" pitchFamily="66" charset="0"/>
            </a:endParaRPr>
          </a:p>
          <a:p>
            <a:pPr algn="ctr"/>
            <a:r>
              <a:rPr lang="en-US" sz="3200" dirty="0" smtClean="0">
                <a:solidFill>
                  <a:schemeClr val="tx1"/>
                </a:solidFill>
                <a:latin typeface="Forte" panose="03060902040502070203" pitchFamily="66" charset="0"/>
              </a:rPr>
              <a:t>250 g Butter</a:t>
            </a:r>
          </a:p>
          <a:p>
            <a:pPr algn="ctr"/>
            <a:r>
              <a:rPr lang="en-US" sz="3200" dirty="0" smtClean="0">
                <a:solidFill>
                  <a:schemeClr val="tx1"/>
                </a:solidFill>
                <a:latin typeface="Forte" panose="03060902040502070203" pitchFamily="66" charset="0"/>
              </a:rPr>
              <a:t>200 g </a:t>
            </a:r>
            <a:r>
              <a:rPr lang="en-US" sz="3200" dirty="0" err="1" smtClean="0">
                <a:solidFill>
                  <a:schemeClr val="tx1"/>
                </a:solidFill>
                <a:latin typeface="Forte" panose="03060902040502070203" pitchFamily="66" charset="0"/>
              </a:rPr>
              <a:t>Rosinen</a:t>
            </a:r>
            <a:endParaRPr lang="en-US" sz="3200" dirty="0" smtClean="0">
              <a:solidFill>
                <a:schemeClr val="tx1"/>
              </a:solidFill>
              <a:latin typeface="Forte" panose="03060902040502070203" pitchFamily="66" charset="0"/>
            </a:endParaRPr>
          </a:p>
          <a:p>
            <a:pPr algn="ctr"/>
            <a:r>
              <a:rPr lang="en-US" sz="3200" dirty="0" smtClean="0">
                <a:solidFill>
                  <a:schemeClr val="tx1"/>
                </a:solidFill>
                <a:latin typeface="Forte" panose="03060902040502070203" pitchFamily="66" charset="0"/>
              </a:rPr>
              <a:t>100 g </a:t>
            </a:r>
            <a:r>
              <a:rPr lang="en-US" sz="3200" dirty="0" err="1" smtClean="0">
                <a:solidFill>
                  <a:schemeClr val="tx1"/>
                </a:solidFill>
                <a:latin typeface="Forte" panose="03060902040502070203" pitchFamily="66" charset="0"/>
              </a:rPr>
              <a:t>Zukaten</a:t>
            </a:r>
            <a:endParaRPr lang="en-US" sz="3200" dirty="0" smtClean="0">
              <a:solidFill>
                <a:schemeClr val="tx1"/>
              </a:solidFill>
              <a:latin typeface="Forte" panose="03060902040502070203" pitchFamily="66" charset="0"/>
            </a:endParaRPr>
          </a:p>
          <a:p>
            <a:pPr algn="ctr"/>
            <a:r>
              <a:rPr lang="en-US" sz="3200" dirty="0" smtClean="0">
                <a:solidFill>
                  <a:schemeClr val="tx1"/>
                </a:solidFill>
                <a:latin typeface="Forte" panose="03060902040502070203" pitchFamily="66" charset="0"/>
              </a:rPr>
              <a:t>250 g Mandel</a:t>
            </a:r>
          </a:p>
          <a:p>
            <a:pPr algn="ctr"/>
            <a:r>
              <a:rPr lang="en-US" sz="3200" dirty="0" smtClean="0">
                <a:solidFill>
                  <a:schemeClr val="tx1"/>
                </a:solidFill>
                <a:latin typeface="Forte" panose="03060902040502070203" pitchFamily="66" charset="0"/>
              </a:rPr>
              <a:t>1 Kilo </a:t>
            </a:r>
            <a:r>
              <a:rPr lang="en-US" sz="3200" dirty="0" err="1" smtClean="0">
                <a:solidFill>
                  <a:schemeClr val="tx1"/>
                </a:solidFill>
                <a:latin typeface="Forte" panose="03060902040502070203" pitchFamily="66" charset="0"/>
              </a:rPr>
              <a:t>Mehl</a:t>
            </a:r>
            <a:r>
              <a:rPr lang="en-US" sz="3200" dirty="0" smtClean="0">
                <a:solidFill>
                  <a:schemeClr val="tx1"/>
                </a:solidFill>
                <a:latin typeface="Forte" panose="03060902040502070203" pitchFamily="66" charset="0"/>
              </a:rPr>
              <a:t> </a:t>
            </a:r>
          </a:p>
          <a:p>
            <a:pPr algn="ctr"/>
            <a:endParaRPr lang="ru-RU" sz="3200" dirty="0">
              <a:solidFill>
                <a:schemeClr val="tx1"/>
              </a:solidFill>
            </a:endParaRPr>
          </a:p>
        </p:txBody>
      </p:sp>
    </p:spTree>
    <p:extLst>
      <p:ext uri="{BB962C8B-B14F-4D97-AF65-F5344CB8AC3E}">
        <p14:creationId xmlns:p14="http://schemas.microsoft.com/office/powerpoint/2010/main" xmlns="" val="492397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C:\Documents and Settings\User\Рабочий стол\Weihnachtsmarkt05.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5436096" y="4423960"/>
            <a:ext cx="3035439" cy="2279952"/>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C:\Documents and Settings\User\Рабочий стол\weihnachtsmarkt-braunschweig-12.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611560" y="4437112"/>
            <a:ext cx="4608512" cy="2266800"/>
          </a:xfrm>
          <a:prstGeom prst="rect">
            <a:avLst/>
          </a:prstGeom>
          <a:noFill/>
          <a:extLst>
            <a:ext uri="{909E8E84-426E-40DD-AFC4-6F175D3DCCD1}">
              <a14:hiddenFill xmlns:a14="http://schemas.microsoft.com/office/drawing/2010/main" xmlns="">
                <a:solidFill>
                  <a:srgbClr val="FFFFFF"/>
                </a:solidFill>
              </a14:hiddenFill>
            </a:ext>
          </a:extLst>
        </p:spPr>
      </p:pic>
      <p:pic>
        <p:nvPicPr>
          <p:cNvPr id="9221" name="Picture 5" descr="C:\Documents and Settings\User\Рабочий стол\weihnachtsmarktduesseldorf.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403648" y="106691"/>
            <a:ext cx="6048672" cy="4212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5107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7938"/>
            <a:ext cx="9144000" cy="684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4" name="Блок-схема: процесс 3"/>
          <p:cNvSpPr/>
          <p:nvPr/>
        </p:nvSpPr>
        <p:spPr>
          <a:xfrm>
            <a:off x="251520" y="367138"/>
            <a:ext cx="5400600" cy="126166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Butter </a:t>
            </a:r>
            <a:r>
              <a:rPr lang="en-US" sz="2400" dirty="0" err="1" smtClean="0">
                <a:solidFill>
                  <a:schemeClr val="tx1"/>
                </a:solidFill>
              </a:rPr>
              <a:t>mit</a:t>
            </a:r>
            <a:r>
              <a:rPr lang="en-US" sz="2400" dirty="0" smtClean="0">
                <a:solidFill>
                  <a:schemeClr val="tx1"/>
                </a:solidFill>
              </a:rPr>
              <a:t> </a:t>
            </a:r>
            <a:r>
              <a:rPr lang="en-US" sz="2400" dirty="0" err="1" smtClean="0">
                <a:solidFill>
                  <a:schemeClr val="tx1"/>
                </a:solidFill>
              </a:rPr>
              <a:t>Milch</a:t>
            </a:r>
            <a:r>
              <a:rPr lang="en-US" sz="2400" dirty="0" smtClean="0">
                <a:solidFill>
                  <a:schemeClr val="tx1"/>
                </a:solidFill>
              </a:rPr>
              <a:t>, </a:t>
            </a:r>
            <a:r>
              <a:rPr lang="en-US" sz="2400" dirty="0" err="1" smtClean="0">
                <a:solidFill>
                  <a:schemeClr val="tx1"/>
                </a:solidFill>
              </a:rPr>
              <a:t>zwei</a:t>
            </a:r>
            <a:r>
              <a:rPr lang="en-US" sz="2400" dirty="0" smtClean="0">
                <a:solidFill>
                  <a:schemeClr val="tx1"/>
                </a:solidFill>
              </a:rPr>
              <a:t> </a:t>
            </a:r>
            <a:r>
              <a:rPr lang="en-US" sz="2400" dirty="0" err="1" smtClean="0">
                <a:solidFill>
                  <a:schemeClr val="tx1"/>
                </a:solidFill>
              </a:rPr>
              <a:t>Eigelb</a:t>
            </a:r>
            <a:r>
              <a:rPr lang="en-US" sz="2400" dirty="0" smtClean="0">
                <a:solidFill>
                  <a:schemeClr val="tx1"/>
                </a:solidFill>
              </a:rPr>
              <a:t> und </a:t>
            </a:r>
            <a:r>
              <a:rPr lang="en-US" sz="2400" dirty="0" err="1" smtClean="0">
                <a:solidFill>
                  <a:schemeClr val="tx1"/>
                </a:solidFill>
              </a:rPr>
              <a:t>Mehl</a:t>
            </a:r>
            <a:r>
              <a:rPr lang="en-US" sz="2400" dirty="0" smtClean="0">
                <a:solidFill>
                  <a:schemeClr val="tx1"/>
                </a:solidFill>
              </a:rPr>
              <a:t> </a:t>
            </a:r>
            <a:r>
              <a:rPr lang="en-US" sz="2400" dirty="0" err="1" smtClean="0">
                <a:solidFill>
                  <a:schemeClr val="tx1"/>
                </a:solidFill>
              </a:rPr>
              <a:t>mit</a:t>
            </a:r>
            <a:r>
              <a:rPr lang="en-US" sz="2400" dirty="0" smtClean="0">
                <a:solidFill>
                  <a:schemeClr val="tx1"/>
                </a:solidFill>
              </a:rPr>
              <a:t> </a:t>
            </a:r>
            <a:r>
              <a:rPr lang="en-US" sz="2400" dirty="0" err="1" smtClean="0">
                <a:solidFill>
                  <a:schemeClr val="tx1"/>
                </a:solidFill>
              </a:rPr>
              <a:t>Hefe</a:t>
            </a:r>
            <a:r>
              <a:rPr lang="en-US" sz="2400" dirty="0" smtClean="0">
                <a:solidFill>
                  <a:schemeClr val="tx1"/>
                </a:solidFill>
              </a:rPr>
              <a:t> </a:t>
            </a:r>
            <a:r>
              <a:rPr lang="en-US" sz="2400" dirty="0" err="1" smtClean="0">
                <a:solidFill>
                  <a:schemeClr val="tx1"/>
                </a:solidFill>
              </a:rPr>
              <a:t>einmischen</a:t>
            </a:r>
            <a:r>
              <a:rPr lang="en-US" sz="2400" dirty="0" smtClean="0">
                <a:solidFill>
                  <a:schemeClr val="tx1"/>
                </a:solidFill>
              </a:rPr>
              <a:t>, </a:t>
            </a:r>
            <a:r>
              <a:rPr lang="en-US" sz="2400" dirty="0" err="1" smtClean="0">
                <a:solidFill>
                  <a:schemeClr val="tx1"/>
                </a:solidFill>
              </a:rPr>
              <a:t>mit</a:t>
            </a:r>
            <a:r>
              <a:rPr lang="en-US" sz="2400" dirty="0" smtClean="0">
                <a:solidFill>
                  <a:schemeClr val="tx1"/>
                </a:solidFill>
              </a:rPr>
              <a:t> </a:t>
            </a:r>
            <a:r>
              <a:rPr lang="en-US" sz="2400" dirty="0" err="1" smtClean="0">
                <a:solidFill>
                  <a:schemeClr val="tx1"/>
                </a:solidFill>
              </a:rPr>
              <a:t>Zucker</a:t>
            </a:r>
            <a:r>
              <a:rPr lang="en-US" sz="2400" dirty="0" smtClean="0">
                <a:solidFill>
                  <a:schemeClr val="tx1"/>
                </a:solidFill>
              </a:rPr>
              <a:t> </a:t>
            </a:r>
            <a:r>
              <a:rPr lang="en-US" sz="2400" dirty="0" err="1" smtClean="0">
                <a:solidFill>
                  <a:schemeClr val="tx1"/>
                </a:solidFill>
              </a:rPr>
              <a:t>bestreuchen</a:t>
            </a:r>
            <a:r>
              <a:rPr lang="en-US" sz="2400" dirty="0" smtClean="0">
                <a:solidFill>
                  <a:schemeClr val="tx1"/>
                </a:solidFill>
              </a:rPr>
              <a:t>.</a:t>
            </a:r>
            <a:endParaRPr lang="ru-RU" sz="2400" dirty="0">
              <a:solidFill>
                <a:schemeClr val="tx1"/>
              </a:solidFill>
            </a:endParaRPr>
          </a:p>
        </p:txBody>
      </p:sp>
      <p:sp>
        <p:nvSpPr>
          <p:cNvPr id="5" name="Прямоугольник 4"/>
          <p:cNvSpPr/>
          <p:nvPr/>
        </p:nvSpPr>
        <p:spPr>
          <a:xfrm>
            <a:off x="395536" y="1988840"/>
            <a:ext cx="590465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Zuerst</a:t>
            </a:r>
            <a:r>
              <a:rPr lang="en-US" sz="2400" dirty="0" smtClean="0">
                <a:solidFill>
                  <a:schemeClr val="tx1"/>
                </a:solidFill>
              </a:rPr>
              <a:t> </a:t>
            </a:r>
            <a:r>
              <a:rPr lang="en-US" sz="2400" dirty="0" err="1" smtClean="0">
                <a:solidFill>
                  <a:schemeClr val="tx1"/>
                </a:solidFill>
              </a:rPr>
              <a:t>Hefe</a:t>
            </a:r>
            <a:r>
              <a:rPr lang="en-US" sz="2400" dirty="0" smtClean="0">
                <a:solidFill>
                  <a:schemeClr val="tx1"/>
                </a:solidFill>
              </a:rPr>
              <a:t> </a:t>
            </a:r>
            <a:r>
              <a:rPr lang="en-US" sz="2400" dirty="0" err="1" smtClean="0">
                <a:solidFill>
                  <a:schemeClr val="tx1"/>
                </a:solidFill>
              </a:rPr>
              <a:t>zum</a:t>
            </a:r>
            <a:r>
              <a:rPr lang="en-US" sz="2400" dirty="0" smtClean="0">
                <a:solidFill>
                  <a:schemeClr val="tx1"/>
                </a:solidFill>
              </a:rPr>
              <a:t> </a:t>
            </a:r>
            <a:r>
              <a:rPr lang="en-US" sz="2400" dirty="0" err="1" smtClean="0">
                <a:solidFill>
                  <a:schemeClr val="tx1"/>
                </a:solidFill>
              </a:rPr>
              <a:t>Mehl</a:t>
            </a:r>
            <a:r>
              <a:rPr lang="en-US" sz="2400" dirty="0" smtClean="0">
                <a:solidFill>
                  <a:schemeClr val="tx1"/>
                </a:solidFill>
              </a:rPr>
              <a:t> </a:t>
            </a:r>
            <a:r>
              <a:rPr lang="en-US" sz="2400" dirty="0" err="1" smtClean="0">
                <a:solidFill>
                  <a:schemeClr val="tx1"/>
                </a:solidFill>
              </a:rPr>
              <a:t>legen</a:t>
            </a:r>
            <a:r>
              <a:rPr lang="en-US" sz="2400" dirty="0" smtClean="0">
                <a:solidFill>
                  <a:schemeClr val="tx1"/>
                </a:solidFill>
              </a:rPr>
              <a:t> und </a:t>
            </a:r>
            <a:r>
              <a:rPr lang="en-US" sz="2400" dirty="0" err="1" smtClean="0">
                <a:solidFill>
                  <a:schemeClr val="tx1"/>
                </a:solidFill>
              </a:rPr>
              <a:t>Milch</a:t>
            </a:r>
            <a:r>
              <a:rPr lang="en-US" sz="2400" dirty="0" smtClean="0">
                <a:solidFill>
                  <a:schemeClr val="tx1"/>
                </a:solidFill>
              </a:rPr>
              <a:t> </a:t>
            </a:r>
            <a:r>
              <a:rPr lang="en-US" sz="2400" dirty="0" err="1" smtClean="0">
                <a:solidFill>
                  <a:schemeClr val="tx1"/>
                </a:solidFill>
              </a:rPr>
              <a:t>dazu</a:t>
            </a:r>
            <a:r>
              <a:rPr lang="en-US" sz="2400" dirty="0" smtClean="0">
                <a:solidFill>
                  <a:schemeClr val="tx1"/>
                </a:solidFill>
              </a:rPr>
              <a:t> </a:t>
            </a:r>
            <a:r>
              <a:rPr lang="en-US" sz="2400" dirty="0" err="1" smtClean="0">
                <a:solidFill>
                  <a:schemeClr val="tx1"/>
                </a:solidFill>
              </a:rPr>
              <a:t>gie</a:t>
            </a:r>
            <a:r>
              <a:rPr lang="el-GR" sz="2400" dirty="0" smtClean="0">
                <a:solidFill>
                  <a:schemeClr val="tx1"/>
                </a:solidFill>
              </a:rPr>
              <a:t>β</a:t>
            </a:r>
            <a:r>
              <a:rPr lang="en-US" sz="2400" dirty="0" smtClean="0">
                <a:solidFill>
                  <a:schemeClr val="tx1"/>
                </a:solidFill>
              </a:rPr>
              <a:t>en.</a:t>
            </a:r>
            <a:endParaRPr lang="ru-RU" sz="2400" dirty="0">
              <a:solidFill>
                <a:schemeClr val="tx1"/>
              </a:solidFill>
            </a:endParaRPr>
          </a:p>
        </p:txBody>
      </p:sp>
      <p:sp>
        <p:nvSpPr>
          <p:cNvPr id="7" name="Прямоугольник 6"/>
          <p:cNvSpPr/>
          <p:nvPr/>
        </p:nvSpPr>
        <p:spPr>
          <a:xfrm>
            <a:off x="899592" y="3068960"/>
            <a:ext cx="43204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a:t>
            </a:r>
            <a:r>
              <a:rPr lang="en-US" sz="2400" dirty="0" err="1" smtClean="0">
                <a:solidFill>
                  <a:schemeClr val="tx1"/>
                </a:solidFill>
              </a:rPr>
              <a:t>Stollen</a:t>
            </a:r>
            <a:r>
              <a:rPr lang="en-US" sz="2400" dirty="0" smtClean="0">
                <a:solidFill>
                  <a:schemeClr val="tx1"/>
                </a:solidFill>
              </a:rPr>
              <a:t> </a:t>
            </a:r>
            <a:r>
              <a:rPr lang="en-US" sz="2400" dirty="0" err="1" smtClean="0">
                <a:solidFill>
                  <a:schemeClr val="tx1"/>
                </a:solidFill>
              </a:rPr>
              <a:t>aus</a:t>
            </a:r>
            <a:r>
              <a:rPr lang="en-US" sz="2400" dirty="0" smtClean="0">
                <a:solidFill>
                  <a:schemeClr val="tx1"/>
                </a:solidFill>
              </a:rPr>
              <a:t> </a:t>
            </a:r>
            <a:r>
              <a:rPr lang="en-US" sz="2400" dirty="0" err="1" smtClean="0">
                <a:solidFill>
                  <a:schemeClr val="tx1"/>
                </a:solidFill>
              </a:rPr>
              <a:t>dem</a:t>
            </a:r>
            <a:r>
              <a:rPr lang="en-US" sz="2400" dirty="0" smtClean="0">
                <a:solidFill>
                  <a:schemeClr val="tx1"/>
                </a:solidFill>
              </a:rPr>
              <a:t> </a:t>
            </a:r>
            <a:r>
              <a:rPr lang="en-US" sz="2400" dirty="0" err="1" smtClean="0">
                <a:solidFill>
                  <a:schemeClr val="tx1"/>
                </a:solidFill>
              </a:rPr>
              <a:t>Teig</a:t>
            </a:r>
            <a:r>
              <a:rPr lang="en-US" sz="2400" dirty="0" smtClean="0">
                <a:solidFill>
                  <a:schemeClr val="tx1"/>
                </a:solidFill>
              </a:rPr>
              <a:t> </a:t>
            </a:r>
            <a:r>
              <a:rPr lang="en-US" sz="2400" dirty="0" err="1" smtClean="0">
                <a:solidFill>
                  <a:schemeClr val="tx1"/>
                </a:solidFill>
              </a:rPr>
              <a:t>formen</a:t>
            </a:r>
            <a:r>
              <a:rPr lang="en-US" sz="2400" dirty="0" smtClean="0">
                <a:solidFill>
                  <a:schemeClr val="tx1"/>
                </a:solidFill>
              </a:rPr>
              <a:t>.</a:t>
            </a:r>
            <a:endParaRPr lang="ru-RU" sz="2400" dirty="0">
              <a:solidFill>
                <a:schemeClr val="tx1"/>
              </a:solidFill>
            </a:endParaRPr>
          </a:p>
        </p:txBody>
      </p:sp>
      <p:sp>
        <p:nvSpPr>
          <p:cNvPr id="8" name="Прямоугольник 7"/>
          <p:cNvSpPr/>
          <p:nvPr/>
        </p:nvSpPr>
        <p:spPr>
          <a:xfrm>
            <a:off x="5940152" y="3039438"/>
            <a:ext cx="2880320"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Butter </a:t>
            </a:r>
            <a:r>
              <a:rPr lang="en-US" sz="2400" dirty="0" err="1" smtClean="0">
                <a:solidFill>
                  <a:schemeClr val="tx1"/>
                </a:solidFill>
              </a:rPr>
              <a:t>mit</a:t>
            </a:r>
            <a:r>
              <a:rPr lang="en-US" sz="2400" dirty="0" smtClean="0">
                <a:solidFill>
                  <a:schemeClr val="tx1"/>
                </a:solidFill>
              </a:rPr>
              <a:t> </a:t>
            </a:r>
            <a:r>
              <a:rPr lang="en-US" sz="2400" dirty="0" err="1" smtClean="0">
                <a:solidFill>
                  <a:schemeClr val="tx1"/>
                </a:solidFill>
              </a:rPr>
              <a:t>Milch</a:t>
            </a:r>
            <a:r>
              <a:rPr lang="en-US" sz="2400" dirty="0" smtClean="0">
                <a:solidFill>
                  <a:schemeClr val="tx1"/>
                </a:solidFill>
              </a:rPr>
              <a:t> </a:t>
            </a:r>
            <a:r>
              <a:rPr lang="en-US" sz="2400" dirty="0" err="1" smtClean="0">
                <a:solidFill>
                  <a:schemeClr val="tx1"/>
                </a:solidFill>
              </a:rPr>
              <a:t>auflaufen</a:t>
            </a:r>
            <a:r>
              <a:rPr lang="en-US" sz="2400" dirty="0" smtClean="0">
                <a:solidFill>
                  <a:schemeClr val="tx1"/>
                </a:solidFill>
              </a:rPr>
              <a:t> </a:t>
            </a:r>
            <a:r>
              <a:rPr lang="en-US" sz="2400" dirty="0" err="1" smtClean="0">
                <a:solidFill>
                  <a:schemeClr val="tx1"/>
                </a:solidFill>
              </a:rPr>
              <a:t>lassen</a:t>
            </a:r>
            <a:r>
              <a:rPr lang="en-US" sz="2400" dirty="0" smtClean="0">
                <a:solidFill>
                  <a:schemeClr val="tx1"/>
                </a:solidFill>
              </a:rPr>
              <a:t>.</a:t>
            </a:r>
            <a:endParaRPr lang="ru-RU" sz="2400" dirty="0">
              <a:solidFill>
                <a:schemeClr val="tx1"/>
              </a:solidFill>
            </a:endParaRPr>
          </a:p>
        </p:txBody>
      </p:sp>
      <p:sp>
        <p:nvSpPr>
          <p:cNvPr id="9" name="Прямоугольник 8"/>
          <p:cNvSpPr/>
          <p:nvPr/>
        </p:nvSpPr>
        <p:spPr>
          <a:xfrm>
            <a:off x="323528" y="4005064"/>
            <a:ext cx="604867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Zukaten</a:t>
            </a:r>
            <a:r>
              <a:rPr lang="en-US" sz="2400" dirty="0" smtClean="0">
                <a:solidFill>
                  <a:schemeClr val="tx1"/>
                </a:solidFill>
              </a:rPr>
              <a:t>, Mandel, </a:t>
            </a:r>
            <a:r>
              <a:rPr lang="en-US" sz="2400" dirty="0" err="1" smtClean="0">
                <a:solidFill>
                  <a:schemeClr val="tx1"/>
                </a:solidFill>
              </a:rPr>
              <a:t>Rosinen</a:t>
            </a:r>
            <a:r>
              <a:rPr lang="en-US" sz="2400" dirty="0" smtClean="0">
                <a:solidFill>
                  <a:schemeClr val="tx1"/>
                </a:solidFill>
              </a:rPr>
              <a:t> </a:t>
            </a:r>
            <a:r>
              <a:rPr lang="en-US" sz="2400" dirty="0" err="1" smtClean="0">
                <a:solidFill>
                  <a:schemeClr val="tx1"/>
                </a:solidFill>
              </a:rPr>
              <a:t>zum</a:t>
            </a:r>
            <a:r>
              <a:rPr lang="en-US" sz="2400" dirty="0" smtClean="0">
                <a:solidFill>
                  <a:schemeClr val="tx1"/>
                </a:solidFill>
              </a:rPr>
              <a:t> </a:t>
            </a:r>
            <a:r>
              <a:rPr lang="en-US" sz="2400" dirty="0" err="1" smtClean="0">
                <a:solidFill>
                  <a:schemeClr val="tx1"/>
                </a:solidFill>
              </a:rPr>
              <a:t>Teig</a:t>
            </a:r>
            <a:r>
              <a:rPr lang="en-US" sz="2400" dirty="0" smtClean="0">
                <a:solidFill>
                  <a:schemeClr val="tx1"/>
                </a:solidFill>
              </a:rPr>
              <a:t> </a:t>
            </a:r>
            <a:r>
              <a:rPr lang="en-US" sz="2400" dirty="0" err="1" smtClean="0">
                <a:solidFill>
                  <a:schemeClr val="tx1"/>
                </a:solidFill>
              </a:rPr>
              <a:t>einkneten</a:t>
            </a:r>
            <a:r>
              <a:rPr lang="en-US" sz="2400" dirty="0" smtClean="0">
                <a:solidFill>
                  <a:schemeClr val="tx1"/>
                </a:solidFill>
              </a:rPr>
              <a:t>.</a:t>
            </a:r>
            <a:endParaRPr lang="ru-RU" sz="2400" dirty="0">
              <a:solidFill>
                <a:schemeClr val="tx1"/>
              </a:solidFill>
            </a:endParaRPr>
          </a:p>
        </p:txBody>
      </p:sp>
      <p:sp>
        <p:nvSpPr>
          <p:cNvPr id="10" name="Прямоугольник 9"/>
          <p:cNvSpPr/>
          <p:nvPr/>
        </p:nvSpPr>
        <p:spPr>
          <a:xfrm>
            <a:off x="2339752" y="4941168"/>
            <a:ext cx="6336704"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Den </a:t>
            </a:r>
            <a:r>
              <a:rPr lang="en-US" sz="2400" dirty="0" err="1" smtClean="0">
                <a:solidFill>
                  <a:schemeClr val="tx1"/>
                </a:solidFill>
              </a:rPr>
              <a:t>Teig</a:t>
            </a:r>
            <a:r>
              <a:rPr lang="en-US" sz="2400" dirty="0" smtClean="0">
                <a:solidFill>
                  <a:schemeClr val="tx1"/>
                </a:solidFill>
              </a:rPr>
              <a:t> </a:t>
            </a:r>
            <a:r>
              <a:rPr lang="en-US" sz="2400" dirty="0" err="1" smtClean="0">
                <a:solidFill>
                  <a:schemeClr val="tx1"/>
                </a:solidFill>
              </a:rPr>
              <a:t>kneten</a:t>
            </a:r>
            <a:r>
              <a:rPr lang="en-US" sz="2400" dirty="0" smtClean="0">
                <a:solidFill>
                  <a:schemeClr val="tx1"/>
                </a:solidFill>
              </a:rPr>
              <a:t>, </a:t>
            </a:r>
            <a:r>
              <a:rPr lang="en-US" sz="2400" dirty="0" err="1" smtClean="0">
                <a:solidFill>
                  <a:schemeClr val="tx1"/>
                </a:solidFill>
              </a:rPr>
              <a:t>für</a:t>
            </a:r>
            <a:r>
              <a:rPr lang="en-US" sz="2400" dirty="0" smtClean="0">
                <a:solidFill>
                  <a:schemeClr val="tx1"/>
                </a:solidFill>
              </a:rPr>
              <a:t> </a:t>
            </a:r>
            <a:r>
              <a:rPr lang="en-US" sz="2400" dirty="0" err="1" smtClean="0">
                <a:solidFill>
                  <a:schemeClr val="tx1"/>
                </a:solidFill>
              </a:rPr>
              <a:t>eine</a:t>
            </a:r>
            <a:r>
              <a:rPr lang="en-US" sz="2400" dirty="0" smtClean="0">
                <a:solidFill>
                  <a:schemeClr val="tx1"/>
                </a:solidFill>
              </a:rPr>
              <a:t> </a:t>
            </a:r>
            <a:r>
              <a:rPr lang="en-US" sz="2400" dirty="0" err="1" smtClean="0">
                <a:solidFill>
                  <a:schemeClr val="tx1"/>
                </a:solidFill>
              </a:rPr>
              <a:t>Stunde</a:t>
            </a:r>
            <a:r>
              <a:rPr lang="en-US" sz="2400" dirty="0" smtClean="0">
                <a:solidFill>
                  <a:schemeClr val="tx1"/>
                </a:solidFill>
              </a:rPr>
              <a:t> </a:t>
            </a:r>
            <a:r>
              <a:rPr lang="en-US" sz="2400" dirty="0" err="1" smtClean="0">
                <a:solidFill>
                  <a:schemeClr val="tx1"/>
                </a:solidFill>
              </a:rPr>
              <a:t>liegen</a:t>
            </a:r>
            <a:r>
              <a:rPr lang="en-US" sz="2400" dirty="0" smtClean="0">
                <a:solidFill>
                  <a:schemeClr val="tx1"/>
                </a:solidFill>
              </a:rPr>
              <a:t> </a:t>
            </a:r>
            <a:r>
              <a:rPr lang="en-US" sz="2400" dirty="0" err="1" smtClean="0">
                <a:solidFill>
                  <a:schemeClr val="tx1"/>
                </a:solidFill>
              </a:rPr>
              <a:t>lassen</a:t>
            </a:r>
            <a:r>
              <a:rPr lang="en-US" sz="2400" dirty="0" smtClean="0">
                <a:solidFill>
                  <a:schemeClr val="tx1"/>
                </a:solidFill>
              </a:rPr>
              <a:t>.</a:t>
            </a:r>
            <a:endParaRPr lang="ru-RU" sz="2400" dirty="0">
              <a:solidFill>
                <a:schemeClr val="tx1"/>
              </a:solidFill>
            </a:endParaRPr>
          </a:p>
        </p:txBody>
      </p:sp>
      <p:sp>
        <p:nvSpPr>
          <p:cNvPr id="3" name="Прямоугольник 2"/>
          <p:cNvSpPr/>
          <p:nvPr/>
        </p:nvSpPr>
        <p:spPr>
          <a:xfrm>
            <a:off x="5940152" y="692696"/>
            <a:ext cx="2736304" cy="11521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Den </a:t>
            </a:r>
            <a:r>
              <a:rPr lang="en-US" sz="2400" dirty="0" err="1" smtClean="0">
                <a:solidFill>
                  <a:schemeClr val="tx1"/>
                </a:solidFill>
              </a:rPr>
              <a:t>fertigen</a:t>
            </a:r>
            <a:r>
              <a:rPr lang="en-US" sz="2400" dirty="0" smtClean="0">
                <a:solidFill>
                  <a:schemeClr val="tx1"/>
                </a:solidFill>
              </a:rPr>
              <a:t> </a:t>
            </a:r>
            <a:r>
              <a:rPr lang="en-US" sz="2400" dirty="0" err="1" smtClean="0">
                <a:solidFill>
                  <a:schemeClr val="tx1"/>
                </a:solidFill>
              </a:rPr>
              <a:t>Stollen</a:t>
            </a:r>
            <a:r>
              <a:rPr lang="en-US" sz="2400" dirty="0" smtClean="0">
                <a:solidFill>
                  <a:schemeClr val="tx1"/>
                </a:solidFill>
              </a:rPr>
              <a:t> </a:t>
            </a:r>
            <a:r>
              <a:rPr lang="en-US" sz="2400" dirty="0" err="1" smtClean="0">
                <a:solidFill>
                  <a:schemeClr val="tx1"/>
                </a:solidFill>
              </a:rPr>
              <a:t>mit</a:t>
            </a:r>
            <a:r>
              <a:rPr lang="en-US" sz="2400" dirty="0" smtClean="0">
                <a:solidFill>
                  <a:schemeClr val="tx1"/>
                </a:solidFill>
              </a:rPr>
              <a:t> </a:t>
            </a:r>
            <a:r>
              <a:rPr lang="en-US" sz="2400" dirty="0" err="1" smtClean="0">
                <a:solidFill>
                  <a:schemeClr val="tx1"/>
                </a:solidFill>
              </a:rPr>
              <a:t>Zuckerpuder</a:t>
            </a:r>
            <a:r>
              <a:rPr lang="en-US" sz="2400" dirty="0" smtClean="0">
                <a:solidFill>
                  <a:schemeClr val="tx1"/>
                </a:solidFill>
              </a:rPr>
              <a:t> </a:t>
            </a:r>
            <a:r>
              <a:rPr lang="en-US" sz="2400" dirty="0" err="1" smtClean="0">
                <a:solidFill>
                  <a:schemeClr val="tx1"/>
                </a:solidFill>
              </a:rPr>
              <a:t>bestreuchen</a:t>
            </a:r>
            <a:r>
              <a:rPr lang="en-US" sz="2400" dirty="0" smtClean="0">
                <a:solidFill>
                  <a:schemeClr val="tx1"/>
                </a:solidFill>
              </a:rPr>
              <a:t>.</a:t>
            </a:r>
            <a:endParaRPr lang="ru-RU" sz="2400" dirty="0">
              <a:solidFill>
                <a:schemeClr val="tx1"/>
              </a:solidFill>
            </a:endParaRPr>
          </a:p>
        </p:txBody>
      </p:sp>
      <p:sp>
        <p:nvSpPr>
          <p:cNvPr id="6" name="Прямоугольник 5"/>
          <p:cNvSpPr/>
          <p:nvPr/>
        </p:nvSpPr>
        <p:spPr>
          <a:xfrm>
            <a:off x="395536" y="5733256"/>
            <a:ext cx="6048672"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Ca. 60 </a:t>
            </a:r>
            <a:r>
              <a:rPr lang="en-US" sz="2400" dirty="0" err="1" smtClean="0">
                <a:solidFill>
                  <a:schemeClr val="tx1"/>
                </a:solidFill>
              </a:rPr>
              <a:t>Minuten</a:t>
            </a:r>
            <a:r>
              <a:rPr lang="en-US" sz="2400" dirty="0" smtClean="0">
                <a:solidFill>
                  <a:schemeClr val="tx1"/>
                </a:solidFill>
              </a:rPr>
              <a:t> </a:t>
            </a:r>
            <a:r>
              <a:rPr lang="en-US" sz="2400" dirty="0" err="1" smtClean="0">
                <a:solidFill>
                  <a:schemeClr val="tx1"/>
                </a:solidFill>
              </a:rPr>
              <a:t>im</a:t>
            </a:r>
            <a:r>
              <a:rPr lang="en-US" sz="2400" dirty="0" smtClean="0">
                <a:solidFill>
                  <a:schemeClr val="tx1"/>
                </a:solidFill>
              </a:rPr>
              <a:t> </a:t>
            </a:r>
            <a:r>
              <a:rPr lang="en-US" sz="2400" dirty="0" err="1" smtClean="0">
                <a:solidFill>
                  <a:schemeClr val="tx1"/>
                </a:solidFill>
              </a:rPr>
              <a:t>Backofen</a:t>
            </a:r>
            <a:r>
              <a:rPr lang="en-US" sz="2400" dirty="0" smtClean="0">
                <a:solidFill>
                  <a:schemeClr val="tx1"/>
                </a:solidFill>
              </a:rPr>
              <a:t> </a:t>
            </a:r>
            <a:r>
              <a:rPr lang="en-US" sz="2400" dirty="0" err="1" smtClean="0">
                <a:solidFill>
                  <a:schemeClr val="tx1"/>
                </a:solidFill>
              </a:rPr>
              <a:t>bei</a:t>
            </a:r>
            <a:r>
              <a:rPr lang="en-US" sz="2400" dirty="0" smtClean="0">
                <a:solidFill>
                  <a:schemeClr val="tx1"/>
                </a:solidFill>
              </a:rPr>
              <a:t> 180° </a:t>
            </a:r>
            <a:r>
              <a:rPr lang="en-US" sz="2400" dirty="0" err="1" smtClean="0">
                <a:solidFill>
                  <a:schemeClr val="tx1"/>
                </a:solidFill>
              </a:rPr>
              <a:t>überbacken</a:t>
            </a:r>
            <a:r>
              <a:rPr lang="en-US" sz="2400" dirty="0">
                <a:solidFill>
                  <a:schemeClr val="tx1"/>
                </a:solidFill>
              </a:rPr>
              <a:t>.</a:t>
            </a:r>
            <a:endParaRPr lang="ru-RU" sz="2400" dirty="0">
              <a:solidFill>
                <a:schemeClr val="tx1"/>
              </a:solidFill>
            </a:endParaRPr>
          </a:p>
        </p:txBody>
      </p:sp>
    </p:spTree>
    <p:extLst>
      <p:ext uri="{BB962C8B-B14F-4D97-AF65-F5344CB8AC3E}">
        <p14:creationId xmlns:p14="http://schemas.microsoft.com/office/powerpoint/2010/main" xmlns="" val="1959373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Немецкий Штоллен- видео-рецепт.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email"/>
          <a:stretch>
            <a:fillRect/>
          </a:stretch>
        </p:blipFill>
        <p:spPr>
          <a:xfrm>
            <a:off x="107504" y="188640"/>
            <a:ext cx="8784976" cy="6192688"/>
          </a:xfrm>
        </p:spPr>
      </p:pic>
    </p:spTree>
    <p:extLst>
      <p:ext uri="{BB962C8B-B14F-4D97-AF65-F5344CB8AC3E}">
        <p14:creationId xmlns:p14="http://schemas.microsoft.com/office/powerpoint/2010/main" xmlns="" val="684153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7938"/>
            <a:ext cx="9144000" cy="684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4" name="Блок-схема: процесс 3"/>
          <p:cNvSpPr/>
          <p:nvPr/>
        </p:nvSpPr>
        <p:spPr>
          <a:xfrm>
            <a:off x="287524" y="2276872"/>
            <a:ext cx="5400600" cy="1261662"/>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Butter </a:t>
            </a:r>
            <a:r>
              <a:rPr lang="en-US" sz="2400" dirty="0" err="1" smtClean="0">
                <a:solidFill>
                  <a:prstClr val="black"/>
                </a:solidFill>
              </a:rPr>
              <a:t>mit</a:t>
            </a:r>
            <a:r>
              <a:rPr lang="en-US" sz="2400" dirty="0" smtClean="0">
                <a:solidFill>
                  <a:prstClr val="black"/>
                </a:solidFill>
              </a:rPr>
              <a:t> </a:t>
            </a:r>
            <a:r>
              <a:rPr lang="en-US" sz="2400" dirty="0" err="1" smtClean="0">
                <a:solidFill>
                  <a:prstClr val="black"/>
                </a:solidFill>
              </a:rPr>
              <a:t>Milch</a:t>
            </a:r>
            <a:r>
              <a:rPr lang="en-US" sz="2400" dirty="0" smtClean="0">
                <a:solidFill>
                  <a:prstClr val="black"/>
                </a:solidFill>
              </a:rPr>
              <a:t>, </a:t>
            </a:r>
            <a:r>
              <a:rPr lang="en-US" sz="2400" dirty="0" err="1" smtClean="0">
                <a:solidFill>
                  <a:prstClr val="black"/>
                </a:solidFill>
              </a:rPr>
              <a:t>zwei</a:t>
            </a:r>
            <a:r>
              <a:rPr lang="en-US" sz="2400" dirty="0" smtClean="0">
                <a:solidFill>
                  <a:prstClr val="black"/>
                </a:solidFill>
              </a:rPr>
              <a:t> </a:t>
            </a:r>
            <a:r>
              <a:rPr lang="en-US" sz="2400" dirty="0" err="1" smtClean="0">
                <a:solidFill>
                  <a:prstClr val="black"/>
                </a:solidFill>
              </a:rPr>
              <a:t>Eigelb</a:t>
            </a:r>
            <a:r>
              <a:rPr lang="en-US" sz="2400" dirty="0" smtClean="0">
                <a:solidFill>
                  <a:prstClr val="black"/>
                </a:solidFill>
              </a:rPr>
              <a:t> und </a:t>
            </a:r>
            <a:r>
              <a:rPr lang="en-US" sz="2400" dirty="0" err="1" smtClean="0">
                <a:solidFill>
                  <a:prstClr val="black"/>
                </a:solidFill>
              </a:rPr>
              <a:t>Mehl</a:t>
            </a:r>
            <a:r>
              <a:rPr lang="en-US" sz="2400" dirty="0" smtClean="0">
                <a:solidFill>
                  <a:prstClr val="black"/>
                </a:solidFill>
              </a:rPr>
              <a:t> </a:t>
            </a:r>
            <a:r>
              <a:rPr lang="en-US" sz="2400" dirty="0" err="1" smtClean="0">
                <a:solidFill>
                  <a:prstClr val="black"/>
                </a:solidFill>
              </a:rPr>
              <a:t>mit</a:t>
            </a:r>
            <a:r>
              <a:rPr lang="en-US" sz="2400" dirty="0" smtClean="0">
                <a:solidFill>
                  <a:prstClr val="black"/>
                </a:solidFill>
              </a:rPr>
              <a:t> </a:t>
            </a:r>
            <a:r>
              <a:rPr lang="en-US" sz="2400" dirty="0" err="1" smtClean="0">
                <a:solidFill>
                  <a:prstClr val="black"/>
                </a:solidFill>
              </a:rPr>
              <a:t>Hefe</a:t>
            </a:r>
            <a:r>
              <a:rPr lang="en-US" sz="2400" dirty="0" smtClean="0">
                <a:solidFill>
                  <a:prstClr val="black"/>
                </a:solidFill>
              </a:rPr>
              <a:t> </a:t>
            </a:r>
            <a:r>
              <a:rPr lang="en-US" sz="2400" dirty="0" err="1" smtClean="0">
                <a:solidFill>
                  <a:prstClr val="black"/>
                </a:solidFill>
              </a:rPr>
              <a:t>einmischen</a:t>
            </a:r>
            <a:r>
              <a:rPr lang="en-US" sz="2400" dirty="0" smtClean="0">
                <a:solidFill>
                  <a:prstClr val="black"/>
                </a:solidFill>
              </a:rPr>
              <a:t>, </a:t>
            </a:r>
            <a:r>
              <a:rPr lang="en-US" sz="2400" dirty="0" err="1" smtClean="0">
                <a:solidFill>
                  <a:prstClr val="black"/>
                </a:solidFill>
              </a:rPr>
              <a:t>mit</a:t>
            </a:r>
            <a:r>
              <a:rPr lang="en-US" sz="2400" dirty="0" smtClean="0">
                <a:solidFill>
                  <a:prstClr val="black"/>
                </a:solidFill>
              </a:rPr>
              <a:t> </a:t>
            </a:r>
            <a:r>
              <a:rPr lang="en-US" sz="2400" dirty="0" err="1" smtClean="0">
                <a:solidFill>
                  <a:prstClr val="black"/>
                </a:solidFill>
              </a:rPr>
              <a:t>Zucker</a:t>
            </a:r>
            <a:r>
              <a:rPr lang="en-US" sz="2400" dirty="0" smtClean="0">
                <a:solidFill>
                  <a:prstClr val="black"/>
                </a:solidFill>
              </a:rPr>
              <a:t> </a:t>
            </a:r>
            <a:r>
              <a:rPr lang="en-US" sz="2400" dirty="0" err="1" smtClean="0">
                <a:solidFill>
                  <a:prstClr val="black"/>
                </a:solidFill>
              </a:rPr>
              <a:t>bestreuchen</a:t>
            </a:r>
            <a:r>
              <a:rPr lang="en-US" sz="2400" dirty="0" smtClean="0">
                <a:solidFill>
                  <a:prstClr val="black"/>
                </a:solidFill>
              </a:rPr>
              <a:t>.</a:t>
            </a:r>
            <a:endParaRPr lang="ru-RU" sz="2400" dirty="0">
              <a:solidFill>
                <a:prstClr val="black"/>
              </a:solidFill>
            </a:endParaRPr>
          </a:p>
        </p:txBody>
      </p:sp>
      <p:sp>
        <p:nvSpPr>
          <p:cNvPr id="5" name="Прямоугольник 4"/>
          <p:cNvSpPr/>
          <p:nvPr/>
        </p:nvSpPr>
        <p:spPr>
          <a:xfrm>
            <a:off x="287524" y="296652"/>
            <a:ext cx="590465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prstClr val="black"/>
                </a:solidFill>
              </a:rPr>
              <a:t>Zuerst</a:t>
            </a:r>
            <a:r>
              <a:rPr lang="en-US" sz="2400" dirty="0" smtClean="0">
                <a:solidFill>
                  <a:prstClr val="black"/>
                </a:solidFill>
              </a:rPr>
              <a:t> </a:t>
            </a:r>
            <a:r>
              <a:rPr lang="en-US" sz="2400" dirty="0" err="1" smtClean="0">
                <a:solidFill>
                  <a:prstClr val="black"/>
                </a:solidFill>
              </a:rPr>
              <a:t>Hefe</a:t>
            </a:r>
            <a:r>
              <a:rPr lang="en-US" sz="2400" dirty="0" smtClean="0">
                <a:solidFill>
                  <a:prstClr val="black"/>
                </a:solidFill>
              </a:rPr>
              <a:t> </a:t>
            </a:r>
            <a:r>
              <a:rPr lang="en-US" sz="2400" dirty="0" err="1" smtClean="0">
                <a:solidFill>
                  <a:prstClr val="black"/>
                </a:solidFill>
              </a:rPr>
              <a:t>zum</a:t>
            </a:r>
            <a:r>
              <a:rPr lang="en-US" sz="2400" dirty="0" smtClean="0">
                <a:solidFill>
                  <a:prstClr val="black"/>
                </a:solidFill>
              </a:rPr>
              <a:t> </a:t>
            </a:r>
            <a:r>
              <a:rPr lang="en-US" sz="2400" dirty="0" err="1" smtClean="0">
                <a:solidFill>
                  <a:prstClr val="black"/>
                </a:solidFill>
              </a:rPr>
              <a:t>Mehl</a:t>
            </a:r>
            <a:r>
              <a:rPr lang="en-US" sz="2400" dirty="0" smtClean="0">
                <a:solidFill>
                  <a:prstClr val="black"/>
                </a:solidFill>
              </a:rPr>
              <a:t> </a:t>
            </a:r>
            <a:r>
              <a:rPr lang="en-US" sz="2400" dirty="0" err="1" smtClean="0">
                <a:solidFill>
                  <a:prstClr val="black"/>
                </a:solidFill>
              </a:rPr>
              <a:t>legen</a:t>
            </a:r>
            <a:r>
              <a:rPr lang="en-US" sz="2400" dirty="0" smtClean="0">
                <a:solidFill>
                  <a:prstClr val="black"/>
                </a:solidFill>
              </a:rPr>
              <a:t> und </a:t>
            </a:r>
            <a:r>
              <a:rPr lang="en-US" sz="2400" dirty="0" err="1" smtClean="0">
                <a:solidFill>
                  <a:prstClr val="black"/>
                </a:solidFill>
              </a:rPr>
              <a:t>Milch</a:t>
            </a:r>
            <a:r>
              <a:rPr lang="en-US" sz="2400" dirty="0" smtClean="0">
                <a:solidFill>
                  <a:prstClr val="black"/>
                </a:solidFill>
              </a:rPr>
              <a:t> </a:t>
            </a:r>
            <a:r>
              <a:rPr lang="en-US" sz="2400" dirty="0" err="1" smtClean="0">
                <a:solidFill>
                  <a:prstClr val="black"/>
                </a:solidFill>
              </a:rPr>
              <a:t>dazu</a:t>
            </a:r>
            <a:r>
              <a:rPr lang="en-US" sz="2400" dirty="0" smtClean="0">
                <a:solidFill>
                  <a:prstClr val="black"/>
                </a:solidFill>
              </a:rPr>
              <a:t> </a:t>
            </a:r>
            <a:r>
              <a:rPr lang="en-US" sz="2400" dirty="0" err="1" smtClean="0">
                <a:solidFill>
                  <a:prstClr val="black"/>
                </a:solidFill>
              </a:rPr>
              <a:t>gie</a:t>
            </a:r>
            <a:r>
              <a:rPr lang="el-GR" sz="2400" dirty="0" smtClean="0">
                <a:solidFill>
                  <a:prstClr val="black"/>
                </a:solidFill>
              </a:rPr>
              <a:t>β</a:t>
            </a:r>
            <a:r>
              <a:rPr lang="en-US" sz="2400" dirty="0" smtClean="0">
                <a:solidFill>
                  <a:prstClr val="black"/>
                </a:solidFill>
              </a:rPr>
              <a:t>en.</a:t>
            </a:r>
            <a:endParaRPr lang="ru-RU" sz="2400" dirty="0">
              <a:solidFill>
                <a:prstClr val="black"/>
              </a:solidFill>
            </a:endParaRPr>
          </a:p>
        </p:txBody>
      </p:sp>
      <p:sp>
        <p:nvSpPr>
          <p:cNvPr id="7" name="Прямоугольник 6"/>
          <p:cNvSpPr/>
          <p:nvPr/>
        </p:nvSpPr>
        <p:spPr>
          <a:xfrm>
            <a:off x="722006" y="5085184"/>
            <a:ext cx="43204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 </a:t>
            </a:r>
            <a:r>
              <a:rPr lang="en-US" sz="2400" dirty="0" err="1" smtClean="0">
                <a:solidFill>
                  <a:prstClr val="black"/>
                </a:solidFill>
              </a:rPr>
              <a:t>Stollen</a:t>
            </a:r>
            <a:r>
              <a:rPr lang="en-US" sz="2400" dirty="0" smtClean="0">
                <a:solidFill>
                  <a:prstClr val="black"/>
                </a:solidFill>
              </a:rPr>
              <a:t> </a:t>
            </a:r>
            <a:r>
              <a:rPr lang="en-US" sz="2400" dirty="0" err="1" smtClean="0">
                <a:solidFill>
                  <a:prstClr val="black"/>
                </a:solidFill>
              </a:rPr>
              <a:t>aus</a:t>
            </a:r>
            <a:r>
              <a:rPr lang="en-US" sz="2400" dirty="0" smtClean="0">
                <a:solidFill>
                  <a:prstClr val="black"/>
                </a:solidFill>
              </a:rPr>
              <a:t> </a:t>
            </a:r>
            <a:r>
              <a:rPr lang="en-US" sz="2400" dirty="0" err="1" smtClean="0">
                <a:solidFill>
                  <a:prstClr val="black"/>
                </a:solidFill>
              </a:rPr>
              <a:t>dem</a:t>
            </a:r>
            <a:r>
              <a:rPr lang="en-US" sz="2400" dirty="0" smtClean="0">
                <a:solidFill>
                  <a:prstClr val="black"/>
                </a:solidFill>
              </a:rPr>
              <a:t> </a:t>
            </a:r>
            <a:r>
              <a:rPr lang="en-US" sz="2400" dirty="0" err="1" smtClean="0">
                <a:solidFill>
                  <a:prstClr val="black"/>
                </a:solidFill>
              </a:rPr>
              <a:t>Teig</a:t>
            </a:r>
            <a:r>
              <a:rPr lang="en-US" sz="2400" dirty="0" smtClean="0">
                <a:solidFill>
                  <a:prstClr val="black"/>
                </a:solidFill>
              </a:rPr>
              <a:t> </a:t>
            </a:r>
            <a:r>
              <a:rPr lang="en-US" sz="2400" dirty="0" err="1" smtClean="0">
                <a:solidFill>
                  <a:prstClr val="black"/>
                </a:solidFill>
              </a:rPr>
              <a:t>formen</a:t>
            </a:r>
            <a:r>
              <a:rPr lang="en-US" sz="2400" dirty="0" smtClean="0">
                <a:solidFill>
                  <a:prstClr val="black"/>
                </a:solidFill>
              </a:rPr>
              <a:t>.</a:t>
            </a:r>
            <a:endParaRPr lang="ru-RU" sz="2400" dirty="0">
              <a:solidFill>
                <a:prstClr val="black"/>
              </a:solidFill>
            </a:endParaRPr>
          </a:p>
        </p:txBody>
      </p:sp>
      <p:sp>
        <p:nvSpPr>
          <p:cNvPr id="8" name="Прямоугольник 7"/>
          <p:cNvSpPr/>
          <p:nvPr/>
        </p:nvSpPr>
        <p:spPr>
          <a:xfrm>
            <a:off x="539552" y="1268760"/>
            <a:ext cx="2880320"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Butter </a:t>
            </a:r>
            <a:r>
              <a:rPr lang="en-US" sz="2400" dirty="0" err="1" smtClean="0">
                <a:solidFill>
                  <a:prstClr val="black"/>
                </a:solidFill>
              </a:rPr>
              <a:t>mit</a:t>
            </a:r>
            <a:r>
              <a:rPr lang="en-US" sz="2400" dirty="0" smtClean="0">
                <a:solidFill>
                  <a:prstClr val="black"/>
                </a:solidFill>
              </a:rPr>
              <a:t> </a:t>
            </a:r>
            <a:r>
              <a:rPr lang="en-US" sz="2400" dirty="0" err="1" smtClean="0">
                <a:solidFill>
                  <a:prstClr val="black"/>
                </a:solidFill>
              </a:rPr>
              <a:t>Milch</a:t>
            </a:r>
            <a:r>
              <a:rPr lang="en-US" sz="2400" dirty="0" smtClean="0">
                <a:solidFill>
                  <a:prstClr val="black"/>
                </a:solidFill>
              </a:rPr>
              <a:t> </a:t>
            </a:r>
            <a:r>
              <a:rPr lang="en-US" sz="2400" dirty="0" err="1" smtClean="0">
                <a:solidFill>
                  <a:prstClr val="black"/>
                </a:solidFill>
              </a:rPr>
              <a:t>auflaufen</a:t>
            </a:r>
            <a:r>
              <a:rPr lang="en-US" sz="2400" dirty="0" smtClean="0">
                <a:solidFill>
                  <a:prstClr val="black"/>
                </a:solidFill>
              </a:rPr>
              <a:t> </a:t>
            </a:r>
            <a:r>
              <a:rPr lang="en-US" sz="2400" dirty="0" err="1" smtClean="0">
                <a:solidFill>
                  <a:prstClr val="black"/>
                </a:solidFill>
              </a:rPr>
              <a:t>lassen</a:t>
            </a:r>
            <a:r>
              <a:rPr lang="en-US" sz="2400" dirty="0" smtClean="0">
                <a:solidFill>
                  <a:prstClr val="black"/>
                </a:solidFill>
              </a:rPr>
              <a:t>.</a:t>
            </a:r>
            <a:endParaRPr lang="ru-RU" sz="2400" dirty="0">
              <a:solidFill>
                <a:prstClr val="black"/>
              </a:solidFill>
            </a:endParaRPr>
          </a:p>
        </p:txBody>
      </p:sp>
      <p:sp>
        <p:nvSpPr>
          <p:cNvPr id="9" name="Прямоугольник 8"/>
          <p:cNvSpPr/>
          <p:nvPr/>
        </p:nvSpPr>
        <p:spPr>
          <a:xfrm>
            <a:off x="827584" y="4221088"/>
            <a:ext cx="604867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prstClr val="black"/>
                </a:solidFill>
              </a:rPr>
              <a:t>Zukaten</a:t>
            </a:r>
            <a:r>
              <a:rPr lang="en-US" sz="2400" dirty="0" smtClean="0">
                <a:solidFill>
                  <a:prstClr val="black"/>
                </a:solidFill>
              </a:rPr>
              <a:t>, Mandel, </a:t>
            </a:r>
            <a:r>
              <a:rPr lang="en-US" sz="2400" dirty="0" err="1" smtClean="0">
                <a:solidFill>
                  <a:prstClr val="black"/>
                </a:solidFill>
              </a:rPr>
              <a:t>Rosinen</a:t>
            </a:r>
            <a:r>
              <a:rPr lang="en-US" sz="2400" dirty="0" smtClean="0">
                <a:solidFill>
                  <a:prstClr val="black"/>
                </a:solidFill>
              </a:rPr>
              <a:t> </a:t>
            </a:r>
            <a:r>
              <a:rPr lang="en-US" sz="2400" dirty="0" err="1" smtClean="0">
                <a:solidFill>
                  <a:prstClr val="black"/>
                </a:solidFill>
              </a:rPr>
              <a:t>zum</a:t>
            </a:r>
            <a:r>
              <a:rPr lang="en-US" sz="2400" dirty="0" smtClean="0">
                <a:solidFill>
                  <a:prstClr val="black"/>
                </a:solidFill>
              </a:rPr>
              <a:t> </a:t>
            </a:r>
            <a:r>
              <a:rPr lang="en-US" sz="2400" dirty="0" err="1" smtClean="0">
                <a:solidFill>
                  <a:prstClr val="black"/>
                </a:solidFill>
              </a:rPr>
              <a:t>Teig</a:t>
            </a:r>
            <a:r>
              <a:rPr lang="en-US" sz="2400" dirty="0" smtClean="0">
                <a:solidFill>
                  <a:prstClr val="black"/>
                </a:solidFill>
              </a:rPr>
              <a:t> </a:t>
            </a:r>
            <a:r>
              <a:rPr lang="en-US" sz="2400" dirty="0" err="1" smtClean="0">
                <a:solidFill>
                  <a:prstClr val="black"/>
                </a:solidFill>
              </a:rPr>
              <a:t>einkneten</a:t>
            </a:r>
            <a:r>
              <a:rPr lang="en-US" sz="2400" dirty="0" smtClean="0">
                <a:solidFill>
                  <a:prstClr val="black"/>
                </a:solidFill>
              </a:rPr>
              <a:t>.</a:t>
            </a:r>
            <a:endParaRPr lang="ru-RU" sz="2400" dirty="0">
              <a:solidFill>
                <a:prstClr val="black"/>
              </a:solidFill>
            </a:endParaRPr>
          </a:p>
        </p:txBody>
      </p:sp>
      <p:sp>
        <p:nvSpPr>
          <p:cNvPr id="10" name="Прямоугольник 9"/>
          <p:cNvSpPr/>
          <p:nvPr/>
        </p:nvSpPr>
        <p:spPr>
          <a:xfrm>
            <a:off x="683568" y="3559412"/>
            <a:ext cx="6336704" cy="5760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Den </a:t>
            </a:r>
            <a:r>
              <a:rPr lang="en-US" sz="2400" dirty="0" err="1" smtClean="0">
                <a:solidFill>
                  <a:prstClr val="black"/>
                </a:solidFill>
              </a:rPr>
              <a:t>Teig</a:t>
            </a:r>
            <a:r>
              <a:rPr lang="en-US" sz="2400" dirty="0" smtClean="0">
                <a:solidFill>
                  <a:prstClr val="black"/>
                </a:solidFill>
              </a:rPr>
              <a:t> </a:t>
            </a:r>
            <a:r>
              <a:rPr lang="en-US" sz="2400" dirty="0" err="1" smtClean="0">
                <a:solidFill>
                  <a:prstClr val="black"/>
                </a:solidFill>
              </a:rPr>
              <a:t>kneten</a:t>
            </a:r>
            <a:r>
              <a:rPr lang="en-US" sz="2400" dirty="0" smtClean="0">
                <a:solidFill>
                  <a:prstClr val="black"/>
                </a:solidFill>
              </a:rPr>
              <a:t>, </a:t>
            </a:r>
            <a:r>
              <a:rPr lang="en-US" sz="2400" dirty="0" err="1" smtClean="0">
                <a:solidFill>
                  <a:prstClr val="black"/>
                </a:solidFill>
              </a:rPr>
              <a:t>für</a:t>
            </a:r>
            <a:r>
              <a:rPr lang="en-US" sz="2400" dirty="0" smtClean="0">
                <a:solidFill>
                  <a:prstClr val="black"/>
                </a:solidFill>
              </a:rPr>
              <a:t> </a:t>
            </a:r>
            <a:r>
              <a:rPr lang="en-US" sz="2400" dirty="0" err="1" smtClean="0">
                <a:solidFill>
                  <a:prstClr val="black"/>
                </a:solidFill>
              </a:rPr>
              <a:t>eine</a:t>
            </a:r>
            <a:r>
              <a:rPr lang="en-US" sz="2400" dirty="0" smtClean="0">
                <a:solidFill>
                  <a:prstClr val="black"/>
                </a:solidFill>
              </a:rPr>
              <a:t> </a:t>
            </a:r>
            <a:r>
              <a:rPr lang="en-US" sz="2400" dirty="0" err="1" smtClean="0">
                <a:solidFill>
                  <a:prstClr val="black"/>
                </a:solidFill>
              </a:rPr>
              <a:t>Stunde</a:t>
            </a:r>
            <a:r>
              <a:rPr lang="en-US" sz="2400" dirty="0" smtClean="0">
                <a:solidFill>
                  <a:prstClr val="black"/>
                </a:solidFill>
              </a:rPr>
              <a:t> </a:t>
            </a:r>
            <a:r>
              <a:rPr lang="en-US" sz="2400" dirty="0" err="1" smtClean="0">
                <a:solidFill>
                  <a:prstClr val="black"/>
                </a:solidFill>
              </a:rPr>
              <a:t>liegen</a:t>
            </a:r>
            <a:r>
              <a:rPr lang="en-US" sz="2400" dirty="0" smtClean="0">
                <a:solidFill>
                  <a:prstClr val="black"/>
                </a:solidFill>
              </a:rPr>
              <a:t> </a:t>
            </a:r>
            <a:r>
              <a:rPr lang="en-US" sz="2400" dirty="0" err="1" smtClean="0">
                <a:solidFill>
                  <a:prstClr val="black"/>
                </a:solidFill>
              </a:rPr>
              <a:t>lassen</a:t>
            </a:r>
            <a:r>
              <a:rPr lang="en-US" sz="2400" dirty="0" smtClean="0">
                <a:solidFill>
                  <a:prstClr val="black"/>
                </a:solidFill>
              </a:rPr>
              <a:t>.</a:t>
            </a:r>
            <a:endParaRPr lang="ru-RU" sz="2400" dirty="0">
              <a:solidFill>
                <a:prstClr val="black"/>
              </a:solidFill>
            </a:endParaRPr>
          </a:p>
        </p:txBody>
      </p:sp>
      <p:sp>
        <p:nvSpPr>
          <p:cNvPr id="3" name="Прямоугольник 2"/>
          <p:cNvSpPr/>
          <p:nvPr/>
        </p:nvSpPr>
        <p:spPr>
          <a:xfrm>
            <a:off x="6411686" y="5301208"/>
            <a:ext cx="2736304" cy="11521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Den </a:t>
            </a:r>
            <a:r>
              <a:rPr lang="en-US" sz="2400" dirty="0" err="1" smtClean="0">
                <a:solidFill>
                  <a:prstClr val="black"/>
                </a:solidFill>
              </a:rPr>
              <a:t>fertigen</a:t>
            </a:r>
            <a:r>
              <a:rPr lang="en-US" sz="2400" dirty="0" smtClean="0">
                <a:solidFill>
                  <a:prstClr val="black"/>
                </a:solidFill>
              </a:rPr>
              <a:t> </a:t>
            </a:r>
            <a:r>
              <a:rPr lang="en-US" sz="2400" dirty="0" err="1" smtClean="0">
                <a:solidFill>
                  <a:prstClr val="black"/>
                </a:solidFill>
              </a:rPr>
              <a:t>Stollen</a:t>
            </a:r>
            <a:r>
              <a:rPr lang="en-US" sz="2400" dirty="0" smtClean="0">
                <a:solidFill>
                  <a:prstClr val="black"/>
                </a:solidFill>
              </a:rPr>
              <a:t> </a:t>
            </a:r>
            <a:r>
              <a:rPr lang="en-US" sz="2400" dirty="0" err="1" smtClean="0">
                <a:solidFill>
                  <a:prstClr val="black"/>
                </a:solidFill>
              </a:rPr>
              <a:t>mit</a:t>
            </a:r>
            <a:r>
              <a:rPr lang="en-US" sz="2400" dirty="0" smtClean="0">
                <a:solidFill>
                  <a:prstClr val="black"/>
                </a:solidFill>
              </a:rPr>
              <a:t> </a:t>
            </a:r>
            <a:r>
              <a:rPr lang="en-US" sz="2400" dirty="0" err="1" smtClean="0">
                <a:solidFill>
                  <a:prstClr val="black"/>
                </a:solidFill>
              </a:rPr>
              <a:t>Zuckerpuder</a:t>
            </a:r>
            <a:r>
              <a:rPr lang="en-US" sz="2400" dirty="0" smtClean="0">
                <a:solidFill>
                  <a:prstClr val="black"/>
                </a:solidFill>
              </a:rPr>
              <a:t> </a:t>
            </a:r>
            <a:r>
              <a:rPr lang="en-US" sz="2400" dirty="0" err="1" smtClean="0">
                <a:solidFill>
                  <a:prstClr val="black"/>
                </a:solidFill>
              </a:rPr>
              <a:t>bestreuchen</a:t>
            </a:r>
            <a:r>
              <a:rPr lang="en-US" sz="2400" dirty="0" smtClean="0">
                <a:solidFill>
                  <a:prstClr val="black"/>
                </a:solidFill>
              </a:rPr>
              <a:t>.</a:t>
            </a:r>
            <a:endParaRPr lang="ru-RU" sz="2400" dirty="0">
              <a:solidFill>
                <a:prstClr val="black"/>
              </a:solidFill>
            </a:endParaRPr>
          </a:p>
        </p:txBody>
      </p:sp>
      <p:sp>
        <p:nvSpPr>
          <p:cNvPr id="6" name="Прямоугольник 5"/>
          <p:cNvSpPr/>
          <p:nvPr/>
        </p:nvSpPr>
        <p:spPr>
          <a:xfrm>
            <a:off x="215516" y="5877272"/>
            <a:ext cx="6048672"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Ca. 60 </a:t>
            </a:r>
            <a:r>
              <a:rPr lang="en-US" sz="2400" dirty="0" err="1" smtClean="0">
                <a:solidFill>
                  <a:prstClr val="black"/>
                </a:solidFill>
              </a:rPr>
              <a:t>Minuten</a:t>
            </a:r>
            <a:r>
              <a:rPr lang="en-US" sz="2400" dirty="0" smtClean="0">
                <a:solidFill>
                  <a:prstClr val="black"/>
                </a:solidFill>
              </a:rPr>
              <a:t> </a:t>
            </a:r>
            <a:r>
              <a:rPr lang="en-US" sz="2400" dirty="0" err="1" smtClean="0">
                <a:solidFill>
                  <a:prstClr val="black"/>
                </a:solidFill>
              </a:rPr>
              <a:t>im</a:t>
            </a:r>
            <a:r>
              <a:rPr lang="en-US" sz="2400" dirty="0" smtClean="0">
                <a:solidFill>
                  <a:prstClr val="black"/>
                </a:solidFill>
              </a:rPr>
              <a:t> </a:t>
            </a:r>
            <a:r>
              <a:rPr lang="en-US" sz="2400" dirty="0" err="1" smtClean="0">
                <a:solidFill>
                  <a:prstClr val="black"/>
                </a:solidFill>
              </a:rPr>
              <a:t>Backofen</a:t>
            </a:r>
            <a:r>
              <a:rPr lang="en-US" sz="2400" dirty="0" smtClean="0">
                <a:solidFill>
                  <a:prstClr val="black"/>
                </a:solidFill>
              </a:rPr>
              <a:t> </a:t>
            </a:r>
            <a:r>
              <a:rPr lang="en-US" sz="2400" dirty="0" err="1" smtClean="0">
                <a:solidFill>
                  <a:prstClr val="black"/>
                </a:solidFill>
              </a:rPr>
              <a:t>bei</a:t>
            </a:r>
            <a:r>
              <a:rPr lang="en-US" sz="2400" dirty="0" smtClean="0">
                <a:solidFill>
                  <a:prstClr val="black"/>
                </a:solidFill>
              </a:rPr>
              <a:t> 180° </a:t>
            </a:r>
            <a:r>
              <a:rPr lang="en-US" sz="2400" dirty="0" err="1" smtClean="0">
                <a:solidFill>
                  <a:prstClr val="black"/>
                </a:solidFill>
              </a:rPr>
              <a:t>überbacken</a:t>
            </a:r>
            <a:r>
              <a:rPr lang="en-US" sz="2400" dirty="0">
                <a:solidFill>
                  <a:prstClr val="black"/>
                </a:solidFill>
              </a:rPr>
              <a:t>.</a:t>
            </a:r>
            <a:endParaRPr lang="ru-RU" sz="2400" dirty="0">
              <a:solidFill>
                <a:prstClr val="black"/>
              </a:solidFill>
            </a:endParaRPr>
          </a:p>
        </p:txBody>
      </p:sp>
      <p:sp>
        <p:nvSpPr>
          <p:cNvPr id="11" name="Овал 10"/>
          <p:cNvSpPr/>
          <p:nvPr/>
        </p:nvSpPr>
        <p:spPr>
          <a:xfrm>
            <a:off x="287524" y="692696"/>
            <a:ext cx="540060" cy="5760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rgbClr val="FF0000"/>
                </a:solidFill>
              </a:rPr>
              <a:t>1</a:t>
            </a:r>
            <a:endParaRPr lang="ru-RU" sz="3200" b="1" dirty="0">
              <a:solidFill>
                <a:srgbClr val="FF0000"/>
              </a:solidFill>
            </a:endParaRPr>
          </a:p>
        </p:txBody>
      </p:sp>
      <p:sp>
        <p:nvSpPr>
          <p:cNvPr id="12" name="Овал 11"/>
          <p:cNvSpPr/>
          <p:nvPr/>
        </p:nvSpPr>
        <p:spPr>
          <a:xfrm>
            <a:off x="287524" y="1556792"/>
            <a:ext cx="540060" cy="5760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2</a:t>
            </a:r>
            <a:endParaRPr lang="ru-RU" sz="2800" b="1" dirty="0">
              <a:solidFill>
                <a:srgbClr val="FF0000"/>
              </a:solidFill>
            </a:endParaRPr>
          </a:p>
        </p:txBody>
      </p:sp>
      <p:sp>
        <p:nvSpPr>
          <p:cNvPr id="13" name="Овал 12"/>
          <p:cNvSpPr/>
          <p:nvPr/>
        </p:nvSpPr>
        <p:spPr>
          <a:xfrm>
            <a:off x="215516" y="2907703"/>
            <a:ext cx="612068" cy="63083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3</a:t>
            </a:r>
            <a:endParaRPr lang="ru-RU" sz="2800" b="1" dirty="0">
              <a:solidFill>
                <a:srgbClr val="FF0000"/>
              </a:solidFill>
            </a:endParaRPr>
          </a:p>
        </p:txBody>
      </p:sp>
      <p:sp>
        <p:nvSpPr>
          <p:cNvPr id="14" name="Овал 13"/>
          <p:cNvSpPr/>
          <p:nvPr/>
        </p:nvSpPr>
        <p:spPr>
          <a:xfrm>
            <a:off x="370114" y="3645023"/>
            <a:ext cx="574483" cy="5786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4</a:t>
            </a:r>
            <a:endParaRPr lang="ru-RU" sz="2800" b="1" dirty="0">
              <a:solidFill>
                <a:srgbClr val="FF0000"/>
              </a:solidFill>
            </a:endParaRPr>
          </a:p>
        </p:txBody>
      </p:sp>
      <p:sp>
        <p:nvSpPr>
          <p:cNvPr id="15" name="Овал 14"/>
          <p:cNvSpPr/>
          <p:nvPr/>
        </p:nvSpPr>
        <p:spPr>
          <a:xfrm>
            <a:off x="287524" y="4437112"/>
            <a:ext cx="646457" cy="5760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5</a:t>
            </a:r>
            <a:endParaRPr lang="ru-RU" sz="2800" b="1" dirty="0">
              <a:solidFill>
                <a:srgbClr val="FF0000"/>
              </a:solidFill>
            </a:endParaRPr>
          </a:p>
        </p:txBody>
      </p:sp>
      <p:sp>
        <p:nvSpPr>
          <p:cNvPr id="16" name="Овал 15"/>
          <p:cNvSpPr/>
          <p:nvPr/>
        </p:nvSpPr>
        <p:spPr>
          <a:xfrm>
            <a:off x="370114" y="5229200"/>
            <a:ext cx="673494" cy="64807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rgbClr val="FF0000"/>
                </a:solidFill>
              </a:rPr>
              <a:t>6</a:t>
            </a:r>
            <a:endParaRPr lang="ru-RU" sz="3200" b="1" dirty="0">
              <a:solidFill>
                <a:srgbClr val="FF0000"/>
              </a:solidFill>
            </a:endParaRPr>
          </a:p>
        </p:txBody>
      </p:sp>
      <p:sp>
        <p:nvSpPr>
          <p:cNvPr id="17" name="Овал 16"/>
          <p:cNvSpPr/>
          <p:nvPr/>
        </p:nvSpPr>
        <p:spPr>
          <a:xfrm>
            <a:off x="370114" y="6021288"/>
            <a:ext cx="563867" cy="5760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7</a:t>
            </a:r>
            <a:endParaRPr lang="ru-RU" sz="2800" b="1" dirty="0">
              <a:solidFill>
                <a:srgbClr val="FF0000"/>
              </a:solidFill>
            </a:endParaRPr>
          </a:p>
        </p:txBody>
      </p:sp>
      <p:sp>
        <p:nvSpPr>
          <p:cNvPr id="18" name="Овал 17"/>
          <p:cNvSpPr/>
          <p:nvPr/>
        </p:nvSpPr>
        <p:spPr>
          <a:xfrm>
            <a:off x="6264188" y="5877272"/>
            <a:ext cx="612068" cy="5760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8</a:t>
            </a:r>
            <a:endParaRPr lang="ru-RU" sz="2800" b="1" dirty="0">
              <a:solidFill>
                <a:srgbClr val="FF0000"/>
              </a:solidFill>
            </a:endParaRPr>
          </a:p>
        </p:txBody>
      </p:sp>
    </p:spTree>
    <p:extLst>
      <p:ext uri="{BB962C8B-B14F-4D97-AF65-F5344CB8AC3E}">
        <p14:creationId xmlns:p14="http://schemas.microsoft.com/office/powerpoint/2010/main" xmlns="" val="2950729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NRodyakina\Desktop\1220_00493_glueck_zufriedenheit_im_neuen_jahr.jpg"/>
          <p:cNvPicPr>
            <a:picLocks noGrp="1" noChangeAspect="1" noChangeArrowheads="1"/>
          </p:cNvPicPr>
          <p:nvPr>
            <p:ph idx="1"/>
          </p:nvPr>
        </p:nvPicPr>
        <p:blipFill rotWithShape="1">
          <a:blip r:embed="rId2" cstate="email">
            <a:extLst>
              <a:ext uri="{28A0092B-C50C-407E-A947-70E740481C1C}">
                <a14:useLocalDpi xmlns:a14="http://schemas.microsoft.com/office/drawing/2010/main" xmlns="" val="0"/>
              </a:ext>
            </a:extLst>
          </a:blip>
          <a:srcRect/>
          <a:stretch/>
        </p:blipFill>
        <p:spPr bwMode="auto">
          <a:xfrm>
            <a:off x="251520" y="332656"/>
            <a:ext cx="8592752" cy="62646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50149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NRodyakina\Desktop\Frohe-Weihnachten.gif"/>
          <p:cNvPicPr>
            <a:picLocks noGrp="1" noChangeAspect="1" noChangeArrowheads="1" noCrop="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7504" y="116632"/>
            <a:ext cx="8856984" cy="664273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5907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NRodyakina\Desktop\2012-2013\Родякина Н.А\8 класс\Праздники 8 класс\Oktoberfest\800px-Oktoberfest_bierzelt.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35361" y="337926"/>
            <a:ext cx="3161325" cy="237099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NRodyakina\Desktop\2012-2013\Родякина Н.А\8 класс\Праздники 8 класс\Карнавал в Кёльне\FK-Karneval_Koeln_019.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rot="20436940">
            <a:off x="2772261" y="918482"/>
            <a:ext cx="3197696" cy="21270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NRodyakina\Desktop\2012-2013\Родякина Н.А\8 класс\Праздники 8 класс\Праздник вишни\kinder_web_gross.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04636" y="3284984"/>
            <a:ext cx="4535510" cy="3024336"/>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NRodyakina\Desktop\2012-2013\Родякина Н.А\8 класс\Праздники 8 класс\Регата в Киле\746px-420_Class_Dinghies_with_spinnakers.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864561" y="859532"/>
            <a:ext cx="3015645" cy="242545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4982886" y="3495615"/>
            <a:ext cx="3765577" cy="3189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Овал 3"/>
          <p:cNvSpPr/>
          <p:nvPr/>
        </p:nvSpPr>
        <p:spPr>
          <a:xfrm>
            <a:off x="1331640" y="448106"/>
            <a:ext cx="504056" cy="5326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1</a:t>
            </a:r>
            <a:endParaRPr lang="ru-RU" sz="2800" b="1" dirty="0">
              <a:solidFill>
                <a:srgbClr val="FF0000"/>
              </a:solidFill>
            </a:endParaRPr>
          </a:p>
        </p:txBody>
      </p:sp>
      <p:sp>
        <p:nvSpPr>
          <p:cNvPr id="5" name="Овал 4"/>
          <p:cNvSpPr/>
          <p:nvPr/>
        </p:nvSpPr>
        <p:spPr>
          <a:xfrm>
            <a:off x="3203848" y="119675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2</a:t>
            </a:r>
            <a:endParaRPr lang="ru-RU" sz="2400" b="1" dirty="0">
              <a:solidFill>
                <a:srgbClr val="FF0000"/>
              </a:solidFill>
            </a:endParaRPr>
          </a:p>
        </p:txBody>
      </p:sp>
      <p:sp>
        <p:nvSpPr>
          <p:cNvPr id="6" name="Овал 5"/>
          <p:cNvSpPr/>
          <p:nvPr/>
        </p:nvSpPr>
        <p:spPr>
          <a:xfrm>
            <a:off x="6232310" y="2492896"/>
            <a:ext cx="571938"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3</a:t>
            </a:r>
            <a:endParaRPr lang="ru-RU" sz="2400" b="1" dirty="0">
              <a:solidFill>
                <a:srgbClr val="FF0000"/>
              </a:solidFill>
            </a:endParaRPr>
          </a:p>
        </p:txBody>
      </p:sp>
      <p:sp>
        <p:nvSpPr>
          <p:cNvPr id="7" name="Овал 6"/>
          <p:cNvSpPr/>
          <p:nvPr/>
        </p:nvSpPr>
        <p:spPr>
          <a:xfrm>
            <a:off x="611560" y="5229200"/>
            <a:ext cx="576064"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4</a:t>
            </a:r>
            <a:endParaRPr lang="ru-RU" sz="2400" b="1" dirty="0">
              <a:solidFill>
                <a:srgbClr val="FF0000"/>
              </a:solidFill>
            </a:endParaRPr>
          </a:p>
        </p:txBody>
      </p:sp>
      <p:sp>
        <p:nvSpPr>
          <p:cNvPr id="8" name="Овал 7"/>
          <p:cNvSpPr/>
          <p:nvPr/>
        </p:nvSpPr>
        <p:spPr>
          <a:xfrm>
            <a:off x="7740352" y="3717032"/>
            <a:ext cx="504056" cy="5040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5</a:t>
            </a:r>
            <a:endParaRPr lang="ru-RU" sz="2400" b="1" dirty="0">
              <a:solidFill>
                <a:srgbClr val="FF0000"/>
              </a:solidFill>
            </a:endParaRPr>
          </a:p>
        </p:txBody>
      </p:sp>
    </p:spTree>
    <p:extLst>
      <p:ext uri="{BB962C8B-B14F-4D97-AF65-F5344CB8AC3E}">
        <p14:creationId xmlns:p14="http://schemas.microsoft.com/office/powerpoint/2010/main" xmlns="" val="17310287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04664"/>
            <a:ext cx="8568952" cy="6264696"/>
          </a:xfrm>
        </p:spPr>
        <p:txBody>
          <a:bodyPr>
            <a:normAutofit fontScale="92500"/>
          </a:bodyPr>
          <a:lstStyle/>
          <a:p>
            <a:pPr marL="0" indent="0" algn="r">
              <a:buNone/>
            </a:pPr>
            <a:r>
              <a:rPr lang="en-US" dirty="0" smtClean="0">
                <a:latin typeface="Forte" panose="03060902040502070203" pitchFamily="66" charset="0"/>
              </a:rPr>
              <a:t>Ort….., Datum……</a:t>
            </a:r>
          </a:p>
          <a:p>
            <a:pPr marL="0" indent="0">
              <a:buNone/>
            </a:pPr>
            <a:r>
              <a:rPr lang="en-US" dirty="0" err="1" smtClean="0">
                <a:latin typeface="Forte" panose="03060902040502070203" pitchFamily="66" charset="0"/>
              </a:rPr>
              <a:t>Liebe</a:t>
            </a:r>
            <a:r>
              <a:rPr lang="en-US" dirty="0" smtClean="0">
                <a:latin typeface="Forte" panose="03060902040502070203" pitchFamily="66" charset="0"/>
              </a:rPr>
              <a:t>/</a:t>
            </a:r>
            <a:r>
              <a:rPr lang="en-US" dirty="0" err="1" smtClean="0">
                <a:latin typeface="Forte" panose="03060902040502070203" pitchFamily="66" charset="0"/>
              </a:rPr>
              <a:t>Lieber</a:t>
            </a:r>
            <a:r>
              <a:rPr lang="en-US" dirty="0" smtClean="0">
                <a:latin typeface="Forte" panose="03060902040502070203" pitchFamily="66" charset="0"/>
              </a:rPr>
              <a:t>…..</a:t>
            </a:r>
          </a:p>
          <a:p>
            <a:pPr marL="0" indent="0">
              <a:buNone/>
            </a:pPr>
            <a:r>
              <a:rPr lang="en-US" dirty="0" err="1" smtClean="0">
                <a:latin typeface="Forte" panose="03060902040502070203" pitchFamily="66" charset="0"/>
              </a:rPr>
              <a:t>Vielen</a:t>
            </a:r>
            <a:r>
              <a:rPr lang="en-US" dirty="0" smtClean="0">
                <a:latin typeface="Forte" panose="03060902040502070203" pitchFamily="66" charset="0"/>
              </a:rPr>
              <a:t> Dank </a:t>
            </a:r>
            <a:r>
              <a:rPr lang="en-US" dirty="0" err="1" smtClean="0">
                <a:latin typeface="Forte" panose="03060902040502070203" pitchFamily="66" charset="0"/>
              </a:rPr>
              <a:t>für</a:t>
            </a:r>
            <a:r>
              <a:rPr lang="en-US" dirty="0" smtClean="0">
                <a:latin typeface="Forte" panose="03060902040502070203" pitchFamily="66" charset="0"/>
              </a:rPr>
              <a:t> </a:t>
            </a:r>
            <a:r>
              <a:rPr lang="en-US" dirty="0" err="1" smtClean="0">
                <a:latin typeface="Forte" panose="03060902040502070203" pitchFamily="66" charset="0"/>
              </a:rPr>
              <a:t>Deinen</a:t>
            </a:r>
            <a:r>
              <a:rPr lang="en-US" dirty="0" smtClean="0">
                <a:latin typeface="Forte" panose="03060902040502070203" pitchFamily="66" charset="0"/>
              </a:rPr>
              <a:t> </a:t>
            </a:r>
            <a:r>
              <a:rPr lang="en-US" dirty="0" err="1" smtClean="0">
                <a:latin typeface="Forte" panose="03060902040502070203" pitchFamily="66" charset="0"/>
              </a:rPr>
              <a:t>letzten</a:t>
            </a:r>
            <a:r>
              <a:rPr lang="en-US" dirty="0" smtClean="0">
                <a:latin typeface="Forte" panose="03060902040502070203" pitchFamily="66" charset="0"/>
              </a:rPr>
              <a:t> Brief. Du </a:t>
            </a:r>
            <a:r>
              <a:rPr lang="en-US" dirty="0" err="1" smtClean="0">
                <a:latin typeface="Forte" panose="03060902040502070203" pitchFamily="66" charset="0"/>
              </a:rPr>
              <a:t>fragst</a:t>
            </a:r>
            <a:r>
              <a:rPr lang="en-US" dirty="0" smtClean="0">
                <a:latin typeface="Forte" panose="03060902040502070203" pitchFamily="66" charset="0"/>
              </a:rPr>
              <a:t>, </a:t>
            </a:r>
            <a:r>
              <a:rPr lang="en-US" dirty="0" err="1" smtClean="0">
                <a:latin typeface="Forte" panose="03060902040502070203" pitchFamily="66" charset="0"/>
              </a:rPr>
              <a:t>welche</a:t>
            </a:r>
            <a:r>
              <a:rPr lang="en-US" dirty="0" smtClean="0">
                <a:latin typeface="Forte" panose="03060902040502070203" pitchFamily="66" charset="0"/>
              </a:rPr>
              <a:t> </a:t>
            </a:r>
            <a:r>
              <a:rPr lang="en-US" dirty="0" err="1" smtClean="0">
                <a:latin typeface="Forte" panose="03060902040502070203" pitchFamily="66" charset="0"/>
              </a:rPr>
              <a:t>Feste</a:t>
            </a:r>
            <a:r>
              <a:rPr lang="en-US" dirty="0" smtClean="0">
                <a:latin typeface="Forte" panose="03060902040502070203" pitchFamily="66" charset="0"/>
              </a:rPr>
              <a:t> </a:t>
            </a:r>
            <a:r>
              <a:rPr lang="en-US" dirty="0" err="1" smtClean="0">
                <a:latin typeface="Forte" panose="03060902040502070203" pitchFamily="66" charset="0"/>
              </a:rPr>
              <a:t>sind</a:t>
            </a:r>
            <a:r>
              <a:rPr lang="en-US" dirty="0" smtClean="0">
                <a:latin typeface="Forte" panose="03060902040502070203" pitchFamily="66" charset="0"/>
              </a:rPr>
              <a:t> in Deutschland </a:t>
            </a:r>
            <a:r>
              <a:rPr lang="en-US" dirty="0" err="1" smtClean="0">
                <a:latin typeface="Forte" panose="03060902040502070203" pitchFamily="66" charset="0"/>
              </a:rPr>
              <a:t>besonders</a:t>
            </a:r>
            <a:r>
              <a:rPr lang="en-US" dirty="0" smtClean="0">
                <a:latin typeface="Forte" panose="03060902040502070203" pitchFamily="66" charset="0"/>
              </a:rPr>
              <a:t> </a:t>
            </a:r>
            <a:r>
              <a:rPr lang="en-US" dirty="0" err="1" smtClean="0">
                <a:latin typeface="Forte" panose="03060902040502070203" pitchFamily="66" charset="0"/>
              </a:rPr>
              <a:t>beliebt</a:t>
            </a:r>
            <a:r>
              <a:rPr lang="en-US" dirty="0" smtClean="0">
                <a:latin typeface="Forte" panose="03060902040502070203" pitchFamily="66" charset="0"/>
              </a:rPr>
              <a:t>. ………………………………………………………………………………………………………………………………………………………………………………</a:t>
            </a:r>
            <a:endParaRPr lang="en-US" dirty="0">
              <a:latin typeface="Forte" panose="03060902040502070203" pitchFamily="66" charset="0"/>
            </a:endParaRPr>
          </a:p>
          <a:p>
            <a:pPr marL="0" indent="0">
              <a:buNone/>
            </a:pPr>
            <a:endParaRPr lang="en-US" dirty="0" smtClean="0">
              <a:latin typeface="Forte" panose="03060902040502070203" pitchFamily="66" charset="0"/>
            </a:endParaRPr>
          </a:p>
          <a:p>
            <a:pPr marL="0" indent="0">
              <a:buNone/>
            </a:pPr>
            <a:r>
              <a:rPr lang="en-US" dirty="0" err="1" smtClean="0">
                <a:latin typeface="Forte" panose="03060902040502070203" pitchFamily="66" charset="0"/>
              </a:rPr>
              <a:t>Ich</a:t>
            </a:r>
            <a:r>
              <a:rPr lang="en-US" dirty="0" smtClean="0">
                <a:latin typeface="Forte" panose="03060902040502070203" pitchFamily="66" charset="0"/>
              </a:rPr>
              <a:t> </a:t>
            </a:r>
            <a:r>
              <a:rPr lang="en-US" dirty="0" err="1" smtClean="0">
                <a:latin typeface="Forte" panose="03060902040502070203" pitchFamily="66" charset="0"/>
              </a:rPr>
              <a:t>freue</a:t>
            </a:r>
            <a:r>
              <a:rPr lang="en-US" dirty="0" smtClean="0">
                <a:latin typeface="Forte" panose="03060902040502070203" pitchFamily="66" charset="0"/>
              </a:rPr>
              <a:t> </a:t>
            </a:r>
            <a:r>
              <a:rPr lang="en-US" dirty="0" err="1" smtClean="0">
                <a:latin typeface="Forte" panose="03060902040502070203" pitchFamily="66" charset="0"/>
              </a:rPr>
              <a:t>mich</a:t>
            </a:r>
            <a:r>
              <a:rPr lang="en-US" dirty="0" smtClean="0">
                <a:latin typeface="Forte" panose="03060902040502070203" pitchFamily="66" charset="0"/>
              </a:rPr>
              <a:t> auf </a:t>
            </a:r>
            <a:r>
              <a:rPr lang="en-US" dirty="0" err="1" smtClean="0">
                <a:latin typeface="Forte" panose="03060902040502070203" pitchFamily="66" charset="0"/>
              </a:rPr>
              <a:t>Deine</a:t>
            </a:r>
            <a:r>
              <a:rPr lang="en-US" dirty="0" smtClean="0">
                <a:latin typeface="Forte" panose="03060902040502070203" pitchFamily="66" charset="0"/>
              </a:rPr>
              <a:t> </a:t>
            </a:r>
            <a:r>
              <a:rPr lang="en-US" dirty="0" err="1" smtClean="0">
                <a:latin typeface="Forte" panose="03060902040502070203" pitchFamily="66" charset="0"/>
              </a:rPr>
              <a:t>Antwort</a:t>
            </a:r>
            <a:r>
              <a:rPr lang="en-US" dirty="0" smtClean="0">
                <a:latin typeface="Forte" panose="03060902040502070203" pitchFamily="66" charset="0"/>
              </a:rPr>
              <a:t>.</a:t>
            </a:r>
          </a:p>
          <a:p>
            <a:pPr marL="0" indent="0">
              <a:buNone/>
            </a:pPr>
            <a:r>
              <a:rPr lang="en-US" dirty="0" err="1" smtClean="0">
                <a:latin typeface="Forte" panose="03060902040502070203" pitchFamily="66" charset="0"/>
              </a:rPr>
              <a:t>Viele</a:t>
            </a:r>
            <a:r>
              <a:rPr lang="en-US" dirty="0" smtClean="0">
                <a:latin typeface="Forte" panose="03060902040502070203" pitchFamily="66" charset="0"/>
              </a:rPr>
              <a:t> </a:t>
            </a:r>
            <a:r>
              <a:rPr lang="en-US" dirty="0" err="1" smtClean="0">
                <a:latin typeface="Forte" panose="03060902040502070203" pitchFamily="66" charset="0"/>
              </a:rPr>
              <a:t>Grüße</a:t>
            </a:r>
            <a:r>
              <a:rPr lang="en-US" dirty="0" smtClean="0">
                <a:latin typeface="Forte" panose="03060902040502070203" pitchFamily="66" charset="0"/>
              </a:rPr>
              <a:t>!</a:t>
            </a:r>
          </a:p>
          <a:p>
            <a:pPr marL="0" indent="0">
              <a:buNone/>
            </a:pPr>
            <a:r>
              <a:rPr lang="en-US" dirty="0" err="1" smtClean="0">
                <a:latin typeface="Forte" panose="03060902040502070203" pitchFamily="66" charset="0"/>
              </a:rPr>
              <a:t>Dein</a:t>
            </a:r>
            <a:r>
              <a:rPr lang="en-US" dirty="0" smtClean="0">
                <a:latin typeface="Forte" panose="03060902040502070203" pitchFamily="66" charset="0"/>
              </a:rPr>
              <a:t> …..                          </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bis</a:t>
            </a:r>
            <a:r>
              <a:rPr lang="en-US" dirty="0" smtClean="0">
                <a:latin typeface="Times New Roman" panose="02020603050405020304" pitchFamily="18" charset="0"/>
                <a:cs typeface="Times New Roman" panose="02020603050405020304" pitchFamily="18" charset="0"/>
              </a:rPr>
              <a:t> 80 </a:t>
            </a:r>
            <a:r>
              <a:rPr lang="en-US" smtClean="0">
                <a:latin typeface="Times New Roman" panose="02020603050405020304" pitchFamily="18" charset="0"/>
                <a:cs typeface="Times New Roman" panose="02020603050405020304" pitchFamily="18" charset="0"/>
              </a:rPr>
              <a:t>Wörter)</a:t>
            </a:r>
            <a:endParaRPr lang="ru-RU" dirty="0"/>
          </a:p>
        </p:txBody>
      </p:sp>
    </p:spTree>
    <p:extLst>
      <p:ext uri="{BB962C8B-B14F-4D97-AF65-F5344CB8AC3E}">
        <p14:creationId xmlns:p14="http://schemas.microsoft.com/office/powerpoint/2010/main" xmlns="" val="2949805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de-DE" dirty="0" smtClean="0">
                <a:hlinkClick r:id="rId2"/>
              </a:rPr>
              <a:t>http://www.elion.ee/docs/joulukaart/rus/</a:t>
            </a:r>
            <a:endParaRPr lang="de-DE" dirty="0" smtClean="0"/>
          </a:p>
          <a:p>
            <a:pPr marL="0" indent="0">
              <a:buNone/>
            </a:pPr>
            <a:endParaRPr lang="de-DE" dirty="0" smtClean="0"/>
          </a:p>
          <a:p>
            <a:pPr marL="0" indent="0">
              <a:buNone/>
            </a:pPr>
            <a:endParaRPr lang="ru-RU" dirty="0"/>
          </a:p>
        </p:txBody>
      </p:sp>
    </p:spTree>
    <p:extLst>
      <p:ext uri="{BB962C8B-B14F-4D97-AF65-F5344CB8AC3E}">
        <p14:creationId xmlns:p14="http://schemas.microsoft.com/office/powerpoint/2010/main" xmlns="" val="27450491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NRodyakina\Desktop\12.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7504" y="332656"/>
            <a:ext cx="8778135" cy="58326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7270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098" name="Picture 2" descr="C:\Users\NRodyakina\Desktop\d47f232ee7aec6cf3bee502dd75b51f8.jpg"/>
          <p:cNvPicPr>
            <a:picLocks noGrp="1" noChangeAspect="1" noChangeArrowheads="1"/>
          </p:cNvPicPr>
          <p:nvPr>
            <p:ph idx="1"/>
          </p:nvPr>
        </p:nvPicPr>
        <p:blipFill rotWithShape="1">
          <a:blip r:embed="rId2" cstate="email">
            <a:extLst>
              <a:ext uri="{28A0092B-C50C-407E-A947-70E740481C1C}">
                <a14:useLocalDpi xmlns:a14="http://schemas.microsoft.com/office/drawing/2010/main" xmlns="" val="0"/>
              </a:ext>
            </a:extLst>
          </a:blip>
          <a:srcRect/>
          <a:stretch/>
        </p:blipFill>
        <p:spPr bwMode="auto">
          <a:xfrm>
            <a:off x="899592" y="908720"/>
            <a:ext cx="7560840" cy="49955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89517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068960"/>
            <a:ext cx="8640960" cy="3789040"/>
          </a:xfrm>
        </p:spPr>
        <p:txBody>
          <a:bodyPr>
            <a:noAutofit/>
          </a:bodyPr>
          <a:lstStyle/>
          <a:p>
            <a:pPr lvl="0">
              <a:spcBef>
                <a:spcPct val="20000"/>
              </a:spcBef>
            </a:pPr>
            <a:r>
              <a:rPr lang="en-US" sz="2400" dirty="0">
                <a:solidFill>
                  <a:prstClr val="black"/>
                </a:solidFill>
                <a:latin typeface="Times New Roman" pitchFamily="18" charset="0"/>
                <a:cs typeface="Times New Roman" pitchFamily="18" charset="0"/>
              </a:rPr>
              <a:t>Die Kinder </a:t>
            </a:r>
            <a:r>
              <a:rPr lang="en-US" sz="2400" dirty="0" err="1">
                <a:solidFill>
                  <a:prstClr val="black"/>
                </a:solidFill>
                <a:latin typeface="Times New Roman" pitchFamily="18" charset="0"/>
                <a:cs typeface="Times New Roman" pitchFamily="18" charset="0"/>
              </a:rPr>
              <a:t>bekommen</a:t>
            </a:r>
            <a:r>
              <a:rPr lang="en-US" sz="2400" dirty="0">
                <a:solidFill>
                  <a:prstClr val="black"/>
                </a:solidFill>
                <a:latin typeface="Times New Roman" pitchFamily="18" charset="0"/>
                <a:cs typeface="Times New Roman" pitchFamily="18" charset="0"/>
              </a:rPr>
              <a:t> von </a:t>
            </a:r>
            <a:r>
              <a:rPr lang="en-US" sz="2400" dirty="0" err="1">
                <a:solidFill>
                  <a:prstClr val="black"/>
                </a:solidFill>
                <a:latin typeface="Times New Roman" pitchFamily="18" charset="0"/>
                <a:cs typeface="Times New Roman" pitchFamily="18" charset="0"/>
              </a:rPr>
              <a:t>Eltern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einen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besonderen</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__________, </a:t>
            </a:r>
            <a:r>
              <a:rPr lang="en-US" sz="2400" dirty="0" err="1">
                <a:solidFill>
                  <a:prstClr val="black"/>
                </a:solidFill>
                <a:latin typeface="Times New Roman" pitchFamily="18" charset="0"/>
                <a:cs typeface="Times New Roman" pitchFamily="18" charset="0"/>
              </a:rPr>
              <a:t>er</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heißt</a:t>
            </a:r>
            <a:r>
              <a:rPr lang="en-US" sz="2400" dirty="0">
                <a:solidFill>
                  <a:prstClr val="black"/>
                </a:solidFill>
                <a:latin typeface="Times New Roman" pitchFamily="18" charset="0"/>
                <a:cs typeface="Times New Roman" pitchFamily="18" charset="0"/>
              </a:rPr>
              <a:t> __________. </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Er</a:t>
            </a:r>
            <a:r>
              <a:rPr lang="en-US" sz="2400" dirty="0" smtClean="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hat 24 </a:t>
            </a:r>
            <a:r>
              <a:rPr lang="en-US" sz="2400" dirty="0" err="1">
                <a:solidFill>
                  <a:prstClr val="black"/>
                </a:solidFill>
                <a:latin typeface="Times New Roman" pitchFamily="18" charset="0"/>
                <a:cs typeface="Times New Roman" pitchFamily="18" charset="0"/>
              </a:rPr>
              <a:t>kleine</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___________. </a:t>
            </a:r>
            <a:r>
              <a:rPr lang="en-US" sz="2400" dirty="0" err="1">
                <a:solidFill>
                  <a:prstClr val="black"/>
                </a:solidFill>
                <a:latin typeface="Times New Roman" pitchFamily="18" charset="0"/>
                <a:cs typeface="Times New Roman" pitchFamily="18" charset="0"/>
              </a:rPr>
              <a:t>Wozu</a:t>
            </a:r>
            <a:r>
              <a:rPr lang="en-US" sz="2400" dirty="0">
                <a:solidFill>
                  <a:prstClr val="black"/>
                </a:solidFill>
                <a:latin typeface="Times New Roman" pitchFamily="18" charset="0"/>
                <a:cs typeface="Times New Roman" pitchFamily="18" charset="0"/>
              </a:rPr>
              <a:t>? Das Kind muss </a:t>
            </a:r>
            <a:r>
              <a:rPr lang="en-US" sz="2400" dirty="0" err="1">
                <a:solidFill>
                  <a:prstClr val="black"/>
                </a:solidFill>
                <a:latin typeface="Times New Roman" pitchFamily="18" charset="0"/>
                <a:cs typeface="Times New Roman" pitchFamily="18" charset="0"/>
              </a:rPr>
              <a:t>jeden</a:t>
            </a:r>
            <a:r>
              <a:rPr lang="en-US" sz="2400" dirty="0">
                <a:solidFill>
                  <a:prstClr val="black"/>
                </a:solidFill>
                <a:latin typeface="Times New Roman" pitchFamily="18" charset="0"/>
                <a:cs typeface="Times New Roman" pitchFamily="18" charset="0"/>
              </a:rPr>
              <a:t> Tag </a:t>
            </a:r>
            <a:r>
              <a:rPr lang="en-US" sz="2400" dirty="0" err="1">
                <a:solidFill>
                  <a:prstClr val="black"/>
                </a:solidFill>
                <a:latin typeface="Times New Roman" pitchFamily="18" charset="0"/>
                <a:cs typeface="Times New Roman" pitchFamily="18" charset="0"/>
              </a:rPr>
              <a:t>ab</a:t>
            </a:r>
            <a:r>
              <a:rPr lang="en-US" sz="2400" dirty="0">
                <a:solidFill>
                  <a:prstClr val="black"/>
                </a:solidFill>
                <a:latin typeface="Times New Roman" pitchFamily="18" charset="0"/>
                <a:cs typeface="Times New Roman" pitchFamily="18" charset="0"/>
              </a:rPr>
              <a:t> 1. </a:t>
            </a:r>
            <a:r>
              <a:rPr lang="en-US" sz="2400" dirty="0" err="1">
                <a:solidFill>
                  <a:prstClr val="black"/>
                </a:solidFill>
                <a:latin typeface="Times New Roman" pitchFamily="18" charset="0"/>
                <a:cs typeface="Times New Roman" pitchFamily="18" charset="0"/>
              </a:rPr>
              <a:t>Dezember</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nur</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ein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Fensterchen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aufmachen</a:t>
            </a:r>
            <a:r>
              <a:rPr lang="en-US" sz="2400" dirty="0">
                <a:solidFill>
                  <a:prstClr val="black"/>
                </a:solidFill>
                <a:latin typeface="Times New Roman" pitchFamily="18" charset="0"/>
                <a:cs typeface="Times New Roman" pitchFamily="18" charset="0"/>
              </a:rPr>
              <a:t>. Hinter </a:t>
            </a:r>
            <a:r>
              <a:rPr lang="en-US" sz="2400" dirty="0" err="1">
                <a:solidFill>
                  <a:prstClr val="black"/>
                </a:solidFill>
                <a:latin typeface="Times New Roman" pitchFamily="18" charset="0"/>
                <a:cs typeface="Times New Roman" pitchFamily="18" charset="0"/>
              </a:rPr>
              <a:t>dem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Fenster</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ist</a:t>
            </a:r>
            <a:r>
              <a:rPr lang="en-US" sz="2400" dirty="0">
                <a:solidFill>
                  <a:prstClr val="black"/>
                </a:solidFill>
                <a:latin typeface="Times New Roman" pitchFamily="18" charset="0"/>
                <a:cs typeface="Times New Roman" pitchFamily="18" charset="0"/>
              </a:rPr>
              <a:t> ____________ </a:t>
            </a:r>
            <a:r>
              <a:rPr lang="en-US" sz="2400" dirty="0" err="1">
                <a:solidFill>
                  <a:prstClr val="black"/>
                </a:solidFill>
                <a:latin typeface="Times New Roman" pitchFamily="18" charset="0"/>
                <a:cs typeface="Times New Roman" pitchFamily="18" charset="0"/>
              </a:rPr>
              <a:t>mit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einem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Weihnachtsmotiv</a:t>
            </a:r>
            <a:r>
              <a:rPr lang="en-US" sz="2400" dirty="0">
                <a:solidFill>
                  <a:prstClr val="black"/>
                </a:solidFill>
                <a:latin typeface="Times New Roman" pitchFamily="18" charset="0"/>
                <a:cs typeface="Times New Roman" pitchFamily="18" charset="0"/>
              </a:rPr>
              <a:t>. Der Sinn </a:t>
            </a:r>
            <a:r>
              <a:rPr lang="en-US" sz="2400" dirty="0" err="1">
                <a:solidFill>
                  <a:prstClr val="black"/>
                </a:solidFill>
                <a:latin typeface="Times New Roman" pitchFamily="18" charset="0"/>
                <a:cs typeface="Times New Roman" pitchFamily="18" charset="0"/>
              </a:rPr>
              <a:t>dieser</a:t>
            </a:r>
            <a:r>
              <a:rPr lang="en-US" sz="2400" dirty="0">
                <a:solidFill>
                  <a:prstClr val="black"/>
                </a:solidFill>
                <a:latin typeface="Times New Roman" pitchFamily="18" charset="0"/>
                <a:cs typeface="Times New Roman" pitchFamily="18" charset="0"/>
              </a:rPr>
              <a:t> Tradition </a:t>
            </a:r>
            <a:r>
              <a:rPr lang="en-US" sz="2400" dirty="0" err="1">
                <a:solidFill>
                  <a:prstClr val="black"/>
                </a:solidFill>
                <a:latin typeface="Times New Roman" pitchFamily="18" charset="0"/>
                <a:cs typeface="Times New Roman" pitchFamily="18" charset="0"/>
              </a:rPr>
              <a:t>besteht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nicht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darin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dass</a:t>
            </a:r>
            <a:r>
              <a:rPr lang="en-US" sz="2400" dirty="0">
                <a:solidFill>
                  <a:prstClr val="black"/>
                </a:solidFill>
                <a:latin typeface="Times New Roman" pitchFamily="18" charset="0"/>
                <a:cs typeface="Times New Roman" pitchFamily="18" charset="0"/>
              </a:rPr>
              <a:t> die Kinder </a:t>
            </a:r>
            <a:r>
              <a:rPr lang="en-US" sz="2400" dirty="0" smtClean="0">
                <a:solidFill>
                  <a:prstClr val="black"/>
                </a:solidFill>
                <a:latin typeface="Times New Roman" pitchFamily="18" charset="0"/>
                <a:cs typeface="Times New Roman" pitchFamily="18" charset="0"/>
              </a:rPr>
              <a:t>_______________ </a:t>
            </a:r>
            <a:r>
              <a:rPr lang="en-US" sz="2400" dirty="0" err="1">
                <a:solidFill>
                  <a:prstClr val="black"/>
                </a:solidFill>
                <a:latin typeface="Times New Roman" pitchFamily="18" charset="0"/>
                <a:cs typeface="Times New Roman" pitchFamily="18" charset="0"/>
              </a:rPr>
              <a:t>essen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Es</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ist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wichtig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dass</a:t>
            </a:r>
            <a:r>
              <a:rPr lang="en-US" sz="2400" dirty="0">
                <a:solidFill>
                  <a:prstClr val="black"/>
                </a:solidFill>
                <a:latin typeface="Times New Roman" pitchFamily="18" charset="0"/>
                <a:cs typeface="Times New Roman" pitchFamily="18" charset="0"/>
              </a:rPr>
              <a:t> die Kinder auf ____________ </a:t>
            </a:r>
            <a:r>
              <a:rPr lang="en-US" sz="2400" dirty="0" err="1">
                <a:solidFill>
                  <a:prstClr val="black"/>
                </a:solidFill>
                <a:latin typeface="Times New Roman" pitchFamily="18" charset="0"/>
                <a:cs typeface="Times New Roman" pitchFamily="18" charset="0"/>
              </a:rPr>
              <a:t>jeden</a:t>
            </a:r>
            <a:r>
              <a:rPr lang="en-US" sz="2400" dirty="0">
                <a:solidFill>
                  <a:prstClr val="black"/>
                </a:solidFill>
                <a:latin typeface="Times New Roman" pitchFamily="18" charset="0"/>
                <a:cs typeface="Times New Roman" pitchFamily="18" charset="0"/>
              </a:rPr>
              <a:t> Tag </a:t>
            </a:r>
            <a:r>
              <a:rPr lang="en-US" sz="2400" dirty="0" err="1">
                <a:solidFill>
                  <a:prstClr val="black"/>
                </a:solidFill>
                <a:latin typeface="Times New Roman" pitchFamily="18" charset="0"/>
                <a:cs typeface="Times New Roman" pitchFamily="18" charset="0"/>
              </a:rPr>
              <a:t>warten</a:t>
            </a:r>
            <a:r>
              <a:rPr lang="en-US" sz="2400" dirty="0">
                <a:solidFill>
                  <a:prstClr val="black"/>
                </a:solidFill>
                <a:latin typeface="Times New Roman" pitchFamily="18" charset="0"/>
                <a:cs typeface="Times New Roman" pitchFamily="18" charset="0"/>
              </a:rPr>
              <a:t>. Am 24. </a:t>
            </a:r>
            <a:r>
              <a:rPr lang="en-US" sz="2400" dirty="0" err="1">
                <a:solidFill>
                  <a:prstClr val="black"/>
                </a:solidFill>
                <a:latin typeface="Times New Roman" pitchFamily="18" charset="0"/>
                <a:cs typeface="Times New Roman" pitchFamily="18" charset="0"/>
              </a:rPr>
              <a:t>Dezember</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wird</a:t>
            </a:r>
            <a:r>
              <a:rPr lang="en-US" sz="2400" dirty="0">
                <a:solidFill>
                  <a:prstClr val="black"/>
                </a:solidFill>
                <a:latin typeface="Times New Roman" pitchFamily="18" charset="0"/>
                <a:cs typeface="Times New Roman" pitchFamily="18" charset="0"/>
              </a:rPr>
              <a:t> das </a:t>
            </a:r>
            <a:r>
              <a:rPr lang="en-US" sz="2400" dirty="0" err="1">
                <a:solidFill>
                  <a:prstClr val="black"/>
                </a:solidFill>
                <a:latin typeface="Times New Roman" pitchFamily="18" charset="0"/>
                <a:cs typeface="Times New Roman" pitchFamily="18" charset="0"/>
              </a:rPr>
              <a:t>letzte</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Fenster</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geöffnet</a:t>
            </a:r>
            <a:r>
              <a:rPr lang="en-US" sz="2400" dirty="0">
                <a:solidFill>
                  <a:prstClr val="black"/>
                </a:solidFill>
                <a:latin typeface="Times New Roman" pitchFamily="18" charset="0"/>
                <a:cs typeface="Times New Roman" pitchFamily="18" charset="0"/>
              </a:rPr>
              <a:t> und da </a:t>
            </a:r>
            <a:r>
              <a:rPr lang="en-US" sz="2400" dirty="0" err="1">
                <a:solidFill>
                  <a:prstClr val="black"/>
                </a:solidFill>
                <a:latin typeface="Times New Roman" pitchFamily="18" charset="0"/>
                <a:cs typeface="Times New Roman" pitchFamily="18" charset="0"/>
              </a:rPr>
              <a:t>beginnt</a:t>
            </a:r>
            <a:r>
              <a:rPr lang="en-US" sz="2400" dirty="0">
                <a:solidFill>
                  <a:prstClr val="black"/>
                </a:solidFill>
                <a:latin typeface="Times New Roman" pitchFamily="18" charset="0"/>
                <a:cs typeface="Times New Roman" pitchFamily="18" charset="0"/>
              </a:rPr>
              <a:t> der __________. </a:t>
            </a:r>
            <a:r>
              <a:rPr lang="en-US" sz="2400" dirty="0" err="1">
                <a:solidFill>
                  <a:prstClr val="black"/>
                </a:solidFill>
                <a:latin typeface="Times New Roman" pitchFamily="18" charset="0"/>
                <a:cs typeface="Times New Roman" pitchFamily="18" charset="0"/>
              </a:rPr>
              <a:t>Spät</a:t>
            </a:r>
            <a:r>
              <a:rPr lang="en-US" sz="2400" dirty="0">
                <a:solidFill>
                  <a:prstClr val="black"/>
                </a:solidFill>
                <a:latin typeface="Times New Roman" pitchFamily="18" charset="0"/>
                <a:cs typeface="Times New Roman" pitchFamily="18" charset="0"/>
              </a:rPr>
              <a:t> am </a:t>
            </a:r>
            <a:r>
              <a:rPr lang="en-US" sz="2400" dirty="0" err="1">
                <a:solidFill>
                  <a:prstClr val="black"/>
                </a:solidFill>
                <a:latin typeface="Times New Roman" pitchFamily="18" charset="0"/>
                <a:cs typeface="Times New Roman" pitchFamily="18" charset="0"/>
              </a:rPr>
              <a:t>Abend</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gehen</a:t>
            </a:r>
            <a:r>
              <a:rPr lang="en-US" sz="2400" dirty="0">
                <a:solidFill>
                  <a:prstClr val="black"/>
                </a:solidFill>
                <a:latin typeface="Times New Roman" pitchFamily="18" charset="0"/>
                <a:cs typeface="Times New Roman" pitchFamily="18" charset="0"/>
              </a:rPr>
              <a:t> die </a:t>
            </a:r>
            <a:r>
              <a:rPr lang="en-US" sz="2400" dirty="0" err="1">
                <a:solidFill>
                  <a:prstClr val="black"/>
                </a:solidFill>
                <a:latin typeface="Times New Roman" pitchFamily="18" charset="0"/>
                <a:cs typeface="Times New Roman" pitchFamily="18" charset="0"/>
              </a:rPr>
              <a:t>Familien</a:t>
            </a:r>
            <a:r>
              <a:rPr lang="en-US" sz="2400" dirty="0">
                <a:solidFill>
                  <a:prstClr val="black"/>
                </a:solidFill>
                <a:latin typeface="Times New Roman" pitchFamily="18" charset="0"/>
                <a:cs typeface="Times New Roman" pitchFamily="18" charset="0"/>
              </a:rPr>
              <a:t> in die </a:t>
            </a:r>
            <a:r>
              <a:rPr lang="en-US" sz="2400" dirty="0" smtClean="0">
                <a:solidFill>
                  <a:prstClr val="black"/>
                </a:solidFill>
                <a:latin typeface="Times New Roman" pitchFamily="18" charset="0"/>
                <a:cs typeface="Times New Roman" pitchFamily="18" charset="0"/>
              </a:rPr>
              <a:t>__________, </a:t>
            </a:r>
            <a:r>
              <a:rPr lang="en-US" sz="2400" dirty="0">
                <a:solidFill>
                  <a:prstClr val="black"/>
                </a:solidFill>
                <a:latin typeface="Times New Roman" pitchFamily="18" charset="0"/>
                <a:cs typeface="Times New Roman" pitchFamily="18" charset="0"/>
              </a:rPr>
              <a:t>um </a:t>
            </a:r>
            <a:r>
              <a:rPr lang="en-US" sz="2400" dirty="0" err="1">
                <a:solidFill>
                  <a:prstClr val="black"/>
                </a:solidFill>
                <a:latin typeface="Times New Roman" pitchFamily="18" charset="0"/>
                <a:cs typeface="Times New Roman" pitchFamily="18" charset="0"/>
              </a:rPr>
              <a:t>Weihnachten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zu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feiern</a:t>
            </a:r>
            <a:r>
              <a:rPr lang="en-US" sz="2400" dirty="0">
                <a:solidFill>
                  <a:prstClr val="black"/>
                </a:solidFill>
                <a:latin typeface="Times New Roman" pitchFamily="18" charset="0"/>
                <a:cs typeface="Times New Roman" pitchFamily="18" charset="0"/>
              </a:rPr>
              <a:t>.</a:t>
            </a:r>
            <a:br>
              <a:rPr lang="en-US" sz="2400" dirty="0">
                <a:solidFill>
                  <a:prstClr val="black"/>
                </a:solidFill>
                <a:latin typeface="Times New Roman" pitchFamily="18" charset="0"/>
                <a:cs typeface="Times New Roman" pitchFamily="18" charset="0"/>
              </a:rPr>
            </a:br>
            <a:endParaRPr lang="ru-RU" sz="2400" dirty="0"/>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43608" y="157808"/>
            <a:ext cx="3600400" cy="2697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148064" y="113454"/>
            <a:ext cx="2845300" cy="2962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6804248" y="2950927"/>
            <a:ext cx="1512168" cy="353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Kalender</a:t>
            </a:r>
            <a:endParaRPr lang="ru-RU" sz="2000" b="1" dirty="0">
              <a:solidFill>
                <a:srgbClr val="FF0000"/>
              </a:solidFill>
            </a:endParaRPr>
          </a:p>
        </p:txBody>
      </p:sp>
      <p:sp>
        <p:nvSpPr>
          <p:cNvPr id="5" name="Прямоугольник 4"/>
          <p:cNvSpPr/>
          <p:nvPr/>
        </p:nvSpPr>
        <p:spPr>
          <a:xfrm>
            <a:off x="1187624" y="3298375"/>
            <a:ext cx="201622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Adventskalender</a:t>
            </a:r>
            <a:endParaRPr lang="ru-RU" b="1" dirty="0">
              <a:solidFill>
                <a:srgbClr val="FF0000"/>
              </a:solidFill>
            </a:endParaRPr>
          </a:p>
        </p:txBody>
      </p:sp>
      <p:sp>
        <p:nvSpPr>
          <p:cNvPr id="6" name="Прямоугольник 5"/>
          <p:cNvSpPr/>
          <p:nvPr/>
        </p:nvSpPr>
        <p:spPr>
          <a:xfrm>
            <a:off x="5292080" y="3356992"/>
            <a:ext cx="1512168" cy="3734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Fensterchen</a:t>
            </a:r>
            <a:r>
              <a:rPr lang="en-US" sz="2000" b="1" dirty="0" smtClean="0">
                <a:solidFill>
                  <a:srgbClr val="FF0000"/>
                </a:solidFill>
              </a:rPr>
              <a:t> </a:t>
            </a:r>
            <a:endParaRPr lang="ru-RU" sz="2000" b="1" dirty="0">
              <a:solidFill>
                <a:srgbClr val="FF0000"/>
              </a:solidFill>
            </a:endParaRPr>
          </a:p>
        </p:txBody>
      </p:sp>
      <p:sp>
        <p:nvSpPr>
          <p:cNvPr id="7" name="Прямоугольник 6"/>
          <p:cNvSpPr/>
          <p:nvPr/>
        </p:nvSpPr>
        <p:spPr>
          <a:xfrm>
            <a:off x="5152933" y="4077072"/>
            <a:ext cx="165618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Schokolade</a:t>
            </a:r>
            <a:endParaRPr lang="ru-RU" sz="2000" b="1" dirty="0">
              <a:solidFill>
                <a:srgbClr val="FF0000"/>
              </a:solidFill>
            </a:endParaRPr>
          </a:p>
        </p:txBody>
      </p:sp>
      <p:sp>
        <p:nvSpPr>
          <p:cNvPr id="8" name="Прямоугольник 7"/>
          <p:cNvSpPr/>
          <p:nvPr/>
        </p:nvSpPr>
        <p:spPr>
          <a:xfrm>
            <a:off x="1835696" y="4725144"/>
            <a:ext cx="1800200"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Schokolade</a:t>
            </a:r>
            <a:endParaRPr lang="ru-RU" sz="2000" b="1" dirty="0">
              <a:solidFill>
                <a:srgbClr val="FF0000"/>
              </a:solidFill>
            </a:endParaRPr>
          </a:p>
        </p:txBody>
      </p:sp>
      <p:sp>
        <p:nvSpPr>
          <p:cNvPr id="9" name="Прямоугольник 8"/>
          <p:cNvSpPr/>
          <p:nvPr/>
        </p:nvSpPr>
        <p:spPr>
          <a:xfrm>
            <a:off x="1043608" y="5157192"/>
            <a:ext cx="1764398"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Weihnachten</a:t>
            </a:r>
            <a:endParaRPr lang="ru-RU" sz="2000" b="1" dirty="0">
              <a:solidFill>
                <a:srgbClr val="FF0000"/>
              </a:solidFill>
            </a:endParaRPr>
          </a:p>
        </p:txBody>
      </p:sp>
      <p:sp>
        <p:nvSpPr>
          <p:cNvPr id="10" name="Прямоугольник 9"/>
          <p:cNvSpPr/>
          <p:nvPr/>
        </p:nvSpPr>
        <p:spPr>
          <a:xfrm>
            <a:off x="5724128" y="5517232"/>
            <a:ext cx="1656184"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0000"/>
                </a:solidFill>
              </a:rPr>
              <a:t>Heiligabend</a:t>
            </a:r>
            <a:endParaRPr lang="ru-RU" sz="2000" b="1" dirty="0">
              <a:solidFill>
                <a:srgbClr val="FF0000"/>
              </a:solidFill>
            </a:endParaRPr>
          </a:p>
        </p:txBody>
      </p:sp>
      <p:sp>
        <p:nvSpPr>
          <p:cNvPr id="11" name="Прямоугольник 10"/>
          <p:cNvSpPr/>
          <p:nvPr/>
        </p:nvSpPr>
        <p:spPr>
          <a:xfrm>
            <a:off x="4650702" y="5899043"/>
            <a:ext cx="1265009"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rPr>
              <a:t>Kirche</a:t>
            </a:r>
            <a:endParaRPr lang="ru-RU" sz="2400" b="1" dirty="0">
              <a:solidFill>
                <a:srgbClr val="FF0000"/>
              </a:solidFill>
            </a:endParaRPr>
          </a:p>
        </p:txBody>
      </p:sp>
    </p:spTree>
    <p:extLst>
      <p:ext uri="{BB962C8B-B14F-4D97-AF65-F5344CB8AC3E}">
        <p14:creationId xmlns:p14="http://schemas.microsoft.com/office/powerpoint/2010/main" xmlns="" val="415611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NRodyakina\Desktop\Adventskalender1.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323528" y="404664"/>
            <a:ext cx="3810000" cy="2543175"/>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NRodyakina\Desktop\800px-Adventkalender_andrea1.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79512" y="3068960"/>
            <a:ext cx="4512501" cy="3384376"/>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Users\NRodyakina\Desktop\340141_bild.jpg"/>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a:stretch/>
        </p:blipFill>
        <p:spPr bwMode="auto">
          <a:xfrm>
            <a:off x="4283968" y="525893"/>
            <a:ext cx="3600400" cy="2522174"/>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C:\Users\NRodyakina\Desktop\ka100277_hol03_still_xl.jpg"/>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a:stretch/>
        </p:blipFill>
        <p:spPr bwMode="auto">
          <a:xfrm>
            <a:off x="5076056" y="3056384"/>
            <a:ext cx="3292475" cy="3352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3698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C:\Users\NRodyakina\Desktop\picmitte.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467544" y="188640"/>
            <a:ext cx="8064896" cy="64193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1785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щелкунчик.mpg">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email"/>
          <a:stretch>
            <a:fillRect/>
          </a:stretch>
        </p:blipFill>
        <p:spPr>
          <a:xfrm>
            <a:off x="0" y="-387424"/>
            <a:ext cx="9144000" cy="7102479"/>
          </a:xfrm>
        </p:spPr>
      </p:pic>
    </p:spTree>
    <p:extLst>
      <p:ext uri="{BB962C8B-B14F-4D97-AF65-F5344CB8AC3E}">
        <p14:creationId xmlns:p14="http://schemas.microsoft.com/office/powerpoint/2010/main" xmlns="" val="1004204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7784" y="116632"/>
            <a:ext cx="3547864" cy="4493096"/>
          </a:xfrm>
        </p:spPr>
        <p:txBody>
          <a:bodyPr>
            <a:normAutofit/>
          </a:bodyPr>
          <a:lstStyle/>
          <a:p>
            <a:pPr algn="l"/>
            <a:r>
              <a:rPr lang="ru-RU" sz="2000" dirty="0" smtClean="0"/>
              <a:t>1)</a:t>
            </a:r>
            <a:r>
              <a:rPr lang="en-US" sz="2000" dirty="0" smtClean="0"/>
              <a:t>Die</a:t>
            </a:r>
            <a:r>
              <a:rPr lang="de-DE" sz="2000" dirty="0" smtClean="0"/>
              <a:t> </a:t>
            </a:r>
            <a:r>
              <a:rPr lang="de-DE" sz="2000" dirty="0"/>
              <a:t>kleine Holzscheit </a:t>
            </a:r>
            <a:r>
              <a:rPr lang="de-DE" sz="2000" dirty="0" smtClean="0"/>
              <a:t>wird ganz rund gemacht.</a:t>
            </a:r>
            <a:br>
              <a:rPr lang="de-DE" sz="2000" dirty="0" smtClean="0"/>
            </a:br>
            <a:r>
              <a:rPr lang="de-DE" sz="2000" dirty="0" smtClean="0"/>
              <a:t>2) Dann werden zwei Kerben auf dem Kopf gemacht.</a:t>
            </a:r>
            <a:br>
              <a:rPr lang="de-DE" sz="2000" dirty="0" smtClean="0"/>
            </a:br>
            <a:r>
              <a:rPr lang="de-DE" sz="2000" dirty="0"/>
              <a:t>3) </a:t>
            </a:r>
            <a:r>
              <a:rPr lang="de-DE" sz="2000" dirty="0" smtClean="0"/>
              <a:t>Dann </a:t>
            </a:r>
            <a:r>
              <a:rPr lang="de-DE" sz="2000" dirty="0"/>
              <a:t>wird das Stück gefräst</a:t>
            </a:r>
            <a:r>
              <a:rPr lang="de-DE" sz="2000" dirty="0" smtClean="0"/>
              <a:t>.</a:t>
            </a:r>
            <a:br>
              <a:rPr lang="de-DE" sz="2000" dirty="0" smtClean="0"/>
            </a:br>
            <a:r>
              <a:rPr lang="de-DE" sz="2000" dirty="0"/>
              <a:t>4) </a:t>
            </a:r>
            <a:r>
              <a:rPr lang="de-DE" sz="2000" dirty="0" smtClean="0"/>
              <a:t>Dann </a:t>
            </a:r>
            <a:r>
              <a:rPr lang="de-DE" sz="2000" dirty="0"/>
              <a:t>kommt ein Hebel ins Loch rein</a:t>
            </a:r>
            <a:r>
              <a:rPr lang="de-DE" sz="2000" dirty="0" smtClean="0"/>
              <a:t>.</a:t>
            </a:r>
            <a:br>
              <a:rPr lang="de-DE" sz="2000" dirty="0" smtClean="0"/>
            </a:br>
            <a:r>
              <a:rPr lang="de-DE" sz="2000" dirty="0"/>
              <a:t>5) Dann macht man </a:t>
            </a:r>
            <a:r>
              <a:rPr lang="de-DE" sz="2000" dirty="0" smtClean="0"/>
              <a:t>dem Nussknacker Arme </a:t>
            </a:r>
            <a:r>
              <a:rPr lang="de-DE" sz="2000" dirty="0"/>
              <a:t>und Beine</a:t>
            </a:r>
            <a:r>
              <a:rPr lang="de-DE" sz="2000" dirty="0" smtClean="0"/>
              <a:t>.</a:t>
            </a:r>
            <a:br>
              <a:rPr lang="de-DE" sz="2000" dirty="0" smtClean="0"/>
            </a:br>
            <a:r>
              <a:rPr lang="de-DE" sz="2000" dirty="0"/>
              <a:t>6) </a:t>
            </a:r>
            <a:r>
              <a:rPr lang="de-DE" sz="2000" dirty="0" smtClean="0"/>
              <a:t>Dann </a:t>
            </a:r>
            <a:r>
              <a:rPr lang="de-DE" sz="2000" dirty="0"/>
              <a:t>wird der Nussknacker von Hand bemalt</a:t>
            </a:r>
            <a:r>
              <a:rPr lang="de-DE" sz="2000" dirty="0" smtClean="0"/>
              <a:t>.</a:t>
            </a:r>
            <a:br>
              <a:rPr lang="de-DE" sz="2000" dirty="0" smtClean="0"/>
            </a:br>
            <a:r>
              <a:rPr lang="de-DE" sz="2000" dirty="0"/>
              <a:t>7) </a:t>
            </a:r>
            <a:r>
              <a:rPr lang="de-DE" sz="2000" dirty="0" smtClean="0"/>
              <a:t>Der </a:t>
            </a:r>
            <a:r>
              <a:rPr lang="de-DE" sz="2000" dirty="0"/>
              <a:t>Bart und </a:t>
            </a:r>
            <a:r>
              <a:rPr lang="de-DE" sz="2000" dirty="0" smtClean="0"/>
              <a:t>das Haar </a:t>
            </a:r>
            <a:r>
              <a:rPr lang="de-DE" sz="2000" dirty="0"/>
              <a:t>werden geklebt.</a:t>
            </a:r>
            <a:endParaRPr lang="ru-RU" sz="2000" dirty="0"/>
          </a:p>
        </p:txBody>
      </p:sp>
      <p:pic>
        <p:nvPicPr>
          <p:cNvPr id="1026" name="Picture 2" descr="C:\Users\NRodyakina\Desktop\Снимок1.JPG"/>
          <p:cNvPicPr>
            <a:picLocks noGrp="1" noChangeAspect="1" noChangeArrowheads="1"/>
          </p:cNvPicPr>
          <p:nvPr>
            <p:ph idx="1"/>
          </p:nvPr>
        </p:nvPicPr>
        <p:blipFill>
          <a:blip r:embed="rId2" cstate="email">
            <a:extLst>
              <a:ext uri="{28A0092B-C50C-407E-A947-70E740481C1C}">
                <a14:useLocalDpi xmlns:a14="http://schemas.microsoft.com/office/drawing/2010/main" xmlns="" val="0"/>
              </a:ext>
            </a:extLst>
          </a:blip>
          <a:srcRect/>
          <a:stretch>
            <a:fillRect/>
          </a:stretch>
        </p:blipFill>
        <p:spPr bwMode="auto">
          <a:xfrm>
            <a:off x="13591" y="620688"/>
            <a:ext cx="2542186" cy="1872208"/>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NRodyakina\Desktop\Снимок2.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344473" y="4770529"/>
            <a:ext cx="2867025" cy="19431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NRodyakina\Desktop\Снимок3.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203848" y="4816202"/>
            <a:ext cx="2971800" cy="19240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NRodyakina\Desktop\Снимок4.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12468" y="2780928"/>
            <a:ext cx="23622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NRodyakina\Desktop\Снимок6.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12468" y="4808629"/>
            <a:ext cx="2962275" cy="1866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NRodyakina\Desktop\Снимок8.JPG"/>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6497369" y="404664"/>
            <a:ext cx="2552204" cy="1832992"/>
          </a:xfrm>
          <a:prstGeom prst="rect">
            <a:avLst/>
          </a:prstGeom>
          <a:noFill/>
          <a:extLst>
            <a:ext uri="{909E8E84-426E-40DD-AFC4-6F175D3DCCD1}">
              <a14:hiddenFill xmlns:a14="http://schemas.microsoft.com/office/drawing/2010/main" xmlns="">
                <a:solidFill>
                  <a:srgbClr val="FFFFFF"/>
                </a:solidFill>
              </a14:hiddenFill>
            </a:ext>
          </a:extLst>
        </p:spPr>
      </p:pic>
      <p:pic>
        <p:nvPicPr>
          <p:cNvPr id="1033" name="Picture 9" descr="C:\Users\NRodyakina\Desktop\Снимок5.JPG"/>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6344473" y="2492896"/>
            <a:ext cx="2705100" cy="202996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Овал 3"/>
          <p:cNvSpPr/>
          <p:nvPr/>
        </p:nvSpPr>
        <p:spPr>
          <a:xfrm>
            <a:off x="112468" y="764704"/>
            <a:ext cx="499092" cy="55645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b="1" dirty="0">
              <a:solidFill>
                <a:srgbClr val="FF0000"/>
              </a:solidFill>
            </a:endParaRPr>
          </a:p>
        </p:txBody>
      </p:sp>
      <p:sp>
        <p:nvSpPr>
          <p:cNvPr id="5" name="Овал 4"/>
          <p:cNvSpPr/>
          <p:nvPr/>
        </p:nvSpPr>
        <p:spPr>
          <a:xfrm>
            <a:off x="1835696" y="2924944"/>
            <a:ext cx="504056" cy="5829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2474668" y="4869160"/>
            <a:ext cx="513156"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508104" y="5490195"/>
            <a:ext cx="523528"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6497369" y="4869160"/>
            <a:ext cx="522903"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8244408" y="2708920"/>
            <a:ext cx="576064" cy="6480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8244408" y="1556792"/>
            <a:ext cx="576064" cy="5760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648441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439</Words>
  <Application>Microsoft Office PowerPoint</Application>
  <PresentationFormat>Экран (4:3)</PresentationFormat>
  <Paragraphs>70</Paragraphs>
  <Slides>21</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Слайд 1</vt:lpstr>
      <vt:lpstr>Слайд 2</vt:lpstr>
      <vt:lpstr>Слайд 3</vt:lpstr>
      <vt:lpstr>Слайд 4</vt:lpstr>
      <vt:lpstr>Die Kinder bekommen von Eltern einen besonderen __________, er heißt __________.     Er hat 24 kleine ___________. Wozu? Das Kind muss jeden Tag ab 1. Dezember nur ein Fensterchen aufmachen. Hinter dem Fenster ist ____________ mit einem Weihnachtsmotiv. Der Sinn dieser Tradition besteht nicht darin, dass die Kinder _______________ essen. Es ist wichtig, dass die Kinder auf ____________ jeden Tag warten. Am 24. Dezember wird das letzte Fenster geöffnet und da beginnt der __________. Spät am Abend gehen die Familien in die __________, um Weihnachten zu feiern. </vt:lpstr>
      <vt:lpstr>Слайд 6</vt:lpstr>
      <vt:lpstr>Слайд 7</vt:lpstr>
      <vt:lpstr>Слайд 8</vt:lpstr>
      <vt:lpstr>1)Die kleine Holzscheit wird ganz rund gemacht. 2) Dann werden zwei Kerben auf dem Kopf gemacht. 3) Dann wird das Stück gefräst. 4) Dann kommt ein Hebel ins Loch rein. 5) Dann macht man dem Nussknacker Arme und Beine. 6) Dann wird der Nussknacker von Hand bemalt. 7) Der Bart und das Haar werden geklebt.</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А. Родякина</dc:creator>
  <cp:lastModifiedBy>Tata</cp:lastModifiedBy>
  <cp:revision>41</cp:revision>
  <dcterms:created xsi:type="dcterms:W3CDTF">2013-12-07T07:25:36Z</dcterms:created>
  <dcterms:modified xsi:type="dcterms:W3CDTF">2014-04-30T22:30:35Z</dcterms:modified>
</cp:coreProperties>
</file>