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4" r:id="rId1"/>
  </p:sldMasterIdLst>
  <p:sldIdLst>
    <p:sldId id="256" r:id="rId2"/>
    <p:sldId id="261" r:id="rId3"/>
    <p:sldId id="262" r:id="rId4"/>
    <p:sldId id="257" r:id="rId5"/>
    <p:sldId id="258" r:id="rId6"/>
    <p:sldId id="259" r:id="rId7"/>
    <p:sldId id="266" r:id="rId8"/>
    <p:sldId id="265" r:id="rId9"/>
    <p:sldId id="264" r:id="rId10"/>
    <p:sldId id="267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702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Равнобедренный треугольник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74894BFC-0C25-4630-A9B4-EADCAF3DC4D9}" type="datetimeFigureOut">
              <a:rPr lang="ru-RU" smtClean="0"/>
              <a:pPr/>
              <a:t>27.02.2014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9409FBD7-8E12-4EE1-94E8-084D1B1A008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cover dir="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894BFC-0C25-4630-A9B4-EADCAF3DC4D9}" type="datetimeFigureOut">
              <a:rPr lang="ru-RU" smtClean="0"/>
              <a:pPr/>
              <a:t>27.02.2014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09FBD7-8E12-4EE1-94E8-084D1B1A008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cover dir="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894BFC-0C25-4630-A9B4-EADCAF3DC4D9}" type="datetimeFigureOut">
              <a:rPr lang="ru-RU" smtClean="0"/>
              <a:pPr/>
              <a:t>27.02.2014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09FBD7-8E12-4EE1-94E8-084D1B1A008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cover dir="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74894BFC-0C25-4630-A9B4-EADCAF3DC4D9}" type="datetimeFigureOut">
              <a:rPr lang="ru-RU" smtClean="0"/>
              <a:pPr/>
              <a:t>27.02.2014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09FBD7-8E12-4EE1-94E8-084D1B1A008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cover dir="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ый треугольник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Равнобедренный треугольник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74894BFC-0C25-4630-A9B4-EADCAF3DC4D9}" type="datetimeFigureOut">
              <a:rPr lang="ru-RU" smtClean="0"/>
              <a:pPr/>
              <a:t>27.02.2014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9409FBD7-8E12-4EE1-94E8-084D1B1A0086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cover dir="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74894BFC-0C25-4630-A9B4-EADCAF3DC4D9}" type="datetimeFigureOut">
              <a:rPr lang="ru-RU" smtClean="0"/>
              <a:pPr/>
              <a:t>27.02.2014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9409FBD7-8E12-4EE1-94E8-084D1B1A008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cover dir="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74894BFC-0C25-4630-A9B4-EADCAF3DC4D9}" type="datetimeFigureOut">
              <a:rPr lang="ru-RU" smtClean="0"/>
              <a:pPr/>
              <a:t>27.02.2014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9409FBD7-8E12-4EE1-94E8-084D1B1A008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cover dir="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894BFC-0C25-4630-A9B4-EADCAF3DC4D9}" type="datetimeFigureOut">
              <a:rPr lang="ru-RU" smtClean="0"/>
              <a:pPr/>
              <a:t>27.02.2014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09FBD7-8E12-4EE1-94E8-084D1B1A008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cover dir="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74894BFC-0C25-4630-A9B4-EADCAF3DC4D9}" type="datetimeFigureOut">
              <a:rPr lang="ru-RU" smtClean="0"/>
              <a:pPr/>
              <a:t>27.02.2014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9409FBD7-8E12-4EE1-94E8-084D1B1A008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cover dir="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74894BFC-0C25-4630-A9B4-EADCAF3DC4D9}" type="datetimeFigureOut">
              <a:rPr lang="ru-RU" smtClean="0"/>
              <a:pPr/>
              <a:t>27.02.2014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9409FBD7-8E12-4EE1-94E8-084D1B1A008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cover dir="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74894BFC-0C25-4630-A9B4-EADCAF3DC4D9}" type="datetimeFigureOut">
              <a:rPr lang="ru-RU" smtClean="0"/>
              <a:pPr/>
              <a:t>27.02.2014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9409FBD7-8E12-4EE1-94E8-084D1B1A008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cover dir="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ый треугольник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74894BFC-0C25-4630-A9B4-EADCAF3DC4D9}" type="datetimeFigureOut">
              <a:rPr lang="ru-RU" smtClean="0"/>
              <a:pPr/>
              <a:t>27.02.2014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9409FBD7-8E12-4EE1-94E8-084D1B1A0086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transition spd="slow">
    <p:cover dir="d"/>
  </p:transition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Углы, вписанные в окружность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ransition spd="slow">
    <p:cover dir="d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В презентации использованы материалы к открытому уроку «Касательная к окружности. </a:t>
            </a:r>
            <a:r>
              <a:rPr lang="ru-RU" smtClean="0"/>
              <a:t>Центральный и вписанный </a:t>
            </a:r>
            <a:r>
              <a:rPr lang="ru-RU" dirty="0" smtClean="0"/>
              <a:t>угол» учителя математики МОУ «</a:t>
            </a:r>
            <a:r>
              <a:rPr lang="ru-RU" dirty="0" err="1" smtClean="0"/>
              <a:t>Лямбирской</a:t>
            </a:r>
            <a:r>
              <a:rPr lang="ru-RU" dirty="0" smtClean="0"/>
              <a:t> СОШ №2» </a:t>
            </a:r>
            <a:r>
              <a:rPr lang="ru-RU" dirty="0" err="1" smtClean="0"/>
              <a:t>Одышевой</a:t>
            </a:r>
            <a:r>
              <a:rPr lang="ru-RU" dirty="0" smtClean="0"/>
              <a:t> О.В. </a:t>
            </a:r>
            <a:endParaRPr lang="ru-RU" dirty="0"/>
          </a:p>
        </p:txBody>
      </p:sp>
    </p:spTree>
  </p:cSld>
  <p:clrMapOvr>
    <a:masterClrMapping/>
  </p:clrMapOvr>
  <p:transition spd="slow">
    <p:cover dir="d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1"/>
          <p:cNvSpPr>
            <a:spLocks noGrp="1"/>
          </p:cNvSpPr>
          <p:nvPr>
            <p:ph idx="1"/>
          </p:nvPr>
        </p:nvSpPr>
        <p:spPr>
          <a:xfrm>
            <a:off x="539552" y="0"/>
            <a:ext cx="8085584" cy="6858000"/>
          </a:xfrm>
        </p:spPr>
        <p:txBody>
          <a:bodyPr>
            <a:noAutofit/>
          </a:bodyPr>
          <a:lstStyle/>
          <a:p>
            <a:r>
              <a:rPr lang="ru-RU" sz="2400" dirty="0" smtClean="0">
                <a:solidFill>
                  <a:srgbClr val="FFFF00"/>
                </a:solidFill>
              </a:rPr>
              <a:t>Центральный угол – это </a:t>
            </a:r>
          </a:p>
          <a:p>
            <a:pPr>
              <a:buNone/>
            </a:pPr>
            <a:r>
              <a:rPr lang="ru-RU" sz="2400" dirty="0" smtClean="0">
                <a:solidFill>
                  <a:srgbClr val="FFFF00"/>
                </a:solidFill>
              </a:rPr>
              <a:t>угол с вершиной в центре окружности.</a:t>
            </a:r>
          </a:p>
          <a:p>
            <a:r>
              <a:rPr lang="ru-RU" sz="2400" dirty="0" smtClean="0">
                <a:solidFill>
                  <a:srgbClr val="FFFF00"/>
                </a:solidFill>
              </a:rPr>
              <a:t>Градусная мера дуги окружности – это</a:t>
            </a:r>
          </a:p>
          <a:p>
            <a:pPr>
              <a:buNone/>
            </a:pPr>
            <a:r>
              <a:rPr lang="ru-RU" sz="2400" dirty="0" smtClean="0">
                <a:solidFill>
                  <a:srgbClr val="FFFF00"/>
                </a:solidFill>
              </a:rPr>
              <a:t>градусная мера соответствующего центрального угла.</a:t>
            </a:r>
          </a:p>
          <a:p>
            <a:r>
              <a:rPr lang="ru-RU" sz="2400" dirty="0" smtClean="0">
                <a:solidFill>
                  <a:srgbClr val="FFFF00"/>
                </a:solidFill>
              </a:rPr>
              <a:t>Угол, вписанный в окружность,  – это угол,</a:t>
            </a:r>
          </a:p>
          <a:p>
            <a:pPr>
              <a:buNone/>
            </a:pPr>
            <a:r>
              <a:rPr lang="ru-RU" sz="2400" dirty="0" smtClean="0">
                <a:solidFill>
                  <a:srgbClr val="FFFF00"/>
                </a:solidFill>
              </a:rPr>
              <a:t>вершина которого лежит на окружности, стороны пересекают её.</a:t>
            </a:r>
          </a:p>
          <a:p>
            <a:r>
              <a:rPr lang="ru-RU" sz="2400" dirty="0" smtClean="0">
                <a:solidFill>
                  <a:srgbClr val="FFFF00"/>
                </a:solidFill>
              </a:rPr>
              <a:t>Угол, вписанный в окружность, равен</a:t>
            </a:r>
          </a:p>
          <a:p>
            <a:pPr>
              <a:buNone/>
            </a:pPr>
            <a:r>
              <a:rPr lang="ru-RU" sz="2400" dirty="0" smtClean="0">
                <a:solidFill>
                  <a:srgbClr val="FFFF00"/>
                </a:solidFill>
              </a:rPr>
              <a:t>половине соответствующего центрального угла.</a:t>
            </a:r>
          </a:p>
          <a:p>
            <a:r>
              <a:rPr lang="ru-RU" sz="2000" dirty="0" smtClean="0">
                <a:solidFill>
                  <a:srgbClr val="FFFF00"/>
                </a:solidFill>
              </a:rPr>
              <a:t>Вписанные углы, опирающиеся на одну и туже дугу </a:t>
            </a:r>
          </a:p>
          <a:p>
            <a:pPr>
              <a:buNone/>
            </a:pPr>
            <a:r>
              <a:rPr lang="ru-RU" sz="2400" dirty="0" smtClean="0">
                <a:solidFill>
                  <a:srgbClr val="FFFF00"/>
                </a:solidFill>
              </a:rPr>
              <a:t>равны.</a:t>
            </a:r>
          </a:p>
          <a:p>
            <a:r>
              <a:rPr lang="ru-RU" sz="2400" dirty="0" smtClean="0">
                <a:solidFill>
                  <a:srgbClr val="FFFF00"/>
                </a:solidFill>
              </a:rPr>
              <a:t>Вписанные углы, опирающиеся на диаметр</a:t>
            </a:r>
          </a:p>
          <a:p>
            <a:pPr>
              <a:buNone/>
            </a:pPr>
            <a:r>
              <a:rPr lang="ru-RU" sz="2400" dirty="0" smtClean="0">
                <a:solidFill>
                  <a:srgbClr val="FFFF00"/>
                </a:solidFill>
              </a:rPr>
              <a:t>прямые.</a:t>
            </a:r>
            <a:endParaRPr lang="ru-RU" sz="2400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ransition spd="slow">
    <p:cover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8" dur="8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9" dur="8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8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5" dur="80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6" dur="80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7" dur="80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2" dur="80"/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3" dur="80"/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" dur="80"/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267494"/>
            <a:ext cx="8291264" cy="857250"/>
          </a:xfrm>
        </p:spPr>
        <p:txBody>
          <a:bodyPr/>
          <a:lstStyle/>
          <a:p>
            <a:r>
              <a:rPr lang="ru-RU" dirty="0" smtClean="0"/>
              <a:t>Домашнее задание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1412776"/>
            <a:ext cx="8229600" cy="4572000"/>
          </a:xfrm>
        </p:spPr>
        <p:txBody>
          <a:bodyPr/>
          <a:lstStyle/>
          <a:p>
            <a:r>
              <a:rPr lang="ru-RU" dirty="0" smtClean="0">
                <a:solidFill>
                  <a:srgbClr val="FFFF00"/>
                </a:solidFill>
              </a:rPr>
              <a:t>№71 </a:t>
            </a:r>
            <a:r>
              <a:rPr lang="ru-RU" sz="3200" dirty="0" smtClean="0">
                <a:solidFill>
                  <a:srgbClr val="FFFF00"/>
                </a:solidFill>
              </a:rPr>
              <a:t> </a:t>
            </a:r>
            <a:r>
              <a:rPr lang="ru-RU" sz="3200" dirty="0" smtClean="0">
                <a:solidFill>
                  <a:srgbClr val="FFFF00"/>
                </a:solidFill>
                <a:sym typeface="Symbol" pitchFamily="18" charset="2"/>
              </a:rPr>
              <a:t></a:t>
            </a:r>
            <a:r>
              <a:rPr lang="en-US" sz="3200" dirty="0" smtClean="0">
                <a:solidFill>
                  <a:srgbClr val="FFFF00"/>
                </a:solidFill>
                <a:sym typeface="Symbol" pitchFamily="18" charset="2"/>
              </a:rPr>
              <a:t> </a:t>
            </a:r>
            <a:r>
              <a:rPr lang="ru-RU" sz="3200" dirty="0" smtClean="0">
                <a:solidFill>
                  <a:srgbClr val="FFFF00"/>
                </a:solidFill>
              </a:rPr>
              <a:t>АВ=</a:t>
            </a:r>
            <a:r>
              <a:rPr lang="ru-RU" sz="3200" dirty="0" smtClean="0">
                <a:solidFill>
                  <a:srgbClr val="FFFF00"/>
                </a:solidFill>
                <a:sym typeface="Symbol" pitchFamily="18" charset="2"/>
              </a:rPr>
              <a:t></a:t>
            </a:r>
            <a:r>
              <a:rPr lang="ru-RU" sz="3200" dirty="0" smtClean="0">
                <a:solidFill>
                  <a:srgbClr val="FFFF00"/>
                </a:solidFill>
              </a:rPr>
              <a:t>ВС= </a:t>
            </a:r>
            <a:r>
              <a:rPr lang="ru-RU" sz="3200" dirty="0" smtClean="0">
                <a:solidFill>
                  <a:srgbClr val="FFFF00"/>
                </a:solidFill>
                <a:sym typeface="Symbol" pitchFamily="18" charset="2"/>
              </a:rPr>
              <a:t> </a:t>
            </a:r>
            <a:r>
              <a:rPr lang="ru-RU" sz="3200" dirty="0" smtClean="0">
                <a:solidFill>
                  <a:srgbClr val="FFFF00"/>
                </a:solidFill>
              </a:rPr>
              <a:t>АС =120.</a:t>
            </a:r>
          </a:p>
          <a:p>
            <a:r>
              <a:rPr lang="ru-RU" sz="3200" dirty="0" smtClean="0">
                <a:solidFill>
                  <a:srgbClr val="FFFF00"/>
                </a:solidFill>
              </a:rPr>
              <a:t>№77   3х+2х+7х=360</a:t>
            </a:r>
          </a:p>
          <a:p>
            <a:pPr>
              <a:buNone/>
            </a:pPr>
            <a:r>
              <a:rPr lang="ru-RU" dirty="0" smtClean="0">
                <a:solidFill>
                  <a:srgbClr val="FFFF00"/>
                </a:solidFill>
              </a:rPr>
              <a:t>                12х=360</a:t>
            </a:r>
          </a:p>
          <a:p>
            <a:pPr>
              <a:buNone/>
            </a:pPr>
            <a:r>
              <a:rPr lang="ru-RU" dirty="0" smtClean="0">
                <a:solidFill>
                  <a:srgbClr val="FFFF00"/>
                </a:solidFill>
              </a:rPr>
              <a:t>                  х=360:12</a:t>
            </a:r>
          </a:p>
          <a:p>
            <a:pPr>
              <a:buNone/>
            </a:pPr>
            <a:r>
              <a:rPr lang="ru-RU" dirty="0" smtClean="0">
                <a:solidFill>
                  <a:srgbClr val="FFFF00"/>
                </a:solidFill>
              </a:rPr>
              <a:t>                  х=30</a:t>
            </a:r>
          </a:p>
          <a:p>
            <a:pPr>
              <a:buNone/>
            </a:pPr>
            <a:r>
              <a:rPr lang="ru-RU" dirty="0" smtClean="0">
                <a:solidFill>
                  <a:srgbClr val="FFFF00"/>
                </a:solidFill>
              </a:rPr>
              <a:t>              </a:t>
            </a:r>
            <a:r>
              <a:rPr lang="ru-RU" sz="2800" dirty="0" smtClean="0">
                <a:solidFill>
                  <a:srgbClr val="FFFF00"/>
                </a:solidFill>
                <a:sym typeface="Symbol" pitchFamily="18" charset="2"/>
              </a:rPr>
              <a:t>МК=3х=90, РК=2х=60, МР=7х=210</a:t>
            </a:r>
          </a:p>
          <a:p>
            <a:pPr>
              <a:buNone/>
            </a:pPr>
            <a:r>
              <a:rPr lang="ru-RU" sz="2800" dirty="0" smtClean="0">
                <a:solidFill>
                  <a:srgbClr val="FFFF00"/>
                </a:solidFill>
                <a:sym typeface="Symbol" pitchFamily="18" charset="2"/>
              </a:rPr>
              <a:t>               </a:t>
            </a:r>
            <a:r>
              <a:rPr lang="ru-RU" sz="2800" dirty="0" smtClean="0">
                <a:solidFill>
                  <a:srgbClr val="FFFFFF"/>
                </a:solidFill>
              </a:rPr>
              <a:t> </a:t>
            </a:r>
            <a:r>
              <a:rPr lang="ru-RU" sz="2800" dirty="0" smtClean="0">
                <a:solidFill>
                  <a:srgbClr val="FFFF00"/>
                </a:solidFill>
                <a:sym typeface="Symbol" pitchFamily="18" charset="2"/>
              </a:rPr>
              <a:t></a:t>
            </a:r>
            <a:r>
              <a:rPr lang="en-US" sz="2800" dirty="0" smtClean="0">
                <a:solidFill>
                  <a:srgbClr val="FFFF00"/>
                </a:solidFill>
                <a:sym typeface="Symbol" pitchFamily="18" charset="2"/>
              </a:rPr>
              <a:t> </a:t>
            </a:r>
            <a:r>
              <a:rPr lang="ru-RU" sz="2800" dirty="0" smtClean="0">
                <a:solidFill>
                  <a:srgbClr val="FFFF00"/>
                </a:solidFill>
                <a:sym typeface="Symbol" pitchFamily="18" charset="2"/>
              </a:rPr>
              <a:t>Р=45,         М=30,        К=105      </a:t>
            </a:r>
            <a:endParaRPr lang="ru-RU" sz="2800" dirty="0">
              <a:solidFill>
                <a:srgbClr val="FFFF00"/>
              </a:solidFill>
            </a:endParaRPr>
          </a:p>
        </p:txBody>
      </p:sp>
      <p:sp>
        <p:nvSpPr>
          <p:cNvPr id="4" name="Овал 3"/>
          <p:cNvSpPr/>
          <p:nvPr/>
        </p:nvSpPr>
        <p:spPr>
          <a:xfrm>
            <a:off x="611560" y="2996952"/>
            <a:ext cx="1224136" cy="136815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971600" y="3068960"/>
            <a:ext cx="504056" cy="1224136"/>
          </a:xfrm>
          <a:prstGeom prst="line">
            <a:avLst/>
          </a:prstGeom>
          <a:ln>
            <a:solidFill>
              <a:srgbClr val="0070C0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/>
          <p:nvPr/>
        </p:nvCxnSpPr>
        <p:spPr>
          <a:xfrm>
            <a:off x="827584" y="4149080"/>
            <a:ext cx="648072" cy="144016"/>
          </a:xfrm>
          <a:prstGeom prst="line">
            <a:avLst/>
          </a:prstGeom>
          <a:ln>
            <a:solidFill>
              <a:srgbClr val="0070C0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>
            <a:endCxn id="4" idx="3"/>
          </p:cNvCxnSpPr>
          <p:nvPr/>
        </p:nvCxnSpPr>
        <p:spPr>
          <a:xfrm flipH="1">
            <a:off x="790831" y="3068960"/>
            <a:ext cx="145515" cy="1095783"/>
          </a:xfrm>
          <a:prstGeom prst="line">
            <a:avLst/>
          </a:prstGeom>
          <a:ln>
            <a:solidFill>
              <a:srgbClr val="0070C0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755576" y="2708920"/>
            <a:ext cx="43204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>
                <a:solidFill>
                  <a:srgbClr val="FFFF00"/>
                </a:solidFill>
              </a:rPr>
              <a:t>М</a:t>
            </a:r>
            <a:endParaRPr lang="ru-RU" sz="2000" dirty="0">
              <a:solidFill>
                <a:srgbClr val="FFFF00"/>
              </a:solidFill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467544" y="4149080"/>
            <a:ext cx="28803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>
                <a:solidFill>
                  <a:srgbClr val="FFFF00"/>
                </a:solidFill>
              </a:rPr>
              <a:t>К</a:t>
            </a:r>
            <a:endParaRPr lang="ru-RU" sz="2000" dirty="0">
              <a:solidFill>
                <a:srgbClr val="FFFF00"/>
              </a:solidFill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1475656" y="4221088"/>
            <a:ext cx="24891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>
                <a:solidFill>
                  <a:srgbClr val="FFFF00"/>
                </a:solidFill>
              </a:rPr>
              <a:t>Р</a:t>
            </a:r>
            <a:endParaRPr lang="ru-RU" sz="2000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ransition spd="slow">
    <p:cover dir="d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00" name="Rectangle 4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ru-RU" sz="3400" b="1" dirty="0">
              <a:solidFill>
                <a:srgbClr val="E0FA20"/>
              </a:solidFill>
            </a:endParaRPr>
          </a:p>
        </p:txBody>
      </p:sp>
      <p:sp>
        <p:nvSpPr>
          <p:cNvPr id="29701" name="Oval 5"/>
          <p:cNvSpPr>
            <a:spLocks noChangeArrowheads="1"/>
          </p:cNvSpPr>
          <p:nvPr/>
        </p:nvSpPr>
        <p:spPr bwMode="auto">
          <a:xfrm>
            <a:off x="1258888" y="2565400"/>
            <a:ext cx="2665412" cy="2808288"/>
          </a:xfrm>
          <a:prstGeom prst="ellipse">
            <a:avLst/>
          </a:prstGeom>
          <a:solidFill>
            <a:schemeClr val="accent1"/>
          </a:solidFill>
          <a:ln w="9525">
            <a:solidFill>
              <a:srgbClr val="0033CC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9702" name="Oval 6"/>
          <p:cNvSpPr>
            <a:spLocks noChangeArrowheads="1"/>
          </p:cNvSpPr>
          <p:nvPr/>
        </p:nvSpPr>
        <p:spPr bwMode="auto">
          <a:xfrm>
            <a:off x="4932363" y="2565400"/>
            <a:ext cx="2665412" cy="2808288"/>
          </a:xfrm>
          <a:prstGeom prst="ellipse">
            <a:avLst/>
          </a:prstGeom>
          <a:solidFill>
            <a:schemeClr val="accent1"/>
          </a:solidFill>
          <a:ln w="9525">
            <a:solidFill>
              <a:srgbClr val="0033CC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9703" name="Line 7"/>
          <p:cNvSpPr>
            <a:spLocks noChangeShapeType="1"/>
          </p:cNvSpPr>
          <p:nvPr/>
        </p:nvSpPr>
        <p:spPr bwMode="auto">
          <a:xfrm flipH="1">
            <a:off x="1547813" y="2636838"/>
            <a:ext cx="647700" cy="2232025"/>
          </a:xfrm>
          <a:prstGeom prst="line">
            <a:avLst/>
          </a:prstGeom>
          <a:noFill/>
          <a:ln w="28575">
            <a:solidFill>
              <a:srgbClr val="0033CC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29704" name="Line 8"/>
          <p:cNvSpPr>
            <a:spLocks noChangeShapeType="1"/>
          </p:cNvSpPr>
          <p:nvPr/>
        </p:nvSpPr>
        <p:spPr bwMode="auto">
          <a:xfrm>
            <a:off x="2195513" y="2636838"/>
            <a:ext cx="1728787" cy="1223962"/>
          </a:xfrm>
          <a:prstGeom prst="line">
            <a:avLst/>
          </a:prstGeom>
          <a:noFill/>
          <a:ln w="38100">
            <a:solidFill>
              <a:srgbClr val="0033CC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29705" name="Line 9"/>
          <p:cNvSpPr>
            <a:spLocks noChangeShapeType="1"/>
          </p:cNvSpPr>
          <p:nvPr/>
        </p:nvSpPr>
        <p:spPr bwMode="auto">
          <a:xfrm flipH="1">
            <a:off x="5435600" y="2565400"/>
            <a:ext cx="649288" cy="2519363"/>
          </a:xfrm>
          <a:prstGeom prst="line">
            <a:avLst/>
          </a:prstGeom>
          <a:noFill/>
          <a:ln w="28575">
            <a:solidFill>
              <a:srgbClr val="0033CC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29706" name="Line 10"/>
          <p:cNvSpPr>
            <a:spLocks noChangeShapeType="1"/>
          </p:cNvSpPr>
          <p:nvPr/>
        </p:nvSpPr>
        <p:spPr bwMode="auto">
          <a:xfrm>
            <a:off x="6084888" y="2565400"/>
            <a:ext cx="1008062" cy="2519363"/>
          </a:xfrm>
          <a:prstGeom prst="line">
            <a:avLst/>
          </a:prstGeom>
          <a:noFill/>
          <a:ln w="28575">
            <a:solidFill>
              <a:srgbClr val="0033CC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29707" name="Line 11"/>
          <p:cNvSpPr>
            <a:spLocks noChangeShapeType="1"/>
          </p:cNvSpPr>
          <p:nvPr/>
        </p:nvSpPr>
        <p:spPr bwMode="auto">
          <a:xfrm flipH="1">
            <a:off x="1547813" y="4005263"/>
            <a:ext cx="1079500" cy="8636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29708" name="Line 12"/>
          <p:cNvSpPr>
            <a:spLocks noChangeShapeType="1"/>
          </p:cNvSpPr>
          <p:nvPr/>
        </p:nvSpPr>
        <p:spPr bwMode="auto">
          <a:xfrm flipV="1">
            <a:off x="2627313" y="3860800"/>
            <a:ext cx="1296987" cy="144463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29709" name="Line 13"/>
          <p:cNvSpPr>
            <a:spLocks noChangeShapeType="1"/>
          </p:cNvSpPr>
          <p:nvPr/>
        </p:nvSpPr>
        <p:spPr bwMode="auto">
          <a:xfrm flipH="1">
            <a:off x="5435600" y="4005263"/>
            <a:ext cx="865188" cy="10795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29710" name="Line 14"/>
          <p:cNvSpPr>
            <a:spLocks noChangeShapeType="1"/>
          </p:cNvSpPr>
          <p:nvPr/>
        </p:nvSpPr>
        <p:spPr bwMode="auto">
          <a:xfrm>
            <a:off x="6300788" y="4005263"/>
            <a:ext cx="792162" cy="10795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29711" name="Freeform 15"/>
          <p:cNvSpPr>
            <a:spLocks/>
          </p:cNvSpPr>
          <p:nvPr/>
        </p:nvSpPr>
        <p:spPr bwMode="auto">
          <a:xfrm>
            <a:off x="2378075" y="3990975"/>
            <a:ext cx="473075" cy="215900"/>
          </a:xfrm>
          <a:custGeom>
            <a:avLst/>
            <a:gdLst/>
            <a:ahLst/>
            <a:cxnLst>
              <a:cxn ang="0">
                <a:pos x="298" y="0"/>
              </a:cxn>
              <a:cxn ang="0">
                <a:pos x="230" y="68"/>
              </a:cxn>
              <a:cxn ang="0">
                <a:pos x="0" y="136"/>
              </a:cxn>
            </a:cxnLst>
            <a:rect l="0" t="0" r="r" b="b"/>
            <a:pathLst>
              <a:path w="298" h="136">
                <a:moveTo>
                  <a:pt x="298" y="0"/>
                </a:moveTo>
                <a:cubicBezTo>
                  <a:pt x="274" y="34"/>
                  <a:pt x="272" y="57"/>
                  <a:pt x="230" y="68"/>
                </a:cubicBezTo>
                <a:cubicBezTo>
                  <a:pt x="165" y="133"/>
                  <a:pt x="89" y="136"/>
                  <a:pt x="0" y="136"/>
                </a:cubicBezTo>
              </a:path>
            </a:pathLst>
          </a:custGeom>
          <a:noFill/>
          <a:ln w="38100" cmpd="sng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29712" name="Freeform 16"/>
          <p:cNvSpPr>
            <a:spLocks/>
          </p:cNvSpPr>
          <p:nvPr/>
        </p:nvSpPr>
        <p:spPr bwMode="auto">
          <a:xfrm>
            <a:off x="6073775" y="4184650"/>
            <a:ext cx="358775" cy="74613"/>
          </a:xfrm>
          <a:custGeom>
            <a:avLst/>
            <a:gdLst/>
            <a:ahLst/>
            <a:cxnLst>
              <a:cxn ang="0">
                <a:pos x="226" y="0"/>
              </a:cxn>
              <a:cxn ang="0">
                <a:pos x="118" y="47"/>
              </a:cxn>
              <a:cxn ang="0">
                <a:pos x="57" y="34"/>
              </a:cxn>
              <a:cxn ang="0">
                <a:pos x="23" y="14"/>
              </a:cxn>
            </a:cxnLst>
            <a:rect l="0" t="0" r="r" b="b"/>
            <a:pathLst>
              <a:path w="226" h="47">
                <a:moveTo>
                  <a:pt x="226" y="0"/>
                </a:moveTo>
                <a:cubicBezTo>
                  <a:pt x="195" y="31"/>
                  <a:pt x="158" y="35"/>
                  <a:pt x="118" y="47"/>
                </a:cubicBezTo>
                <a:cubicBezTo>
                  <a:pt x="98" y="43"/>
                  <a:pt x="76" y="42"/>
                  <a:pt x="57" y="34"/>
                </a:cubicBezTo>
                <a:cubicBezTo>
                  <a:pt x="0" y="11"/>
                  <a:pt x="63" y="14"/>
                  <a:pt x="23" y="14"/>
                </a:cubicBezTo>
              </a:path>
            </a:pathLst>
          </a:custGeom>
          <a:noFill/>
          <a:ln w="38100" cmpd="sng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29713" name="Freeform 17"/>
          <p:cNvSpPr>
            <a:spLocks/>
          </p:cNvSpPr>
          <p:nvPr/>
        </p:nvSpPr>
        <p:spPr bwMode="auto">
          <a:xfrm>
            <a:off x="6024563" y="4324350"/>
            <a:ext cx="473075" cy="85725"/>
          </a:xfrm>
          <a:custGeom>
            <a:avLst/>
            <a:gdLst/>
            <a:ahLst/>
            <a:cxnLst>
              <a:cxn ang="0">
                <a:pos x="298" y="0"/>
              </a:cxn>
              <a:cxn ang="0">
                <a:pos x="162" y="54"/>
              </a:cxn>
              <a:cxn ang="0">
                <a:pos x="34" y="34"/>
              </a:cxn>
              <a:cxn ang="0">
                <a:pos x="0" y="20"/>
              </a:cxn>
            </a:cxnLst>
            <a:rect l="0" t="0" r="r" b="b"/>
            <a:pathLst>
              <a:path w="298" h="54">
                <a:moveTo>
                  <a:pt x="298" y="0"/>
                </a:moveTo>
                <a:cubicBezTo>
                  <a:pt x="258" y="28"/>
                  <a:pt x="211" y="45"/>
                  <a:pt x="162" y="54"/>
                </a:cubicBezTo>
                <a:cubicBezTo>
                  <a:pt x="144" y="51"/>
                  <a:pt x="58" y="25"/>
                  <a:pt x="34" y="34"/>
                </a:cubicBezTo>
                <a:cubicBezTo>
                  <a:pt x="23" y="29"/>
                  <a:pt x="0" y="20"/>
                  <a:pt x="0" y="20"/>
                </a:cubicBezTo>
              </a:path>
            </a:pathLst>
          </a:custGeom>
          <a:noFill/>
          <a:ln w="38100" cmpd="sng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29714" name="Freeform 18"/>
          <p:cNvSpPr>
            <a:spLocks/>
          </p:cNvSpPr>
          <p:nvPr/>
        </p:nvSpPr>
        <p:spPr bwMode="auto">
          <a:xfrm>
            <a:off x="2087563" y="2786063"/>
            <a:ext cx="311150" cy="182562"/>
          </a:xfrm>
          <a:custGeom>
            <a:avLst/>
            <a:gdLst/>
            <a:ahLst/>
            <a:cxnLst>
              <a:cxn ang="0">
                <a:pos x="196" y="0"/>
              </a:cxn>
              <a:cxn ang="0">
                <a:pos x="169" y="41"/>
              </a:cxn>
              <a:cxn ang="0">
                <a:pos x="0" y="115"/>
              </a:cxn>
            </a:cxnLst>
            <a:rect l="0" t="0" r="r" b="b"/>
            <a:pathLst>
              <a:path w="196" h="115">
                <a:moveTo>
                  <a:pt x="196" y="0"/>
                </a:moveTo>
                <a:cubicBezTo>
                  <a:pt x="187" y="14"/>
                  <a:pt x="182" y="31"/>
                  <a:pt x="169" y="41"/>
                </a:cubicBezTo>
                <a:cubicBezTo>
                  <a:pt x="132" y="69"/>
                  <a:pt x="51" y="115"/>
                  <a:pt x="0" y="115"/>
                </a:cubicBezTo>
              </a:path>
            </a:pathLst>
          </a:custGeom>
          <a:noFill/>
          <a:ln w="28575" cmpd="sng">
            <a:solidFill>
              <a:srgbClr val="0033CC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29715" name="Freeform 19"/>
          <p:cNvSpPr>
            <a:spLocks/>
          </p:cNvSpPr>
          <p:nvPr/>
        </p:nvSpPr>
        <p:spPr bwMode="auto">
          <a:xfrm>
            <a:off x="2051050" y="2862263"/>
            <a:ext cx="466725" cy="206375"/>
          </a:xfrm>
          <a:custGeom>
            <a:avLst/>
            <a:gdLst/>
            <a:ahLst/>
            <a:cxnLst>
              <a:cxn ang="0">
                <a:pos x="319" y="0"/>
              </a:cxn>
              <a:cxn ang="0">
                <a:pos x="224" y="67"/>
              </a:cxn>
              <a:cxn ang="0">
                <a:pos x="129" y="108"/>
              </a:cxn>
              <a:cxn ang="0">
                <a:pos x="41" y="135"/>
              </a:cxn>
              <a:cxn ang="0">
                <a:pos x="0" y="149"/>
              </a:cxn>
            </a:cxnLst>
            <a:rect l="0" t="0" r="r" b="b"/>
            <a:pathLst>
              <a:path w="319" h="149">
                <a:moveTo>
                  <a:pt x="319" y="0"/>
                </a:moveTo>
                <a:cubicBezTo>
                  <a:pt x="282" y="18"/>
                  <a:pt x="257" y="46"/>
                  <a:pt x="224" y="67"/>
                </a:cubicBezTo>
                <a:cubicBezTo>
                  <a:pt x="187" y="90"/>
                  <a:pt x="167" y="95"/>
                  <a:pt x="129" y="108"/>
                </a:cubicBezTo>
                <a:cubicBezTo>
                  <a:pt x="100" y="118"/>
                  <a:pt x="70" y="126"/>
                  <a:pt x="41" y="135"/>
                </a:cubicBezTo>
                <a:cubicBezTo>
                  <a:pt x="27" y="139"/>
                  <a:pt x="0" y="149"/>
                  <a:pt x="0" y="149"/>
                </a:cubicBezTo>
              </a:path>
            </a:pathLst>
          </a:custGeom>
          <a:noFill/>
          <a:ln w="28575" cmpd="sng">
            <a:solidFill>
              <a:srgbClr val="0033CC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29716" name="Freeform 20"/>
          <p:cNvSpPr>
            <a:spLocks/>
          </p:cNvSpPr>
          <p:nvPr/>
        </p:nvSpPr>
        <p:spPr bwMode="auto">
          <a:xfrm>
            <a:off x="5970588" y="2947988"/>
            <a:ext cx="258762" cy="76200"/>
          </a:xfrm>
          <a:custGeom>
            <a:avLst/>
            <a:gdLst/>
            <a:ahLst/>
            <a:cxnLst>
              <a:cxn ang="0">
                <a:pos x="163" y="0"/>
              </a:cxn>
              <a:cxn ang="0">
                <a:pos x="0" y="47"/>
              </a:cxn>
            </a:cxnLst>
            <a:rect l="0" t="0" r="r" b="b"/>
            <a:pathLst>
              <a:path w="163" h="48">
                <a:moveTo>
                  <a:pt x="163" y="0"/>
                </a:moveTo>
                <a:cubicBezTo>
                  <a:pt x="129" y="48"/>
                  <a:pt x="53" y="47"/>
                  <a:pt x="0" y="47"/>
                </a:cubicBezTo>
              </a:path>
            </a:pathLst>
          </a:custGeom>
          <a:noFill/>
          <a:ln w="28575" cmpd="sng">
            <a:solidFill>
              <a:srgbClr val="0033CC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29717" name="Text Box 21"/>
          <p:cNvSpPr txBox="1">
            <a:spLocks noChangeArrowheads="1"/>
          </p:cNvSpPr>
          <p:nvPr/>
        </p:nvSpPr>
        <p:spPr bwMode="auto">
          <a:xfrm>
            <a:off x="1979613" y="2060575"/>
            <a:ext cx="43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 b="1" dirty="0">
                <a:solidFill>
                  <a:srgbClr val="FFFF00"/>
                </a:solidFill>
              </a:rPr>
              <a:t>В</a:t>
            </a:r>
          </a:p>
        </p:txBody>
      </p:sp>
      <p:sp>
        <p:nvSpPr>
          <p:cNvPr id="29718" name="Text Box 22"/>
          <p:cNvSpPr txBox="1">
            <a:spLocks noChangeArrowheads="1"/>
          </p:cNvSpPr>
          <p:nvPr/>
        </p:nvSpPr>
        <p:spPr bwMode="auto">
          <a:xfrm>
            <a:off x="1258888" y="4797425"/>
            <a:ext cx="36036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 b="1">
                <a:solidFill>
                  <a:srgbClr val="E0FA20"/>
                </a:solidFill>
              </a:rPr>
              <a:t>А</a:t>
            </a:r>
          </a:p>
        </p:txBody>
      </p:sp>
      <p:sp>
        <p:nvSpPr>
          <p:cNvPr id="29719" name="Text Box 23"/>
          <p:cNvSpPr txBox="1">
            <a:spLocks noChangeArrowheads="1"/>
          </p:cNvSpPr>
          <p:nvPr/>
        </p:nvSpPr>
        <p:spPr bwMode="auto">
          <a:xfrm>
            <a:off x="3924300" y="3500438"/>
            <a:ext cx="3603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 b="1">
                <a:solidFill>
                  <a:srgbClr val="E0FA20"/>
                </a:solidFill>
              </a:rPr>
              <a:t>С</a:t>
            </a:r>
          </a:p>
        </p:txBody>
      </p:sp>
      <p:sp>
        <p:nvSpPr>
          <p:cNvPr id="29720" name="Text Box 24"/>
          <p:cNvSpPr txBox="1">
            <a:spLocks noChangeArrowheads="1"/>
          </p:cNvSpPr>
          <p:nvPr/>
        </p:nvSpPr>
        <p:spPr bwMode="auto">
          <a:xfrm>
            <a:off x="2411413" y="3573463"/>
            <a:ext cx="36036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 b="1">
                <a:solidFill>
                  <a:srgbClr val="E0FA20"/>
                </a:solidFill>
              </a:rPr>
              <a:t>О</a:t>
            </a:r>
          </a:p>
        </p:txBody>
      </p:sp>
      <p:sp>
        <p:nvSpPr>
          <p:cNvPr id="29721" name="Text Box 25"/>
          <p:cNvSpPr txBox="1">
            <a:spLocks noChangeArrowheads="1"/>
          </p:cNvSpPr>
          <p:nvPr/>
        </p:nvSpPr>
        <p:spPr bwMode="auto">
          <a:xfrm>
            <a:off x="2411413" y="4149725"/>
            <a:ext cx="10795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 b="1"/>
              <a:t>120</a:t>
            </a:r>
            <a:r>
              <a:rPr lang="ru-RU" sz="2400" b="1">
                <a:sym typeface="Symbol" pitchFamily="18" charset="2"/>
              </a:rPr>
              <a:t></a:t>
            </a:r>
          </a:p>
        </p:txBody>
      </p:sp>
      <p:sp>
        <p:nvSpPr>
          <p:cNvPr id="29722" name="Text Box 26"/>
          <p:cNvSpPr txBox="1">
            <a:spLocks noChangeArrowheads="1"/>
          </p:cNvSpPr>
          <p:nvPr/>
        </p:nvSpPr>
        <p:spPr bwMode="auto">
          <a:xfrm>
            <a:off x="2124075" y="2924175"/>
            <a:ext cx="5032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 b="1" i="1"/>
              <a:t>х</a:t>
            </a:r>
          </a:p>
        </p:txBody>
      </p:sp>
      <p:sp>
        <p:nvSpPr>
          <p:cNvPr id="29723" name="Text Box 27"/>
          <p:cNvSpPr txBox="1">
            <a:spLocks noChangeArrowheads="1"/>
          </p:cNvSpPr>
          <p:nvPr/>
        </p:nvSpPr>
        <p:spPr bwMode="auto">
          <a:xfrm>
            <a:off x="611188" y="2133600"/>
            <a:ext cx="5048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 b="1" dirty="0">
                <a:solidFill>
                  <a:srgbClr val="FFFF00"/>
                </a:solidFill>
              </a:rPr>
              <a:t>1)</a:t>
            </a:r>
          </a:p>
        </p:txBody>
      </p:sp>
      <p:sp>
        <p:nvSpPr>
          <p:cNvPr id="29724" name="Text Box 28"/>
          <p:cNvSpPr txBox="1">
            <a:spLocks noChangeArrowheads="1"/>
          </p:cNvSpPr>
          <p:nvPr/>
        </p:nvSpPr>
        <p:spPr bwMode="auto">
          <a:xfrm>
            <a:off x="4643438" y="2133600"/>
            <a:ext cx="5048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 b="1" dirty="0">
                <a:solidFill>
                  <a:srgbClr val="FFFF00"/>
                </a:solidFill>
              </a:rPr>
              <a:t>2)</a:t>
            </a:r>
          </a:p>
        </p:txBody>
      </p:sp>
      <p:sp>
        <p:nvSpPr>
          <p:cNvPr id="29725" name="Text Box 29"/>
          <p:cNvSpPr txBox="1">
            <a:spLocks noChangeArrowheads="1"/>
          </p:cNvSpPr>
          <p:nvPr/>
        </p:nvSpPr>
        <p:spPr bwMode="auto">
          <a:xfrm>
            <a:off x="5076825" y="5013325"/>
            <a:ext cx="4333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 b="1">
                <a:solidFill>
                  <a:srgbClr val="E0FA20"/>
                </a:solidFill>
              </a:rPr>
              <a:t>В</a:t>
            </a:r>
          </a:p>
        </p:txBody>
      </p:sp>
      <p:sp>
        <p:nvSpPr>
          <p:cNvPr id="29726" name="Text Box 30"/>
          <p:cNvSpPr txBox="1">
            <a:spLocks noChangeArrowheads="1"/>
          </p:cNvSpPr>
          <p:nvPr/>
        </p:nvSpPr>
        <p:spPr bwMode="auto">
          <a:xfrm>
            <a:off x="5795963" y="3213100"/>
            <a:ext cx="6492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 b="1"/>
              <a:t>40</a:t>
            </a:r>
            <a:r>
              <a:rPr lang="ru-RU" sz="2400" b="1">
                <a:sym typeface="Symbol" pitchFamily="18" charset="2"/>
              </a:rPr>
              <a:t></a:t>
            </a:r>
          </a:p>
        </p:txBody>
      </p:sp>
      <p:sp>
        <p:nvSpPr>
          <p:cNvPr id="29727" name="Text Box 31"/>
          <p:cNvSpPr txBox="1">
            <a:spLocks noChangeArrowheads="1"/>
          </p:cNvSpPr>
          <p:nvPr/>
        </p:nvSpPr>
        <p:spPr bwMode="auto">
          <a:xfrm>
            <a:off x="5867400" y="1989138"/>
            <a:ext cx="3603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 b="1" dirty="0">
                <a:solidFill>
                  <a:srgbClr val="FFFF00"/>
                </a:solidFill>
              </a:rPr>
              <a:t>А</a:t>
            </a:r>
          </a:p>
        </p:txBody>
      </p:sp>
      <p:sp>
        <p:nvSpPr>
          <p:cNvPr id="29728" name="Text Box 32"/>
          <p:cNvSpPr txBox="1">
            <a:spLocks noChangeArrowheads="1"/>
          </p:cNvSpPr>
          <p:nvPr/>
        </p:nvSpPr>
        <p:spPr bwMode="auto">
          <a:xfrm>
            <a:off x="7164388" y="4941888"/>
            <a:ext cx="36036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 b="1">
                <a:solidFill>
                  <a:srgbClr val="E0FA20"/>
                </a:solidFill>
              </a:rPr>
              <a:t>С</a:t>
            </a:r>
          </a:p>
        </p:txBody>
      </p:sp>
      <p:sp>
        <p:nvSpPr>
          <p:cNvPr id="29729" name="Text Box 33"/>
          <p:cNvSpPr txBox="1">
            <a:spLocks noChangeArrowheads="1"/>
          </p:cNvSpPr>
          <p:nvPr/>
        </p:nvSpPr>
        <p:spPr bwMode="auto">
          <a:xfrm>
            <a:off x="5867400" y="3716338"/>
            <a:ext cx="3603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 b="1">
                <a:solidFill>
                  <a:srgbClr val="E0FA20"/>
                </a:solidFill>
              </a:rPr>
              <a:t>О</a:t>
            </a:r>
          </a:p>
        </p:txBody>
      </p:sp>
      <p:sp>
        <p:nvSpPr>
          <p:cNvPr id="29730" name="Text Box 34"/>
          <p:cNvSpPr txBox="1">
            <a:spLocks noChangeArrowheads="1"/>
          </p:cNvSpPr>
          <p:nvPr/>
        </p:nvSpPr>
        <p:spPr bwMode="auto">
          <a:xfrm>
            <a:off x="827088" y="5734050"/>
            <a:ext cx="1295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 b="1" i="1">
                <a:solidFill>
                  <a:srgbClr val="E0FA20"/>
                </a:solidFill>
              </a:rPr>
              <a:t>Х</a:t>
            </a:r>
            <a:r>
              <a:rPr lang="ru-RU" sz="2400" b="1">
                <a:solidFill>
                  <a:srgbClr val="E0FA20"/>
                </a:solidFill>
              </a:rPr>
              <a:t> = 60</a:t>
            </a:r>
            <a:r>
              <a:rPr lang="ru-RU" sz="2400" b="1">
                <a:solidFill>
                  <a:srgbClr val="E0FA20"/>
                </a:solidFill>
                <a:sym typeface="Symbol" pitchFamily="18" charset="2"/>
              </a:rPr>
              <a:t></a:t>
            </a:r>
          </a:p>
        </p:txBody>
      </p:sp>
      <p:sp>
        <p:nvSpPr>
          <p:cNvPr id="29731" name="Text Box 35"/>
          <p:cNvSpPr txBox="1">
            <a:spLocks noChangeArrowheads="1"/>
          </p:cNvSpPr>
          <p:nvPr/>
        </p:nvSpPr>
        <p:spPr bwMode="auto">
          <a:xfrm>
            <a:off x="6011863" y="4508500"/>
            <a:ext cx="50323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 b="1" i="1"/>
              <a:t>х</a:t>
            </a:r>
          </a:p>
        </p:txBody>
      </p:sp>
      <p:sp>
        <p:nvSpPr>
          <p:cNvPr id="29732" name="Text Box 36"/>
          <p:cNvSpPr txBox="1">
            <a:spLocks noChangeArrowheads="1"/>
          </p:cNvSpPr>
          <p:nvPr/>
        </p:nvSpPr>
        <p:spPr bwMode="auto">
          <a:xfrm>
            <a:off x="5364163" y="5805488"/>
            <a:ext cx="1295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 b="1" i="1">
                <a:solidFill>
                  <a:srgbClr val="E0FA20"/>
                </a:solidFill>
              </a:rPr>
              <a:t>Х</a:t>
            </a:r>
            <a:r>
              <a:rPr lang="ru-RU" sz="2400" b="1">
                <a:solidFill>
                  <a:srgbClr val="E0FA20"/>
                </a:solidFill>
              </a:rPr>
              <a:t> = 80</a:t>
            </a:r>
            <a:r>
              <a:rPr lang="ru-RU" sz="2400" b="1">
                <a:solidFill>
                  <a:srgbClr val="E0FA20"/>
                </a:solidFill>
                <a:sym typeface="Symbol" pitchFamily="18" charset="2"/>
              </a:rPr>
              <a:t></a:t>
            </a:r>
          </a:p>
        </p:txBody>
      </p:sp>
    </p:spTree>
  </p:cSld>
  <p:clrMapOvr>
    <a:masterClrMapping/>
  </p:clrMapOvr>
  <p:transition spd="slow">
    <p:cover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297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297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730" grpId="0"/>
      <p:bldP spid="2973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9" name="Rectangle 5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>
            <a:normAutofit/>
          </a:bodyPr>
          <a:lstStyle/>
          <a:p>
            <a:endParaRPr lang="ru-RU" sz="34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31750" name="Oval 6"/>
          <p:cNvSpPr>
            <a:spLocks noChangeArrowheads="1"/>
          </p:cNvSpPr>
          <p:nvPr/>
        </p:nvSpPr>
        <p:spPr bwMode="auto">
          <a:xfrm>
            <a:off x="1258888" y="2420938"/>
            <a:ext cx="2663825" cy="2879725"/>
          </a:xfrm>
          <a:prstGeom prst="ellipse">
            <a:avLst/>
          </a:prstGeom>
          <a:solidFill>
            <a:schemeClr val="accent1"/>
          </a:solidFill>
          <a:ln w="9525">
            <a:solidFill>
              <a:srgbClr val="0033CC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31751" name="Oval 7"/>
          <p:cNvSpPr>
            <a:spLocks noChangeArrowheads="1"/>
          </p:cNvSpPr>
          <p:nvPr/>
        </p:nvSpPr>
        <p:spPr bwMode="auto">
          <a:xfrm>
            <a:off x="4932363" y="2420938"/>
            <a:ext cx="2663825" cy="2879725"/>
          </a:xfrm>
          <a:prstGeom prst="ellipse">
            <a:avLst/>
          </a:prstGeom>
          <a:solidFill>
            <a:schemeClr val="accent1"/>
          </a:solidFill>
          <a:ln w="9525">
            <a:solidFill>
              <a:srgbClr val="0033CC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31752" name="Text Box 8"/>
          <p:cNvSpPr txBox="1">
            <a:spLocks noChangeArrowheads="1"/>
          </p:cNvSpPr>
          <p:nvPr/>
        </p:nvSpPr>
        <p:spPr bwMode="auto">
          <a:xfrm>
            <a:off x="539750" y="1916113"/>
            <a:ext cx="5032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 b="1" dirty="0">
                <a:solidFill>
                  <a:srgbClr val="FFFF00"/>
                </a:solidFill>
              </a:rPr>
              <a:t>3)</a:t>
            </a:r>
          </a:p>
        </p:txBody>
      </p:sp>
      <p:sp>
        <p:nvSpPr>
          <p:cNvPr id="31753" name="Text Box 9"/>
          <p:cNvSpPr txBox="1">
            <a:spLocks noChangeArrowheads="1"/>
          </p:cNvSpPr>
          <p:nvPr/>
        </p:nvSpPr>
        <p:spPr bwMode="auto">
          <a:xfrm>
            <a:off x="4859338" y="1916113"/>
            <a:ext cx="50323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 b="1" dirty="0">
                <a:solidFill>
                  <a:srgbClr val="FFFF00"/>
                </a:solidFill>
              </a:rPr>
              <a:t>4)</a:t>
            </a:r>
          </a:p>
        </p:txBody>
      </p:sp>
      <p:sp>
        <p:nvSpPr>
          <p:cNvPr id="31754" name="Line 10"/>
          <p:cNvSpPr>
            <a:spLocks noChangeShapeType="1"/>
          </p:cNvSpPr>
          <p:nvPr/>
        </p:nvSpPr>
        <p:spPr bwMode="auto">
          <a:xfrm flipH="1">
            <a:off x="1908175" y="2492375"/>
            <a:ext cx="287338" cy="2592388"/>
          </a:xfrm>
          <a:prstGeom prst="line">
            <a:avLst/>
          </a:prstGeom>
          <a:noFill/>
          <a:ln w="28575">
            <a:solidFill>
              <a:srgbClr val="0033CC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1755" name="Line 11"/>
          <p:cNvSpPr>
            <a:spLocks noChangeShapeType="1"/>
          </p:cNvSpPr>
          <p:nvPr/>
        </p:nvSpPr>
        <p:spPr bwMode="auto">
          <a:xfrm>
            <a:off x="2195513" y="2492375"/>
            <a:ext cx="1439862" cy="2232025"/>
          </a:xfrm>
          <a:prstGeom prst="line">
            <a:avLst/>
          </a:prstGeom>
          <a:noFill/>
          <a:ln w="28575">
            <a:solidFill>
              <a:srgbClr val="0033CC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1756" name="Freeform 12"/>
          <p:cNvSpPr>
            <a:spLocks/>
          </p:cNvSpPr>
          <p:nvPr/>
        </p:nvSpPr>
        <p:spPr bwMode="auto">
          <a:xfrm>
            <a:off x="2151063" y="2786063"/>
            <a:ext cx="215900" cy="150812"/>
          </a:xfrm>
          <a:custGeom>
            <a:avLst/>
            <a:gdLst/>
            <a:ahLst/>
            <a:cxnLst>
              <a:cxn ang="0">
                <a:pos x="136" y="0"/>
              </a:cxn>
              <a:cxn ang="0">
                <a:pos x="61" y="81"/>
              </a:cxn>
              <a:cxn ang="0">
                <a:pos x="0" y="95"/>
              </a:cxn>
            </a:cxnLst>
            <a:rect l="0" t="0" r="r" b="b"/>
            <a:pathLst>
              <a:path w="136" h="95">
                <a:moveTo>
                  <a:pt x="136" y="0"/>
                </a:moveTo>
                <a:cubicBezTo>
                  <a:pt x="110" y="53"/>
                  <a:pt x="112" y="59"/>
                  <a:pt x="61" y="81"/>
                </a:cubicBezTo>
                <a:cubicBezTo>
                  <a:pt x="42" y="89"/>
                  <a:pt x="0" y="95"/>
                  <a:pt x="0" y="95"/>
                </a:cubicBezTo>
              </a:path>
            </a:pathLst>
          </a:custGeom>
          <a:noFill/>
          <a:ln w="28575" cmpd="sng">
            <a:solidFill>
              <a:srgbClr val="0033CC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1757" name="Line 13"/>
          <p:cNvSpPr>
            <a:spLocks noChangeShapeType="1"/>
          </p:cNvSpPr>
          <p:nvPr/>
        </p:nvSpPr>
        <p:spPr bwMode="auto">
          <a:xfrm>
            <a:off x="1908175" y="5084763"/>
            <a:ext cx="863600" cy="2159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1758" name="Line 14"/>
          <p:cNvSpPr>
            <a:spLocks noChangeShapeType="1"/>
          </p:cNvSpPr>
          <p:nvPr/>
        </p:nvSpPr>
        <p:spPr bwMode="auto">
          <a:xfrm flipH="1">
            <a:off x="2771775" y="4724400"/>
            <a:ext cx="863600" cy="57626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1759" name="Freeform 15"/>
          <p:cNvSpPr>
            <a:spLocks/>
          </p:cNvSpPr>
          <p:nvPr/>
        </p:nvSpPr>
        <p:spPr bwMode="auto">
          <a:xfrm>
            <a:off x="2513013" y="5102225"/>
            <a:ext cx="455612" cy="153988"/>
          </a:xfrm>
          <a:custGeom>
            <a:avLst/>
            <a:gdLst/>
            <a:ahLst/>
            <a:cxnLst>
              <a:cxn ang="0">
                <a:pos x="9" y="86"/>
              </a:cxn>
              <a:cxn ang="0">
                <a:pos x="43" y="45"/>
              </a:cxn>
              <a:cxn ang="0">
                <a:pos x="111" y="5"/>
              </a:cxn>
              <a:cxn ang="0">
                <a:pos x="287" y="52"/>
              </a:cxn>
            </a:cxnLst>
            <a:rect l="0" t="0" r="r" b="b"/>
            <a:pathLst>
              <a:path w="287" h="97">
                <a:moveTo>
                  <a:pt x="9" y="86"/>
                </a:moveTo>
                <a:cubicBezTo>
                  <a:pt x="60" y="54"/>
                  <a:pt x="0" y="97"/>
                  <a:pt x="43" y="45"/>
                </a:cubicBezTo>
                <a:cubicBezTo>
                  <a:pt x="57" y="29"/>
                  <a:pt x="93" y="14"/>
                  <a:pt x="111" y="5"/>
                </a:cubicBezTo>
                <a:cubicBezTo>
                  <a:pt x="173" y="9"/>
                  <a:pt x="242" y="0"/>
                  <a:pt x="287" y="52"/>
                </a:cubicBezTo>
              </a:path>
            </a:pathLst>
          </a:custGeom>
          <a:noFill/>
          <a:ln w="28575" cmpd="sng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1760" name="Freeform 16"/>
          <p:cNvSpPr>
            <a:spLocks/>
          </p:cNvSpPr>
          <p:nvPr/>
        </p:nvSpPr>
        <p:spPr bwMode="auto">
          <a:xfrm>
            <a:off x="2398713" y="4916488"/>
            <a:ext cx="709612" cy="290512"/>
          </a:xfrm>
          <a:custGeom>
            <a:avLst/>
            <a:gdLst/>
            <a:ahLst/>
            <a:cxnLst>
              <a:cxn ang="0">
                <a:pos x="0" y="183"/>
              </a:cxn>
              <a:cxn ang="0">
                <a:pos x="48" y="61"/>
              </a:cxn>
              <a:cxn ang="0">
                <a:pos x="88" y="34"/>
              </a:cxn>
              <a:cxn ang="0">
                <a:pos x="109" y="20"/>
              </a:cxn>
              <a:cxn ang="0">
                <a:pos x="210" y="0"/>
              </a:cxn>
              <a:cxn ang="0">
                <a:pos x="332" y="27"/>
              </a:cxn>
              <a:cxn ang="0">
                <a:pos x="386" y="41"/>
              </a:cxn>
              <a:cxn ang="0">
                <a:pos x="447" y="108"/>
              </a:cxn>
            </a:cxnLst>
            <a:rect l="0" t="0" r="r" b="b"/>
            <a:pathLst>
              <a:path w="447" h="183">
                <a:moveTo>
                  <a:pt x="0" y="183"/>
                </a:moveTo>
                <a:cubicBezTo>
                  <a:pt x="22" y="149"/>
                  <a:pt x="21" y="84"/>
                  <a:pt x="48" y="61"/>
                </a:cubicBezTo>
                <a:cubicBezTo>
                  <a:pt x="60" y="50"/>
                  <a:pt x="75" y="43"/>
                  <a:pt x="88" y="34"/>
                </a:cubicBezTo>
                <a:cubicBezTo>
                  <a:pt x="95" y="29"/>
                  <a:pt x="109" y="20"/>
                  <a:pt x="109" y="20"/>
                </a:cubicBezTo>
                <a:cubicBezTo>
                  <a:pt x="145" y="33"/>
                  <a:pt x="176" y="13"/>
                  <a:pt x="210" y="0"/>
                </a:cubicBezTo>
                <a:cubicBezTo>
                  <a:pt x="252" y="7"/>
                  <a:pt x="291" y="16"/>
                  <a:pt x="332" y="27"/>
                </a:cubicBezTo>
                <a:cubicBezTo>
                  <a:pt x="350" y="32"/>
                  <a:pt x="386" y="41"/>
                  <a:pt x="386" y="41"/>
                </a:cubicBezTo>
                <a:cubicBezTo>
                  <a:pt x="414" y="58"/>
                  <a:pt x="424" y="85"/>
                  <a:pt x="447" y="108"/>
                </a:cubicBezTo>
              </a:path>
            </a:pathLst>
          </a:custGeom>
          <a:noFill/>
          <a:ln w="28575" cmpd="sng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1761" name="Text Box 17"/>
          <p:cNvSpPr txBox="1">
            <a:spLocks noChangeArrowheads="1"/>
          </p:cNvSpPr>
          <p:nvPr/>
        </p:nvSpPr>
        <p:spPr bwMode="auto">
          <a:xfrm>
            <a:off x="2411413" y="3716338"/>
            <a:ext cx="2159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>
                <a:solidFill>
                  <a:srgbClr val="0033CC"/>
                </a:solidFill>
                <a:sym typeface="Symbol" pitchFamily="18" charset="2"/>
              </a:rPr>
              <a:t></a:t>
            </a:r>
          </a:p>
        </p:txBody>
      </p:sp>
      <p:sp>
        <p:nvSpPr>
          <p:cNvPr id="31762" name="Text Box 18"/>
          <p:cNvSpPr txBox="1">
            <a:spLocks noChangeArrowheads="1"/>
          </p:cNvSpPr>
          <p:nvPr/>
        </p:nvSpPr>
        <p:spPr bwMode="auto">
          <a:xfrm>
            <a:off x="1979613" y="1916113"/>
            <a:ext cx="43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 b="1" dirty="0">
                <a:solidFill>
                  <a:srgbClr val="FFFF00"/>
                </a:solidFill>
              </a:rPr>
              <a:t>В</a:t>
            </a:r>
          </a:p>
        </p:txBody>
      </p:sp>
      <p:sp>
        <p:nvSpPr>
          <p:cNvPr id="31763" name="Text Box 19"/>
          <p:cNvSpPr txBox="1">
            <a:spLocks noChangeArrowheads="1"/>
          </p:cNvSpPr>
          <p:nvPr/>
        </p:nvSpPr>
        <p:spPr bwMode="auto">
          <a:xfrm>
            <a:off x="1403648" y="5157192"/>
            <a:ext cx="43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 b="1" dirty="0">
                <a:solidFill>
                  <a:srgbClr val="FFFF00"/>
                </a:solidFill>
              </a:rPr>
              <a:t>А</a:t>
            </a:r>
          </a:p>
        </p:txBody>
      </p:sp>
      <p:sp>
        <p:nvSpPr>
          <p:cNvPr id="31764" name="Text Box 20"/>
          <p:cNvSpPr txBox="1">
            <a:spLocks noChangeArrowheads="1"/>
          </p:cNvSpPr>
          <p:nvPr/>
        </p:nvSpPr>
        <p:spPr bwMode="auto">
          <a:xfrm>
            <a:off x="3635375" y="4652963"/>
            <a:ext cx="3603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 b="1" dirty="0">
                <a:solidFill>
                  <a:srgbClr val="FFFF00"/>
                </a:solidFill>
              </a:rPr>
              <a:t>С</a:t>
            </a:r>
          </a:p>
        </p:txBody>
      </p:sp>
      <p:sp>
        <p:nvSpPr>
          <p:cNvPr id="31765" name="Text Box 21"/>
          <p:cNvSpPr txBox="1">
            <a:spLocks noChangeArrowheads="1"/>
          </p:cNvSpPr>
          <p:nvPr/>
        </p:nvSpPr>
        <p:spPr bwMode="auto">
          <a:xfrm>
            <a:off x="2627313" y="3789363"/>
            <a:ext cx="43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 b="1">
                <a:solidFill>
                  <a:srgbClr val="E0FA20"/>
                </a:solidFill>
              </a:rPr>
              <a:t>О</a:t>
            </a:r>
          </a:p>
        </p:txBody>
      </p:sp>
      <p:sp>
        <p:nvSpPr>
          <p:cNvPr id="31766" name="Text Box 22"/>
          <p:cNvSpPr txBox="1">
            <a:spLocks noChangeArrowheads="1"/>
          </p:cNvSpPr>
          <p:nvPr/>
        </p:nvSpPr>
        <p:spPr bwMode="auto">
          <a:xfrm>
            <a:off x="2484438" y="5300663"/>
            <a:ext cx="5048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dirty="0">
                <a:solidFill>
                  <a:srgbClr val="FFFF00"/>
                </a:solidFill>
              </a:rPr>
              <a:t>D</a:t>
            </a:r>
            <a:endParaRPr lang="ru-RU" sz="2400" b="1" dirty="0">
              <a:solidFill>
                <a:srgbClr val="FFFF00"/>
              </a:solidFill>
            </a:endParaRPr>
          </a:p>
        </p:txBody>
      </p:sp>
      <p:sp>
        <p:nvSpPr>
          <p:cNvPr id="31767" name="Text Box 23"/>
          <p:cNvSpPr txBox="1">
            <a:spLocks noChangeArrowheads="1"/>
          </p:cNvSpPr>
          <p:nvPr/>
        </p:nvSpPr>
        <p:spPr bwMode="auto">
          <a:xfrm>
            <a:off x="2484438" y="4508500"/>
            <a:ext cx="36036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 b="1" i="1"/>
              <a:t>х</a:t>
            </a:r>
          </a:p>
        </p:txBody>
      </p:sp>
      <p:sp>
        <p:nvSpPr>
          <p:cNvPr id="31768" name="Text Box 24"/>
          <p:cNvSpPr txBox="1">
            <a:spLocks noChangeArrowheads="1"/>
          </p:cNvSpPr>
          <p:nvPr/>
        </p:nvSpPr>
        <p:spPr bwMode="auto">
          <a:xfrm>
            <a:off x="2051050" y="2997200"/>
            <a:ext cx="79275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 b="1" dirty="0" smtClean="0">
                <a:solidFill>
                  <a:srgbClr val="FFFF00"/>
                </a:solidFill>
              </a:rPr>
              <a:t>40</a:t>
            </a:r>
            <a:r>
              <a:rPr lang="ru-RU" sz="2400" b="1" dirty="0" smtClean="0">
                <a:solidFill>
                  <a:srgbClr val="FFFF00"/>
                </a:solidFill>
                <a:sym typeface="Symbol" pitchFamily="18" charset="2"/>
              </a:rPr>
              <a:t></a:t>
            </a:r>
            <a:endParaRPr lang="ru-RU" sz="2400" b="1" dirty="0">
              <a:solidFill>
                <a:srgbClr val="FFFF00"/>
              </a:solidFill>
              <a:sym typeface="Symbol" pitchFamily="18" charset="2"/>
            </a:endParaRPr>
          </a:p>
        </p:txBody>
      </p:sp>
      <p:sp>
        <p:nvSpPr>
          <p:cNvPr id="31769" name="Text Box 25"/>
          <p:cNvSpPr txBox="1">
            <a:spLocks noChangeArrowheads="1"/>
          </p:cNvSpPr>
          <p:nvPr/>
        </p:nvSpPr>
        <p:spPr bwMode="auto">
          <a:xfrm>
            <a:off x="539750" y="5949950"/>
            <a:ext cx="280828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 b="1" i="1" dirty="0">
                <a:solidFill>
                  <a:srgbClr val="FFFF00"/>
                </a:solidFill>
              </a:rPr>
              <a:t>Х</a:t>
            </a:r>
            <a:r>
              <a:rPr lang="ru-RU" sz="2400" b="1" dirty="0">
                <a:solidFill>
                  <a:srgbClr val="FFFF00"/>
                </a:solidFill>
              </a:rPr>
              <a:t> = 280</a:t>
            </a:r>
            <a:r>
              <a:rPr lang="ru-RU" sz="2400" b="1" dirty="0">
                <a:solidFill>
                  <a:srgbClr val="FFFF00"/>
                </a:solidFill>
                <a:sym typeface="Symbol" pitchFamily="18" charset="2"/>
              </a:rPr>
              <a:t> : 2 = 140</a:t>
            </a:r>
          </a:p>
        </p:txBody>
      </p:sp>
      <p:sp>
        <p:nvSpPr>
          <p:cNvPr id="31770" name="Line 26"/>
          <p:cNvSpPr>
            <a:spLocks noChangeShapeType="1"/>
          </p:cNvSpPr>
          <p:nvPr/>
        </p:nvSpPr>
        <p:spPr bwMode="auto">
          <a:xfrm flipH="1">
            <a:off x="4932363" y="2492375"/>
            <a:ext cx="863600" cy="1296988"/>
          </a:xfrm>
          <a:prstGeom prst="line">
            <a:avLst/>
          </a:prstGeom>
          <a:noFill/>
          <a:ln w="28575">
            <a:solidFill>
              <a:srgbClr val="0033CC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1771" name="Line 27"/>
          <p:cNvSpPr>
            <a:spLocks noChangeShapeType="1"/>
          </p:cNvSpPr>
          <p:nvPr/>
        </p:nvSpPr>
        <p:spPr bwMode="auto">
          <a:xfrm>
            <a:off x="5795963" y="2492375"/>
            <a:ext cx="1368425" cy="288925"/>
          </a:xfrm>
          <a:prstGeom prst="line">
            <a:avLst/>
          </a:prstGeom>
          <a:noFill/>
          <a:ln w="28575">
            <a:solidFill>
              <a:srgbClr val="0033CC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1773" name="Line 29"/>
          <p:cNvSpPr>
            <a:spLocks noChangeShapeType="1"/>
          </p:cNvSpPr>
          <p:nvPr/>
        </p:nvSpPr>
        <p:spPr bwMode="auto">
          <a:xfrm>
            <a:off x="4932363" y="3789363"/>
            <a:ext cx="1295400" cy="14446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1774" name="Line 30"/>
          <p:cNvSpPr>
            <a:spLocks noChangeShapeType="1"/>
          </p:cNvSpPr>
          <p:nvPr/>
        </p:nvSpPr>
        <p:spPr bwMode="auto">
          <a:xfrm flipH="1">
            <a:off x="6227763" y="2781300"/>
            <a:ext cx="936625" cy="11525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1775" name="Freeform 31"/>
          <p:cNvSpPr>
            <a:spLocks/>
          </p:cNvSpPr>
          <p:nvPr/>
        </p:nvSpPr>
        <p:spPr bwMode="auto">
          <a:xfrm>
            <a:off x="5949950" y="3711575"/>
            <a:ext cx="439738" cy="204788"/>
          </a:xfrm>
          <a:custGeom>
            <a:avLst/>
            <a:gdLst/>
            <a:ahLst/>
            <a:cxnLst>
              <a:cxn ang="0">
                <a:pos x="277" y="27"/>
              </a:cxn>
              <a:cxn ang="0">
                <a:pos x="169" y="0"/>
              </a:cxn>
              <a:cxn ang="0">
                <a:pos x="20" y="74"/>
              </a:cxn>
              <a:cxn ang="0">
                <a:pos x="6" y="129"/>
              </a:cxn>
            </a:cxnLst>
            <a:rect l="0" t="0" r="r" b="b"/>
            <a:pathLst>
              <a:path w="277" h="129">
                <a:moveTo>
                  <a:pt x="277" y="27"/>
                </a:moveTo>
                <a:cubicBezTo>
                  <a:pt x="238" y="21"/>
                  <a:pt x="206" y="10"/>
                  <a:pt x="169" y="0"/>
                </a:cubicBezTo>
                <a:cubicBezTo>
                  <a:pt x="115" y="18"/>
                  <a:pt x="66" y="40"/>
                  <a:pt x="20" y="74"/>
                </a:cubicBezTo>
                <a:cubicBezTo>
                  <a:pt x="0" y="104"/>
                  <a:pt x="6" y="87"/>
                  <a:pt x="6" y="129"/>
                </a:cubicBezTo>
              </a:path>
            </a:pathLst>
          </a:custGeom>
          <a:noFill/>
          <a:ln w="28575" cmpd="sng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1776" name="Freeform 32"/>
          <p:cNvSpPr>
            <a:spLocks/>
          </p:cNvSpPr>
          <p:nvPr/>
        </p:nvSpPr>
        <p:spPr bwMode="auto">
          <a:xfrm>
            <a:off x="5637213" y="2549525"/>
            <a:ext cx="376237" cy="204788"/>
          </a:xfrm>
          <a:custGeom>
            <a:avLst/>
            <a:gdLst/>
            <a:ahLst/>
            <a:cxnLst>
              <a:cxn ang="0">
                <a:pos x="237" y="0"/>
              </a:cxn>
              <a:cxn ang="0">
                <a:pos x="95" y="102"/>
              </a:cxn>
              <a:cxn ang="0">
                <a:pos x="54" y="115"/>
              </a:cxn>
              <a:cxn ang="0">
                <a:pos x="0" y="129"/>
              </a:cxn>
            </a:cxnLst>
            <a:rect l="0" t="0" r="r" b="b"/>
            <a:pathLst>
              <a:path w="237" h="129">
                <a:moveTo>
                  <a:pt x="237" y="0"/>
                </a:moveTo>
                <a:cubicBezTo>
                  <a:pt x="195" y="60"/>
                  <a:pt x="168" y="81"/>
                  <a:pt x="95" y="102"/>
                </a:cubicBezTo>
                <a:cubicBezTo>
                  <a:pt x="81" y="106"/>
                  <a:pt x="68" y="111"/>
                  <a:pt x="54" y="115"/>
                </a:cubicBezTo>
                <a:cubicBezTo>
                  <a:pt x="36" y="120"/>
                  <a:pt x="0" y="129"/>
                  <a:pt x="0" y="129"/>
                </a:cubicBezTo>
              </a:path>
            </a:pathLst>
          </a:custGeom>
          <a:noFill/>
          <a:ln w="28575" cmpd="sng">
            <a:solidFill>
              <a:srgbClr val="0033CC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1777" name="Freeform 33"/>
          <p:cNvSpPr>
            <a:spLocks/>
          </p:cNvSpPr>
          <p:nvPr/>
        </p:nvSpPr>
        <p:spPr bwMode="auto">
          <a:xfrm>
            <a:off x="5540375" y="2581275"/>
            <a:ext cx="569913" cy="280988"/>
          </a:xfrm>
          <a:custGeom>
            <a:avLst/>
            <a:gdLst/>
            <a:ahLst/>
            <a:cxnLst>
              <a:cxn ang="0">
                <a:pos x="359" y="0"/>
              </a:cxn>
              <a:cxn ang="0">
                <a:pos x="305" y="82"/>
              </a:cxn>
              <a:cxn ang="0">
                <a:pos x="0" y="177"/>
              </a:cxn>
            </a:cxnLst>
            <a:rect l="0" t="0" r="r" b="b"/>
            <a:pathLst>
              <a:path w="359" h="177">
                <a:moveTo>
                  <a:pt x="359" y="0"/>
                </a:moveTo>
                <a:cubicBezTo>
                  <a:pt x="340" y="28"/>
                  <a:pt x="329" y="58"/>
                  <a:pt x="305" y="82"/>
                </a:cubicBezTo>
                <a:cubicBezTo>
                  <a:pt x="244" y="143"/>
                  <a:pt x="79" y="177"/>
                  <a:pt x="0" y="177"/>
                </a:cubicBezTo>
              </a:path>
            </a:pathLst>
          </a:custGeom>
          <a:noFill/>
          <a:ln w="28575" cmpd="sng">
            <a:solidFill>
              <a:srgbClr val="0033CC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1778" name="Text Box 34"/>
          <p:cNvSpPr txBox="1">
            <a:spLocks noChangeArrowheads="1"/>
          </p:cNvSpPr>
          <p:nvPr/>
        </p:nvSpPr>
        <p:spPr bwMode="auto">
          <a:xfrm>
            <a:off x="6011863" y="3933825"/>
            <a:ext cx="4333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 b="1">
                <a:solidFill>
                  <a:srgbClr val="E0FA20"/>
                </a:solidFill>
              </a:rPr>
              <a:t>О</a:t>
            </a:r>
          </a:p>
        </p:txBody>
      </p:sp>
      <p:sp>
        <p:nvSpPr>
          <p:cNvPr id="31779" name="Text Box 35"/>
          <p:cNvSpPr txBox="1">
            <a:spLocks noChangeArrowheads="1"/>
          </p:cNvSpPr>
          <p:nvPr/>
        </p:nvSpPr>
        <p:spPr bwMode="auto">
          <a:xfrm>
            <a:off x="5724525" y="3284538"/>
            <a:ext cx="10080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 b="1" dirty="0"/>
              <a:t>110</a:t>
            </a:r>
            <a:r>
              <a:rPr lang="ru-RU" sz="2400" b="1" dirty="0">
                <a:sym typeface="Symbol" pitchFamily="18" charset="2"/>
              </a:rPr>
              <a:t></a:t>
            </a:r>
          </a:p>
        </p:txBody>
      </p:sp>
      <p:sp>
        <p:nvSpPr>
          <p:cNvPr id="31780" name="Text Box 36"/>
          <p:cNvSpPr txBox="1">
            <a:spLocks noChangeArrowheads="1"/>
          </p:cNvSpPr>
          <p:nvPr/>
        </p:nvSpPr>
        <p:spPr bwMode="auto">
          <a:xfrm>
            <a:off x="5795963" y="2708275"/>
            <a:ext cx="43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 b="1" i="1">
                <a:solidFill>
                  <a:srgbClr val="E0FA20"/>
                </a:solidFill>
              </a:rPr>
              <a:t>х</a:t>
            </a:r>
          </a:p>
        </p:txBody>
      </p:sp>
      <p:sp>
        <p:nvSpPr>
          <p:cNvPr id="31781" name="Text Box 37"/>
          <p:cNvSpPr txBox="1">
            <a:spLocks noChangeArrowheads="1"/>
          </p:cNvSpPr>
          <p:nvPr/>
        </p:nvSpPr>
        <p:spPr bwMode="auto">
          <a:xfrm>
            <a:off x="4500563" y="3644900"/>
            <a:ext cx="43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 b="1" dirty="0">
                <a:solidFill>
                  <a:srgbClr val="FFFF00"/>
                </a:solidFill>
              </a:rPr>
              <a:t>В</a:t>
            </a:r>
          </a:p>
        </p:txBody>
      </p:sp>
      <p:sp>
        <p:nvSpPr>
          <p:cNvPr id="31782" name="Text Box 38"/>
          <p:cNvSpPr txBox="1">
            <a:spLocks noChangeArrowheads="1"/>
          </p:cNvSpPr>
          <p:nvPr/>
        </p:nvSpPr>
        <p:spPr bwMode="auto">
          <a:xfrm>
            <a:off x="7235825" y="2349500"/>
            <a:ext cx="43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 b="1" dirty="0">
                <a:solidFill>
                  <a:srgbClr val="FFFF00"/>
                </a:solidFill>
              </a:rPr>
              <a:t>А</a:t>
            </a:r>
          </a:p>
        </p:txBody>
      </p:sp>
      <p:sp>
        <p:nvSpPr>
          <p:cNvPr id="31783" name="Text Box 39"/>
          <p:cNvSpPr txBox="1">
            <a:spLocks noChangeArrowheads="1"/>
          </p:cNvSpPr>
          <p:nvPr/>
        </p:nvSpPr>
        <p:spPr bwMode="auto">
          <a:xfrm>
            <a:off x="5508625" y="1989138"/>
            <a:ext cx="3603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 b="1" dirty="0">
                <a:solidFill>
                  <a:srgbClr val="FFFF00"/>
                </a:solidFill>
              </a:rPr>
              <a:t>С</a:t>
            </a:r>
          </a:p>
        </p:txBody>
      </p:sp>
      <p:sp>
        <p:nvSpPr>
          <p:cNvPr id="31784" name="Text Box 40"/>
          <p:cNvSpPr txBox="1">
            <a:spLocks noChangeArrowheads="1"/>
          </p:cNvSpPr>
          <p:nvPr/>
        </p:nvSpPr>
        <p:spPr bwMode="auto">
          <a:xfrm>
            <a:off x="5076825" y="5949950"/>
            <a:ext cx="280828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 b="1" i="1" dirty="0">
                <a:solidFill>
                  <a:srgbClr val="FFFF00"/>
                </a:solidFill>
              </a:rPr>
              <a:t>Х</a:t>
            </a:r>
            <a:r>
              <a:rPr lang="ru-RU" sz="2400" b="1" dirty="0">
                <a:solidFill>
                  <a:srgbClr val="FFFF00"/>
                </a:solidFill>
              </a:rPr>
              <a:t> = 250</a:t>
            </a:r>
            <a:r>
              <a:rPr lang="ru-RU" sz="2400" b="1" dirty="0">
                <a:solidFill>
                  <a:srgbClr val="FFFF00"/>
                </a:solidFill>
                <a:sym typeface="Symbol" pitchFamily="18" charset="2"/>
              </a:rPr>
              <a:t> : 2 = 125</a:t>
            </a:r>
          </a:p>
        </p:txBody>
      </p:sp>
    </p:spTree>
  </p:cSld>
  <p:clrMapOvr>
    <a:masterClrMapping/>
  </p:clrMapOvr>
  <p:transition spd="slow">
    <p:cover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317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317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69" grpId="0"/>
      <p:bldP spid="3178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21" name="Rectangle 5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>
            <a:normAutofit/>
          </a:bodyPr>
          <a:lstStyle/>
          <a:p>
            <a:endParaRPr lang="ru-RU" sz="3400" b="1" dirty="0">
              <a:solidFill>
                <a:srgbClr val="E0FA20"/>
              </a:solidFill>
            </a:endParaRPr>
          </a:p>
        </p:txBody>
      </p:sp>
      <p:sp>
        <p:nvSpPr>
          <p:cNvPr id="34822" name="Oval 6"/>
          <p:cNvSpPr>
            <a:spLocks noChangeArrowheads="1"/>
          </p:cNvSpPr>
          <p:nvPr/>
        </p:nvSpPr>
        <p:spPr bwMode="auto">
          <a:xfrm>
            <a:off x="1258888" y="2420938"/>
            <a:ext cx="2519362" cy="2663825"/>
          </a:xfrm>
          <a:prstGeom prst="ellipse">
            <a:avLst/>
          </a:prstGeom>
          <a:solidFill>
            <a:schemeClr val="accent1"/>
          </a:solidFill>
          <a:ln w="9525">
            <a:solidFill>
              <a:srgbClr val="0033CC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34823" name="Oval 7"/>
          <p:cNvSpPr>
            <a:spLocks noChangeArrowheads="1"/>
          </p:cNvSpPr>
          <p:nvPr/>
        </p:nvSpPr>
        <p:spPr bwMode="auto">
          <a:xfrm>
            <a:off x="4932363" y="2349500"/>
            <a:ext cx="2519362" cy="2663825"/>
          </a:xfrm>
          <a:prstGeom prst="ellipse">
            <a:avLst/>
          </a:prstGeom>
          <a:solidFill>
            <a:schemeClr val="accent1"/>
          </a:solidFill>
          <a:ln w="9525">
            <a:solidFill>
              <a:srgbClr val="0033CC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34824" name="Text Box 8"/>
          <p:cNvSpPr txBox="1">
            <a:spLocks noChangeArrowheads="1"/>
          </p:cNvSpPr>
          <p:nvPr/>
        </p:nvSpPr>
        <p:spPr bwMode="auto">
          <a:xfrm>
            <a:off x="468313" y="2060575"/>
            <a:ext cx="5746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 b="1">
                <a:solidFill>
                  <a:srgbClr val="E0FA20"/>
                </a:solidFill>
              </a:rPr>
              <a:t>5)</a:t>
            </a:r>
          </a:p>
        </p:txBody>
      </p:sp>
      <p:sp>
        <p:nvSpPr>
          <p:cNvPr id="34825" name="Text Box 9"/>
          <p:cNvSpPr txBox="1">
            <a:spLocks noChangeArrowheads="1"/>
          </p:cNvSpPr>
          <p:nvPr/>
        </p:nvSpPr>
        <p:spPr bwMode="auto">
          <a:xfrm>
            <a:off x="4427538" y="2060575"/>
            <a:ext cx="5746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 b="1">
                <a:solidFill>
                  <a:srgbClr val="E0FA20"/>
                </a:solidFill>
              </a:rPr>
              <a:t>6)</a:t>
            </a:r>
          </a:p>
        </p:txBody>
      </p:sp>
      <p:sp>
        <p:nvSpPr>
          <p:cNvPr id="34826" name="Line 10"/>
          <p:cNvSpPr>
            <a:spLocks noChangeShapeType="1"/>
          </p:cNvSpPr>
          <p:nvPr/>
        </p:nvSpPr>
        <p:spPr bwMode="auto">
          <a:xfrm>
            <a:off x="1331913" y="3284538"/>
            <a:ext cx="2303462" cy="1081087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4827" name="Text Box 11"/>
          <p:cNvSpPr txBox="1">
            <a:spLocks noChangeArrowheads="1"/>
          </p:cNvSpPr>
          <p:nvPr/>
        </p:nvSpPr>
        <p:spPr bwMode="auto">
          <a:xfrm>
            <a:off x="2339975" y="3573463"/>
            <a:ext cx="2889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 b="1">
                <a:solidFill>
                  <a:srgbClr val="0033CC"/>
                </a:solidFill>
                <a:sym typeface="Symbol" pitchFamily="18" charset="2"/>
              </a:rPr>
              <a:t></a:t>
            </a:r>
          </a:p>
        </p:txBody>
      </p:sp>
      <p:sp>
        <p:nvSpPr>
          <p:cNvPr id="34828" name="Line 12"/>
          <p:cNvSpPr>
            <a:spLocks noChangeShapeType="1"/>
          </p:cNvSpPr>
          <p:nvPr/>
        </p:nvSpPr>
        <p:spPr bwMode="auto">
          <a:xfrm flipV="1">
            <a:off x="1331913" y="2420938"/>
            <a:ext cx="1223962" cy="863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4829" name="Line 13"/>
          <p:cNvSpPr>
            <a:spLocks noChangeShapeType="1"/>
          </p:cNvSpPr>
          <p:nvPr/>
        </p:nvSpPr>
        <p:spPr bwMode="auto">
          <a:xfrm>
            <a:off x="2555875" y="2420938"/>
            <a:ext cx="1079500" cy="1944687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4830" name="Freeform 14"/>
          <p:cNvSpPr>
            <a:spLocks/>
          </p:cNvSpPr>
          <p:nvPr/>
        </p:nvSpPr>
        <p:spPr bwMode="auto">
          <a:xfrm>
            <a:off x="3173413" y="3970338"/>
            <a:ext cx="225425" cy="203200"/>
          </a:xfrm>
          <a:custGeom>
            <a:avLst/>
            <a:gdLst/>
            <a:ahLst/>
            <a:cxnLst>
              <a:cxn ang="0">
                <a:pos x="142" y="0"/>
              </a:cxn>
              <a:cxn ang="0">
                <a:pos x="68" y="33"/>
              </a:cxn>
              <a:cxn ang="0">
                <a:pos x="14" y="88"/>
              </a:cxn>
              <a:cxn ang="0">
                <a:pos x="0" y="128"/>
              </a:cxn>
            </a:cxnLst>
            <a:rect l="0" t="0" r="r" b="b"/>
            <a:pathLst>
              <a:path w="142" h="128">
                <a:moveTo>
                  <a:pt x="142" y="0"/>
                </a:moveTo>
                <a:cubicBezTo>
                  <a:pt x="116" y="8"/>
                  <a:pt x="68" y="33"/>
                  <a:pt x="68" y="33"/>
                </a:cubicBezTo>
                <a:cubicBezTo>
                  <a:pt x="51" y="58"/>
                  <a:pt x="26" y="60"/>
                  <a:pt x="14" y="88"/>
                </a:cubicBezTo>
                <a:cubicBezTo>
                  <a:pt x="8" y="101"/>
                  <a:pt x="0" y="128"/>
                  <a:pt x="0" y="128"/>
                </a:cubicBezTo>
              </a:path>
            </a:pathLst>
          </a:custGeom>
          <a:noFill/>
          <a:ln w="28575" cmpd="sng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4831" name="Text Box 15"/>
          <p:cNvSpPr txBox="1">
            <a:spLocks noChangeArrowheads="1"/>
          </p:cNvSpPr>
          <p:nvPr/>
        </p:nvSpPr>
        <p:spPr bwMode="auto">
          <a:xfrm>
            <a:off x="900113" y="2924175"/>
            <a:ext cx="36036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 b="1">
                <a:solidFill>
                  <a:srgbClr val="E0FA20"/>
                </a:solidFill>
              </a:rPr>
              <a:t>А</a:t>
            </a:r>
          </a:p>
        </p:txBody>
      </p:sp>
      <p:sp>
        <p:nvSpPr>
          <p:cNvPr id="34832" name="Text Box 16"/>
          <p:cNvSpPr txBox="1">
            <a:spLocks noChangeArrowheads="1"/>
          </p:cNvSpPr>
          <p:nvPr/>
        </p:nvSpPr>
        <p:spPr bwMode="auto">
          <a:xfrm>
            <a:off x="2339975" y="1916113"/>
            <a:ext cx="5032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 b="1">
                <a:solidFill>
                  <a:srgbClr val="E0FA20"/>
                </a:solidFill>
              </a:rPr>
              <a:t>С</a:t>
            </a:r>
          </a:p>
        </p:txBody>
      </p:sp>
      <p:sp>
        <p:nvSpPr>
          <p:cNvPr id="34833" name="Text Box 17"/>
          <p:cNvSpPr txBox="1">
            <a:spLocks noChangeArrowheads="1"/>
          </p:cNvSpPr>
          <p:nvPr/>
        </p:nvSpPr>
        <p:spPr bwMode="auto">
          <a:xfrm>
            <a:off x="3563938" y="4365625"/>
            <a:ext cx="5048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 b="1">
                <a:solidFill>
                  <a:srgbClr val="E0FA20"/>
                </a:solidFill>
              </a:rPr>
              <a:t>В</a:t>
            </a:r>
          </a:p>
        </p:txBody>
      </p:sp>
      <p:sp>
        <p:nvSpPr>
          <p:cNvPr id="34834" name="Text Box 18"/>
          <p:cNvSpPr txBox="1">
            <a:spLocks noChangeArrowheads="1"/>
          </p:cNvSpPr>
          <p:nvPr/>
        </p:nvSpPr>
        <p:spPr bwMode="auto">
          <a:xfrm>
            <a:off x="2195513" y="3860800"/>
            <a:ext cx="43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 b="1">
                <a:solidFill>
                  <a:srgbClr val="E0FA20"/>
                </a:solidFill>
              </a:rPr>
              <a:t>О</a:t>
            </a:r>
          </a:p>
        </p:txBody>
      </p:sp>
      <p:sp>
        <p:nvSpPr>
          <p:cNvPr id="34835" name="Text Box 19"/>
          <p:cNvSpPr txBox="1">
            <a:spLocks noChangeArrowheads="1"/>
          </p:cNvSpPr>
          <p:nvPr/>
        </p:nvSpPr>
        <p:spPr bwMode="auto">
          <a:xfrm>
            <a:off x="2627313" y="3573463"/>
            <a:ext cx="71913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 b="1">
                <a:solidFill>
                  <a:srgbClr val="E0FA20"/>
                </a:solidFill>
              </a:rPr>
              <a:t>37</a:t>
            </a:r>
            <a:r>
              <a:rPr lang="ru-RU" sz="2400" b="1">
                <a:solidFill>
                  <a:srgbClr val="E0FA20"/>
                </a:solidFill>
                <a:sym typeface="Symbol" pitchFamily="18" charset="2"/>
              </a:rPr>
              <a:t></a:t>
            </a:r>
          </a:p>
        </p:txBody>
      </p:sp>
      <p:sp>
        <p:nvSpPr>
          <p:cNvPr id="34836" name="Text Box 20"/>
          <p:cNvSpPr txBox="1">
            <a:spLocks noChangeArrowheads="1"/>
          </p:cNvSpPr>
          <p:nvPr/>
        </p:nvSpPr>
        <p:spPr bwMode="auto">
          <a:xfrm>
            <a:off x="1619250" y="2997200"/>
            <a:ext cx="43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 b="1"/>
              <a:t>?</a:t>
            </a:r>
          </a:p>
        </p:txBody>
      </p:sp>
      <p:sp>
        <p:nvSpPr>
          <p:cNvPr id="34837" name="Text Box 21"/>
          <p:cNvSpPr txBox="1">
            <a:spLocks noChangeArrowheads="1"/>
          </p:cNvSpPr>
          <p:nvPr/>
        </p:nvSpPr>
        <p:spPr bwMode="auto">
          <a:xfrm>
            <a:off x="2268538" y="2565400"/>
            <a:ext cx="43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 b="1"/>
              <a:t>?</a:t>
            </a:r>
          </a:p>
        </p:txBody>
      </p:sp>
      <p:sp>
        <p:nvSpPr>
          <p:cNvPr id="34838" name="Text Box 22"/>
          <p:cNvSpPr txBox="1">
            <a:spLocks noChangeArrowheads="1"/>
          </p:cNvSpPr>
          <p:nvPr/>
        </p:nvSpPr>
        <p:spPr bwMode="auto">
          <a:xfrm>
            <a:off x="395288" y="5516563"/>
            <a:ext cx="3097212" cy="1004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 b="1" dirty="0">
                <a:solidFill>
                  <a:srgbClr val="E0FA20"/>
                </a:solidFill>
                <a:sym typeface="Symbol" pitchFamily="18" charset="2"/>
              </a:rPr>
              <a:t>С = 90; </a:t>
            </a:r>
          </a:p>
          <a:p>
            <a:pPr>
              <a:spcBef>
                <a:spcPct val="50000"/>
              </a:spcBef>
            </a:pPr>
            <a:r>
              <a:rPr lang="ru-RU" sz="2400" b="1" dirty="0">
                <a:solidFill>
                  <a:srgbClr val="E0FA20"/>
                </a:solidFill>
                <a:sym typeface="Symbol" pitchFamily="18" charset="2"/>
              </a:rPr>
              <a:t>А = 90 - 37 = 53</a:t>
            </a:r>
          </a:p>
        </p:txBody>
      </p:sp>
      <p:sp>
        <p:nvSpPr>
          <p:cNvPr id="34839" name="Line 23"/>
          <p:cNvSpPr>
            <a:spLocks noChangeShapeType="1"/>
          </p:cNvSpPr>
          <p:nvPr/>
        </p:nvSpPr>
        <p:spPr bwMode="auto">
          <a:xfrm>
            <a:off x="4932363" y="3716338"/>
            <a:ext cx="2519362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4840" name="Line 24"/>
          <p:cNvSpPr>
            <a:spLocks noChangeShapeType="1"/>
          </p:cNvSpPr>
          <p:nvPr/>
        </p:nvSpPr>
        <p:spPr bwMode="auto">
          <a:xfrm flipH="1">
            <a:off x="4932363" y="2492375"/>
            <a:ext cx="1800225" cy="122396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4841" name="Line 25"/>
          <p:cNvSpPr>
            <a:spLocks noChangeShapeType="1"/>
          </p:cNvSpPr>
          <p:nvPr/>
        </p:nvSpPr>
        <p:spPr bwMode="auto">
          <a:xfrm>
            <a:off x="6732588" y="2492375"/>
            <a:ext cx="719137" cy="122396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4842" name="Line 26"/>
          <p:cNvSpPr>
            <a:spLocks noChangeShapeType="1"/>
          </p:cNvSpPr>
          <p:nvPr/>
        </p:nvSpPr>
        <p:spPr bwMode="auto">
          <a:xfrm flipH="1">
            <a:off x="4932363" y="2492375"/>
            <a:ext cx="1800225" cy="2159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4843" name="Freeform 27"/>
          <p:cNvSpPr>
            <a:spLocks/>
          </p:cNvSpPr>
          <p:nvPr/>
        </p:nvSpPr>
        <p:spPr bwMode="auto">
          <a:xfrm>
            <a:off x="6281738" y="2549525"/>
            <a:ext cx="65087" cy="182563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41" y="115"/>
              </a:cxn>
            </a:cxnLst>
            <a:rect l="0" t="0" r="r" b="b"/>
            <a:pathLst>
              <a:path w="41" h="115">
                <a:moveTo>
                  <a:pt x="0" y="0"/>
                </a:moveTo>
                <a:cubicBezTo>
                  <a:pt x="12" y="34"/>
                  <a:pt x="15" y="89"/>
                  <a:pt x="41" y="115"/>
                </a:cubicBezTo>
              </a:path>
            </a:pathLst>
          </a:custGeom>
          <a:noFill/>
          <a:ln w="28575" cmpd="sng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4844" name="Freeform 28"/>
          <p:cNvSpPr>
            <a:spLocks/>
          </p:cNvSpPr>
          <p:nvPr/>
        </p:nvSpPr>
        <p:spPr bwMode="auto">
          <a:xfrm>
            <a:off x="6153150" y="2560638"/>
            <a:ext cx="96838" cy="27940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61" y="176"/>
              </a:cxn>
            </a:cxnLst>
            <a:rect l="0" t="0" r="r" b="b"/>
            <a:pathLst>
              <a:path w="61" h="176">
                <a:moveTo>
                  <a:pt x="0" y="0"/>
                </a:moveTo>
                <a:cubicBezTo>
                  <a:pt x="5" y="57"/>
                  <a:pt x="2" y="144"/>
                  <a:pt x="61" y="176"/>
                </a:cubicBezTo>
              </a:path>
            </a:pathLst>
          </a:custGeom>
          <a:noFill/>
          <a:ln w="28575" cmpd="sng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4845" name="Freeform 29"/>
          <p:cNvSpPr>
            <a:spLocks/>
          </p:cNvSpPr>
          <p:nvPr/>
        </p:nvSpPr>
        <p:spPr bwMode="auto">
          <a:xfrm>
            <a:off x="6378575" y="2538413"/>
            <a:ext cx="571500" cy="309562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55" y="75"/>
              </a:cxn>
              <a:cxn ang="0">
                <a:pos x="299" y="183"/>
              </a:cxn>
              <a:cxn ang="0">
                <a:pos x="360" y="190"/>
              </a:cxn>
            </a:cxnLst>
            <a:rect l="0" t="0" r="r" b="b"/>
            <a:pathLst>
              <a:path w="360" h="195">
                <a:moveTo>
                  <a:pt x="0" y="0"/>
                </a:moveTo>
                <a:cubicBezTo>
                  <a:pt x="17" y="26"/>
                  <a:pt x="30" y="59"/>
                  <a:pt x="55" y="75"/>
                </a:cubicBezTo>
                <a:cubicBezTo>
                  <a:pt x="107" y="154"/>
                  <a:pt x="212" y="173"/>
                  <a:pt x="299" y="183"/>
                </a:cubicBezTo>
                <a:cubicBezTo>
                  <a:pt x="332" y="195"/>
                  <a:pt x="312" y="190"/>
                  <a:pt x="360" y="190"/>
                </a:cubicBezTo>
              </a:path>
            </a:pathLst>
          </a:custGeom>
          <a:noFill/>
          <a:ln w="38100" cmpd="sng">
            <a:solidFill>
              <a:srgbClr val="E0FA20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4846" name="Text Box 30"/>
          <p:cNvSpPr txBox="1">
            <a:spLocks noChangeArrowheads="1"/>
          </p:cNvSpPr>
          <p:nvPr/>
        </p:nvSpPr>
        <p:spPr bwMode="auto">
          <a:xfrm>
            <a:off x="4500563" y="3500438"/>
            <a:ext cx="43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 b="1">
                <a:solidFill>
                  <a:srgbClr val="E0FA20"/>
                </a:solidFill>
              </a:rPr>
              <a:t>А</a:t>
            </a:r>
          </a:p>
        </p:txBody>
      </p:sp>
      <p:sp>
        <p:nvSpPr>
          <p:cNvPr id="34847" name="Text Box 31"/>
          <p:cNvSpPr txBox="1">
            <a:spLocks noChangeArrowheads="1"/>
          </p:cNvSpPr>
          <p:nvPr/>
        </p:nvSpPr>
        <p:spPr bwMode="auto">
          <a:xfrm>
            <a:off x="6659563" y="1989138"/>
            <a:ext cx="5048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 b="1">
                <a:solidFill>
                  <a:srgbClr val="E0FA20"/>
                </a:solidFill>
              </a:rPr>
              <a:t>В</a:t>
            </a:r>
          </a:p>
        </p:txBody>
      </p:sp>
      <p:sp>
        <p:nvSpPr>
          <p:cNvPr id="34848" name="Text Box 32"/>
          <p:cNvSpPr txBox="1">
            <a:spLocks noChangeArrowheads="1"/>
          </p:cNvSpPr>
          <p:nvPr/>
        </p:nvSpPr>
        <p:spPr bwMode="auto">
          <a:xfrm>
            <a:off x="7451725" y="3500438"/>
            <a:ext cx="43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E0FA20"/>
                </a:solidFill>
              </a:rPr>
              <a:t>D</a:t>
            </a:r>
            <a:endParaRPr lang="ru-RU" sz="2400" b="1">
              <a:solidFill>
                <a:srgbClr val="E0FA20"/>
              </a:solidFill>
            </a:endParaRPr>
          </a:p>
        </p:txBody>
      </p:sp>
      <p:sp>
        <p:nvSpPr>
          <p:cNvPr id="34849" name="Text Box 33"/>
          <p:cNvSpPr txBox="1">
            <a:spLocks noChangeArrowheads="1"/>
          </p:cNvSpPr>
          <p:nvPr/>
        </p:nvSpPr>
        <p:spPr bwMode="auto">
          <a:xfrm>
            <a:off x="5003800" y="2060575"/>
            <a:ext cx="5032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 b="1">
                <a:solidFill>
                  <a:srgbClr val="E0FA20"/>
                </a:solidFill>
              </a:rPr>
              <a:t>С</a:t>
            </a:r>
          </a:p>
        </p:txBody>
      </p:sp>
      <p:sp>
        <p:nvSpPr>
          <p:cNvPr id="34850" name="Text Box 34"/>
          <p:cNvSpPr txBox="1">
            <a:spLocks noChangeArrowheads="1"/>
          </p:cNvSpPr>
          <p:nvPr/>
        </p:nvSpPr>
        <p:spPr bwMode="auto">
          <a:xfrm>
            <a:off x="5508625" y="2565400"/>
            <a:ext cx="7191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 b="1"/>
              <a:t>30</a:t>
            </a:r>
            <a:r>
              <a:rPr lang="ru-RU" sz="2400" b="1">
                <a:sym typeface="Symbol" pitchFamily="18" charset="2"/>
              </a:rPr>
              <a:t></a:t>
            </a:r>
          </a:p>
        </p:txBody>
      </p:sp>
      <p:sp>
        <p:nvSpPr>
          <p:cNvPr id="34851" name="Text Box 35"/>
          <p:cNvSpPr txBox="1">
            <a:spLocks noChangeArrowheads="1"/>
          </p:cNvSpPr>
          <p:nvPr/>
        </p:nvSpPr>
        <p:spPr bwMode="auto">
          <a:xfrm>
            <a:off x="6443663" y="2781300"/>
            <a:ext cx="36036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 b="1" i="1" dirty="0" err="1">
                <a:solidFill>
                  <a:srgbClr val="E0FA20"/>
                </a:solidFill>
              </a:rPr>
              <a:t>х</a:t>
            </a:r>
            <a:endParaRPr lang="ru-RU" sz="2400" b="1" i="1" dirty="0">
              <a:solidFill>
                <a:srgbClr val="E0FA20"/>
              </a:solidFill>
            </a:endParaRPr>
          </a:p>
        </p:txBody>
      </p:sp>
      <p:sp>
        <p:nvSpPr>
          <p:cNvPr id="34852" name="Text Box 36"/>
          <p:cNvSpPr txBox="1">
            <a:spLocks noChangeArrowheads="1"/>
          </p:cNvSpPr>
          <p:nvPr/>
        </p:nvSpPr>
        <p:spPr bwMode="auto">
          <a:xfrm>
            <a:off x="6084888" y="3429000"/>
            <a:ext cx="2889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 b="1">
                <a:solidFill>
                  <a:srgbClr val="0033CC"/>
                </a:solidFill>
                <a:sym typeface="Symbol" pitchFamily="18" charset="2"/>
              </a:rPr>
              <a:t></a:t>
            </a:r>
          </a:p>
        </p:txBody>
      </p:sp>
      <p:sp>
        <p:nvSpPr>
          <p:cNvPr id="34853" name="Text Box 37"/>
          <p:cNvSpPr txBox="1">
            <a:spLocks noChangeArrowheads="1"/>
          </p:cNvSpPr>
          <p:nvPr/>
        </p:nvSpPr>
        <p:spPr bwMode="auto">
          <a:xfrm>
            <a:off x="6011863" y="3789363"/>
            <a:ext cx="43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 b="1">
                <a:solidFill>
                  <a:srgbClr val="E0FA20"/>
                </a:solidFill>
              </a:rPr>
              <a:t>О</a:t>
            </a:r>
          </a:p>
        </p:txBody>
      </p:sp>
      <p:sp>
        <p:nvSpPr>
          <p:cNvPr id="34854" name="Text Box 38"/>
          <p:cNvSpPr txBox="1">
            <a:spLocks noChangeArrowheads="1"/>
          </p:cNvSpPr>
          <p:nvPr/>
        </p:nvSpPr>
        <p:spPr bwMode="auto">
          <a:xfrm>
            <a:off x="4787900" y="5661025"/>
            <a:ext cx="38877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 b="1" i="1" dirty="0">
                <a:solidFill>
                  <a:srgbClr val="E0FA20"/>
                </a:solidFill>
              </a:rPr>
              <a:t>Х</a:t>
            </a:r>
            <a:r>
              <a:rPr lang="ru-RU" sz="2400" b="1" dirty="0">
                <a:solidFill>
                  <a:srgbClr val="E0FA20"/>
                </a:solidFill>
              </a:rPr>
              <a:t> = </a:t>
            </a:r>
            <a:r>
              <a:rPr lang="ru-RU" sz="2400" b="1" dirty="0" smtClean="0">
                <a:solidFill>
                  <a:srgbClr val="E0FA20"/>
                </a:solidFill>
                <a:sym typeface="Symbol" pitchFamily="18" charset="2"/>
              </a:rPr>
              <a:t>90 </a:t>
            </a:r>
            <a:r>
              <a:rPr lang="ru-RU" sz="2400" b="1" dirty="0" smtClean="0">
                <a:solidFill>
                  <a:srgbClr val="E0FA20"/>
                </a:solidFill>
              </a:rPr>
              <a:t>+3</a:t>
            </a:r>
            <a:r>
              <a:rPr lang="ru-RU" sz="2400" b="1" dirty="0" smtClean="0">
                <a:solidFill>
                  <a:srgbClr val="E0FA20"/>
                </a:solidFill>
                <a:sym typeface="Symbol" pitchFamily="18" charset="2"/>
              </a:rPr>
              <a:t>0 = </a:t>
            </a:r>
            <a:r>
              <a:rPr lang="ru-RU" sz="2400" b="1" dirty="0">
                <a:solidFill>
                  <a:srgbClr val="E0FA20"/>
                </a:solidFill>
                <a:sym typeface="Symbol" pitchFamily="18" charset="2"/>
              </a:rPr>
              <a:t>120</a:t>
            </a:r>
          </a:p>
        </p:txBody>
      </p:sp>
    </p:spTree>
  </p:cSld>
  <p:clrMapOvr>
    <a:masterClrMapping/>
  </p:clrMapOvr>
  <p:transition spd="slow">
    <p:cover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348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348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38" grpId="0"/>
      <p:bldP spid="3485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267494"/>
            <a:ext cx="8219256" cy="785242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Задачи на готовых чертежах</a:t>
            </a:r>
            <a:endParaRPr lang="ru-RU" dirty="0"/>
          </a:p>
        </p:txBody>
      </p:sp>
      <p:grpSp>
        <p:nvGrpSpPr>
          <p:cNvPr id="13" name="Group 50"/>
          <p:cNvGrpSpPr>
            <a:grpSpLocks noGrp="1"/>
          </p:cNvGrpSpPr>
          <p:nvPr>
            <p:ph idx="1"/>
          </p:nvPr>
        </p:nvGrpSpPr>
        <p:grpSpPr bwMode="auto">
          <a:xfrm>
            <a:off x="395536" y="1340768"/>
            <a:ext cx="1800200" cy="1791660"/>
            <a:chOff x="509" y="1515"/>
            <a:chExt cx="1508" cy="1355"/>
          </a:xfrm>
        </p:grpSpPr>
        <p:grpSp>
          <p:nvGrpSpPr>
            <p:cNvPr id="14" name="Group 4"/>
            <p:cNvGrpSpPr>
              <a:grpSpLocks/>
            </p:cNvGrpSpPr>
            <p:nvPr/>
          </p:nvGrpSpPr>
          <p:grpSpPr bwMode="auto">
            <a:xfrm>
              <a:off x="657" y="1548"/>
              <a:ext cx="1360" cy="1270"/>
              <a:chOff x="612" y="1661"/>
              <a:chExt cx="1360" cy="1270"/>
            </a:xfrm>
          </p:grpSpPr>
          <p:sp>
            <p:nvSpPr>
              <p:cNvPr id="20" name="Oval 5"/>
              <p:cNvSpPr>
                <a:spLocks noChangeArrowheads="1"/>
              </p:cNvSpPr>
              <p:nvPr/>
            </p:nvSpPr>
            <p:spPr bwMode="auto">
              <a:xfrm>
                <a:off x="612" y="1661"/>
                <a:ext cx="1360" cy="1270"/>
              </a:xfrm>
              <a:prstGeom prst="ellips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" name="Oval 6"/>
              <p:cNvSpPr>
                <a:spLocks noChangeArrowheads="1"/>
              </p:cNvSpPr>
              <p:nvPr/>
            </p:nvSpPr>
            <p:spPr bwMode="auto">
              <a:xfrm>
                <a:off x="1270" y="2251"/>
                <a:ext cx="46" cy="45"/>
              </a:xfrm>
              <a:prstGeom prst="ellipse">
                <a:avLst/>
              </a:prstGeom>
              <a:solidFill>
                <a:srgbClr val="0000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</p:grpSp>
        <p:sp>
          <p:nvSpPr>
            <p:cNvPr id="15" name="Line 14"/>
            <p:cNvSpPr>
              <a:spLocks noChangeShapeType="1"/>
            </p:cNvSpPr>
            <p:nvPr/>
          </p:nvSpPr>
          <p:spPr bwMode="auto">
            <a:xfrm flipH="1">
              <a:off x="703" y="1570"/>
              <a:ext cx="477" cy="118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6" name="Line 15"/>
            <p:cNvSpPr>
              <a:spLocks noChangeShapeType="1"/>
            </p:cNvSpPr>
            <p:nvPr/>
          </p:nvSpPr>
          <p:spPr bwMode="auto">
            <a:xfrm>
              <a:off x="1179" y="1570"/>
              <a:ext cx="794" cy="1157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7" name="Text Box 31"/>
            <p:cNvSpPr txBox="1">
              <a:spLocks noChangeArrowheads="1"/>
            </p:cNvSpPr>
            <p:nvPr/>
          </p:nvSpPr>
          <p:spPr bwMode="auto">
            <a:xfrm>
              <a:off x="509" y="1515"/>
              <a:ext cx="23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1" hangingPunct="1"/>
              <a:r>
                <a:rPr lang="ru-RU"/>
                <a:t>1.</a:t>
              </a:r>
            </a:p>
          </p:txBody>
        </p:sp>
        <p:sp>
          <p:nvSpPr>
            <p:cNvPr id="18" name="Text Box 36"/>
            <p:cNvSpPr txBox="1">
              <a:spLocks noChangeArrowheads="1"/>
            </p:cNvSpPr>
            <p:nvPr/>
          </p:nvSpPr>
          <p:spPr bwMode="auto">
            <a:xfrm>
              <a:off x="1134" y="2591"/>
              <a:ext cx="441" cy="2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1" hangingPunct="1"/>
              <a:r>
                <a:rPr lang="ru-RU" dirty="0">
                  <a:solidFill>
                    <a:srgbClr val="FFFF00"/>
                  </a:solidFill>
                </a:rPr>
                <a:t>80</a:t>
              </a:r>
              <a:r>
                <a:rPr lang="ru-RU" baseline="30000" dirty="0" smtClean="0">
                  <a:solidFill>
                    <a:srgbClr val="FFFF00"/>
                  </a:solidFill>
                </a:rPr>
                <a:t>0</a:t>
              </a:r>
              <a:endParaRPr lang="ru-RU" baseline="30000" dirty="0">
                <a:solidFill>
                  <a:srgbClr val="FFFF00"/>
                </a:solidFill>
              </a:endParaRPr>
            </a:p>
          </p:txBody>
        </p:sp>
        <p:sp>
          <p:nvSpPr>
            <p:cNvPr id="19" name="Text Box 37"/>
            <p:cNvSpPr txBox="1">
              <a:spLocks noChangeArrowheads="1"/>
            </p:cNvSpPr>
            <p:nvPr/>
          </p:nvSpPr>
          <p:spPr bwMode="auto">
            <a:xfrm>
              <a:off x="1098" y="1673"/>
              <a:ext cx="247" cy="2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1" hangingPunct="1"/>
              <a:r>
                <a:rPr lang="ru-RU" dirty="0" err="1">
                  <a:solidFill>
                    <a:srgbClr val="FF0000"/>
                  </a:solidFill>
                </a:rPr>
                <a:t>х</a:t>
              </a:r>
              <a:endParaRPr lang="ru-RU" dirty="0">
                <a:solidFill>
                  <a:srgbClr val="FF0000"/>
                </a:solidFill>
              </a:endParaRPr>
            </a:p>
          </p:txBody>
        </p:sp>
      </p:grpSp>
      <p:grpSp>
        <p:nvGrpSpPr>
          <p:cNvPr id="22" name="Group 52"/>
          <p:cNvGrpSpPr>
            <a:grpSpLocks/>
          </p:cNvGrpSpPr>
          <p:nvPr/>
        </p:nvGrpSpPr>
        <p:grpSpPr bwMode="auto">
          <a:xfrm>
            <a:off x="2339753" y="1268760"/>
            <a:ext cx="1944216" cy="1872208"/>
            <a:chOff x="2210" y="1469"/>
            <a:chExt cx="1599" cy="1326"/>
          </a:xfrm>
        </p:grpSpPr>
        <p:grpSp>
          <p:nvGrpSpPr>
            <p:cNvPr id="23" name="Group 7"/>
            <p:cNvGrpSpPr>
              <a:grpSpLocks/>
            </p:cNvGrpSpPr>
            <p:nvPr/>
          </p:nvGrpSpPr>
          <p:grpSpPr bwMode="auto">
            <a:xfrm>
              <a:off x="2449" y="1525"/>
              <a:ext cx="1360" cy="1270"/>
              <a:chOff x="612" y="1661"/>
              <a:chExt cx="1360" cy="1270"/>
            </a:xfrm>
          </p:grpSpPr>
          <p:sp>
            <p:nvSpPr>
              <p:cNvPr id="30" name="Oval 8"/>
              <p:cNvSpPr>
                <a:spLocks noChangeArrowheads="1"/>
              </p:cNvSpPr>
              <p:nvPr/>
            </p:nvSpPr>
            <p:spPr bwMode="auto">
              <a:xfrm>
                <a:off x="612" y="1661"/>
                <a:ext cx="1360" cy="1270"/>
              </a:xfrm>
              <a:prstGeom prst="ellips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1" name="Oval 9"/>
              <p:cNvSpPr>
                <a:spLocks noChangeArrowheads="1"/>
              </p:cNvSpPr>
              <p:nvPr/>
            </p:nvSpPr>
            <p:spPr bwMode="auto">
              <a:xfrm>
                <a:off x="1270" y="2251"/>
                <a:ext cx="46" cy="45"/>
              </a:xfrm>
              <a:prstGeom prst="ellipse">
                <a:avLst/>
              </a:prstGeom>
              <a:solidFill>
                <a:srgbClr val="0000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</p:grpSp>
        <p:grpSp>
          <p:nvGrpSpPr>
            <p:cNvPr id="24" name="Group 51"/>
            <p:cNvGrpSpPr>
              <a:grpSpLocks/>
            </p:cNvGrpSpPr>
            <p:nvPr/>
          </p:nvGrpSpPr>
          <p:grpSpPr bwMode="auto">
            <a:xfrm>
              <a:off x="2653" y="1525"/>
              <a:ext cx="953" cy="1111"/>
              <a:chOff x="2653" y="1525"/>
              <a:chExt cx="953" cy="1111"/>
            </a:xfrm>
          </p:grpSpPr>
          <p:sp>
            <p:nvSpPr>
              <p:cNvPr id="28" name="Line 16"/>
              <p:cNvSpPr>
                <a:spLocks noChangeShapeType="1"/>
              </p:cNvSpPr>
              <p:nvPr/>
            </p:nvSpPr>
            <p:spPr bwMode="auto">
              <a:xfrm flipH="1">
                <a:off x="2653" y="1525"/>
                <a:ext cx="318" cy="1111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9" name="Line 17"/>
              <p:cNvSpPr>
                <a:spLocks noChangeShapeType="1"/>
              </p:cNvSpPr>
              <p:nvPr/>
            </p:nvSpPr>
            <p:spPr bwMode="auto">
              <a:xfrm flipV="1">
                <a:off x="2653" y="2614"/>
                <a:ext cx="953" cy="22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25" name="Text Box 32"/>
            <p:cNvSpPr txBox="1">
              <a:spLocks noChangeArrowheads="1"/>
            </p:cNvSpPr>
            <p:nvPr/>
          </p:nvSpPr>
          <p:spPr bwMode="auto">
            <a:xfrm>
              <a:off x="2210" y="1469"/>
              <a:ext cx="23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1" hangingPunct="1"/>
              <a:r>
                <a:rPr lang="ru-RU"/>
                <a:t>2.</a:t>
              </a:r>
            </a:p>
          </p:txBody>
        </p:sp>
        <p:sp>
          <p:nvSpPr>
            <p:cNvPr id="26" name="Text Box 38"/>
            <p:cNvSpPr txBox="1">
              <a:spLocks noChangeArrowheads="1"/>
            </p:cNvSpPr>
            <p:nvPr/>
          </p:nvSpPr>
          <p:spPr bwMode="auto">
            <a:xfrm>
              <a:off x="3480" y="1719"/>
              <a:ext cx="243" cy="26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1" hangingPunct="1"/>
              <a:r>
                <a:rPr lang="ru-RU" dirty="0" err="1">
                  <a:solidFill>
                    <a:srgbClr val="FF0000"/>
                  </a:solidFill>
                </a:rPr>
                <a:t>х</a:t>
              </a:r>
              <a:endParaRPr lang="ru-RU" dirty="0">
                <a:solidFill>
                  <a:srgbClr val="FF0000"/>
                </a:solidFill>
              </a:endParaRPr>
            </a:p>
          </p:txBody>
        </p:sp>
        <p:sp>
          <p:nvSpPr>
            <p:cNvPr id="27" name="Text Box 39"/>
            <p:cNvSpPr txBox="1">
              <a:spLocks noChangeArrowheads="1"/>
            </p:cNvSpPr>
            <p:nvPr/>
          </p:nvSpPr>
          <p:spPr bwMode="auto">
            <a:xfrm>
              <a:off x="2653" y="2409"/>
              <a:ext cx="433" cy="26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1" hangingPunct="1"/>
              <a:r>
                <a:rPr lang="ru-RU" dirty="0">
                  <a:solidFill>
                    <a:srgbClr val="FFFF00"/>
                  </a:solidFill>
                </a:rPr>
                <a:t>82</a:t>
              </a:r>
              <a:r>
                <a:rPr lang="ru-RU" baseline="30000" dirty="0">
                  <a:solidFill>
                    <a:srgbClr val="FFFF00"/>
                  </a:solidFill>
                </a:rPr>
                <a:t>0</a:t>
              </a:r>
            </a:p>
          </p:txBody>
        </p:sp>
      </p:grpSp>
      <p:grpSp>
        <p:nvGrpSpPr>
          <p:cNvPr id="33" name="Group 54"/>
          <p:cNvGrpSpPr>
            <a:grpSpLocks/>
          </p:cNvGrpSpPr>
          <p:nvPr/>
        </p:nvGrpSpPr>
        <p:grpSpPr bwMode="auto">
          <a:xfrm>
            <a:off x="4788024" y="1412776"/>
            <a:ext cx="1872208" cy="1800200"/>
            <a:chOff x="4173" y="1502"/>
            <a:chExt cx="1473" cy="1316"/>
          </a:xfrm>
        </p:grpSpPr>
        <p:grpSp>
          <p:nvGrpSpPr>
            <p:cNvPr id="34" name="Group 10"/>
            <p:cNvGrpSpPr>
              <a:grpSpLocks/>
            </p:cNvGrpSpPr>
            <p:nvPr/>
          </p:nvGrpSpPr>
          <p:grpSpPr bwMode="auto">
            <a:xfrm>
              <a:off x="4286" y="1525"/>
              <a:ext cx="1360" cy="1270"/>
              <a:chOff x="612" y="1661"/>
              <a:chExt cx="1360" cy="1270"/>
            </a:xfrm>
          </p:grpSpPr>
          <p:sp>
            <p:nvSpPr>
              <p:cNvPr id="43" name="Oval 11"/>
              <p:cNvSpPr>
                <a:spLocks noChangeArrowheads="1"/>
              </p:cNvSpPr>
              <p:nvPr/>
            </p:nvSpPr>
            <p:spPr bwMode="auto">
              <a:xfrm>
                <a:off x="612" y="1661"/>
                <a:ext cx="1360" cy="1270"/>
              </a:xfrm>
              <a:prstGeom prst="ellips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4" name="Oval 12"/>
              <p:cNvSpPr>
                <a:spLocks noChangeArrowheads="1"/>
              </p:cNvSpPr>
              <p:nvPr/>
            </p:nvSpPr>
            <p:spPr bwMode="auto">
              <a:xfrm>
                <a:off x="1270" y="2251"/>
                <a:ext cx="46" cy="45"/>
              </a:xfrm>
              <a:prstGeom prst="ellipse">
                <a:avLst/>
              </a:prstGeom>
              <a:solidFill>
                <a:srgbClr val="0000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</p:grpSp>
        <p:sp>
          <p:nvSpPr>
            <p:cNvPr id="35" name="Text Box 33"/>
            <p:cNvSpPr txBox="1">
              <a:spLocks noChangeArrowheads="1"/>
            </p:cNvSpPr>
            <p:nvPr/>
          </p:nvSpPr>
          <p:spPr bwMode="auto">
            <a:xfrm>
              <a:off x="4173" y="1502"/>
              <a:ext cx="23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1" hangingPunct="1"/>
              <a:r>
                <a:rPr lang="ru-RU" dirty="0"/>
                <a:t>3.</a:t>
              </a:r>
            </a:p>
          </p:txBody>
        </p:sp>
        <p:grpSp>
          <p:nvGrpSpPr>
            <p:cNvPr id="36" name="Group 53"/>
            <p:cNvGrpSpPr>
              <a:grpSpLocks/>
            </p:cNvGrpSpPr>
            <p:nvPr/>
          </p:nvGrpSpPr>
          <p:grpSpPr bwMode="auto">
            <a:xfrm>
              <a:off x="4286" y="1616"/>
              <a:ext cx="1270" cy="1202"/>
              <a:chOff x="4286" y="1616"/>
              <a:chExt cx="1270" cy="1202"/>
            </a:xfrm>
          </p:grpSpPr>
          <p:sp>
            <p:nvSpPr>
              <p:cNvPr id="39" name="Line 18"/>
              <p:cNvSpPr>
                <a:spLocks noChangeShapeType="1"/>
              </p:cNvSpPr>
              <p:nvPr/>
            </p:nvSpPr>
            <p:spPr bwMode="auto">
              <a:xfrm>
                <a:off x="4286" y="2092"/>
                <a:ext cx="1270" cy="386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0" name="Line 19"/>
              <p:cNvSpPr>
                <a:spLocks noChangeShapeType="1"/>
              </p:cNvSpPr>
              <p:nvPr/>
            </p:nvSpPr>
            <p:spPr bwMode="auto">
              <a:xfrm>
                <a:off x="4286" y="2092"/>
                <a:ext cx="681" cy="726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1" name="Line 46"/>
              <p:cNvSpPr>
                <a:spLocks noChangeShapeType="1"/>
              </p:cNvSpPr>
              <p:nvPr/>
            </p:nvSpPr>
            <p:spPr bwMode="auto">
              <a:xfrm flipH="1">
                <a:off x="4921" y="1616"/>
                <a:ext cx="431" cy="1202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2" name="Line 47"/>
              <p:cNvSpPr>
                <a:spLocks noChangeShapeType="1"/>
              </p:cNvSpPr>
              <p:nvPr/>
            </p:nvSpPr>
            <p:spPr bwMode="auto">
              <a:xfrm>
                <a:off x="5329" y="1616"/>
                <a:ext cx="205" cy="862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37" name="Text Box 48"/>
            <p:cNvSpPr txBox="1">
              <a:spLocks noChangeArrowheads="1"/>
            </p:cNvSpPr>
            <p:nvPr/>
          </p:nvSpPr>
          <p:spPr bwMode="auto">
            <a:xfrm>
              <a:off x="4468" y="2183"/>
              <a:ext cx="414" cy="27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1" hangingPunct="1"/>
              <a:r>
                <a:rPr lang="ru-RU" dirty="0">
                  <a:solidFill>
                    <a:srgbClr val="FFFF00"/>
                  </a:solidFill>
                </a:rPr>
                <a:t>30</a:t>
              </a:r>
              <a:r>
                <a:rPr lang="ru-RU" baseline="30000" dirty="0">
                  <a:solidFill>
                    <a:srgbClr val="FFFF00"/>
                  </a:solidFill>
                </a:rPr>
                <a:t>0</a:t>
              </a:r>
            </a:p>
          </p:txBody>
        </p:sp>
        <p:sp>
          <p:nvSpPr>
            <p:cNvPr id="38" name="Text Box 49"/>
            <p:cNvSpPr txBox="1">
              <a:spLocks noChangeArrowheads="1"/>
            </p:cNvSpPr>
            <p:nvPr/>
          </p:nvSpPr>
          <p:spPr bwMode="auto">
            <a:xfrm>
              <a:off x="5226" y="1855"/>
              <a:ext cx="232" cy="27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1" hangingPunct="1"/>
              <a:r>
                <a:rPr lang="ru-RU" dirty="0" err="1">
                  <a:solidFill>
                    <a:srgbClr val="FF0000"/>
                  </a:solidFill>
                </a:rPr>
                <a:t>х</a:t>
              </a:r>
              <a:endParaRPr lang="ru-RU" dirty="0">
                <a:solidFill>
                  <a:srgbClr val="FF0000"/>
                </a:solidFill>
              </a:endParaRPr>
            </a:p>
          </p:txBody>
        </p:sp>
      </p:grpSp>
      <p:grpSp>
        <p:nvGrpSpPr>
          <p:cNvPr id="45" name="Group 56"/>
          <p:cNvGrpSpPr>
            <a:grpSpLocks/>
          </p:cNvGrpSpPr>
          <p:nvPr/>
        </p:nvGrpSpPr>
        <p:grpSpPr bwMode="auto">
          <a:xfrm>
            <a:off x="6948264" y="1412776"/>
            <a:ext cx="1728192" cy="1728192"/>
            <a:chOff x="1565" y="2840"/>
            <a:chExt cx="1450" cy="1270"/>
          </a:xfrm>
        </p:grpSpPr>
        <p:grpSp>
          <p:nvGrpSpPr>
            <p:cNvPr id="46" name="Group 20"/>
            <p:cNvGrpSpPr>
              <a:grpSpLocks/>
            </p:cNvGrpSpPr>
            <p:nvPr/>
          </p:nvGrpSpPr>
          <p:grpSpPr bwMode="auto">
            <a:xfrm>
              <a:off x="1655" y="2840"/>
              <a:ext cx="1360" cy="1270"/>
              <a:chOff x="612" y="1661"/>
              <a:chExt cx="1360" cy="1270"/>
            </a:xfrm>
          </p:grpSpPr>
          <p:sp>
            <p:nvSpPr>
              <p:cNvPr id="55" name="Oval 21"/>
              <p:cNvSpPr>
                <a:spLocks noChangeArrowheads="1"/>
              </p:cNvSpPr>
              <p:nvPr/>
            </p:nvSpPr>
            <p:spPr bwMode="auto">
              <a:xfrm>
                <a:off x="612" y="1661"/>
                <a:ext cx="1360" cy="1270"/>
              </a:xfrm>
              <a:prstGeom prst="ellips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56" name="Oval 22"/>
              <p:cNvSpPr>
                <a:spLocks noChangeArrowheads="1"/>
              </p:cNvSpPr>
              <p:nvPr/>
            </p:nvSpPr>
            <p:spPr bwMode="auto">
              <a:xfrm>
                <a:off x="1270" y="2251"/>
                <a:ext cx="46" cy="45"/>
              </a:xfrm>
              <a:prstGeom prst="ellipse">
                <a:avLst/>
              </a:prstGeom>
              <a:solidFill>
                <a:srgbClr val="0000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</p:grpSp>
        <p:grpSp>
          <p:nvGrpSpPr>
            <p:cNvPr id="47" name="Group 55"/>
            <p:cNvGrpSpPr>
              <a:grpSpLocks/>
            </p:cNvGrpSpPr>
            <p:nvPr/>
          </p:nvGrpSpPr>
          <p:grpSpPr bwMode="auto">
            <a:xfrm>
              <a:off x="1655" y="2840"/>
              <a:ext cx="1293" cy="908"/>
              <a:chOff x="1655" y="2840"/>
              <a:chExt cx="1293" cy="908"/>
            </a:xfrm>
          </p:grpSpPr>
          <p:sp>
            <p:nvSpPr>
              <p:cNvPr id="51" name="Line 26"/>
              <p:cNvSpPr>
                <a:spLocks noChangeShapeType="1"/>
              </p:cNvSpPr>
              <p:nvPr/>
            </p:nvSpPr>
            <p:spPr bwMode="auto">
              <a:xfrm flipH="1">
                <a:off x="1655" y="2840"/>
                <a:ext cx="703" cy="794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2" name="Line 27"/>
              <p:cNvSpPr>
                <a:spLocks noChangeShapeType="1"/>
              </p:cNvSpPr>
              <p:nvPr/>
            </p:nvSpPr>
            <p:spPr bwMode="auto">
              <a:xfrm>
                <a:off x="2358" y="2840"/>
                <a:ext cx="590" cy="908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3" name="Line 28"/>
              <p:cNvSpPr>
                <a:spLocks noChangeShapeType="1"/>
              </p:cNvSpPr>
              <p:nvPr/>
            </p:nvSpPr>
            <p:spPr bwMode="auto">
              <a:xfrm flipH="1">
                <a:off x="1655" y="3475"/>
                <a:ext cx="681" cy="137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4" name="Line 29"/>
              <p:cNvSpPr>
                <a:spLocks noChangeShapeType="1"/>
              </p:cNvSpPr>
              <p:nvPr/>
            </p:nvSpPr>
            <p:spPr bwMode="auto">
              <a:xfrm>
                <a:off x="2336" y="3453"/>
                <a:ext cx="612" cy="295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48" name="Text Box 34"/>
            <p:cNvSpPr txBox="1">
              <a:spLocks noChangeArrowheads="1"/>
            </p:cNvSpPr>
            <p:nvPr/>
          </p:nvSpPr>
          <p:spPr bwMode="auto">
            <a:xfrm>
              <a:off x="1565" y="2908"/>
              <a:ext cx="23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1" hangingPunct="1"/>
              <a:r>
                <a:rPr lang="ru-RU" dirty="0"/>
                <a:t>4.</a:t>
              </a:r>
            </a:p>
          </p:txBody>
        </p:sp>
        <p:sp>
          <p:nvSpPr>
            <p:cNvPr id="49" name="Text Box 40"/>
            <p:cNvSpPr txBox="1">
              <a:spLocks noChangeArrowheads="1"/>
            </p:cNvSpPr>
            <p:nvPr/>
          </p:nvSpPr>
          <p:spPr bwMode="auto">
            <a:xfrm>
              <a:off x="2154" y="2931"/>
              <a:ext cx="441" cy="2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1" hangingPunct="1"/>
              <a:r>
                <a:rPr lang="ru-RU" dirty="0">
                  <a:solidFill>
                    <a:srgbClr val="FFFF00"/>
                  </a:solidFill>
                </a:rPr>
                <a:t>7</a:t>
              </a:r>
              <a:r>
                <a:rPr lang="ru-RU" dirty="0" smtClean="0">
                  <a:solidFill>
                    <a:srgbClr val="FFFF00"/>
                  </a:solidFill>
                </a:rPr>
                <a:t>5</a:t>
              </a:r>
              <a:r>
                <a:rPr lang="ru-RU" baseline="30000" dirty="0" smtClean="0">
                  <a:solidFill>
                    <a:srgbClr val="FFFF00"/>
                  </a:solidFill>
                </a:rPr>
                <a:t>0</a:t>
              </a:r>
              <a:endParaRPr lang="ru-RU" baseline="30000" dirty="0">
                <a:solidFill>
                  <a:srgbClr val="FFFF00"/>
                </a:solidFill>
              </a:endParaRPr>
            </a:p>
          </p:txBody>
        </p:sp>
        <p:sp>
          <p:nvSpPr>
            <p:cNvPr id="50" name="Text Box 41"/>
            <p:cNvSpPr txBox="1">
              <a:spLocks noChangeArrowheads="1"/>
            </p:cNvSpPr>
            <p:nvPr/>
          </p:nvSpPr>
          <p:spPr bwMode="auto">
            <a:xfrm>
              <a:off x="2222" y="3498"/>
              <a:ext cx="248" cy="2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1" hangingPunct="1"/>
              <a:r>
                <a:rPr lang="ru-RU" dirty="0" err="1">
                  <a:solidFill>
                    <a:srgbClr val="FF0000"/>
                  </a:solidFill>
                </a:rPr>
                <a:t>х</a:t>
              </a:r>
              <a:endParaRPr lang="ru-RU" dirty="0">
                <a:solidFill>
                  <a:srgbClr val="FF0000"/>
                </a:solidFill>
              </a:endParaRPr>
            </a:p>
          </p:txBody>
        </p:sp>
      </p:grpSp>
      <p:grpSp>
        <p:nvGrpSpPr>
          <p:cNvPr id="57" name="Group 58"/>
          <p:cNvGrpSpPr>
            <a:grpSpLocks/>
          </p:cNvGrpSpPr>
          <p:nvPr/>
        </p:nvGrpSpPr>
        <p:grpSpPr bwMode="auto">
          <a:xfrm>
            <a:off x="1115616" y="3645025"/>
            <a:ext cx="1944216" cy="1944216"/>
            <a:chOff x="3379" y="2818"/>
            <a:chExt cx="1519" cy="1270"/>
          </a:xfrm>
        </p:grpSpPr>
        <p:grpSp>
          <p:nvGrpSpPr>
            <p:cNvPr id="58" name="Group 23"/>
            <p:cNvGrpSpPr>
              <a:grpSpLocks/>
            </p:cNvGrpSpPr>
            <p:nvPr/>
          </p:nvGrpSpPr>
          <p:grpSpPr bwMode="auto">
            <a:xfrm>
              <a:off x="3538" y="2818"/>
              <a:ext cx="1360" cy="1270"/>
              <a:chOff x="612" y="1661"/>
              <a:chExt cx="1360" cy="1270"/>
            </a:xfrm>
          </p:grpSpPr>
          <p:sp>
            <p:nvSpPr>
              <p:cNvPr id="65" name="Oval 24"/>
              <p:cNvSpPr>
                <a:spLocks noChangeArrowheads="1"/>
              </p:cNvSpPr>
              <p:nvPr/>
            </p:nvSpPr>
            <p:spPr bwMode="auto">
              <a:xfrm>
                <a:off x="612" y="1661"/>
                <a:ext cx="1360" cy="1270"/>
              </a:xfrm>
              <a:prstGeom prst="ellips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66" name="Oval 25"/>
              <p:cNvSpPr>
                <a:spLocks noChangeArrowheads="1"/>
              </p:cNvSpPr>
              <p:nvPr/>
            </p:nvSpPr>
            <p:spPr bwMode="auto">
              <a:xfrm>
                <a:off x="1270" y="2251"/>
                <a:ext cx="46" cy="45"/>
              </a:xfrm>
              <a:prstGeom prst="ellipse">
                <a:avLst/>
              </a:prstGeom>
              <a:solidFill>
                <a:srgbClr val="0000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</p:grpSp>
        <p:sp>
          <p:nvSpPr>
            <p:cNvPr id="59" name="Text Box 35"/>
            <p:cNvSpPr txBox="1">
              <a:spLocks noChangeArrowheads="1"/>
            </p:cNvSpPr>
            <p:nvPr/>
          </p:nvSpPr>
          <p:spPr bwMode="auto">
            <a:xfrm>
              <a:off x="3379" y="2863"/>
              <a:ext cx="23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1" hangingPunct="1"/>
              <a:r>
                <a:rPr lang="ru-RU" dirty="0"/>
                <a:t>5.</a:t>
              </a:r>
            </a:p>
          </p:txBody>
        </p:sp>
        <p:sp>
          <p:nvSpPr>
            <p:cNvPr id="60" name="Text Box 44"/>
            <p:cNvSpPr txBox="1">
              <a:spLocks noChangeArrowheads="1"/>
            </p:cNvSpPr>
            <p:nvPr/>
          </p:nvSpPr>
          <p:spPr bwMode="auto">
            <a:xfrm>
              <a:off x="4332" y="2886"/>
              <a:ext cx="231" cy="24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1" hangingPunct="1"/>
              <a:r>
                <a:rPr lang="ru-RU" dirty="0" err="1">
                  <a:solidFill>
                    <a:srgbClr val="FF0000"/>
                  </a:solidFill>
                </a:rPr>
                <a:t>х</a:t>
              </a:r>
              <a:endParaRPr lang="ru-RU" dirty="0">
                <a:solidFill>
                  <a:srgbClr val="FF0000"/>
                </a:solidFill>
              </a:endParaRPr>
            </a:p>
          </p:txBody>
        </p:sp>
        <p:grpSp>
          <p:nvGrpSpPr>
            <p:cNvPr id="61" name="Group 57"/>
            <p:cNvGrpSpPr>
              <a:grpSpLocks/>
            </p:cNvGrpSpPr>
            <p:nvPr/>
          </p:nvGrpSpPr>
          <p:grpSpPr bwMode="auto">
            <a:xfrm>
              <a:off x="3538" y="2863"/>
              <a:ext cx="1360" cy="589"/>
              <a:chOff x="3538" y="2863"/>
              <a:chExt cx="1360" cy="589"/>
            </a:xfrm>
          </p:grpSpPr>
          <p:sp>
            <p:nvSpPr>
              <p:cNvPr id="62" name="Line 42"/>
              <p:cNvSpPr>
                <a:spLocks noChangeShapeType="1"/>
              </p:cNvSpPr>
              <p:nvPr/>
            </p:nvSpPr>
            <p:spPr bwMode="auto">
              <a:xfrm>
                <a:off x="3560" y="3430"/>
                <a:ext cx="1338" cy="22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63" name="Line 43"/>
              <p:cNvSpPr>
                <a:spLocks noChangeShapeType="1"/>
              </p:cNvSpPr>
              <p:nvPr/>
            </p:nvSpPr>
            <p:spPr bwMode="auto">
              <a:xfrm flipH="1">
                <a:off x="3538" y="2863"/>
                <a:ext cx="907" cy="567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64" name="Line 45"/>
              <p:cNvSpPr>
                <a:spLocks noChangeShapeType="1"/>
              </p:cNvSpPr>
              <p:nvPr/>
            </p:nvSpPr>
            <p:spPr bwMode="auto">
              <a:xfrm>
                <a:off x="4468" y="2863"/>
                <a:ext cx="408" cy="567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</p:grpSp>
      <p:grpSp>
        <p:nvGrpSpPr>
          <p:cNvPr id="67" name="Group 64"/>
          <p:cNvGrpSpPr>
            <a:grpSpLocks/>
          </p:cNvGrpSpPr>
          <p:nvPr/>
        </p:nvGrpSpPr>
        <p:grpSpPr bwMode="auto">
          <a:xfrm>
            <a:off x="2987824" y="3356992"/>
            <a:ext cx="2808312" cy="2438420"/>
            <a:chOff x="3379" y="1457"/>
            <a:chExt cx="1976" cy="1485"/>
          </a:xfrm>
        </p:grpSpPr>
        <p:sp>
          <p:nvSpPr>
            <p:cNvPr id="68" name="Line 30"/>
            <p:cNvSpPr>
              <a:spLocks noChangeShapeType="1"/>
            </p:cNvSpPr>
            <p:nvPr/>
          </p:nvSpPr>
          <p:spPr bwMode="auto">
            <a:xfrm flipH="1">
              <a:off x="4717" y="2047"/>
              <a:ext cx="113" cy="11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69" name="Line 31"/>
            <p:cNvSpPr>
              <a:spLocks noChangeShapeType="1"/>
            </p:cNvSpPr>
            <p:nvPr/>
          </p:nvSpPr>
          <p:spPr bwMode="auto">
            <a:xfrm>
              <a:off x="4536" y="2500"/>
              <a:ext cx="0" cy="1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grpSp>
          <p:nvGrpSpPr>
            <p:cNvPr id="70" name="Group 36"/>
            <p:cNvGrpSpPr>
              <a:grpSpLocks/>
            </p:cNvGrpSpPr>
            <p:nvPr/>
          </p:nvGrpSpPr>
          <p:grpSpPr bwMode="auto">
            <a:xfrm>
              <a:off x="3379" y="1457"/>
              <a:ext cx="1976" cy="1485"/>
              <a:chOff x="3379" y="1457"/>
              <a:chExt cx="1976" cy="1485"/>
            </a:xfrm>
          </p:grpSpPr>
          <p:grpSp>
            <p:nvGrpSpPr>
              <p:cNvPr id="71" name="Group 8"/>
              <p:cNvGrpSpPr>
                <a:grpSpLocks/>
              </p:cNvGrpSpPr>
              <p:nvPr/>
            </p:nvGrpSpPr>
            <p:grpSpPr bwMode="auto">
              <a:xfrm>
                <a:off x="3833" y="1661"/>
                <a:ext cx="1360" cy="1270"/>
                <a:chOff x="612" y="1661"/>
                <a:chExt cx="1360" cy="1270"/>
              </a:xfrm>
            </p:grpSpPr>
            <p:sp>
              <p:nvSpPr>
                <p:cNvPr id="82" name="Oval 9"/>
                <p:cNvSpPr>
                  <a:spLocks noChangeArrowheads="1"/>
                </p:cNvSpPr>
                <p:nvPr/>
              </p:nvSpPr>
              <p:spPr bwMode="auto">
                <a:xfrm>
                  <a:off x="612" y="1661"/>
                  <a:ext cx="1360" cy="1270"/>
                </a:xfrm>
                <a:prstGeom prst="ellipse">
                  <a:avLst/>
                </a:prstGeom>
                <a:noFill/>
                <a:ln w="2857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83" name="Oval 10"/>
                <p:cNvSpPr>
                  <a:spLocks noChangeArrowheads="1"/>
                </p:cNvSpPr>
                <p:nvPr/>
              </p:nvSpPr>
              <p:spPr bwMode="auto">
                <a:xfrm>
                  <a:off x="1270" y="2251"/>
                  <a:ext cx="46" cy="45"/>
                </a:xfrm>
                <a:prstGeom prst="ellipse">
                  <a:avLst/>
                </a:prstGeom>
                <a:solidFill>
                  <a:srgbClr val="0000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</p:grpSp>
          <p:grpSp>
            <p:nvGrpSpPr>
              <p:cNvPr id="72" name="Group 27"/>
              <p:cNvGrpSpPr>
                <a:grpSpLocks/>
              </p:cNvGrpSpPr>
              <p:nvPr/>
            </p:nvGrpSpPr>
            <p:grpSpPr bwMode="auto">
              <a:xfrm>
                <a:off x="3923" y="1661"/>
                <a:ext cx="1225" cy="975"/>
                <a:chOff x="3923" y="1661"/>
                <a:chExt cx="1225" cy="975"/>
              </a:xfrm>
            </p:grpSpPr>
            <p:sp>
              <p:nvSpPr>
                <p:cNvPr id="79" name="Line 23"/>
                <p:cNvSpPr>
                  <a:spLocks noChangeShapeType="1"/>
                </p:cNvSpPr>
                <p:nvPr/>
              </p:nvSpPr>
              <p:spPr bwMode="auto">
                <a:xfrm flipH="1">
                  <a:off x="3923" y="1661"/>
                  <a:ext cx="477" cy="975"/>
                </a:xfrm>
                <a:prstGeom prst="line">
                  <a:avLst/>
                </a:prstGeom>
                <a:noFill/>
                <a:ln w="2857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80" name="Line 24"/>
                <p:cNvSpPr>
                  <a:spLocks noChangeShapeType="1"/>
                </p:cNvSpPr>
                <p:nvPr/>
              </p:nvSpPr>
              <p:spPr bwMode="auto">
                <a:xfrm>
                  <a:off x="4400" y="1661"/>
                  <a:ext cx="748" cy="862"/>
                </a:xfrm>
                <a:prstGeom prst="line">
                  <a:avLst/>
                </a:prstGeom>
                <a:noFill/>
                <a:ln w="2857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81" name="Line 25"/>
                <p:cNvSpPr>
                  <a:spLocks noChangeShapeType="1"/>
                </p:cNvSpPr>
                <p:nvPr/>
              </p:nvSpPr>
              <p:spPr bwMode="auto">
                <a:xfrm flipV="1">
                  <a:off x="3946" y="2523"/>
                  <a:ext cx="1202" cy="91"/>
                </a:xfrm>
                <a:prstGeom prst="line">
                  <a:avLst/>
                </a:prstGeom>
                <a:noFill/>
                <a:ln w="2857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sp>
            <p:nvSpPr>
              <p:cNvPr id="73" name="Text Box 26"/>
              <p:cNvSpPr txBox="1">
                <a:spLocks noChangeArrowheads="1"/>
              </p:cNvSpPr>
              <p:nvPr/>
            </p:nvSpPr>
            <p:spPr bwMode="auto">
              <a:xfrm>
                <a:off x="4319" y="2717"/>
                <a:ext cx="460" cy="22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eaLnBrk="1" hangingPunct="1"/>
                <a:r>
                  <a:rPr lang="ru-RU" dirty="0">
                    <a:solidFill>
                      <a:srgbClr val="FFFF00"/>
                    </a:solidFill>
                  </a:rPr>
                  <a:t>130</a:t>
                </a:r>
                <a:r>
                  <a:rPr lang="ru-RU" baseline="30000" dirty="0">
                    <a:solidFill>
                      <a:srgbClr val="FFFF00"/>
                    </a:solidFill>
                  </a:rPr>
                  <a:t>0</a:t>
                </a:r>
              </a:p>
            </p:txBody>
          </p:sp>
          <p:sp>
            <p:nvSpPr>
              <p:cNvPr id="74" name="Text Box 28"/>
              <p:cNvSpPr txBox="1">
                <a:spLocks noChangeArrowheads="1"/>
              </p:cNvSpPr>
              <p:nvPr/>
            </p:nvSpPr>
            <p:spPr bwMode="auto">
              <a:xfrm>
                <a:off x="3991" y="2387"/>
                <a:ext cx="208" cy="22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eaLnBrk="1" hangingPunct="1"/>
                <a:r>
                  <a:rPr lang="ru-RU" dirty="0" err="1">
                    <a:solidFill>
                      <a:srgbClr val="FF0000"/>
                    </a:solidFill>
                  </a:rPr>
                  <a:t>х</a:t>
                </a:r>
                <a:endParaRPr lang="ru-RU" dirty="0">
                  <a:solidFill>
                    <a:srgbClr val="FF0000"/>
                  </a:solidFill>
                </a:endParaRPr>
              </a:p>
            </p:txBody>
          </p:sp>
          <p:sp>
            <p:nvSpPr>
              <p:cNvPr id="75" name="Text Box 32"/>
              <p:cNvSpPr txBox="1">
                <a:spLocks noChangeArrowheads="1"/>
              </p:cNvSpPr>
              <p:nvPr/>
            </p:nvSpPr>
            <p:spPr bwMode="auto">
              <a:xfrm>
                <a:off x="3661" y="2490"/>
                <a:ext cx="212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eaLnBrk="1" hangingPunct="1"/>
                <a:r>
                  <a:rPr lang="ru-RU"/>
                  <a:t>А</a:t>
                </a:r>
              </a:p>
            </p:txBody>
          </p:sp>
          <p:sp>
            <p:nvSpPr>
              <p:cNvPr id="76" name="Text Box 33"/>
              <p:cNvSpPr txBox="1">
                <a:spLocks noChangeArrowheads="1"/>
              </p:cNvSpPr>
              <p:nvPr/>
            </p:nvSpPr>
            <p:spPr bwMode="auto">
              <a:xfrm>
                <a:off x="4286" y="1457"/>
                <a:ext cx="222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eaLnBrk="1" hangingPunct="1"/>
                <a:r>
                  <a:rPr lang="ru-RU"/>
                  <a:t>В</a:t>
                </a:r>
              </a:p>
            </p:txBody>
          </p:sp>
          <p:sp>
            <p:nvSpPr>
              <p:cNvPr id="77" name="Text Box 34"/>
              <p:cNvSpPr txBox="1">
                <a:spLocks noChangeArrowheads="1"/>
              </p:cNvSpPr>
              <p:nvPr/>
            </p:nvSpPr>
            <p:spPr bwMode="auto">
              <a:xfrm>
                <a:off x="5135" y="2399"/>
                <a:ext cx="220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eaLnBrk="1" hangingPunct="1"/>
                <a:r>
                  <a:rPr lang="ru-RU"/>
                  <a:t>С</a:t>
                </a:r>
              </a:p>
            </p:txBody>
          </p:sp>
          <p:sp>
            <p:nvSpPr>
              <p:cNvPr id="78" name="Text Box 35"/>
              <p:cNvSpPr txBox="1">
                <a:spLocks noChangeArrowheads="1"/>
              </p:cNvSpPr>
              <p:nvPr/>
            </p:nvSpPr>
            <p:spPr bwMode="auto">
              <a:xfrm>
                <a:off x="3379" y="1616"/>
                <a:ext cx="287" cy="24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eaLnBrk="1" hangingPunct="1"/>
                <a:r>
                  <a:rPr lang="ru-RU" dirty="0" smtClean="0"/>
                  <a:t>6.</a:t>
                </a:r>
                <a:endParaRPr lang="ru-RU" dirty="0"/>
              </a:p>
            </p:txBody>
          </p:sp>
        </p:grpSp>
      </p:grpSp>
      <p:grpSp>
        <p:nvGrpSpPr>
          <p:cNvPr id="84" name="Group 66"/>
          <p:cNvGrpSpPr>
            <a:grpSpLocks/>
          </p:cNvGrpSpPr>
          <p:nvPr/>
        </p:nvGrpSpPr>
        <p:grpSpPr bwMode="auto">
          <a:xfrm>
            <a:off x="5796136" y="3356992"/>
            <a:ext cx="2448272" cy="2304256"/>
            <a:chOff x="4241" y="2869"/>
            <a:chExt cx="1785" cy="1451"/>
          </a:xfrm>
        </p:grpSpPr>
        <p:sp>
          <p:nvSpPr>
            <p:cNvPr id="85" name="Text Box 50"/>
            <p:cNvSpPr txBox="1">
              <a:spLocks noChangeArrowheads="1"/>
            </p:cNvSpPr>
            <p:nvPr/>
          </p:nvSpPr>
          <p:spPr bwMode="auto">
            <a:xfrm>
              <a:off x="5080" y="3680"/>
              <a:ext cx="228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1" hangingPunct="1"/>
              <a:r>
                <a:rPr lang="ru-RU"/>
                <a:t>О</a:t>
              </a:r>
            </a:p>
          </p:txBody>
        </p:sp>
        <p:grpSp>
          <p:nvGrpSpPr>
            <p:cNvPr id="86" name="Group 65"/>
            <p:cNvGrpSpPr>
              <a:grpSpLocks/>
            </p:cNvGrpSpPr>
            <p:nvPr/>
          </p:nvGrpSpPr>
          <p:grpSpPr bwMode="auto">
            <a:xfrm>
              <a:off x="4241" y="2869"/>
              <a:ext cx="1785" cy="1451"/>
              <a:chOff x="2222" y="2727"/>
              <a:chExt cx="1785" cy="1451"/>
            </a:xfrm>
          </p:grpSpPr>
          <p:grpSp>
            <p:nvGrpSpPr>
              <p:cNvPr id="87" name="Group 37"/>
              <p:cNvGrpSpPr>
                <a:grpSpLocks/>
              </p:cNvGrpSpPr>
              <p:nvPr/>
            </p:nvGrpSpPr>
            <p:grpSpPr bwMode="auto">
              <a:xfrm>
                <a:off x="2426" y="2908"/>
                <a:ext cx="1360" cy="1270"/>
                <a:chOff x="612" y="1661"/>
                <a:chExt cx="1360" cy="1270"/>
              </a:xfrm>
            </p:grpSpPr>
            <p:sp>
              <p:nvSpPr>
                <p:cNvPr id="99" name="Oval 38"/>
                <p:cNvSpPr>
                  <a:spLocks noChangeArrowheads="1"/>
                </p:cNvSpPr>
                <p:nvPr/>
              </p:nvSpPr>
              <p:spPr bwMode="auto">
                <a:xfrm>
                  <a:off x="612" y="1661"/>
                  <a:ext cx="1360" cy="1270"/>
                </a:xfrm>
                <a:prstGeom prst="ellipse">
                  <a:avLst/>
                </a:prstGeom>
                <a:noFill/>
                <a:ln w="2857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100" name="Oval 39"/>
                <p:cNvSpPr>
                  <a:spLocks noChangeArrowheads="1"/>
                </p:cNvSpPr>
                <p:nvPr/>
              </p:nvSpPr>
              <p:spPr bwMode="auto">
                <a:xfrm>
                  <a:off x="1270" y="2251"/>
                  <a:ext cx="46" cy="45"/>
                </a:xfrm>
                <a:prstGeom prst="ellipse">
                  <a:avLst/>
                </a:prstGeom>
                <a:solidFill>
                  <a:srgbClr val="0000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</p:grpSp>
          <p:grpSp>
            <p:nvGrpSpPr>
              <p:cNvPr id="88" name="Group 52"/>
              <p:cNvGrpSpPr>
                <a:grpSpLocks/>
              </p:cNvGrpSpPr>
              <p:nvPr/>
            </p:nvGrpSpPr>
            <p:grpSpPr bwMode="auto">
              <a:xfrm>
                <a:off x="2426" y="2931"/>
                <a:ext cx="1338" cy="681"/>
                <a:chOff x="2290" y="2840"/>
                <a:chExt cx="1338" cy="681"/>
              </a:xfrm>
            </p:grpSpPr>
            <p:sp>
              <p:nvSpPr>
                <p:cNvPr id="95" name="Line 40"/>
                <p:cNvSpPr>
                  <a:spLocks noChangeShapeType="1"/>
                </p:cNvSpPr>
                <p:nvPr/>
              </p:nvSpPr>
              <p:spPr bwMode="auto">
                <a:xfrm flipH="1">
                  <a:off x="2971" y="2840"/>
                  <a:ext cx="204" cy="590"/>
                </a:xfrm>
                <a:prstGeom prst="line">
                  <a:avLst/>
                </a:prstGeom>
                <a:noFill/>
                <a:ln w="2857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96" name="Line 41"/>
                <p:cNvSpPr>
                  <a:spLocks noChangeShapeType="1"/>
                </p:cNvSpPr>
                <p:nvPr/>
              </p:nvSpPr>
              <p:spPr bwMode="auto">
                <a:xfrm flipH="1">
                  <a:off x="2290" y="3430"/>
                  <a:ext cx="681" cy="91"/>
                </a:xfrm>
                <a:prstGeom prst="line">
                  <a:avLst/>
                </a:prstGeom>
                <a:noFill/>
                <a:ln w="2857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97" name="Line 42"/>
                <p:cNvSpPr>
                  <a:spLocks noChangeShapeType="1"/>
                </p:cNvSpPr>
                <p:nvPr/>
              </p:nvSpPr>
              <p:spPr bwMode="auto">
                <a:xfrm flipH="1">
                  <a:off x="2290" y="2863"/>
                  <a:ext cx="885" cy="658"/>
                </a:xfrm>
                <a:prstGeom prst="line">
                  <a:avLst/>
                </a:prstGeom>
                <a:noFill/>
                <a:ln w="2857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98" name="Line 43"/>
                <p:cNvSpPr>
                  <a:spLocks noChangeShapeType="1"/>
                </p:cNvSpPr>
                <p:nvPr/>
              </p:nvSpPr>
              <p:spPr bwMode="auto">
                <a:xfrm flipV="1">
                  <a:off x="2971" y="3339"/>
                  <a:ext cx="657" cy="91"/>
                </a:xfrm>
                <a:prstGeom prst="line">
                  <a:avLst/>
                </a:prstGeom>
                <a:noFill/>
                <a:ln w="2857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sp>
            <p:nvSpPr>
              <p:cNvPr id="89" name="Text Box 44"/>
              <p:cNvSpPr txBox="1">
                <a:spLocks noChangeArrowheads="1"/>
              </p:cNvSpPr>
              <p:nvPr/>
            </p:nvSpPr>
            <p:spPr bwMode="auto">
              <a:xfrm>
                <a:off x="2971" y="3090"/>
                <a:ext cx="384" cy="23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eaLnBrk="1" hangingPunct="1"/>
                <a:r>
                  <a:rPr lang="ru-RU" dirty="0" smtClean="0">
                    <a:solidFill>
                      <a:srgbClr val="FFFF00"/>
                    </a:solidFill>
                  </a:rPr>
                  <a:t>35</a:t>
                </a:r>
                <a:r>
                  <a:rPr lang="ru-RU" baseline="30000" dirty="0" smtClean="0">
                    <a:solidFill>
                      <a:srgbClr val="FFFF00"/>
                    </a:solidFill>
                  </a:rPr>
                  <a:t>0</a:t>
                </a:r>
                <a:endParaRPr lang="ru-RU" baseline="30000" dirty="0">
                  <a:solidFill>
                    <a:srgbClr val="FFFF00"/>
                  </a:solidFill>
                </a:endParaRPr>
              </a:p>
            </p:txBody>
          </p:sp>
          <p:sp>
            <p:nvSpPr>
              <p:cNvPr id="90" name="Text Box 45"/>
              <p:cNvSpPr txBox="1">
                <a:spLocks noChangeArrowheads="1"/>
              </p:cNvSpPr>
              <p:nvPr/>
            </p:nvSpPr>
            <p:spPr bwMode="auto">
              <a:xfrm>
                <a:off x="3447" y="3045"/>
                <a:ext cx="215" cy="23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eaLnBrk="1" hangingPunct="1"/>
                <a:r>
                  <a:rPr lang="ru-RU" dirty="0" err="1">
                    <a:solidFill>
                      <a:srgbClr val="FF0000"/>
                    </a:solidFill>
                  </a:rPr>
                  <a:t>х</a:t>
                </a:r>
                <a:endParaRPr lang="ru-RU" dirty="0">
                  <a:solidFill>
                    <a:srgbClr val="FF0000"/>
                  </a:solidFill>
                </a:endParaRPr>
              </a:p>
            </p:txBody>
          </p:sp>
          <p:sp>
            <p:nvSpPr>
              <p:cNvPr id="91" name="Text Box 46"/>
              <p:cNvSpPr txBox="1">
                <a:spLocks noChangeArrowheads="1"/>
              </p:cNvSpPr>
              <p:nvPr/>
            </p:nvSpPr>
            <p:spPr bwMode="auto">
              <a:xfrm>
                <a:off x="2222" y="3498"/>
                <a:ext cx="212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eaLnBrk="1" hangingPunct="1"/>
                <a:r>
                  <a:rPr lang="ru-RU"/>
                  <a:t>А</a:t>
                </a:r>
              </a:p>
            </p:txBody>
          </p:sp>
          <p:sp>
            <p:nvSpPr>
              <p:cNvPr id="92" name="Text Box 48"/>
              <p:cNvSpPr txBox="1">
                <a:spLocks noChangeArrowheads="1"/>
              </p:cNvSpPr>
              <p:nvPr/>
            </p:nvSpPr>
            <p:spPr bwMode="auto">
              <a:xfrm>
                <a:off x="3787" y="3249"/>
                <a:ext cx="220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eaLnBrk="1" hangingPunct="1"/>
                <a:r>
                  <a:rPr lang="ru-RU"/>
                  <a:t>С</a:t>
                </a:r>
              </a:p>
            </p:txBody>
          </p:sp>
          <p:sp>
            <p:nvSpPr>
              <p:cNvPr id="93" name="Text Box 49"/>
              <p:cNvSpPr txBox="1">
                <a:spLocks noChangeArrowheads="1"/>
              </p:cNvSpPr>
              <p:nvPr/>
            </p:nvSpPr>
            <p:spPr bwMode="auto">
              <a:xfrm>
                <a:off x="3220" y="2727"/>
                <a:ext cx="212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eaLnBrk="1" hangingPunct="1"/>
                <a:r>
                  <a:rPr lang="ru-RU"/>
                  <a:t>В</a:t>
                </a:r>
              </a:p>
            </p:txBody>
          </p:sp>
          <p:sp>
            <p:nvSpPr>
              <p:cNvPr id="94" name="Text Box 51"/>
              <p:cNvSpPr txBox="1">
                <a:spLocks noChangeArrowheads="1"/>
              </p:cNvSpPr>
              <p:nvPr/>
            </p:nvSpPr>
            <p:spPr bwMode="auto">
              <a:xfrm>
                <a:off x="2404" y="2818"/>
                <a:ext cx="237" cy="23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eaLnBrk="1" hangingPunct="1"/>
                <a:r>
                  <a:rPr lang="ru-RU" dirty="0" smtClean="0"/>
                  <a:t>7.</a:t>
                </a:r>
                <a:endParaRPr lang="ru-RU" dirty="0"/>
              </a:p>
            </p:txBody>
          </p:sp>
        </p:grpSp>
      </p:grpSp>
    </p:spTree>
  </p:cSld>
  <p:clrMapOvr>
    <a:masterClrMapping/>
  </p:clrMapOvr>
  <p:transition spd="slow">
    <p:cover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Ответы:</a:t>
            </a:r>
            <a:endParaRPr lang="ru-RU" dirty="0"/>
          </a:p>
        </p:txBody>
      </p:sp>
      <p:grpSp>
        <p:nvGrpSpPr>
          <p:cNvPr id="56" name="Group 50"/>
          <p:cNvGrpSpPr>
            <a:grpSpLocks noGrp="1"/>
          </p:cNvGrpSpPr>
          <p:nvPr>
            <p:ph idx="1"/>
          </p:nvPr>
        </p:nvGrpSpPr>
        <p:grpSpPr bwMode="auto">
          <a:xfrm>
            <a:off x="395536" y="1916832"/>
            <a:ext cx="1954560" cy="1851162"/>
            <a:chOff x="509" y="1515"/>
            <a:chExt cx="1508" cy="1344"/>
          </a:xfrm>
        </p:grpSpPr>
        <p:grpSp>
          <p:nvGrpSpPr>
            <p:cNvPr id="57" name="Group 4"/>
            <p:cNvGrpSpPr>
              <a:grpSpLocks/>
            </p:cNvGrpSpPr>
            <p:nvPr/>
          </p:nvGrpSpPr>
          <p:grpSpPr bwMode="auto">
            <a:xfrm>
              <a:off x="657" y="1548"/>
              <a:ext cx="1360" cy="1270"/>
              <a:chOff x="612" y="1661"/>
              <a:chExt cx="1360" cy="1270"/>
            </a:xfrm>
          </p:grpSpPr>
          <p:sp>
            <p:nvSpPr>
              <p:cNvPr id="63" name="Oval 5"/>
              <p:cNvSpPr>
                <a:spLocks noChangeArrowheads="1"/>
              </p:cNvSpPr>
              <p:nvPr/>
            </p:nvSpPr>
            <p:spPr bwMode="auto">
              <a:xfrm>
                <a:off x="612" y="1661"/>
                <a:ext cx="1360" cy="1270"/>
              </a:xfrm>
              <a:prstGeom prst="ellips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64" name="Oval 6"/>
              <p:cNvSpPr>
                <a:spLocks noChangeArrowheads="1"/>
              </p:cNvSpPr>
              <p:nvPr/>
            </p:nvSpPr>
            <p:spPr bwMode="auto">
              <a:xfrm>
                <a:off x="1270" y="2251"/>
                <a:ext cx="46" cy="45"/>
              </a:xfrm>
              <a:prstGeom prst="ellipse">
                <a:avLst/>
              </a:prstGeom>
              <a:solidFill>
                <a:srgbClr val="0000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</p:grpSp>
        <p:sp>
          <p:nvSpPr>
            <p:cNvPr id="58" name="Line 14"/>
            <p:cNvSpPr>
              <a:spLocks noChangeShapeType="1"/>
            </p:cNvSpPr>
            <p:nvPr/>
          </p:nvSpPr>
          <p:spPr bwMode="auto">
            <a:xfrm flipH="1">
              <a:off x="703" y="1570"/>
              <a:ext cx="477" cy="118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59" name="Line 15"/>
            <p:cNvSpPr>
              <a:spLocks noChangeShapeType="1"/>
            </p:cNvSpPr>
            <p:nvPr/>
          </p:nvSpPr>
          <p:spPr bwMode="auto">
            <a:xfrm>
              <a:off x="1179" y="1570"/>
              <a:ext cx="794" cy="1157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60" name="Text Box 31"/>
            <p:cNvSpPr txBox="1">
              <a:spLocks noChangeArrowheads="1"/>
            </p:cNvSpPr>
            <p:nvPr/>
          </p:nvSpPr>
          <p:spPr bwMode="auto">
            <a:xfrm>
              <a:off x="509" y="1515"/>
              <a:ext cx="23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1" hangingPunct="1"/>
              <a:r>
                <a:rPr lang="ru-RU" dirty="0"/>
                <a:t>1.</a:t>
              </a:r>
            </a:p>
          </p:txBody>
        </p:sp>
        <p:sp>
          <p:nvSpPr>
            <p:cNvPr id="61" name="Text Box 36"/>
            <p:cNvSpPr txBox="1">
              <a:spLocks noChangeArrowheads="1"/>
            </p:cNvSpPr>
            <p:nvPr/>
          </p:nvSpPr>
          <p:spPr bwMode="auto">
            <a:xfrm>
              <a:off x="1134" y="2591"/>
              <a:ext cx="406" cy="2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1" hangingPunct="1"/>
              <a:r>
                <a:rPr lang="ru-RU" dirty="0">
                  <a:solidFill>
                    <a:srgbClr val="FFFF00"/>
                  </a:solidFill>
                </a:rPr>
                <a:t>80</a:t>
              </a:r>
              <a:r>
                <a:rPr lang="ru-RU" baseline="30000" dirty="0">
                  <a:solidFill>
                    <a:srgbClr val="FFFF00"/>
                  </a:solidFill>
                </a:rPr>
                <a:t>0</a:t>
              </a:r>
            </a:p>
          </p:txBody>
        </p:sp>
        <p:sp>
          <p:nvSpPr>
            <p:cNvPr id="62" name="Text Box 37"/>
            <p:cNvSpPr txBox="1">
              <a:spLocks noChangeArrowheads="1"/>
            </p:cNvSpPr>
            <p:nvPr/>
          </p:nvSpPr>
          <p:spPr bwMode="auto">
            <a:xfrm>
              <a:off x="1098" y="1673"/>
              <a:ext cx="406" cy="2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ru-RU" dirty="0" smtClean="0">
                  <a:solidFill>
                    <a:srgbClr val="FF0000"/>
                  </a:solidFill>
                </a:rPr>
                <a:t>40</a:t>
              </a:r>
              <a:r>
                <a:rPr lang="ru-RU" baseline="30000" dirty="0" smtClean="0">
                  <a:solidFill>
                    <a:srgbClr val="FF0000"/>
                  </a:solidFill>
                </a:rPr>
                <a:t>0</a:t>
              </a:r>
              <a:endParaRPr lang="ru-RU" baseline="30000" dirty="0">
                <a:solidFill>
                  <a:srgbClr val="FF0000"/>
                </a:solidFill>
              </a:endParaRPr>
            </a:p>
          </p:txBody>
        </p:sp>
      </p:grpSp>
      <p:grpSp>
        <p:nvGrpSpPr>
          <p:cNvPr id="65" name="Group 52"/>
          <p:cNvGrpSpPr>
            <a:grpSpLocks/>
          </p:cNvGrpSpPr>
          <p:nvPr/>
        </p:nvGrpSpPr>
        <p:grpSpPr bwMode="auto">
          <a:xfrm>
            <a:off x="2339753" y="1772817"/>
            <a:ext cx="2088232" cy="1944216"/>
            <a:chOff x="2210" y="1469"/>
            <a:chExt cx="1599" cy="1326"/>
          </a:xfrm>
        </p:grpSpPr>
        <p:grpSp>
          <p:nvGrpSpPr>
            <p:cNvPr id="66" name="Group 7"/>
            <p:cNvGrpSpPr>
              <a:grpSpLocks/>
            </p:cNvGrpSpPr>
            <p:nvPr/>
          </p:nvGrpSpPr>
          <p:grpSpPr bwMode="auto">
            <a:xfrm>
              <a:off x="2449" y="1525"/>
              <a:ext cx="1360" cy="1270"/>
              <a:chOff x="612" y="1661"/>
              <a:chExt cx="1360" cy="1270"/>
            </a:xfrm>
          </p:grpSpPr>
          <p:sp>
            <p:nvSpPr>
              <p:cNvPr id="73" name="Oval 8"/>
              <p:cNvSpPr>
                <a:spLocks noChangeArrowheads="1"/>
              </p:cNvSpPr>
              <p:nvPr/>
            </p:nvSpPr>
            <p:spPr bwMode="auto">
              <a:xfrm>
                <a:off x="612" y="1661"/>
                <a:ext cx="1360" cy="1270"/>
              </a:xfrm>
              <a:prstGeom prst="ellips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4" name="Oval 9"/>
              <p:cNvSpPr>
                <a:spLocks noChangeArrowheads="1"/>
              </p:cNvSpPr>
              <p:nvPr/>
            </p:nvSpPr>
            <p:spPr bwMode="auto">
              <a:xfrm>
                <a:off x="1270" y="2251"/>
                <a:ext cx="46" cy="45"/>
              </a:xfrm>
              <a:prstGeom prst="ellipse">
                <a:avLst/>
              </a:prstGeom>
              <a:solidFill>
                <a:srgbClr val="0000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</p:grpSp>
        <p:grpSp>
          <p:nvGrpSpPr>
            <p:cNvPr id="67" name="Group 51"/>
            <p:cNvGrpSpPr>
              <a:grpSpLocks/>
            </p:cNvGrpSpPr>
            <p:nvPr/>
          </p:nvGrpSpPr>
          <p:grpSpPr bwMode="auto">
            <a:xfrm>
              <a:off x="2653" y="1525"/>
              <a:ext cx="953" cy="1111"/>
              <a:chOff x="2653" y="1525"/>
              <a:chExt cx="953" cy="1111"/>
            </a:xfrm>
          </p:grpSpPr>
          <p:sp>
            <p:nvSpPr>
              <p:cNvPr id="71" name="Line 16"/>
              <p:cNvSpPr>
                <a:spLocks noChangeShapeType="1"/>
              </p:cNvSpPr>
              <p:nvPr/>
            </p:nvSpPr>
            <p:spPr bwMode="auto">
              <a:xfrm flipH="1">
                <a:off x="2653" y="1525"/>
                <a:ext cx="318" cy="1111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72" name="Line 17"/>
              <p:cNvSpPr>
                <a:spLocks noChangeShapeType="1"/>
              </p:cNvSpPr>
              <p:nvPr/>
            </p:nvSpPr>
            <p:spPr bwMode="auto">
              <a:xfrm flipV="1">
                <a:off x="2653" y="2614"/>
                <a:ext cx="953" cy="22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68" name="Text Box 32"/>
            <p:cNvSpPr txBox="1">
              <a:spLocks noChangeArrowheads="1"/>
            </p:cNvSpPr>
            <p:nvPr/>
          </p:nvSpPr>
          <p:spPr bwMode="auto">
            <a:xfrm>
              <a:off x="2210" y="1469"/>
              <a:ext cx="23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1" hangingPunct="1"/>
              <a:r>
                <a:rPr lang="ru-RU" dirty="0"/>
                <a:t>2.</a:t>
              </a:r>
            </a:p>
          </p:txBody>
        </p:sp>
        <p:sp>
          <p:nvSpPr>
            <p:cNvPr id="69" name="Text Box 38"/>
            <p:cNvSpPr txBox="1">
              <a:spLocks noChangeArrowheads="1"/>
            </p:cNvSpPr>
            <p:nvPr/>
          </p:nvSpPr>
          <p:spPr bwMode="auto">
            <a:xfrm>
              <a:off x="3480" y="1719"/>
              <a:ext cx="141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1" hangingPunct="1"/>
              <a:endParaRPr lang="ru-RU" dirty="0"/>
            </a:p>
          </p:txBody>
        </p:sp>
        <p:sp>
          <p:nvSpPr>
            <p:cNvPr id="70" name="Text Box 39"/>
            <p:cNvSpPr txBox="1">
              <a:spLocks noChangeArrowheads="1"/>
            </p:cNvSpPr>
            <p:nvPr/>
          </p:nvSpPr>
          <p:spPr bwMode="auto">
            <a:xfrm>
              <a:off x="2653" y="2409"/>
              <a:ext cx="403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1" hangingPunct="1"/>
              <a:r>
                <a:rPr lang="ru-RU" dirty="0">
                  <a:solidFill>
                    <a:srgbClr val="FFFF00"/>
                  </a:solidFill>
                </a:rPr>
                <a:t>82</a:t>
              </a:r>
              <a:r>
                <a:rPr lang="ru-RU" baseline="30000" dirty="0">
                  <a:solidFill>
                    <a:srgbClr val="FFFF00"/>
                  </a:solidFill>
                </a:rPr>
                <a:t>0</a:t>
              </a:r>
            </a:p>
          </p:txBody>
        </p:sp>
      </p:grpSp>
      <p:grpSp>
        <p:nvGrpSpPr>
          <p:cNvPr id="75" name="Group 54"/>
          <p:cNvGrpSpPr>
            <a:grpSpLocks/>
          </p:cNvGrpSpPr>
          <p:nvPr/>
        </p:nvGrpSpPr>
        <p:grpSpPr bwMode="auto">
          <a:xfrm>
            <a:off x="4644009" y="1916832"/>
            <a:ext cx="2088232" cy="1944216"/>
            <a:chOff x="4173" y="1502"/>
            <a:chExt cx="1473" cy="1316"/>
          </a:xfrm>
        </p:grpSpPr>
        <p:grpSp>
          <p:nvGrpSpPr>
            <p:cNvPr id="76" name="Group 10"/>
            <p:cNvGrpSpPr>
              <a:grpSpLocks/>
            </p:cNvGrpSpPr>
            <p:nvPr/>
          </p:nvGrpSpPr>
          <p:grpSpPr bwMode="auto">
            <a:xfrm>
              <a:off x="4286" y="1525"/>
              <a:ext cx="1360" cy="1270"/>
              <a:chOff x="612" y="1661"/>
              <a:chExt cx="1360" cy="1270"/>
            </a:xfrm>
          </p:grpSpPr>
          <p:sp>
            <p:nvSpPr>
              <p:cNvPr id="85" name="Oval 11"/>
              <p:cNvSpPr>
                <a:spLocks noChangeArrowheads="1"/>
              </p:cNvSpPr>
              <p:nvPr/>
            </p:nvSpPr>
            <p:spPr bwMode="auto">
              <a:xfrm>
                <a:off x="612" y="1661"/>
                <a:ext cx="1360" cy="1270"/>
              </a:xfrm>
              <a:prstGeom prst="ellips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86" name="Oval 12"/>
              <p:cNvSpPr>
                <a:spLocks noChangeArrowheads="1"/>
              </p:cNvSpPr>
              <p:nvPr/>
            </p:nvSpPr>
            <p:spPr bwMode="auto">
              <a:xfrm>
                <a:off x="1270" y="2251"/>
                <a:ext cx="46" cy="45"/>
              </a:xfrm>
              <a:prstGeom prst="ellipse">
                <a:avLst/>
              </a:prstGeom>
              <a:solidFill>
                <a:srgbClr val="0000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</p:grpSp>
        <p:sp>
          <p:nvSpPr>
            <p:cNvPr id="77" name="Text Box 33"/>
            <p:cNvSpPr txBox="1">
              <a:spLocks noChangeArrowheads="1"/>
            </p:cNvSpPr>
            <p:nvPr/>
          </p:nvSpPr>
          <p:spPr bwMode="auto">
            <a:xfrm>
              <a:off x="4173" y="1502"/>
              <a:ext cx="23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1" hangingPunct="1"/>
              <a:r>
                <a:rPr lang="ru-RU"/>
                <a:t>3.</a:t>
              </a:r>
            </a:p>
          </p:txBody>
        </p:sp>
        <p:grpSp>
          <p:nvGrpSpPr>
            <p:cNvPr id="78" name="Group 53"/>
            <p:cNvGrpSpPr>
              <a:grpSpLocks/>
            </p:cNvGrpSpPr>
            <p:nvPr/>
          </p:nvGrpSpPr>
          <p:grpSpPr bwMode="auto">
            <a:xfrm>
              <a:off x="4286" y="1616"/>
              <a:ext cx="1270" cy="1202"/>
              <a:chOff x="4286" y="1616"/>
              <a:chExt cx="1270" cy="1202"/>
            </a:xfrm>
          </p:grpSpPr>
          <p:sp>
            <p:nvSpPr>
              <p:cNvPr id="81" name="Line 18"/>
              <p:cNvSpPr>
                <a:spLocks noChangeShapeType="1"/>
              </p:cNvSpPr>
              <p:nvPr/>
            </p:nvSpPr>
            <p:spPr bwMode="auto">
              <a:xfrm>
                <a:off x="4286" y="2092"/>
                <a:ext cx="1270" cy="386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82" name="Line 19"/>
              <p:cNvSpPr>
                <a:spLocks noChangeShapeType="1"/>
              </p:cNvSpPr>
              <p:nvPr/>
            </p:nvSpPr>
            <p:spPr bwMode="auto">
              <a:xfrm>
                <a:off x="4286" y="2092"/>
                <a:ext cx="681" cy="726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83" name="Line 46"/>
              <p:cNvSpPr>
                <a:spLocks noChangeShapeType="1"/>
              </p:cNvSpPr>
              <p:nvPr/>
            </p:nvSpPr>
            <p:spPr bwMode="auto">
              <a:xfrm flipH="1">
                <a:off x="4921" y="1616"/>
                <a:ext cx="431" cy="1202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84" name="Line 47"/>
              <p:cNvSpPr>
                <a:spLocks noChangeShapeType="1"/>
              </p:cNvSpPr>
              <p:nvPr/>
            </p:nvSpPr>
            <p:spPr bwMode="auto">
              <a:xfrm>
                <a:off x="5329" y="1616"/>
                <a:ext cx="205" cy="862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79" name="Text Box 48"/>
            <p:cNvSpPr txBox="1">
              <a:spLocks noChangeArrowheads="1"/>
            </p:cNvSpPr>
            <p:nvPr/>
          </p:nvSpPr>
          <p:spPr bwMode="auto">
            <a:xfrm>
              <a:off x="4468" y="2183"/>
              <a:ext cx="371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1" hangingPunct="1"/>
              <a:r>
                <a:rPr lang="ru-RU" dirty="0">
                  <a:solidFill>
                    <a:srgbClr val="FFFF00"/>
                  </a:solidFill>
                </a:rPr>
                <a:t>30</a:t>
              </a:r>
              <a:r>
                <a:rPr lang="ru-RU" baseline="30000" dirty="0">
                  <a:solidFill>
                    <a:srgbClr val="FFFF00"/>
                  </a:solidFill>
                </a:rPr>
                <a:t>0</a:t>
              </a:r>
            </a:p>
          </p:txBody>
        </p:sp>
        <p:sp>
          <p:nvSpPr>
            <p:cNvPr id="80" name="Text Box 49"/>
            <p:cNvSpPr txBox="1">
              <a:spLocks noChangeArrowheads="1"/>
            </p:cNvSpPr>
            <p:nvPr/>
          </p:nvSpPr>
          <p:spPr bwMode="auto">
            <a:xfrm>
              <a:off x="5240" y="1855"/>
              <a:ext cx="117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eaLnBrk="1" hangingPunct="1"/>
              <a:endParaRPr lang="ru-RU" dirty="0"/>
            </a:p>
          </p:txBody>
        </p:sp>
      </p:grpSp>
      <p:grpSp>
        <p:nvGrpSpPr>
          <p:cNvPr id="87" name="Group 56"/>
          <p:cNvGrpSpPr>
            <a:grpSpLocks/>
          </p:cNvGrpSpPr>
          <p:nvPr/>
        </p:nvGrpSpPr>
        <p:grpSpPr bwMode="auto">
          <a:xfrm>
            <a:off x="6804248" y="1988840"/>
            <a:ext cx="2088232" cy="1872208"/>
            <a:chOff x="1565" y="2840"/>
            <a:chExt cx="1450" cy="1270"/>
          </a:xfrm>
        </p:grpSpPr>
        <p:grpSp>
          <p:nvGrpSpPr>
            <p:cNvPr id="88" name="Group 20"/>
            <p:cNvGrpSpPr>
              <a:grpSpLocks/>
            </p:cNvGrpSpPr>
            <p:nvPr/>
          </p:nvGrpSpPr>
          <p:grpSpPr bwMode="auto">
            <a:xfrm>
              <a:off x="1655" y="2840"/>
              <a:ext cx="1360" cy="1270"/>
              <a:chOff x="612" y="1661"/>
              <a:chExt cx="1360" cy="1270"/>
            </a:xfrm>
          </p:grpSpPr>
          <p:sp>
            <p:nvSpPr>
              <p:cNvPr id="97" name="Oval 21"/>
              <p:cNvSpPr>
                <a:spLocks noChangeArrowheads="1"/>
              </p:cNvSpPr>
              <p:nvPr/>
            </p:nvSpPr>
            <p:spPr bwMode="auto">
              <a:xfrm>
                <a:off x="612" y="1661"/>
                <a:ext cx="1360" cy="1270"/>
              </a:xfrm>
              <a:prstGeom prst="ellips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98" name="Oval 22"/>
              <p:cNvSpPr>
                <a:spLocks noChangeArrowheads="1"/>
              </p:cNvSpPr>
              <p:nvPr/>
            </p:nvSpPr>
            <p:spPr bwMode="auto">
              <a:xfrm>
                <a:off x="1270" y="2251"/>
                <a:ext cx="46" cy="45"/>
              </a:xfrm>
              <a:prstGeom prst="ellipse">
                <a:avLst/>
              </a:prstGeom>
              <a:solidFill>
                <a:srgbClr val="0000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</p:grpSp>
        <p:grpSp>
          <p:nvGrpSpPr>
            <p:cNvPr id="89" name="Group 55"/>
            <p:cNvGrpSpPr>
              <a:grpSpLocks/>
            </p:cNvGrpSpPr>
            <p:nvPr/>
          </p:nvGrpSpPr>
          <p:grpSpPr bwMode="auto">
            <a:xfrm>
              <a:off x="1655" y="2840"/>
              <a:ext cx="1293" cy="908"/>
              <a:chOff x="1655" y="2840"/>
              <a:chExt cx="1293" cy="908"/>
            </a:xfrm>
          </p:grpSpPr>
          <p:sp>
            <p:nvSpPr>
              <p:cNvPr id="93" name="Line 26"/>
              <p:cNvSpPr>
                <a:spLocks noChangeShapeType="1"/>
              </p:cNvSpPr>
              <p:nvPr/>
            </p:nvSpPr>
            <p:spPr bwMode="auto">
              <a:xfrm flipH="1">
                <a:off x="1655" y="2840"/>
                <a:ext cx="703" cy="794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4" name="Line 27"/>
              <p:cNvSpPr>
                <a:spLocks noChangeShapeType="1"/>
              </p:cNvSpPr>
              <p:nvPr/>
            </p:nvSpPr>
            <p:spPr bwMode="auto">
              <a:xfrm>
                <a:off x="2358" y="2840"/>
                <a:ext cx="590" cy="908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5" name="Line 28"/>
              <p:cNvSpPr>
                <a:spLocks noChangeShapeType="1"/>
              </p:cNvSpPr>
              <p:nvPr/>
            </p:nvSpPr>
            <p:spPr bwMode="auto">
              <a:xfrm flipH="1">
                <a:off x="1655" y="3475"/>
                <a:ext cx="681" cy="137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6" name="Line 29"/>
              <p:cNvSpPr>
                <a:spLocks noChangeShapeType="1"/>
              </p:cNvSpPr>
              <p:nvPr/>
            </p:nvSpPr>
            <p:spPr bwMode="auto">
              <a:xfrm>
                <a:off x="2336" y="3453"/>
                <a:ext cx="612" cy="295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90" name="Text Box 34"/>
            <p:cNvSpPr txBox="1">
              <a:spLocks noChangeArrowheads="1"/>
            </p:cNvSpPr>
            <p:nvPr/>
          </p:nvSpPr>
          <p:spPr bwMode="auto">
            <a:xfrm>
              <a:off x="1565" y="2908"/>
              <a:ext cx="23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1" hangingPunct="1"/>
              <a:r>
                <a:rPr lang="ru-RU"/>
                <a:t>4.</a:t>
              </a:r>
            </a:p>
          </p:txBody>
        </p:sp>
        <p:sp>
          <p:nvSpPr>
            <p:cNvPr id="91" name="Text Box 40"/>
            <p:cNvSpPr txBox="1">
              <a:spLocks noChangeArrowheads="1"/>
            </p:cNvSpPr>
            <p:nvPr/>
          </p:nvSpPr>
          <p:spPr bwMode="auto">
            <a:xfrm>
              <a:off x="2154" y="2931"/>
              <a:ext cx="365" cy="25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1" hangingPunct="1"/>
              <a:r>
                <a:rPr lang="ru-RU" dirty="0">
                  <a:solidFill>
                    <a:srgbClr val="FFFF00"/>
                  </a:solidFill>
                </a:rPr>
                <a:t>7</a:t>
              </a:r>
              <a:r>
                <a:rPr lang="ru-RU" dirty="0" smtClean="0">
                  <a:solidFill>
                    <a:srgbClr val="FFFF00"/>
                  </a:solidFill>
                </a:rPr>
                <a:t>5</a:t>
              </a:r>
              <a:r>
                <a:rPr lang="ru-RU" baseline="30000" dirty="0" smtClean="0">
                  <a:solidFill>
                    <a:srgbClr val="FFFF00"/>
                  </a:solidFill>
                </a:rPr>
                <a:t>0</a:t>
              </a:r>
              <a:endParaRPr lang="ru-RU" baseline="30000" dirty="0">
                <a:solidFill>
                  <a:srgbClr val="FFFF00"/>
                </a:solidFill>
              </a:endParaRPr>
            </a:p>
          </p:txBody>
        </p:sp>
        <p:sp>
          <p:nvSpPr>
            <p:cNvPr id="92" name="Text Box 41"/>
            <p:cNvSpPr txBox="1">
              <a:spLocks noChangeArrowheads="1"/>
            </p:cNvSpPr>
            <p:nvPr/>
          </p:nvSpPr>
          <p:spPr bwMode="auto">
            <a:xfrm>
              <a:off x="2222" y="3498"/>
              <a:ext cx="454" cy="25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ru-RU" dirty="0" smtClean="0">
                  <a:solidFill>
                    <a:srgbClr val="FF0000"/>
                  </a:solidFill>
                </a:rPr>
                <a:t>150</a:t>
              </a:r>
              <a:r>
                <a:rPr lang="ru-RU" baseline="30000" dirty="0" smtClean="0">
                  <a:solidFill>
                    <a:srgbClr val="FF0000"/>
                  </a:solidFill>
                </a:rPr>
                <a:t>0</a:t>
              </a:r>
            </a:p>
          </p:txBody>
        </p:sp>
      </p:grpSp>
      <p:grpSp>
        <p:nvGrpSpPr>
          <p:cNvPr id="99" name="Group 58"/>
          <p:cNvGrpSpPr>
            <a:grpSpLocks/>
          </p:cNvGrpSpPr>
          <p:nvPr/>
        </p:nvGrpSpPr>
        <p:grpSpPr bwMode="auto">
          <a:xfrm>
            <a:off x="323528" y="4077072"/>
            <a:ext cx="2016224" cy="2016125"/>
            <a:chOff x="3379" y="2818"/>
            <a:chExt cx="1519" cy="1270"/>
          </a:xfrm>
        </p:grpSpPr>
        <p:grpSp>
          <p:nvGrpSpPr>
            <p:cNvPr id="100" name="Group 23"/>
            <p:cNvGrpSpPr>
              <a:grpSpLocks/>
            </p:cNvGrpSpPr>
            <p:nvPr/>
          </p:nvGrpSpPr>
          <p:grpSpPr bwMode="auto">
            <a:xfrm>
              <a:off x="3538" y="2818"/>
              <a:ext cx="1360" cy="1270"/>
              <a:chOff x="612" y="1661"/>
              <a:chExt cx="1360" cy="1270"/>
            </a:xfrm>
          </p:grpSpPr>
          <p:sp>
            <p:nvSpPr>
              <p:cNvPr id="107" name="Oval 24"/>
              <p:cNvSpPr>
                <a:spLocks noChangeArrowheads="1"/>
              </p:cNvSpPr>
              <p:nvPr/>
            </p:nvSpPr>
            <p:spPr bwMode="auto">
              <a:xfrm>
                <a:off x="612" y="1661"/>
                <a:ext cx="1360" cy="1270"/>
              </a:xfrm>
              <a:prstGeom prst="ellips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8" name="Oval 25"/>
              <p:cNvSpPr>
                <a:spLocks noChangeArrowheads="1"/>
              </p:cNvSpPr>
              <p:nvPr/>
            </p:nvSpPr>
            <p:spPr bwMode="auto">
              <a:xfrm>
                <a:off x="1270" y="2251"/>
                <a:ext cx="46" cy="45"/>
              </a:xfrm>
              <a:prstGeom prst="ellipse">
                <a:avLst/>
              </a:prstGeom>
              <a:solidFill>
                <a:srgbClr val="0000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</p:grpSp>
        <p:sp>
          <p:nvSpPr>
            <p:cNvPr id="101" name="Text Box 35"/>
            <p:cNvSpPr txBox="1">
              <a:spLocks noChangeArrowheads="1"/>
            </p:cNvSpPr>
            <p:nvPr/>
          </p:nvSpPr>
          <p:spPr bwMode="auto">
            <a:xfrm>
              <a:off x="3379" y="2863"/>
              <a:ext cx="23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1" hangingPunct="1"/>
              <a:r>
                <a:rPr lang="ru-RU"/>
                <a:t>5.</a:t>
              </a:r>
            </a:p>
          </p:txBody>
        </p:sp>
        <p:sp>
          <p:nvSpPr>
            <p:cNvPr id="102" name="Text Box 44"/>
            <p:cNvSpPr txBox="1">
              <a:spLocks noChangeArrowheads="1"/>
            </p:cNvSpPr>
            <p:nvPr/>
          </p:nvSpPr>
          <p:spPr bwMode="auto">
            <a:xfrm>
              <a:off x="4247" y="2954"/>
              <a:ext cx="396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ru-RU" dirty="0" smtClean="0">
                  <a:solidFill>
                    <a:srgbClr val="FF0000"/>
                  </a:solidFill>
                </a:rPr>
                <a:t>90</a:t>
              </a:r>
              <a:r>
                <a:rPr lang="ru-RU" baseline="30000" dirty="0" smtClean="0">
                  <a:solidFill>
                    <a:srgbClr val="FF0000"/>
                  </a:solidFill>
                </a:rPr>
                <a:t>0</a:t>
              </a:r>
            </a:p>
          </p:txBody>
        </p:sp>
        <p:grpSp>
          <p:nvGrpSpPr>
            <p:cNvPr id="103" name="Group 57"/>
            <p:cNvGrpSpPr>
              <a:grpSpLocks/>
            </p:cNvGrpSpPr>
            <p:nvPr/>
          </p:nvGrpSpPr>
          <p:grpSpPr bwMode="auto">
            <a:xfrm>
              <a:off x="3538" y="2863"/>
              <a:ext cx="1360" cy="589"/>
              <a:chOff x="3538" y="2863"/>
              <a:chExt cx="1360" cy="589"/>
            </a:xfrm>
          </p:grpSpPr>
          <p:sp>
            <p:nvSpPr>
              <p:cNvPr id="104" name="Line 42"/>
              <p:cNvSpPr>
                <a:spLocks noChangeShapeType="1"/>
              </p:cNvSpPr>
              <p:nvPr/>
            </p:nvSpPr>
            <p:spPr bwMode="auto">
              <a:xfrm>
                <a:off x="3560" y="3430"/>
                <a:ext cx="1338" cy="22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05" name="Line 43"/>
              <p:cNvSpPr>
                <a:spLocks noChangeShapeType="1"/>
              </p:cNvSpPr>
              <p:nvPr/>
            </p:nvSpPr>
            <p:spPr bwMode="auto">
              <a:xfrm flipH="1">
                <a:off x="3538" y="2863"/>
                <a:ext cx="907" cy="567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06" name="Line 45"/>
              <p:cNvSpPr>
                <a:spLocks noChangeShapeType="1"/>
              </p:cNvSpPr>
              <p:nvPr/>
            </p:nvSpPr>
            <p:spPr bwMode="auto">
              <a:xfrm>
                <a:off x="4468" y="2863"/>
                <a:ext cx="408" cy="567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</p:grpSp>
      <p:grpSp>
        <p:nvGrpSpPr>
          <p:cNvPr id="109" name="Group 64"/>
          <p:cNvGrpSpPr>
            <a:grpSpLocks/>
          </p:cNvGrpSpPr>
          <p:nvPr/>
        </p:nvGrpSpPr>
        <p:grpSpPr bwMode="auto">
          <a:xfrm>
            <a:off x="2534785" y="3933056"/>
            <a:ext cx="2469262" cy="2256202"/>
            <a:chOff x="3661" y="1457"/>
            <a:chExt cx="1694" cy="1507"/>
          </a:xfrm>
        </p:grpSpPr>
        <p:sp>
          <p:nvSpPr>
            <p:cNvPr id="110" name="Line 30"/>
            <p:cNvSpPr>
              <a:spLocks noChangeShapeType="1"/>
            </p:cNvSpPr>
            <p:nvPr/>
          </p:nvSpPr>
          <p:spPr bwMode="auto">
            <a:xfrm flipH="1">
              <a:off x="4717" y="2047"/>
              <a:ext cx="113" cy="11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11" name="Line 31"/>
            <p:cNvSpPr>
              <a:spLocks noChangeShapeType="1"/>
            </p:cNvSpPr>
            <p:nvPr/>
          </p:nvSpPr>
          <p:spPr bwMode="auto">
            <a:xfrm>
              <a:off x="4536" y="2500"/>
              <a:ext cx="0" cy="1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grpSp>
          <p:nvGrpSpPr>
            <p:cNvPr id="112" name="Group 36"/>
            <p:cNvGrpSpPr>
              <a:grpSpLocks/>
            </p:cNvGrpSpPr>
            <p:nvPr/>
          </p:nvGrpSpPr>
          <p:grpSpPr bwMode="auto">
            <a:xfrm>
              <a:off x="3661" y="1457"/>
              <a:ext cx="1694" cy="1507"/>
              <a:chOff x="3661" y="1457"/>
              <a:chExt cx="1694" cy="1507"/>
            </a:xfrm>
          </p:grpSpPr>
          <p:grpSp>
            <p:nvGrpSpPr>
              <p:cNvPr id="113" name="Group 8"/>
              <p:cNvGrpSpPr>
                <a:grpSpLocks/>
              </p:cNvGrpSpPr>
              <p:nvPr/>
            </p:nvGrpSpPr>
            <p:grpSpPr bwMode="auto">
              <a:xfrm>
                <a:off x="3833" y="1661"/>
                <a:ext cx="1360" cy="1270"/>
                <a:chOff x="612" y="1661"/>
                <a:chExt cx="1360" cy="1270"/>
              </a:xfrm>
            </p:grpSpPr>
            <p:sp>
              <p:nvSpPr>
                <p:cNvPr id="124" name="Oval 9"/>
                <p:cNvSpPr>
                  <a:spLocks noChangeArrowheads="1"/>
                </p:cNvSpPr>
                <p:nvPr/>
              </p:nvSpPr>
              <p:spPr bwMode="auto">
                <a:xfrm>
                  <a:off x="612" y="1661"/>
                  <a:ext cx="1360" cy="1270"/>
                </a:xfrm>
                <a:prstGeom prst="ellipse">
                  <a:avLst/>
                </a:prstGeom>
                <a:noFill/>
                <a:ln w="2857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125" name="Oval 10"/>
                <p:cNvSpPr>
                  <a:spLocks noChangeArrowheads="1"/>
                </p:cNvSpPr>
                <p:nvPr/>
              </p:nvSpPr>
              <p:spPr bwMode="auto">
                <a:xfrm>
                  <a:off x="1270" y="2251"/>
                  <a:ext cx="46" cy="45"/>
                </a:xfrm>
                <a:prstGeom prst="ellipse">
                  <a:avLst/>
                </a:prstGeom>
                <a:solidFill>
                  <a:srgbClr val="0000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</p:grpSp>
          <p:grpSp>
            <p:nvGrpSpPr>
              <p:cNvPr id="114" name="Group 27"/>
              <p:cNvGrpSpPr>
                <a:grpSpLocks/>
              </p:cNvGrpSpPr>
              <p:nvPr/>
            </p:nvGrpSpPr>
            <p:grpSpPr bwMode="auto">
              <a:xfrm>
                <a:off x="3923" y="1661"/>
                <a:ext cx="1225" cy="975"/>
                <a:chOff x="3923" y="1661"/>
                <a:chExt cx="1225" cy="975"/>
              </a:xfrm>
            </p:grpSpPr>
            <p:sp>
              <p:nvSpPr>
                <p:cNvPr id="121" name="Line 23"/>
                <p:cNvSpPr>
                  <a:spLocks noChangeShapeType="1"/>
                </p:cNvSpPr>
                <p:nvPr/>
              </p:nvSpPr>
              <p:spPr bwMode="auto">
                <a:xfrm flipH="1">
                  <a:off x="3923" y="1661"/>
                  <a:ext cx="477" cy="975"/>
                </a:xfrm>
                <a:prstGeom prst="line">
                  <a:avLst/>
                </a:prstGeom>
                <a:noFill/>
                <a:ln w="2857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22" name="Line 24"/>
                <p:cNvSpPr>
                  <a:spLocks noChangeShapeType="1"/>
                </p:cNvSpPr>
                <p:nvPr/>
              </p:nvSpPr>
              <p:spPr bwMode="auto">
                <a:xfrm>
                  <a:off x="4400" y="1661"/>
                  <a:ext cx="748" cy="862"/>
                </a:xfrm>
                <a:prstGeom prst="line">
                  <a:avLst/>
                </a:prstGeom>
                <a:noFill/>
                <a:ln w="2857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23" name="Line 25"/>
                <p:cNvSpPr>
                  <a:spLocks noChangeShapeType="1"/>
                </p:cNvSpPr>
                <p:nvPr/>
              </p:nvSpPr>
              <p:spPr bwMode="auto">
                <a:xfrm flipV="1">
                  <a:off x="3946" y="2523"/>
                  <a:ext cx="1202" cy="91"/>
                </a:xfrm>
                <a:prstGeom prst="line">
                  <a:avLst/>
                </a:prstGeom>
                <a:noFill/>
                <a:ln w="2857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sp>
            <p:nvSpPr>
              <p:cNvPr id="115" name="Text Box 26"/>
              <p:cNvSpPr txBox="1">
                <a:spLocks noChangeArrowheads="1"/>
              </p:cNvSpPr>
              <p:nvPr/>
            </p:nvSpPr>
            <p:spPr bwMode="auto">
              <a:xfrm>
                <a:off x="4319" y="2717"/>
                <a:ext cx="449" cy="24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eaLnBrk="1" hangingPunct="1"/>
                <a:r>
                  <a:rPr lang="ru-RU" dirty="0">
                    <a:solidFill>
                      <a:srgbClr val="FFFF00"/>
                    </a:solidFill>
                  </a:rPr>
                  <a:t>130</a:t>
                </a:r>
                <a:r>
                  <a:rPr lang="ru-RU" baseline="30000" dirty="0">
                    <a:solidFill>
                      <a:srgbClr val="FFFF00"/>
                    </a:solidFill>
                  </a:rPr>
                  <a:t>0</a:t>
                </a:r>
              </a:p>
            </p:txBody>
          </p:sp>
          <p:sp>
            <p:nvSpPr>
              <p:cNvPr id="116" name="Text Box 28"/>
              <p:cNvSpPr txBox="1">
                <a:spLocks noChangeArrowheads="1"/>
              </p:cNvSpPr>
              <p:nvPr/>
            </p:nvSpPr>
            <p:spPr bwMode="auto">
              <a:xfrm>
                <a:off x="3991" y="2387"/>
                <a:ext cx="361" cy="43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ru-RU" dirty="0" smtClean="0"/>
                  <a:t>65</a:t>
                </a:r>
                <a:r>
                  <a:rPr lang="ru-RU" baseline="30000" dirty="0" smtClean="0"/>
                  <a:t>0</a:t>
                </a:r>
              </a:p>
              <a:p>
                <a:pPr eaLnBrk="1" hangingPunct="1"/>
                <a:endParaRPr lang="ru-RU" dirty="0"/>
              </a:p>
            </p:txBody>
          </p:sp>
          <p:sp>
            <p:nvSpPr>
              <p:cNvPr id="117" name="Text Box 32"/>
              <p:cNvSpPr txBox="1">
                <a:spLocks noChangeArrowheads="1"/>
              </p:cNvSpPr>
              <p:nvPr/>
            </p:nvSpPr>
            <p:spPr bwMode="auto">
              <a:xfrm>
                <a:off x="3661" y="2490"/>
                <a:ext cx="212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eaLnBrk="1" hangingPunct="1"/>
                <a:r>
                  <a:rPr lang="ru-RU"/>
                  <a:t>А</a:t>
                </a:r>
              </a:p>
            </p:txBody>
          </p:sp>
          <p:sp>
            <p:nvSpPr>
              <p:cNvPr id="118" name="Text Box 33"/>
              <p:cNvSpPr txBox="1">
                <a:spLocks noChangeArrowheads="1"/>
              </p:cNvSpPr>
              <p:nvPr/>
            </p:nvSpPr>
            <p:spPr bwMode="auto">
              <a:xfrm>
                <a:off x="4286" y="1457"/>
                <a:ext cx="222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eaLnBrk="1" hangingPunct="1"/>
                <a:r>
                  <a:rPr lang="ru-RU"/>
                  <a:t>В</a:t>
                </a:r>
              </a:p>
            </p:txBody>
          </p:sp>
          <p:sp>
            <p:nvSpPr>
              <p:cNvPr id="119" name="Text Box 34"/>
              <p:cNvSpPr txBox="1">
                <a:spLocks noChangeArrowheads="1"/>
              </p:cNvSpPr>
              <p:nvPr/>
            </p:nvSpPr>
            <p:spPr bwMode="auto">
              <a:xfrm>
                <a:off x="5135" y="2399"/>
                <a:ext cx="220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eaLnBrk="1" hangingPunct="1"/>
                <a:r>
                  <a:rPr lang="ru-RU" dirty="0"/>
                  <a:t>С</a:t>
                </a:r>
              </a:p>
            </p:txBody>
          </p:sp>
          <p:sp>
            <p:nvSpPr>
              <p:cNvPr id="120" name="Text Box 35"/>
              <p:cNvSpPr txBox="1">
                <a:spLocks noChangeArrowheads="1"/>
              </p:cNvSpPr>
              <p:nvPr/>
            </p:nvSpPr>
            <p:spPr bwMode="auto">
              <a:xfrm>
                <a:off x="3725" y="1505"/>
                <a:ext cx="215" cy="24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eaLnBrk="1" hangingPunct="1"/>
                <a:r>
                  <a:rPr lang="ru-RU" dirty="0" smtClean="0"/>
                  <a:t>6</a:t>
                </a:r>
                <a:endParaRPr lang="ru-RU" dirty="0"/>
              </a:p>
            </p:txBody>
          </p:sp>
        </p:grpSp>
      </p:grpSp>
      <p:grpSp>
        <p:nvGrpSpPr>
          <p:cNvPr id="126" name="Group 66"/>
          <p:cNvGrpSpPr>
            <a:grpSpLocks/>
          </p:cNvGrpSpPr>
          <p:nvPr/>
        </p:nvGrpSpPr>
        <p:grpSpPr bwMode="auto">
          <a:xfrm>
            <a:off x="5148064" y="4077072"/>
            <a:ext cx="2664296" cy="2232248"/>
            <a:chOff x="4241" y="2869"/>
            <a:chExt cx="1785" cy="1451"/>
          </a:xfrm>
        </p:grpSpPr>
        <p:sp>
          <p:nvSpPr>
            <p:cNvPr id="127" name="Text Box 50"/>
            <p:cNvSpPr txBox="1">
              <a:spLocks noChangeArrowheads="1"/>
            </p:cNvSpPr>
            <p:nvPr/>
          </p:nvSpPr>
          <p:spPr bwMode="auto">
            <a:xfrm>
              <a:off x="5080" y="3680"/>
              <a:ext cx="228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1" hangingPunct="1"/>
              <a:r>
                <a:rPr lang="ru-RU"/>
                <a:t>О</a:t>
              </a:r>
            </a:p>
          </p:txBody>
        </p:sp>
        <p:grpSp>
          <p:nvGrpSpPr>
            <p:cNvPr id="128" name="Group 65"/>
            <p:cNvGrpSpPr>
              <a:grpSpLocks/>
            </p:cNvGrpSpPr>
            <p:nvPr/>
          </p:nvGrpSpPr>
          <p:grpSpPr bwMode="auto">
            <a:xfrm>
              <a:off x="4241" y="2869"/>
              <a:ext cx="1785" cy="1451"/>
              <a:chOff x="2222" y="2727"/>
              <a:chExt cx="1785" cy="1451"/>
            </a:xfrm>
          </p:grpSpPr>
          <p:grpSp>
            <p:nvGrpSpPr>
              <p:cNvPr id="129" name="Group 37"/>
              <p:cNvGrpSpPr>
                <a:grpSpLocks/>
              </p:cNvGrpSpPr>
              <p:nvPr/>
            </p:nvGrpSpPr>
            <p:grpSpPr bwMode="auto">
              <a:xfrm>
                <a:off x="2426" y="2908"/>
                <a:ext cx="1360" cy="1270"/>
                <a:chOff x="612" y="1661"/>
                <a:chExt cx="1360" cy="1270"/>
              </a:xfrm>
            </p:grpSpPr>
            <p:sp>
              <p:nvSpPr>
                <p:cNvPr id="141" name="Oval 38"/>
                <p:cNvSpPr>
                  <a:spLocks noChangeArrowheads="1"/>
                </p:cNvSpPr>
                <p:nvPr/>
              </p:nvSpPr>
              <p:spPr bwMode="auto">
                <a:xfrm>
                  <a:off x="612" y="1661"/>
                  <a:ext cx="1360" cy="1270"/>
                </a:xfrm>
                <a:prstGeom prst="ellipse">
                  <a:avLst/>
                </a:prstGeom>
                <a:noFill/>
                <a:ln w="2857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142" name="Oval 39"/>
                <p:cNvSpPr>
                  <a:spLocks noChangeArrowheads="1"/>
                </p:cNvSpPr>
                <p:nvPr/>
              </p:nvSpPr>
              <p:spPr bwMode="auto">
                <a:xfrm>
                  <a:off x="1270" y="2251"/>
                  <a:ext cx="46" cy="45"/>
                </a:xfrm>
                <a:prstGeom prst="ellipse">
                  <a:avLst/>
                </a:prstGeom>
                <a:solidFill>
                  <a:srgbClr val="0000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</p:grpSp>
          <p:grpSp>
            <p:nvGrpSpPr>
              <p:cNvPr id="130" name="Group 52"/>
              <p:cNvGrpSpPr>
                <a:grpSpLocks/>
              </p:cNvGrpSpPr>
              <p:nvPr/>
            </p:nvGrpSpPr>
            <p:grpSpPr bwMode="auto">
              <a:xfrm>
                <a:off x="2426" y="2931"/>
                <a:ext cx="1338" cy="681"/>
                <a:chOff x="2290" y="2840"/>
                <a:chExt cx="1338" cy="681"/>
              </a:xfrm>
            </p:grpSpPr>
            <p:sp>
              <p:nvSpPr>
                <p:cNvPr id="137" name="Line 40"/>
                <p:cNvSpPr>
                  <a:spLocks noChangeShapeType="1"/>
                </p:cNvSpPr>
                <p:nvPr/>
              </p:nvSpPr>
              <p:spPr bwMode="auto">
                <a:xfrm flipH="1">
                  <a:off x="2971" y="2840"/>
                  <a:ext cx="204" cy="590"/>
                </a:xfrm>
                <a:prstGeom prst="line">
                  <a:avLst/>
                </a:prstGeom>
                <a:noFill/>
                <a:ln w="2857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38" name="Line 41"/>
                <p:cNvSpPr>
                  <a:spLocks noChangeShapeType="1"/>
                </p:cNvSpPr>
                <p:nvPr/>
              </p:nvSpPr>
              <p:spPr bwMode="auto">
                <a:xfrm flipH="1">
                  <a:off x="2290" y="3430"/>
                  <a:ext cx="681" cy="91"/>
                </a:xfrm>
                <a:prstGeom prst="line">
                  <a:avLst/>
                </a:prstGeom>
                <a:noFill/>
                <a:ln w="2857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 dirty="0"/>
                </a:p>
              </p:txBody>
            </p:sp>
            <p:sp>
              <p:nvSpPr>
                <p:cNvPr id="139" name="Line 42"/>
                <p:cNvSpPr>
                  <a:spLocks noChangeShapeType="1"/>
                </p:cNvSpPr>
                <p:nvPr/>
              </p:nvSpPr>
              <p:spPr bwMode="auto">
                <a:xfrm flipH="1">
                  <a:off x="2290" y="2863"/>
                  <a:ext cx="885" cy="658"/>
                </a:xfrm>
                <a:prstGeom prst="line">
                  <a:avLst/>
                </a:prstGeom>
                <a:noFill/>
                <a:ln w="2857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40" name="Line 43"/>
                <p:cNvSpPr>
                  <a:spLocks noChangeShapeType="1"/>
                </p:cNvSpPr>
                <p:nvPr/>
              </p:nvSpPr>
              <p:spPr bwMode="auto">
                <a:xfrm flipV="1">
                  <a:off x="2971" y="3339"/>
                  <a:ext cx="657" cy="91"/>
                </a:xfrm>
                <a:prstGeom prst="line">
                  <a:avLst/>
                </a:prstGeom>
                <a:noFill/>
                <a:ln w="2857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sp>
            <p:nvSpPr>
              <p:cNvPr id="131" name="Text Box 44"/>
              <p:cNvSpPr txBox="1">
                <a:spLocks noChangeArrowheads="1"/>
              </p:cNvSpPr>
              <p:nvPr/>
            </p:nvSpPr>
            <p:spPr bwMode="auto">
              <a:xfrm>
                <a:off x="2971" y="3090"/>
                <a:ext cx="352" cy="24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eaLnBrk="1" hangingPunct="1"/>
                <a:r>
                  <a:rPr lang="ru-RU" dirty="0" smtClean="0">
                    <a:solidFill>
                      <a:srgbClr val="FFFF00"/>
                    </a:solidFill>
                  </a:rPr>
                  <a:t>35</a:t>
                </a:r>
                <a:r>
                  <a:rPr lang="ru-RU" baseline="30000" dirty="0" smtClean="0">
                    <a:solidFill>
                      <a:srgbClr val="FFFF00"/>
                    </a:solidFill>
                  </a:rPr>
                  <a:t>0</a:t>
                </a:r>
                <a:endParaRPr lang="ru-RU" baseline="30000" dirty="0">
                  <a:solidFill>
                    <a:srgbClr val="FFFF00"/>
                  </a:solidFill>
                </a:endParaRPr>
              </a:p>
            </p:txBody>
          </p:sp>
          <p:sp>
            <p:nvSpPr>
              <p:cNvPr id="132" name="Text Box 45"/>
              <p:cNvSpPr txBox="1">
                <a:spLocks noChangeArrowheads="1"/>
              </p:cNvSpPr>
              <p:nvPr/>
            </p:nvSpPr>
            <p:spPr bwMode="auto">
              <a:xfrm>
                <a:off x="3447" y="3045"/>
                <a:ext cx="352" cy="42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ru-RU" dirty="0" smtClean="0">
                    <a:solidFill>
                      <a:srgbClr val="FF0000"/>
                    </a:solidFill>
                  </a:rPr>
                  <a:t>70</a:t>
                </a:r>
                <a:r>
                  <a:rPr lang="ru-RU" baseline="30000" dirty="0" smtClean="0">
                    <a:solidFill>
                      <a:srgbClr val="FF0000"/>
                    </a:solidFill>
                  </a:rPr>
                  <a:t>0</a:t>
                </a:r>
              </a:p>
              <a:p>
                <a:pPr eaLnBrk="1" hangingPunct="1"/>
                <a:endParaRPr lang="ru-RU" dirty="0"/>
              </a:p>
            </p:txBody>
          </p:sp>
          <p:sp>
            <p:nvSpPr>
              <p:cNvPr id="133" name="Text Box 46"/>
              <p:cNvSpPr txBox="1">
                <a:spLocks noChangeArrowheads="1"/>
              </p:cNvSpPr>
              <p:nvPr/>
            </p:nvSpPr>
            <p:spPr bwMode="auto">
              <a:xfrm>
                <a:off x="2222" y="3498"/>
                <a:ext cx="212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eaLnBrk="1" hangingPunct="1"/>
                <a:r>
                  <a:rPr lang="ru-RU"/>
                  <a:t>А</a:t>
                </a:r>
              </a:p>
            </p:txBody>
          </p:sp>
          <p:sp>
            <p:nvSpPr>
              <p:cNvPr id="134" name="Text Box 48"/>
              <p:cNvSpPr txBox="1">
                <a:spLocks noChangeArrowheads="1"/>
              </p:cNvSpPr>
              <p:nvPr/>
            </p:nvSpPr>
            <p:spPr bwMode="auto">
              <a:xfrm>
                <a:off x="3787" y="3249"/>
                <a:ext cx="220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eaLnBrk="1" hangingPunct="1"/>
                <a:r>
                  <a:rPr lang="ru-RU"/>
                  <a:t>С</a:t>
                </a:r>
              </a:p>
            </p:txBody>
          </p:sp>
          <p:sp>
            <p:nvSpPr>
              <p:cNvPr id="135" name="Text Box 49"/>
              <p:cNvSpPr txBox="1">
                <a:spLocks noChangeArrowheads="1"/>
              </p:cNvSpPr>
              <p:nvPr/>
            </p:nvSpPr>
            <p:spPr bwMode="auto">
              <a:xfrm>
                <a:off x="3220" y="2727"/>
                <a:ext cx="212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eaLnBrk="1" hangingPunct="1"/>
                <a:r>
                  <a:rPr lang="ru-RU"/>
                  <a:t>В</a:t>
                </a:r>
              </a:p>
            </p:txBody>
          </p:sp>
          <p:sp>
            <p:nvSpPr>
              <p:cNvPr id="136" name="Text Box 51"/>
              <p:cNvSpPr txBox="1">
                <a:spLocks noChangeArrowheads="1"/>
              </p:cNvSpPr>
              <p:nvPr/>
            </p:nvSpPr>
            <p:spPr bwMode="auto">
              <a:xfrm>
                <a:off x="2404" y="2818"/>
                <a:ext cx="253" cy="24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eaLnBrk="1" hangingPunct="1"/>
                <a:r>
                  <a:rPr lang="ru-RU" dirty="0"/>
                  <a:t>7</a:t>
                </a:r>
                <a:r>
                  <a:rPr lang="ru-RU" dirty="0" smtClean="0"/>
                  <a:t>.</a:t>
                </a:r>
                <a:endParaRPr lang="ru-RU" dirty="0"/>
              </a:p>
            </p:txBody>
          </p:sp>
        </p:grpSp>
      </p:grpSp>
      <p:sp>
        <p:nvSpPr>
          <p:cNvPr id="144" name="TextBox 143"/>
          <p:cNvSpPr txBox="1"/>
          <p:nvPr/>
        </p:nvSpPr>
        <p:spPr>
          <a:xfrm>
            <a:off x="3851920" y="2276872"/>
            <a:ext cx="6543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solidFill>
                  <a:srgbClr val="FF0000"/>
                </a:solidFill>
              </a:rPr>
              <a:t>164</a:t>
            </a:r>
            <a:r>
              <a:rPr lang="ru-RU" baseline="30000" dirty="0" smtClean="0">
                <a:solidFill>
                  <a:srgbClr val="FF0000"/>
                </a:solidFill>
              </a:rPr>
              <a:t>0</a:t>
            </a:r>
          </a:p>
        </p:txBody>
      </p:sp>
      <p:sp>
        <p:nvSpPr>
          <p:cNvPr id="145" name="Прямоугольник 144"/>
          <p:cNvSpPr/>
          <p:nvPr/>
        </p:nvSpPr>
        <p:spPr>
          <a:xfrm>
            <a:off x="6012160" y="2204864"/>
            <a:ext cx="52610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>
                <a:solidFill>
                  <a:srgbClr val="FF0000"/>
                </a:solidFill>
              </a:rPr>
              <a:t>30</a:t>
            </a:r>
            <a:r>
              <a:rPr lang="ru-RU" baseline="30000" dirty="0" smtClean="0">
                <a:solidFill>
                  <a:srgbClr val="FF0000"/>
                </a:solidFill>
              </a:rPr>
              <a:t>0</a:t>
            </a:r>
            <a:endParaRPr lang="ru-RU" baseline="30000" dirty="0">
              <a:solidFill>
                <a:srgbClr val="FF0000"/>
              </a:solidFill>
            </a:endParaRPr>
          </a:p>
        </p:txBody>
      </p:sp>
      <p:sp>
        <p:nvSpPr>
          <p:cNvPr id="147" name="TextBox 146"/>
          <p:cNvSpPr txBox="1"/>
          <p:nvPr/>
        </p:nvSpPr>
        <p:spPr>
          <a:xfrm>
            <a:off x="4211960" y="4509120"/>
            <a:ext cx="6543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solidFill>
                  <a:srgbClr val="FF0000"/>
                </a:solidFill>
              </a:rPr>
              <a:t>130</a:t>
            </a:r>
            <a:r>
              <a:rPr lang="ru-RU" baseline="30000" dirty="0" smtClean="0">
                <a:solidFill>
                  <a:srgbClr val="FF0000"/>
                </a:solidFill>
              </a:rPr>
              <a:t>0</a:t>
            </a:r>
          </a:p>
        </p:txBody>
      </p:sp>
      <p:sp>
        <p:nvSpPr>
          <p:cNvPr id="148" name="Text Box 44"/>
          <p:cNvSpPr txBox="1">
            <a:spLocks noChangeArrowheads="1"/>
          </p:cNvSpPr>
          <p:nvPr/>
        </p:nvSpPr>
        <p:spPr bwMode="auto">
          <a:xfrm>
            <a:off x="5580112" y="5085184"/>
            <a:ext cx="52610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ru-RU" dirty="0" smtClean="0"/>
              <a:t>35</a:t>
            </a:r>
            <a:r>
              <a:rPr lang="ru-RU" baseline="30000" dirty="0" smtClean="0"/>
              <a:t>0</a:t>
            </a:r>
            <a:endParaRPr lang="ru-RU" baseline="30000" dirty="0"/>
          </a:p>
        </p:txBody>
      </p:sp>
    </p:spTree>
  </p:cSld>
  <p:clrMapOvr>
    <a:masterClrMapping/>
  </p:clrMapOvr>
  <p:transition spd="slow">
    <p:cover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267494"/>
            <a:ext cx="8291264" cy="5033714"/>
          </a:xfrm>
        </p:spPr>
        <p:txBody>
          <a:bodyPr>
            <a:normAutofit/>
          </a:bodyPr>
          <a:lstStyle/>
          <a:p>
            <a:r>
              <a:rPr lang="ru-RU" sz="4800" dirty="0" smtClean="0"/>
              <a:t>Спасибо за внимание!</a:t>
            </a:r>
            <a:endParaRPr lang="ru-RU" sz="4800" dirty="0"/>
          </a:p>
        </p:txBody>
      </p:sp>
    </p:spTree>
  </p:cSld>
  <p:clrMapOvr>
    <a:masterClrMapping/>
  </p:clrMapOvr>
  <p:transition spd="slow">
    <p:cover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Яркая">
  <a:themeElements>
    <a:clrScheme name="Литейная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Яркая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Яркая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159</TotalTime>
  <Words>345</Words>
  <Application>Microsoft Office PowerPoint</Application>
  <PresentationFormat>Экран (4:3)</PresentationFormat>
  <Paragraphs>139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Яркая</vt:lpstr>
      <vt:lpstr>Углы, вписанные в окружность</vt:lpstr>
      <vt:lpstr>Слайд 2</vt:lpstr>
      <vt:lpstr>Домашнее задание</vt:lpstr>
      <vt:lpstr>Слайд 4</vt:lpstr>
      <vt:lpstr>Слайд 5</vt:lpstr>
      <vt:lpstr>Слайд 6</vt:lpstr>
      <vt:lpstr>Задачи на готовых чертежах</vt:lpstr>
      <vt:lpstr>Ответы:</vt:lpstr>
      <vt:lpstr>Спасибо за внимание!</vt:lpstr>
      <vt:lpstr>Слайд 10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Plitina</dc:creator>
  <cp:lastModifiedBy>Plitina</cp:lastModifiedBy>
  <cp:revision>21</cp:revision>
  <dcterms:created xsi:type="dcterms:W3CDTF">2012-11-08T14:04:00Z</dcterms:created>
  <dcterms:modified xsi:type="dcterms:W3CDTF">2014-02-27T11:31:48Z</dcterms:modified>
</cp:coreProperties>
</file>