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7" r:id="rId4"/>
    <p:sldId id="258" r:id="rId5"/>
    <p:sldId id="259" r:id="rId6"/>
    <p:sldId id="260" r:id="rId7"/>
    <p:sldId id="262" r:id="rId8"/>
    <p:sldId id="281" r:id="rId9"/>
    <p:sldId id="279" r:id="rId10"/>
    <p:sldId id="263" r:id="rId11"/>
    <p:sldId id="265" r:id="rId12"/>
    <p:sldId id="285" r:id="rId13"/>
    <p:sldId id="266" r:id="rId14"/>
    <p:sldId id="267" r:id="rId15"/>
    <p:sldId id="268" r:id="rId16"/>
    <p:sldId id="269" r:id="rId17"/>
    <p:sldId id="283" r:id="rId18"/>
    <p:sldId id="270" r:id="rId19"/>
    <p:sldId id="272" r:id="rId20"/>
    <p:sldId id="271" r:id="rId21"/>
    <p:sldId id="284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FF"/>
    <a:srgbClr val="FFCCCC"/>
    <a:srgbClr val="FFFF99"/>
    <a:srgbClr val="000099"/>
    <a:srgbClr val="660066"/>
    <a:srgbClr val="CCF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21" autoAdjust="0"/>
    <p:restoredTop sz="94660"/>
  </p:normalViewPr>
  <p:slideViewPr>
    <p:cSldViewPr>
      <p:cViewPr varScale="1">
        <p:scale>
          <a:sx n="78" d="100"/>
          <a:sy n="78" d="100"/>
        </p:scale>
        <p:origin x="-14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0CBA2-C769-4C48-81A9-9A023BD5EF1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5B945-558F-4D56-82EB-757A1C66EF2E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</a:t>
          </a:r>
          <a:endParaRPr lang="ru-RU" sz="2400" dirty="0"/>
        </a:p>
      </dgm:t>
    </dgm:pt>
    <dgm:pt modelId="{18D63BE8-279F-4A75-93DE-ACB7C78882E4}" type="parTrans" cxnId="{02FACBC0-44FA-4F61-8B78-A6241AD0158B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AE5CAEE6-CFEB-4C5A-A6A2-747F8B42DE9B}" type="sibTrans" cxnId="{02FACBC0-44FA-4F61-8B78-A6241AD0158B}">
      <dgm:prSet/>
      <dgm:spPr/>
      <dgm:t>
        <a:bodyPr/>
        <a:lstStyle/>
        <a:p>
          <a:endParaRPr lang="ru-RU"/>
        </a:p>
      </dgm:t>
    </dgm:pt>
    <dgm:pt modelId="{C11AE885-B64B-4F02-8810-2E947961D2B6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5</a:t>
          </a:r>
          <a:r>
            <a: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b</a:t>
          </a:r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/>
        </a:p>
      </dgm:t>
    </dgm:pt>
    <dgm:pt modelId="{0FB84713-36B8-4667-A0F3-01E202C7F6FB}" type="parTrans" cxnId="{12F06D0E-CDF9-495E-860E-6F17C71995D4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34A78128-B115-4962-839E-590684F69AA0}" type="sibTrans" cxnId="{12F06D0E-CDF9-495E-860E-6F17C71995D4}">
      <dgm:prSet/>
      <dgm:spPr/>
      <dgm:t>
        <a:bodyPr/>
        <a:lstStyle/>
        <a:p>
          <a:endParaRPr lang="ru-RU"/>
        </a:p>
      </dgm:t>
    </dgm:pt>
    <dgm:pt modelId="{212C4C81-0D95-4E7C-9FF1-99E0F0BE04C8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4х</a:t>
          </a:r>
          <a:r>
            <a:rPr lang="ru-RU" sz="2400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/>
        </a:p>
      </dgm:t>
    </dgm:pt>
    <dgm:pt modelId="{1994B46E-D04B-433F-8E4F-43BB632567E5}" type="parTrans" cxnId="{13EC8B89-348E-42F9-9877-E80C249B56F5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4FEE730D-5F0B-46D6-8E0D-2E6C166FFAD7}" type="sibTrans" cxnId="{13EC8B89-348E-42F9-9877-E80C249B56F5}">
      <dgm:prSet/>
      <dgm:spPr/>
      <dgm:t>
        <a:bodyPr/>
        <a:lstStyle/>
        <a:p>
          <a:endParaRPr lang="ru-RU"/>
        </a:p>
      </dgm:t>
    </dgm:pt>
    <dgm:pt modelId="{758C9688-9D90-44EC-90BB-1C93BE23478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6х</a:t>
          </a:r>
          <a:r>
            <a:rPr lang="ru-RU" sz="2400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у</a:t>
          </a:r>
          <a:r>
            <a:rPr lang="ru-RU" sz="2400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 smtClean="0">
            <a:solidFill>
              <a:srgbClr val="000000"/>
            </a:solidFill>
            <a:latin typeface="Lucida Sans Unicode" pitchFamily="34" charset="0"/>
          </a:endParaRP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666FDDF-5A18-4577-AAB3-0A2B55E7D474}" type="parTrans" cxnId="{CA8D8F0D-D5FF-494D-ADE2-EA23413526B4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D3C58D97-0967-44D5-8036-B97EF5884F9B}" type="sibTrans" cxnId="{CA8D8F0D-D5FF-494D-ADE2-EA23413526B4}">
      <dgm:prSet/>
      <dgm:spPr/>
      <dgm:t>
        <a:bodyPr/>
        <a:lstStyle/>
        <a:p>
          <a:endParaRPr lang="ru-RU"/>
        </a:p>
      </dgm:t>
    </dgm:pt>
    <dgm:pt modelId="{FEAC6D16-ECB1-4435-B770-114294F1747D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- 2 </a:t>
          </a:r>
          <a:endParaRPr lang="ru-RU" sz="2400" dirty="0"/>
        </a:p>
      </dgm:t>
    </dgm:pt>
    <dgm:pt modelId="{3D51670E-7AF8-428D-8095-B7597CEE385D}" type="parTrans" cxnId="{D5767EEC-3276-48A1-A7E8-F322C6E77AAB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/>
        </a:p>
      </dgm:t>
    </dgm:pt>
    <dgm:pt modelId="{BE061633-1D05-425A-8167-506B936F381D}" type="sibTrans" cxnId="{D5767EEC-3276-48A1-A7E8-F322C6E77AAB}">
      <dgm:prSet/>
      <dgm:spPr/>
      <dgm:t>
        <a:bodyPr/>
        <a:lstStyle/>
        <a:p>
          <a:endParaRPr lang="ru-RU"/>
        </a:p>
      </dgm:t>
    </dgm:pt>
    <dgm:pt modelId="{B9B80711-C3DE-4116-A5A3-4D55E67492F1}" type="pres">
      <dgm:prSet presAssocID="{55B0CBA2-C769-4C48-81A9-9A023BD5EF1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A29779-6CA7-471D-BDAA-8DB90D6A74A3}" type="pres">
      <dgm:prSet presAssocID="{55B0CBA2-C769-4C48-81A9-9A023BD5EF1D}" presName="cycle" presStyleCnt="0"/>
      <dgm:spPr/>
    </dgm:pt>
    <dgm:pt modelId="{E2F334C8-5F02-4C7C-A417-09383941A885}" type="pres">
      <dgm:prSet presAssocID="{55B0CBA2-C769-4C48-81A9-9A023BD5EF1D}" presName="centerShape" presStyleCnt="0"/>
      <dgm:spPr/>
    </dgm:pt>
    <dgm:pt modelId="{18856479-8C7F-4F2E-89F1-CBC0B26A257C}" type="pres">
      <dgm:prSet presAssocID="{55B0CBA2-C769-4C48-81A9-9A023BD5EF1D}" presName="connSite" presStyleLbl="node1" presStyleIdx="0" presStyleCnt="6"/>
      <dgm:spPr/>
    </dgm:pt>
    <dgm:pt modelId="{476B5755-0A6E-4BE5-ACEA-5F9D2337835B}" type="pres">
      <dgm:prSet presAssocID="{55B0CBA2-C769-4C48-81A9-9A023BD5EF1D}" presName="visible" presStyleLbl="node1" presStyleIdx="0" presStyleCnt="6" custScaleX="292981" custLinFactNeighborX="-76334" custLinFactNeighborY="3940"/>
      <dgm:spPr>
        <a:ln w="38100">
          <a:solidFill>
            <a:srgbClr val="002060"/>
          </a:solidFill>
        </a:ln>
      </dgm:spPr>
    </dgm:pt>
    <dgm:pt modelId="{336EAA99-7095-459A-8E9B-FEF0203BCA12}" type="pres">
      <dgm:prSet presAssocID="{18D63BE8-279F-4A75-93DE-ACB7C78882E4}" presName="Name25" presStyleLbl="parChTrans1D1" presStyleIdx="0" presStyleCnt="5"/>
      <dgm:spPr/>
      <dgm:t>
        <a:bodyPr/>
        <a:lstStyle/>
        <a:p>
          <a:endParaRPr lang="ru-RU"/>
        </a:p>
      </dgm:t>
    </dgm:pt>
    <dgm:pt modelId="{15030A93-3203-49E4-A0BA-F764B011F4FD}" type="pres">
      <dgm:prSet presAssocID="{0795B945-558F-4D56-82EB-757A1C66EF2E}" presName="node" presStyleCnt="0"/>
      <dgm:spPr/>
    </dgm:pt>
    <dgm:pt modelId="{BB58EE20-A378-4E15-8C57-65BAFE711FF8}" type="pres">
      <dgm:prSet presAssocID="{0795B945-558F-4D56-82EB-757A1C66EF2E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8356B-75DB-4127-95FB-CD8A45E5619D}" type="pres">
      <dgm:prSet presAssocID="{0795B945-558F-4D56-82EB-757A1C66EF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9E0F7-B4BE-4064-B00F-CA8BA0F01752}" type="pres">
      <dgm:prSet presAssocID="{3D51670E-7AF8-428D-8095-B7597CEE385D}" presName="Name25" presStyleLbl="parChTrans1D1" presStyleIdx="1" presStyleCnt="5"/>
      <dgm:spPr/>
      <dgm:t>
        <a:bodyPr/>
        <a:lstStyle/>
        <a:p>
          <a:endParaRPr lang="ru-RU"/>
        </a:p>
      </dgm:t>
    </dgm:pt>
    <dgm:pt modelId="{A8E02577-BA27-4D96-96E6-2DD54B3E5B8B}" type="pres">
      <dgm:prSet presAssocID="{FEAC6D16-ECB1-4435-B770-114294F1747D}" presName="node" presStyleCnt="0"/>
      <dgm:spPr/>
    </dgm:pt>
    <dgm:pt modelId="{36284BD0-2CE7-4D66-8756-7B48E6C9BEF2}" type="pres">
      <dgm:prSet presAssocID="{FEAC6D16-ECB1-4435-B770-114294F1747D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39700-020D-4577-BB51-75CBD710E6A9}" type="pres">
      <dgm:prSet presAssocID="{FEAC6D16-ECB1-4435-B770-114294F1747D}" presName="childNode" presStyleLbl="revTx" presStyleIdx="0" presStyleCnt="0">
        <dgm:presLayoutVars>
          <dgm:bulletEnabled val="1"/>
        </dgm:presLayoutVars>
      </dgm:prSet>
      <dgm:spPr/>
    </dgm:pt>
    <dgm:pt modelId="{73A2BA83-FE5B-4E3E-8296-3571F1F6723C}" type="pres">
      <dgm:prSet presAssocID="{0FB84713-36B8-4667-A0F3-01E202C7F6FB}" presName="Name25" presStyleLbl="parChTrans1D1" presStyleIdx="2" presStyleCnt="5"/>
      <dgm:spPr/>
      <dgm:t>
        <a:bodyPr/>
        <a:lstStyle/>
        <a:p>
          <a:endParaRPr lang="ru-RU"/>
        </a:p>
      </dgm:t>
    </dgm:pt>
    <dgm:pt modelId="{DD3FEA6C-B143-4ED9-9E44-3F8A447AD513}" type="pres">
      <dgm:prSet presAssocID="{C11AE885-B64B-4F02-8810-2E947961D2B6}" presName="node" presStyleCnt="0"/>
      <dgm:spPr/>
    </dgm:pt>
    <dgm:pt modelId="{1086071F-CBE6-4294-86E6-89518D9FC0CE}" type="pres">
      <dgm:prSet presAssocID="{C11AE885-B64B-4F02-8810-2E947961D2B6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96DBD-A828-4102-8842-B7F653D736D9}" type="pres">
      <dgm:prSet presAssocID="{C11AE885-B64B-4F02-8810-2E947961D2B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D59E5-94F6-48F3-B3CE-55D7BD70288D}" type="pres">
      <dgm:prSet presAssocID="{1994B46E-D04B-433F-8E4F-43BB632567E5}" presName="Name25" presStyleLbl="parChTrans1D1" presStyleIdx="3" presStyleCnt="5"/>
      <dgm:spPr/>
      <dgm:t>
        <a:bodyPr/>
        <a:lstStyle/>
        <a:p>
          <a:endParaRPr lang="ru-RU"/>
        </a:p>
      </dgm:t>
    </dgm:pt>
    <dgm:pt modelId="{006FA734-DE76-404A-90C0-D3C845168BB3}" type="pres">
      <dgm:prSet presAssocID="{212C4C81-0D95-4E7C-9FF1-99E0F0BE04C8}" presName="node" presStyleCnt="0"/>
      <dgm:spPr/>
    </dgm:pt>
    <dgm:pt modelId="{81218BFB-53C6-4FC7-ABE8-AC635D6763DB}" type="pres">
      <dgm:prSet presAssocID="{212C4C81-0D95-4E7C-9FF1-99E0F0BE04C8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3B689-8551-459A-B39E-60541C94D3B3}" type="pres">
      <dgm:prSet presAssocID="{212C4C81-0D95-4E7C-9FF1-99E0F0BE04C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4CBA8-2D04-447A-814F-CAE0915FD378}" type="pres">
      <dgm:prSet presAssocID="{6666FDDF-5A18-4577-AAB3-0A2B55E7D474}" presName="Name25" presStyleLbl="parChTrans1D1" presStyleIdx="4" presStyleCnt="5"/>
      <dgm:spPr/>
      <dgm:t>
        <a:bodyPr/>
        <a:lstStyle/>
        <a:p>
          <a:endParaRPr lang="ru-RU"/>
        </a:p>
      </dgm:t>
    </dgm:pt>
    <dgm:pt modelId="{B02EA6AC-D794-46CC-8AF6-8DDBA8E59570}" type="pres">
      <dgm:prSet presAssocID="{758C9688-9D90-44EC-90BB-1C93BE234784}" presName="node" presStyleCnt="0"/>
      <dgm:spPr/>
    </dgm:pt>
    <dgm:pt modelId="{4019F242-E34C-4F65-AC86-BE62BFE26CDE}" type="pres">
      <dgm:prSet presAssocID="{758C9688-9D90-44EC-90BB-1C93BE234784}" presName="parentNode" presStyleLbl="node1" presStyleIdx="5" presStyleCnt="6" custScaleX="196155" custScaleY="120467" custLinFactNeighborX="-20936" custLinFactNeighborY="116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6BAB8-F6D1-4A25-913A-6E4E108E6E30}" type="pres">
      <dgm:prSet presAssocID="{758C9688-9D90-44EC-90BB-1C93BE23478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BBC5C3A-2AA1-41A7-9F17-2778A24A75EC}" type="presOf" srcId="{C11AE885-B64B-4F02-8810-2E947961D2B6}" destId="{1086071F-CBE6-4294-86E6-89518D9FC0CE}" srcOrd="0" destOrd="0" presId="urn:microsoft.com/office/officeart/2005/8/layout/radial2"/>
    <dgm:cxn modelId="{788676EB-0C3D-4F3D-9CAD-FCA48229A372}" type="presOf" srcId="{1994B46E-D04B-433F-8E4F-43BB632567E5}" destId="{7C5D59E5-94F6-48F3-B3CE-55D7BD70288D}" srcOrd="0" destOrd="0" presId="urn:microsoft.com/office/officeart/2005/8/layout/radial2"/>
    <dgm:cxn modelId="{9C188658-7C04-42A4-BC9B-858A509567CA}" type="presOf" srcId="{212C4C81-0D95-4E7C-9FF1-99E0F0BE04C8}" destId="{81218BFB-53C6-4FC7-ABE8-AC635D6763DB}" srcOrd="0" destOrd="0" presId="urn:microsoft.com/office/officeart/2005/8/layout/radial2"/>
    <dgm:cxn modelId="{13EC8B89-348E-42F9-9877-E80C249B56F5}" srcId="{55B0CBA2-C769-4C48-81A9-9A023BD5EF1D}" destId="{212C4C81-0D95-4E7C-9FF1-99E0F0BE04C8}" srcOrd="3" destOrd="0" parTransId="{1994B46E-D04B-433F-8E4F-43BB632567E5}" sibTransId="{4FEE730D-5F0B-46D6-8E0D-2E6C166FFAD7}"/>
    <dgm:cxn modelId="{12F06D0E-CDF9-495E-860E-6F17C71995D4}" srcId="{55B0CBA2-C769-4C48-81A9-9A023BD5EF1D}" destId="{C11AE885-B64B-4F02-8810-2E947961D2B6}" srcOrd="2" destOrd="0" parTransId="{0FB84713-36B8-4667-A0F3-01E202C7F6FB}" sibTransId="{34A78128-B115-4962-839E-590684F69AA0}"/>
    <dgm:cxn modelId="{072EF51E-EA21-4484-8B59-2B6312A5B459}" type="presOf" srcId="{0FB84713-36B8-4667-A0F3-01E202C7F6FB}" destId="{73A2BA83-FE5B-4E3E-8296-3571F1F6723C}" srcOrd="0" destOrd="0" presId="urn:microsoft.com/office/officeart/2005/8/layout/radial2"/>
    <dgm:cxn modelId="{D5767EEC-3276-48A1-A7E8-F322C6E77AAB}" srcId="{55B0CBA2-C769-4C48-81A9-9A023BD5EF1D}" destId="{FEAC6D16-ECB1-4435-B770-114294F1747D}" srcOrd="1" destOrd="0" parTransId="{3D51670E-7AF8-428D-8095-B7597CEE385D}" sibTransId="{BE061633-1D05-425A-8167-506B936F381D}"/>
    <dgm:cxn modelId="{8619390F-C222-4B77-B72F-5043166A9420}" type="presOf" srcId="{FEAC6D16-ECB1-4435-B770-114294F1747D}" destId="{36284BD0-2CE7-4D66-8756-7B48E6C9BEF2}" srcOrd="0" destOrd="0" presId="urn:microsoft.com/office/officeart/2005/8/layout/radial2"/>
    <dgm:cxn modelId="{435CB178-0265-4F80-A045-1747EA34E259}" type="presOf" srcId="{6666FDDF-5A18-4577-AAB3-0A2B55E7D474}" destId="{8BC4CBA8-2D04-447A-814F-CAE0915FD378}" srcOrd="0" destOrd="0" presId="urn:microsoft.com/office/officeart/2005/8/layout/radial2"/>
    <dgm:cxn modelId="{48A95CF5-EFA6-492E-8816-0FE2C4F8D9AC}" type="presOf" srcId="{55B0CBA2-C769-4C48-81A9-9A023BD5EF1D}" destId="{B9B80711-C3DE-4116-A5A3-4D55E67492F1}" srcOrd="0" destOrd="0" presId="urn:microsoft.com/office/officeart/2005/8/layout/radial2"/>
    <dgm:cxn modelId="{02FACBC0-44FA-4F61-8B78-A6241AD0158B}" srcId="{55B0CBA2-C769-4C48-81A9-9A023BD5EF1D}" destId="{0795B945-558F-4D56-82EB-757A1C66EF2E}" srcOrd="0" destOrd="0" parTransId="{18D63BE8-279F-4A75-93DE-ACB7C78882E4}" sibTransId="{AE5CAEE6-CFEB-4C5A-A6A2-747F8B42DE9B}"/>
    <dgm:cxn modelId="{0FA3A17D-A7C9-4FFD-9AC6-F2A81272671E}" type="presOf" srcId="{0795B945-558F-4D56-82EB-757A1C66EF2E}" destId="{BB58EE20-A378-4E15-8C57-65BAFE711FF8}" srcOrd="0" destOrd="0" presId="urn:microsoft.com/office/officeart/2005/8/layout/radial2"/>
    <dgm:cxn modelId="{186A202F-E5E1-4D49-89F1-E49EDDA593E4}" type="presOf" srcId="{18D63BE8-279F-4A75-93DE-ACB7C78882E4}" destId="{336EAA99-7095-459A-8E9B-FEF0203BCA12}" srcOrd="0" destOrd="0" presId="urn:microsoft.com/office/officeart/2005/8/layout/radial2"/>
    <dgm:cxn modelId="{1533894C-D7E6-4134-93BB-DD3BD30105E1}" type="presOf" srcId="{758C9688-9D90-44EC-90BB-1C93BE234784}" destId="{4019F242-E34C-4F65-AC86-BE62BFE26CDE}" srcOrd="0" destOrd="0" presId="urn:microsoft.com/office/officeart/2005/8/layout/radial2"/>
    <dgm:cxn modelId="{4B942F81-070E-4200-B406-58B065C2599A}" type="presOf" srcId="{3D51670E-7AF8-428D-8095-B7597CEE385D}" destId="{1509E0F7-B4BE-4064-B00F-CA8BA0F01752}" srcOrd="0" destOrd="0" presId="urn:microsoft.com/office/officeart/2005/8/layout/radial2"/>
    <dgm:cxn modelId="{CA8D8F0D-D5FF-494D-ADE2-EA23413526B4}" srcId="{55B0CBA2-C769-4C48-81A9-9A023BD5EF1D}" destId="{758C9688-9D90-44EC-90BB-1C93BE234784}" srcOrd="4" destOrd="0" parTransId="{6666FDDF-5A18-4577-AAB3-0A2B55E7D474}" sibTransId="{D3C58D97-0967-44D5-8036-B97EF5884F9B}"/>
    <dgm:cxn modelId="{8116AA8B-0B62-4793-A259-BD154FFCFDE9}" type="presParOf" srcId="{B9B80711-C3DE-4116-A5A3-4D55E67492F1}" destId="{4BA29779-6CA7-471D-BDAA-8DB90D6A74A3}" srcOrd="0" destOrd="0" presId="urn:microsoft.com/office/officeart/2005/8/layout/radial2"/>
    <dgm:cxn modelId="{FDCB48DE-14E8-4883-B11A-29045113DBA4}" type="presParOf" srcId="{4BA29779-6CA7-471D-BDAA-8DB90D6A74A3}" destId="{E2F334C8-5F02-4C7C-A417-09383941A885}" srcOrd="0" destOrd="0" presId="urn:microsoft.com/office/officeart/2005/8/layout/radial2"/>
    <dgm:cxn modelId="{20DAD73C-A484-43C0-9FF6-9201CF0F4AB5}" type="presParOf" srcId="{E2F334C8-5F02-4C7C-A417-09383941A885}" destId="{18856479-8C7F-4F2E-89F1-CBC0B26A257C}" srcOrd="0" destOrd="0" presId="urn:microsoft.com/office/officeart/2005/8/layout/radial2"/>
    <dgm:cxn modelId="{84387C7E-9BAD-4AF9-934B-D0407384F7E0}" type="presParOf" srcId="{E2F334C8-5F02-4C7C-A417-09383941A885}" destId="{476B5755-0A6E-4BE5-ACEA-5F9D2337835B}" srcOrd="1" destOrd="0" presId="urn:microsoft.com/office/officeart/2005/8/layout/radial2"/>
    <dgm:cxn modelId="{811C98E5-232C-4DEA-B557-37B7F91E0664}" type="presParOf" srcId="{4BA29779-6CA7-471D-BDAA-8DB90D6A74A3}" destId="{336EAA99-7095-459A-8E9B-FEF0203BCA12}" srcOrd="1" destOrd="0" presId="urn:microsoft.com/office/officeart/2005/8/layout/radial2"/>
    <dgm:cxn modelId="{F22B4BD2-6850-415B-B700-D81C8B06F6CB}" type="presParOf" srcId="{4BA29779-6CA7-471D-BDAA-8DB90D6A74A3}" destId="{15030A93-3203-49E4-A0BA-F764B011F4FD}" srcOrd="2" destOrd="0" presId="urn:microsoft.com/office/officeart/2005/8/layout/radial2"/>
    <dgm:cxn modelId="{6C4F3959-42C3-4937-910E-5FF60067B4BE}" type="presParOf" srcId="{15030A93-3203-49E4-A0BA-F764B011F4FD}" destId="{BB58EE20-A378-4E15-8C57-65BAFE711FF8}" srcOrd="0" destOrd="0" presId="urn:microsoft.com/office/officeart/2005/8/layout/radial2"/>
    <dgm:cxn modelId="{9A4CCFFD-2520-403E-B5BE-A0069096F6ED}" type="presParOf" srcId="{15030A93-3203-49E4-A0BA-F764B011F4FD}" destId="{14C8356B-75DB-4127-95FB-CD8A45E5619D}" srcOrd="1" destOrd="0" presId="urn:microsoft.com/office/officeart/2005/8/layout/radial2"/>
    <dgm:cxn modelId="{E44934A8-F73E-45CC-B598-68D35F5EBEDA}" type="presParOf" srcId="{4BA29779-6CA7-471D-BDAA-8DB90D6A74A3}" destId="{1509E0F7-B4BE-4064-B00F-CA8BA0F01752}" srcOrd="3" destOrd="0" presId="urn:microsoft.com/office/officeart/2005/8/layout/radial2"/>
    <dgm:cxn modelId="{DA897C01-6405-46B4-AC23-7DE94C9B9753}" type="presParOf" srcId="{4BA29779-6CA7-471D-BDAA-8DB90D6A74A3}" destId="{A8E02577-BA27-4D96-96E6-2DD54B3E5B8B}" srcOrd="4" destOrd="0" presId="urn:microsoft.com/office/officeart/2005/8/layout/radial2"/>
    <dgm:cxn modelId="{9FABCF82-60E6-4E36-A8AA-B79829519126}" type="presParOf" srcId="{A8E02577-BA27-4D96-96E6-2DD54B3E5B8B}" destId="{36284BD0-2CE7-4D66-8756-7B48E6C9BEF2}" srcOrd="0" destOrd="0" presId="urn:microsoft.com/office/officeart/2005/8/layout/radial2"/>
    <dgm:cxn modelId="{E296005A-BA5D-417C-972A-B52CAF5BB030}" type="presParOf" srcId="{A8E02577-BA27-4D96-96E6-2DD54B3E5B8B}" destId="{EDE39700-020D-4577-BB51-75CBD710E6A9}" srcOrd="1" destOrd="0" presId="urn:microsoft.com/office/officeart/2005/8/layout/radial2"/>
    <dgm:cxn modelId="{56FD3B3B-EC61-446D-B3AF-811163CFEDF4}" type="presParOf" srcId="{4BA29779-6CA7-471D-BDAA-8DB90D6A74A3}" destId="{73A2BA83-FE5B-4E3E-8296-3571F1F6723C}" srcOrd="5" destOrd="0" presId="urn:microsoft.com/office/officeart/2005/8/layout/radial2"/>
    <dgm:cxn modelId="{A6D2F281-522C-4FA9-887A-4CD5A0290132}" type="presParOf" srcId="{4BA29779-6CA7-471D-BDAA-8DB90D6A74A3}" destId="{DD3FEA6C-B143-4ED9-9E44-3F8A447AD513}" srcOrd="6" destOrd="0" presId="urn:microsoft.com/office/officeart/2005/8/layout/radial2"/>
    <dgm:cxn modelId="{36D60010-1838-476A-8FB0-A7D211DBEFB7}" type="presParOf" srcId="{DD3FEA6C-B143-4ED9-9E44-3F8A447AD513}" destId="{1086071F-CBE6-4294-86E6-89518D9FC0CE}" srcOrd="0" destOrd="0" presId="urn:microsoft.com/office/officeart/2005/8/layout/radial2"/>
    <dgm:cxn modelId="{76774DE5-DC85-4910-AA64-574CCBFA9262}" type="presParOf" srcId="{DD3FEA6C-B143-4ED9-9E44-3F8A447AD513}" destId="{8C596DBD-A828-4102-8842-B7F653D736D9}" srcOrd="1" destOrd="0" presId="urn:microsoft.com/office/officeart/2005/8/layout/radial2"/>
    <dgm:cxn modelId="{62BEE8A1-0FED-45D5-9C00-E85F5CA3769F}" type="presParOf" srcId="{4BA29779-6CA7-471D-BDAA-8DB90D6A74A3}" destId="{7C5D59E5-94F6-48F3-B3CE-55D7BD70288D}" srcOrd="7" destOrd="0" presId="urn:microsoft.com/office/officeart/2005/8/layout/radial2"/>
    <dgm:cxn modelId="{1AB1AAE3-8894-4804-AFFE-DEB72F1FAEB8}" type="presParOf" srcId="{4BA29779-6CA7-471D-BDAA-8DB90D6A74A3}" destId="{006FA734-DE76-404A-90C0-D3C845168BB3}" srcOrd="8" destOrd="0" presId="urn:microsoft.com/office/officeart/2005/8/layout/radial2"/>
    <dgm:cxn modelId="{04DA3A9F-7700-4636-B20C-360F538959B8}" type="presParOf" srcId="{006FA734-DE76-404A-90C0-D3C845168BB3}" destId="{81218BFB-53C6-4FC7-ABE8-AC635D6763DB}" srcOrd="0" destOrd="0" presId="urn:microsoft.com/office/officeart/2005/8/layout/radial2"/>
    <dgm:cxn modelId="{D21F6A16-D607-44FE-8753-FEC94A62D751}" type="presParOf" srcId="{006FA734-DE76-404A-90C0-D3C845168BB3}" destId="{B2F3B689-8551-459A-B39E-60541C94D3B3}" srcOrd="1" destOrd="0" presId="urn:microsoft.com/office/officeart/2005/8/layout/radial2"/>
    <dgm:cxn modelId="{8F0707F3-7248-414D-AEB1-0068A26979F7}" type="presParOf" srcId="{4BA29779-6CA7-471D-BDAA-8DB90D6A74A3}" destId="{8BC4CBA8-2D04-447A-814F-CAE0915FD378}" srcOrd="9" destOrd="0" presId="urn:microsoft.com/office/officeart/2005/8/layout/radial2"/>
    <dgm:cxn modelId="{AB312E6B-EF09-41BF-AF1F-957A6A450413}" type="presParOf" srcId="{4BA29779-6CA7-471D-BDAA-8DB90D6A74A3}" destId="{B02EA6AC-D794-46CC-8AF6-8DDBA8E59570}" srcOrd="10" destOrd="0" presId="urn:microsoft.com/office/officeart/2005/8/layout/radial2"/>
    <dgm:cxn modelId="{F179A1DF-4728-4B66-8C5B-24C3D55AC93B}" type="presParOf" srcId="{B02EA6AC-D794-46CC-8AF6-8DDBA8E59570}" destId="{4019F242-E34C-4F65-AC86-BE62BFE26CDE}" srcOrd="0" destOrd="0" presId="urn:microsoft.com/office/officeart/2005/8/layout/radial2"/>
    <dgm:cxn modelId="{3D1BA9CD-51E8-49BF-BF0E-DE796FE9F684}" type="presParOf" srcId="{B02EA6AC-D794-46CC-8AF6-8DDBA8E59570}" destId="{9386BAB8-F6D1-4A25-913A-6E4E108E6E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5" Type="http://schemas.openxmlformats.org/officeDocument/2006/relationships/image" Target="../media/image5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699B4C-1AA5-4850-A3B9-351ABD2D21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87516-F74F-4501-AB75-253692B9FDC7}" type="slidenum">
              <a:rPr lang="ru-RU"/>
              <a:pPr/>
              <a:t>17</a:t>
            </a:fld>
            <a:endParaRPr lang="ru-RU"/>
          </a:p>
        </p:txBody>
      </p:sp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7C5766-2EE3-4D4B-A828-92CB0AB25F3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8AAE-556F-43C9-9151-F5CE7F64A2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96EF-B418-4188-8CFE-C3123D81F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D4AF-E1B1-42EE-B54F-4D79B7E2B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C963F-27B6-466A-A67F-7C5F759BFC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76AF64-1606-4A71-820B-1513B12E97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678DB-8E61-4D99-A106-C1648F715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32EA91-6BC1-4D97-9F40-941B25344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355597-38F8-449A-8975-B2F39BE2CF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A144-8A21-4C13-A9C5-C3AE6A796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14A99-4679-423A-B9CE-07A3520EF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536-7264-4E52-9B1D-9F2066D1D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AE2C-E6E9-4620-A85C-790EF2962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28AB8-2A51-4BEC-8C37-88A2F12DB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E8B97-E0D9-464A-B2AD-29AAF6024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7E115-ABE7-4586-AADD-36E76D4AC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1E721-2E42-4807-928C-1D7F37403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E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1CD5A2-EAF8-4550-BC35-E5240219D8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64.png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forumsmile.ru/pic2567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_ph/18/2/530089321.gi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hyperlink" Target="http://animo2.ucoz.ru/_ph/18/2/339149525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gif"/><Relationship Id="rId4" Type="http://schemas.openxmlformats.org/officeDocument/2006/relationships/hyperlink" Target="http://animo2.ucoz.ru/_ph/18/2/385880406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mile.ru/pic25684.html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8.bin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6.bin"/><Relationship Id="rId10" Type="http://schemas.openxmlformats.org/officeDocument/2006/relationships/diagramLayout" Target="../diagrams/layout1.xml"/><Relationship Id="rId4" Type="http://schemas.openxmlformats.org/officeDocument/2006/relationships/oleObject" Target="../embeddings/oleObject5.bin"/><Relationship Id="rId9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920037" cy="3384550"/>
          </a:xfrm>
        </p:spPr>
        <p:txBody>
          <a:bodyPr/>
          <a:lstStyle/>
          <a:p>
            <a:r>
              <a:rPr lang="ru-RU" sz="2800" b="1">
                <a:solidFill>
                  <a:srgbClr val="C00000"/>
                </a:solidFill>
              </a:rPr>
              <a:t/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ПРЕЗЕНТАЦИЯ К УРОКУ ПО ТЕМЕ: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/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/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3200" b="1">
                <a:solidFill>
                  <a:srgbClr val="663300"/>
                </a:solidFill>
              </a:rPr>
              <a:t>«ВОЗВЕДЕНИЕ </a:t>
            </a:r>
            <a:br>
              <a:rPr lang="ru-RU" sz="3200" b="1">
                <a:solidFill>
                  <a:srgbClr val="663300"/>
                </a:solidFill>
              </a:rPr>
            </a:br>
            <a:r>
              <a:rPr lang="ru-RU" sz="3200" b="1">
                <a:solidFill>
                  <a:srgbClr val="663300"/>
                </a:solidFill>
              </a:rPr>
              <a:t>В КВАДРАТ СУММЫ И РАЗНОСТИ </a:t>
            </a:r>
            <a:br>
              <a:rPr lang="ru-RU" sz="3200" b="1">
                <a:solidFill>
                  <a:srgbClr val="663300"/>
                </a:solidFill>
              </a:rPr>
            </a:br>
            <a:r>
              <a:rPr lang="ru-RU" sz="3200" b="1">
                <a:solidFill>
                  <a:srgbClr val="663300"/>
                </a:solidFill>
              </a:rPr>
              <a:t>ДВУХ    ВЫРАЖЕНИЙ»</a:t>
            </a:r>
            <a:br>
              <a:rPr lang="ru-RU" sz="3200" b="1">
                <a:solidFill>
                  <a:srgbClr val="663300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7 класс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(Урок открытия нового знания)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5373688"/>
            <a:ext cx="3416300" cy="1176337"/>
          </a:xfrm>
        </p:spPr>
        <p:txBody>
          <a:bodyPr/>
          <a:lstStyle/>
          <a:p>
            <a:r>
              <a:rPr lang="ru-RU" sz="2000" b="1">
                <a:solidFill>
                  <a:srgbClr val="333399"/>
                </a:solidFill>
              </a:rPr>
              <a:t>Ефимова Н.М.</a:t>
            </a:r>
          </a:p>
          <a:p>
            <a:r>
              <a:rPr lang="ru-RU" sz="2000" b="1">
                <a:solidFill>
                  <a:srgbClr val="333399"/>
                </a:solidFill>
              </a:rPr>
              <a:t>МАОУ СОШ п.Демянск</a:t>
            </a:r>
          </a:p>
        </p:txBody>
      </p:sp>
      <p:pic>
        <p:nvPicPr>
          <p:cNvPr id="9" name="i-main-pic" descr="Картинка 9 из 684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08500"/>
            <a:ext cx="2298700" cy="310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557338"/>
            <a:ext cx="7561263" cy="2152650"/>
          </a:xfrm>
          <a:noFill/>
          <a:ln/>
        </p:spPr>
      </p:pic>
      <p:pic>
        <p:nvPicPr>
          <p:cNvPr id="4" name="Прямоугольник 3"/>
          <p:cNvPicPr>
            <a:picLocks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0"/>
            <a:ext cx="2724150" cy="1143000"/>
          </a:xfrm>
          <a:noFill/>
          <a:ln/>
        </p:spPr>
      </p:pic>
      <p:pic>
        <p:nvPicPr>
          <p:cNvPr id="9" name="i-main-pic" descr="Картинка 9 из 684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5300" y="0"/>
            <a:ext cx="2298700" cy="3101975"/>
          </a:xfrm>
          <a:prstGeom prst="rect">
            <a:avLst/>
          </a:prstGeom>
          <a:noFill/>
        </p:spPr>
      </p:pic>
      <p:pic>
        <p:nvPicPr>
          <p:cNvPr id="8" name="Схема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89363"/>
            <a:ext cx="7467600" cy="1878012"/>
          </a:xfrm>
          <a:prstGeom prst="rect">
            <a:avLst/>
          </a:prstGeom>
          <a:noFill/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6119813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Формулы сокращенного умножения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>
            <a:spLocks noChangeArrowheads="1"/>
          </p:cNvSpPr>
          <p:nvPr>
            <p:ph type="title"/>
          </p:nvPr>
        </p:nvSpPr>
        <p:spPr>
          <a:xfrm>
            <a:off x="179388" y="188913"/>
            <a:ext cx="4175125" cy="1143000"/>
          </a:xfrm>
          <a:prstGeom prst="cloudCallout">
            <a:avLst>
              <a:gd name="adj1" fmla="val 9542"/>
              <a:gd name="adj2" fmla="val 89167"/>
            </a:avLst>
          </a:prstGeom>
          <a:solidFill>
            <a:srgbClr val="CCCCFF"/>
          </a:solidFill>
          <a:ln w="25400" algn="ctr">
            <a:solidFill>
              <a:srgbClr val="385D8A"/>
            </a:solidFill>
            <a:round/>
          </a:ln>
        </p:spPr>
        <p:txBody>
          <a:bodyPr/>
          <a:lstStyle/>
          <a:p>
            <a:pPr algn="l"/>
            <a:r>
              <a:rPr lang="ru-RU" sz="1800" b="1"/>
              <a:t/>
            </a:r>
            <a:br>
              <a:rPr lang="ru-RU" sz="1800" b="1"/>
            </a:br>
            <a:endParaRPr lang="ru-RU" sz="4000" b="1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2425700" y="2597150"/>
          <a:ext cx="101600" cy="190500"/>
        </p:xfrm>
        <a:graphic>
          <a:graphicData uri="http://schemas.openxmlformats.org/presentationml/2006/ole">
            <p:oleObj spid="_x0000_s11269" name="Формула" r:id="rId3" imgW="101520" imgH="190440" progId="Equation.3">
              <p:embed/>
            </p:oleObj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solidFill>
                <a:srgbClr val="FFFFFF"/>
              </a:solidFill>
            </a:endParaRPr>
          </a:p>
          <a:p>
            <a:endParaRPr lang="ru-RU" sz="28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9388" y="1700213"/>
            <a:ext cx="4248150" cy="4968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Квадрат суммы двух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 выражений равен</a:t>
            </a:r>
          </a:p>
          <a:p>
            <a:pPr algn="ctr"/>
            <a:endParaRPr lang="ru-RU" sz="24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квадрату первого выражения </a:t>
            </a:r>
          </a:p>
          <a:p>
            <a:pPr algn="ctr"/>
            <a:endParaRPr lang="ru-RU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плюс удвоенное произведение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 первого и второго выражений</a:t>
            </a:r>
          </a:p>
          <a:p>
            <a:pPr algn="ctr"/>
            <a:endParaRPr lang="ru-RU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плюс квадрат второго выражения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572000" y="1700213"/>
            <a:ext cx="4321175" cy="4968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Квадрат разности двух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 выражений равен</a:t>
            </a:r>
          </a:p>
          <a:p>
            <a:pPr algn="ctr"/>
            <a:endParaRPr lang="ru-RU" sz="24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квадрату первого выражения </a:t>
            </a:r>
          </a:p>
          <a:p>
            <a:pPr algn="ctr"/>
            <a:endParaRPr lang="ru-RU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минус удвоенное произведение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 первого и второго выражений</a:t>
            </a:r>
          </a:p>
          <a:p>
            <a:pPr algn="ctr"/>
            <a:endParaRPr lang="ru-RU" sz="2000">
              <a:solidFill>
                <a:srgbClr val="000000"/>
              </a:solidFill>
            </a:endParaRPr>
          </a:p>
          <a:p>
            <a:pPr algn="ctr"/>
            <a:r>
              <a:rPr lang="ru-RU" sz="2000">
                <a:solidFill>
                  <a:srgbClr val="000000"/>
                </a:solidFill>
              </a:rPr>
              <a:t>плюс квадрат второго выражения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50863" y="333375"/>
          <a:ext cx="3146425" cy="496888"/>
        </p:xfrm>
        <a:graphic>
          <a:graphicData uri="http://schemas.openxmlformats.org/presentationml/2006/ole">
            <p:oleObj spid="_x0000_s11273" name="Формула" r:id="rId4" imgW="1447560" imgH="228600" progId="Equation.3">
              <p:embed/>
            </p:oleObj>
          </a:graphicData>
        </a:graphic>
      </p:graphicFrame>
      <p:sp>
        <p:nvSpPr>
          <p:cNvPr id="2" name="Выноска-облако 4"/>
          <p:cNvSpPr>
            <a:spLocks noChangeArrowheads="1"/>
          </p:cNvSpPr>
          <p:nvPr/>
        </p:nvSpPr>
        <p:spPr bwMode="auto">
          <a:xfrm>
            <a:off x="4643438" y="260350"/>
            <a:ext cx="4175125" cy="1143000"/>
          </a:xfrm>
          <a:prstGeom prst="cloudCallout">
            <a:avLst>
              <a:gd name="adj1" fmla="val 9542"/>
              <a:gd name="adj2" fmla="val 89167"/>
            </a:avLst>
          </a:prstGeom>
          <a:solidFill>
            <a:srgbClr val="CC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chemeClr val="tx2"/>
                </a:solidFill>
              </a:rPr>
              <a:t/>
            </a:r>
            <a:br>
              <a:rPr lang="ru-RU" b="1">
                <a:solidFill>
                  <a:schemeClr val="tx2"/>
                </a:solidFill>
              </a:rPr>
            </a:br>
            <a:endParaRPr lang="ru-RU" sz="4000" b="1">
              <a:solidFill>
                <a:schemeClr val="tx2"/>
              </a:solidFill>
            </a:endParaRP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218113" y="549275"/>
          <a:ext cx="3143250" cy="496888"/>
        </p:xfrm>
        <a:graphic>
          <a:graphicData uri="http://schemas.openxmlformats.org/presentationml/2006/ole">
            <p:oleObj spid="_x0000_s11276" name="Формула" r:id="rId5" imgW="1434960" imgH="228600" progId="Equation.3">
              <p:embed/>
            </p:oleObj>
          </a:graphicData>
        </a:graphic>
      </p:graphicFrame>
      <p:pic>
        <p:nvPicPr>
          <p:cNvPr id="10" name="Picture 7" descr="i?id=495299155-64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95738" y="5516563"/>
            <a:ext cx="1296987" cy="117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АЛГОРИТМ применения формул: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507412" cy="4525963"/>
          </a:xfrm>
        </p:spPr>
        <p:txBody>
          <a:bodyPr/>
          <a:lstStyle/>
          <a:p>
            <a:r>
              <a:rPr lang="ru-RU" sz="2800">
                <a:solidFill>
                  <a:schemeClr val="accent2"/>
                </a:solidFill>
              </a:rPr>
              <a:t>1. </a:t>
            </a:r>
            <a:r>
              <a:rPr lang="ru-RU" sz="2000">
                <a:solidFill>
                  <a:schemeClr val="accent2"/>
                </a:solidFill>
              </a:rPr>
              <a:t>найти квадрат первого числа</a:t>
            </a:r>
          </a:p>
          <a:p>
            <a:r>
              <a:rPr lang="ru-RU" sz="2000">
                <a:solidFill>
                  <a:schemeClr val="accent2"/>
                </a:solidFill>
              </a:rPr>
              <a:t>2.  найти удвоенное произведение первого и второго числа</a:t>
            </a:r>
          </a:p>
          <a:p>
            <a:r>
              <a:rPr lang="ru-RU" sz="2000">
                <a:solidFill>
                  <a:schemeClr val="accent2"/>
                </a:solidFill>
              </a:rPr>
              <a:t>3. найти квадрат второго числа </a:t>
            </a:r>
          </a:p>
          <a:p>
            <a:r>
              <a:rPr lang="ru-RU" sz="2000">
                <a:solidFill>
                  <a:schemeClr val="accent2"/>
                </a:solidFill>
              </a:rPr>
              <a:t>(смотри знаки. Перед квадратом второго числа всегда плюс  </a:t>
            </a:r>
            <a:r>
              <a:rPr lang="ru-RU" sz="2800">
                <a:solidFill>
                  <a:srgbClr val="CC3300"/>
                </a:solidFill>
              </a:rPr>
              <a:t>+;  </a:t>
            </a:r>
            <a:r>
              <a:rPr lang="ru-RU" sz="2000">
                <a:solidFill>
                  <a:schemeClr val="accent2"/>
                </a:solidFill>
              </a:rPr>
              <a:t>перед удвоенным произведением знак по знаку в скобках)</a:t>
            </a:r>
          </a:p>
          <a:p>
            <a:endParaRPr lang="ru-RU" sz="2000">
              <a:solidFill>
                <a:schemeClr val="accent2"/>
              </a:solidFill>
            </a:endParaRPr>
          </a:p>
          <a:p>
            <a:r>
              <a:rPr lang="ru-RU" sz="2000" u="sng">
                <a:solidFill>
                  <a:srgbClr val="990000"/>
                </a:solidFill>
              </a:rPr>
              <a:t>ПРИМЕР</a:t>
            </a:r>
          </a:p>
          <a:p>
            <a:endParaRPr lang="ru-RU" sz="2000" u="sng">
              <a:solidFill>
                <a:srgbClr val="990000"/>
              </a:solidFill>
            </a:endParaRPr>
          </a:p>
          <a:p>
            <a:r>
              <a:rPr lang="ru-RU" sz="2400">
                <a:solidFill>
                  <a:srgbClr val="990000"/>
                </a:solidFill>
              </a:rPr>
              <a:t>( х – 2с)  =  х - 2</a:t>
            </a:r>
            <a:r>
              <a:rPr lang="el-GR" sz="2400">
                <a:solidFill>
                  <a:srgbClr val="990000"/>
                </a:solidFill>
              </a:rPr>
              <a:t>·</a:t>
            </a:r>
            <a:r>
              <a:rPr lang="ru-RU" sz="2400">
                <a:solidFill>
                  <a:srgbClr val="990000"/>
                </a:solidFill>
              </a:rPr>
              <a:t>х </a:t>
            </a:r>
            <a:r>
              <a:rPr lang="el-GR" sz="2400">
                <a:solidFill>
                  <a:srgbClr val="990000"/>
                </a:solidFill>
              </a:rPr>
              <a:t>·</a:t>
            </a:r>
            <a:r>
              <a:rPr lang="ru-RU" sz="2400">
                <a:solidFill>
                  <a:srgbClr val="990000"/>
                </a:solidFill>
              </a:rPr>
              <a:t>2с + (2с)   =  х – 4хс + 4с</a:t>
            </a:r>
            <a:endParaRPr lang="el-GR" sz="2400">
              <a:solidFill>
                <a:srgbClr val="990000"/>
              </a:solidFill>
            </a:endParaRPr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124075" y="1125538"/>
          <a:ext cx="3527425" cy="647700"/>
        </p:xfrm>
        <a:graphic>
          <a:graphicData uri="http://schemas.openxmlformats.org/presentationml/2006/ole">
            <p:oleObj spid="_x0000_s60426" name="Формула" r:id="rId3" imgW="1447560" imgH="228600" progId="Equation.3">
              <p:embed/>
            </p:oleObj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1908175" y="4652963"/>
          <a:ext cx="206375" cy="268287"/>
        </p:xfrm>
        <a:graphic>
          <a:graphicData uri="http://schemas.openxmlformats.org/presentationml/2006/ole">
            <p:oleObj spid="_x0000_s60429" name="Формула" r:id="rId4" imgW="126720" imgH="164880" progId="Equation.3">
              <p:embed/>
            </p:oleObj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2609850" y="4652963"/>
          <a:ext cx="206375" cy="268287"/>
        </p:xfrm>
        <a:graphic>
          <a:graphicData uri="http://schemas.openxmlformats.org/presentationml/2006/ole">
            <p:oleObj spid="_x0000_s60430" name="Формула" r:id="rId5" imgW="126720" imgH="164880" progId="Equation.3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4643438" y="4652963"/>
          <a:ext cx="204787" cy="266700"/>
        </p:xfrm>
        <a:graphic>
          <a:graphicData uri="http://schemas.openxmlformats.org/presentationml/2006/ole">
            <p:oleObj spid="_x0000_s60431" name="Формула" r:id="rId6" imgW="126720" imgH="164880" progId="Equation.3">
              <p:embed/>
            </p:oleObj>
          </a:graphicData>
        </a:graphic>
      </p:graphicFrame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5418138" y="4652963"/>
          <a:ext cx="206375" cy="268287"/>
        </p:xfrm>
        <a:graphic>
          <a:graphicData uri="http://schemas.openxmlformats.org/presentationml/2006/ole">
            <p:oleObj spid="_x0000_s60432" name="Формула" r:id="rId7" imgW="126720" imgH="164880" progId="Equation.3">
              <p:embed/>
            </p:oleObj>
          </a:graphicData>
        </a:graphic>
      </p:graphicFrame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2484438" y="1700213"/>
            <a:ext cx="360362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3995738" y="1700213"/>
            <a:ext cx="360362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>
            <a:spLocks noChangeArrowheads="1"/>
          </p:cNvSpPr>
          <p:nvPr>
            <p:ph type="title" sz="quarter"/>
          </p:nvPr>
        </p:nvSpPr>
        <p:spPr>
          <a:xfrm rot="10800000" flipV="1">
            <a:off x="539750" y="260350"/>
            <a:ext cx="2087563" cy="936625"/>
          </a:xfrm>
          <a:prstGeom prst="wedgeRoundRectCallout">
            <a:avLst>
              <a:gd name="adj1" fmla="val -54338"/>
              <a:gd name="adj2" fmla="val 22199"/>
              <a:gd name="adj3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algn="ctr">
            <a:solidFill>
              <a:srgbClr val="4A7EBB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r>
              <a:rPr lang="ru-RU" sz="3200" b="1">
                <a:solidFill>
                  <a:srgbClr val="663300"/>
                </a:solidFill>
              </a:rPr>
              <a:t/>
            </a:r>
            <a:br>
              <a:rPr lang="ru-RU" sz="3200" b="1">
                <a:solidFill>
                  <a:srgbClr val="663300"/>
                </a:solidFill>
              </a:rPr>
            </a:br>
            <a:r>
              <a:rPr lang="ru-RU" sz="2400" b="1">
                <a:solidFill>
                  <a:srgbClr val="663300"/>
                </a:solidFill>
              </a:rPr>
              <a:t>Заполнить таблицу</a:t>
            </a: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</p:txBody>
      </p:sp>
      <p:graphicFrame>
        <p:nvGraphicFramePr>
          <p:cNvPr id="12414" name="Group 126"/>
          <p:cNvGraphicFramePr>
            <a:graphicFrameLocks noGrp="1"/>
          </p:cNvGraphicFramePr>
          <p:nvPr>
            <p:ph sz="quarter" idx="1"/>
          </p:nvPr>
        </p:nvGraphicFramePr>
        <p:xfrm>
          <a:off x="468313" y="1341438"/>
          <a:ext cx="8351837" cy="4824413"/>
        </p:xfrm>
        <a:graphic>
          <a:graphicData uri="http://schemas.openxmlformats.org/drawingml/2006/table">
            <a:tbl>
              <a:tblPr/>
              <a:tblGrid>
                <a:gridCol w="501650"/>
                <a:gridCol w="2166937"/>
                <a:gridCol w="1333500"/>
                <a:gridCol w="1333500"/>
                <a:gridCol w="1331913"/>
                <a:gridCol w="1684337"/>
              </a:tblGrid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Выражение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Квадрат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Удвоенное произведение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Квадрат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(а + 4)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endParaRPr kumimoji="0" 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(8 - х)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(2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y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88" name="Object 100"/>
          <p:cNvGraphicFramePr>
            <a:graphicFrameLocks noChangeAspect="1"/>
          </p:cNvGraphicFramePr>
          <p:nvPr>
            <p:ph sz="quarter" idx="2"/>
          </p:nvPr>
        </p:nvGraphicFramePr>
        <p:xfrm>
          <a:off x="5148263" y="404813"/>
          <a:ext cx="1274762" cy="603250"/>
        </p:xfrm>
        <a:graphic>
          <a:graphicData uri="http://schemas.openxmlformats.org/presentationml/2006/ole">
            <p:oleObj spid="_x0000_s12388" name="Формула" r:id="rId3" imgW="482400" imgH="228600" progId="Equation.3">
              <p:embed/>
            </p:oleObj>
          </a:graphicData>
        </a:graphic>
      </p:graphicFrame>
      <p:graphicFrame>
        <p:nvGraphicFramePr>
          <p:cNvPr id="12394" name="Object 106"/>
          <p:cNvGraphicFramePr>
            <a:graphicFrameLocks noChangeAspect="1"/>
          </p:cNvGraphicFramePr>
          <p:nvPr>
            <p:ph sz="quarter" idx="3"/>
          </p:nvPr>
        </p:nvGraphicFramePr>
        <p:xfrm>
          <a:off x="3563938" y="2708275"/>
          <a:ext cx="555625" cy="635000"/>
        </p:xfrm>
        <a:graphic>
          <a:graphicData uri="http://schemas.openxmlformats.org/presentationml/2006/ole">
            <p:oleObj spid="_x0000_s12394" name="Формула" r:id="rId4" imgW="177480" imgH="203040" progId="Equation.3">
              <p:embed/>
            </p:oleObj>
          </a:graphicData>
        </a:graphic>
      </p:graphicFrame>
      <p:graphicFrame>
        <p:nvGraphicFramePr>
          <p:cNvPr id="12392" name="Object 104"/>
          <p:cNvGraphicFramePr>
            <a:graphicFrameLocks noChangeAspect="1"/>
          </p:cNvGraphicFramePr>
          <p:nvPr/>
        </p:nvGraphicFramePr>
        <p:xfrm>
          <a:off x="3059113" y="333375"/>
          <a:ext cx="1436687" cy="681038"/>
        </p:xfrm>
        <a:graphic>
          <a:graphicData uri="http://schemas.openxmlformats.org/presentationml/2006/ole">
            <p:oleObj spid="_x0000_s12392" name="Формула" r:id="rId5" imgW="482400" imgH="228600" progId="Equation.3">
              <p:embed/>
            </p:oleObj>
          </a:graphicData>
        </a:graphic>
      </p:graphicFrame>
      <p:graphicFrame>
        <p:nvGraphicFramePr>
          <p:cNvPr id="12393" name="Object 105"/>
          <p:cNvGraphicFramePr>
            <a:graphicFrameLocks noChangeAspect="1"/>
          </p:cNvGraphicFramePr>
          <p:nvPr/>
        </p:nvGraphicFramePr>
        <p:xfrm>
          <a:off x="6999288" y="333375"/>
          <a:ext cx="1625600" cy="681038"/>
        </p:xfrm>
        <a:graphic>
          <a:graphicData uri="http://schemas.openxmlformats.org/presentationml/2006/ole">
            <p:oleObj spid="_x0000_s12393" name="Формула" r:id="rId6" imgW="545760" imgH="228600" progId="Equation.3">
              <p:embed/>
            </p:oleObj>
          </a:graphicData>
        </a:graphic>
      </p:graphicFrame>
      <p:graphicFrame>
        <p:nvGraphicFramePr>
          <p:cNvPr id="12398" name="Object 110"/>
          <p:cNvGraphicFramePr>
            <a:graphicFrameLocks noChangeAspect="1"/>
          </p:cNvGraphicFramePr>
          <p:nvPr>
            <p:ph sz="quarter" idx="4"/>
          </p:nvPr>
        </p:nvGraphicFramePr>
        <p:xfrm>
          <a:off x="4787900" y="2781300"/>
          <a:ext cx="503238" cy="469900"/>
        </p:xfrm>
        <a:graphic>
          <a:graphicData uri="http://schemas.openxmlformats.org/presentationml/2006/ole">
            <p:oleObj spid="_x0000_s12398" name="Формула" r:id="rId7" imgW="190440" imgH="177480" progId="Equation.3">
              <p:embed/>
            </p:oleObj>
          </a:graphicData>
        </a:graphic>
      </p:graphicFrame>
      <p:graphicFrame>
        <p:nvGraphicFramePr>
          <p:cNvPr id="12404" name="Object 116"/>
          <p:cNvGraphicFramePr>
            <a:graphicFrameLocks noChangeAspect="1"/>
          </p:cNvGraphicFramePr>
          <p:nvPr/>
        </p:nvGraphicFramePr>
        <p:xfrm>
          <a:off x="6443663" y="2813050"/>
          <a:ext cx="433387" cy="433388"/>
        </p:xfrm>
        <a:graphic>
          <a:graphicData uri="http://schemas.openxmlformats.org/presentationml/2006/ole">
            <p:oleObj spid="_x0000_s12404" name="Формула" r:id="rId8" imgW="177480" imgH="177480" progId="Equation.3">
              <p:embed/>
            </p:oleObj>
          </a:graphicData>
        </a:graphic>
      </p:graphicFrame>
      <p:graphicFrame>
        <p:nvGraphicFramePr>
          <p:cNvPr id="12405" name="Object 117"/>
          <p:cNvGraphicFramePr>
            <a:graphicFrameLocks noChangeAspect="1"/>
          </p:cNvGraphicFramePr>
          <p:nvPr/>
        </p:nvGraphicFramePr>
        <p:xfrm>
          <a:off x="7235825" y="2860675"/>
          <a:ext cx="1512888" cy="322263"/>
        </p:xfrm>
        <a:graphic>
          <a:graphicData uri="http://schemas.openxmlformats.org/presentationml/2006/ole">
            <p:oleObj spid="_x0000_s12405" name="Формула" r:id="rId9" imgW="749160" imgH="203040" progId="Equation.3">
              <p:embed/>
            </p:oleObj>
          </a:graphicData>
        </a:graphic>
      </p:graphicFrame>
      <p:graphicFrame>
        <p:nvGraphicFramePr>
          <p:cNvPr id="12406" name="Object 118"/>
          <p:cNvGraphicFramePr>
            <a:graphicFrameLocks noChangeAspect="1"/>
          </p:cNvGraphicFramePr>
          <p:nvPr/>
        </p:nvGraphicFramePr>
        <p:xfrm>
          <a:off x="7235825" y="3789363"/>
          <a:ext cx="1368425" cy="371475"/>
        </p:xfrm>
        <a:graphic>
          <a:graphicData uri="http://schemas.openxmlformats.org/presentationml/2006/ole">
            <p:oleObj spid="_x0000_s12406" name="Формула" r:id="rId10" imgW="787320" imgH="203040" progId="Equation.3">
              <p:embed/>
            </p:oleObj>
          </a:graphicData>
        </a:graphic>
      </p:graphicFrame>
      <p:graphicFrame>
        <p:nvGraphicFramePr>
          <p:cNvPr id="12407" name="Object 119"/>
          <p:cNvGraphicFramePr>
            <a:graphicFrameLocks noChangeAspect="1"/>
          </p:cNvGraphicFramePr>
          <p:nvPr/>
        </p:nvGraphicFramePr>
        <p:xfrm>
          <a:off x="3419475" y="3860800"/>
          <a:ext cx="792163" cy="504825"/>
        </p:xfrm>
        <a:graphic>
          <a:graphicData uri="http://schemas.openxmlformats.org/presentationml/2006/ole">
            <p:oleObj spid="_x0000_s12407" name="Формула" r:id="rId11" imgW="203040" imgH="177480" progId="Equation.3">
              <p:embed/>
            </p:oleObj>
          </a:graphicData>
        </a:graphic>
      </p:graphicFrame>
      <p:graphicFrame>
        <p:nvGraphicFramePr>
          <p:cNvPr id="12408" name="Object 120"/>
          <p:cNvGraphicFramePr>
            <a:graphicFrameLocks noChangeAspect="1"/>
          </p:cNvGraphicFramePr>
          <p:nvPr/>
        </p:nvGraphicFramePr>
        <p:xfrm>
          <a:off x="4932363" y="3789363"/>
          <a:ext cx="647700" cy="393700"/>
        </p:xfrm>
        <a:graphic>
          <a:graphicData uri="http://schemas.openxmlformats.org/presentationml/2006/ole">
            <p:oleObj spid="_x0000_s12408" name="Формула" r:id="rId12" imgW="266400" imgH="177480" progId="Equation.3">
              <p:embed/>
            </p:oleObj>
          </a:graphicData>
        </a:graphic>
      </p:graphicFrame>
      <p:graphicFrame>
        <p:nvGraphicFramePr>
          <p:cNvPr id="12409" name="Object 121"/>
          <p:cNvGraphicFramePr>
            <a:graphicFrameLocks noChangeAspect="1"/>
          </p:cNvGraphicFramePr>
          <p:nvPr/>
        </p:nvGraphicFramePr>
        <p:xfrm>
          <a:off x="6300788" y="3644900"/>
          <a:ext cx="647700" cy="647700"/>
        </p:xfrm>
        <a:graphic>
          <a:graphicData uri="http://schemas.openxmlformats.org/presentationml/2006/ole">
            <p:oleObj spid="_x0000_s12409" name="Формула" r:id="rId13" imgW="190440" imgH="190440" progId="Equation.3">
              <p:embed/>
            </p:oleObj>
          </a:graphicData>
        </a:graphic>
      </p:graphicFrame>
      <p:graphicFrame>
        <p:nvGraphicFramePr>
          <p:cNvPr id="12410" name="Object 122"/>
          <p:cNvGraphicFramePr>
            <a:graphicFrameLocks noChangeAspect="1"/>
          </p:cNvGraphicFramePr>
          <p:nvPr/>
        </p:nvGraphicFramePr>
        <p:xfrm>
          <a:off x="3492500" y="4941888"/>
          <a:ext cx="574675" cy="503237"/>
        </p:xfrm>
        <a:graphic>
          <a:graphicData uri="http://schemas.openxmlformats.org/presentationml/2006/ole">
            <p:oleObj spid="_x0000_s12410" name="Формула" r:id="rId14" imgW="253800" imgH="228600" progId="Equation.3">
              <p:embed/>
            </p:oleObj>
          </a:graphicData>
        </a:graphic>
      </p:graphicFrame>
      <p:graphicFrame>
        <p:nvGraphicFramePr>
          <p:cNvPr id="12411" name="Object 123"/>
          <p:cNvGraphicFramePr>
            <a:graphicFrameLocks noChangeAspect="1"/>
          </p:cNvGraphicFramePr>
          <p:nvPr/>
        </p:nvGraphicFramePr>
        <p:xfrm>
          <a:off x="5003800" y="5013325"/>
          <a:ext cx="504825" cy="504825"/>
        </p:xfrm>
        <a:graphic>
          <a:graphicData uri="http://schemas.openxmlformats.org/presentationml/2006/ole">
            <p:oleObj spid="_x0000_s12411" name="Формула" r:id="rId15" imgW="203040" imgH="203040" progId="Equation.3">
              <p:embed/>
            </p:oleObj>
          </a:graphicData>
        </a:graphic>
      </p:graphicFrame>
      <p:graphicFrame>
        <p:nvGraphicFramePr>
          <p:cNvPr id="12412" name="Object 124"/>
          <p:cNvGraphicFramePr>
            <a:graphicFrameLocks noChangeAspect="1"/>
          </p:cNvGraphicFramePr>
          <p:nvPr/>
        </p:nvGraphicFramePr>
        <p:xfrm>
          <a:off x="6300788" y="5084763"/>
          <a:ext cx="398462" cy="381000"/>
        </p:xfrm>
        <a:graphic>
          <a:graphicData uri="http://schemas.openxmlformats.org/presentationml/2006/ole">
            <p:oleObj spid="_x0000_s12412" name="Формула" r:id="rId16" imgW="88560" imgH="164880" progId="Equation.3">
              <p:embed/>
            </p:oleObj>
          </a:graphicData>
        </a:graphic>
      </p:graphicFrame>
      <p:graphicFrame>
        <p:nvGraphicFramePr>
          <p:cNvPr id="12413" name="Object 125"/>
          <p:cNvGraphicFramePr>
            <a:graphicFrameLocks noChangeAspect="1"/>
          </p:cNvGraphicFramePr>
          <p:nvPr/>
        </p:nvGraphicFramePr>
        <p:xfrm>
          <a:off x="7235825" y="5013325"/>
          <a:ext cx="1512888" cy="422275"/>
        </p:xfrm>
        <a:graphic>
          <a:graphicData uri="http://schemas.openxmlformats.org/presentationml/2006/ole">
            <p:oleObj spid="_x0000_s12413" name="Формула" r:id="rId17" imgW="749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Shape"/>
          <p:cNvPicPr>
            <a:picLocks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738" y="260350"/>
            <a:ext cx="1114425" cy="1143000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(3a –c)  =</a:t>
            </a:r>
          </a:p>
          <a:p>
            <a:endParaRPr lang="en-US"/>
          </a:p>
          <a:p>
            <a:r>
              <a:rPr lang="en-US"/>
              <a:t>(y + b)  =</a:t>
            </a:r>
          </a:p>
          <a:p>
            <a:endParaRPr lang="en-US"/>
          </a:p>
          <a:p>
            <a:r>
              <a:rPr lang="en-US"/>
              <a:t>(3x – 4)  =</a:t>
            </a:r>
            <a:endParaRPr lang="ru-RU"/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2627313" y="1628775"/>
          <a:ext cx="5761037" cy="606425"/>
        </p:xfrm>
        <a:graphic>
          <a:graphicData uri="http://schemas.openxmlformats.org/presentationml/2006/ole">
            <p:oleObj spid="_x0000_s13330" name="Формула" r:id="rId4" imgW="2171520" imgH="228600" progId="Equation.3">
              <p:embed/>
            </p:oleObj>
          </a:graphicData>
        </a:graphic>
      </p:graphicFrame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39750" y="260350"/>
            <a:ext cx="3311525" cy="9366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990000"/>
                </a:solidFill>
              </a:rPr>
              <a:t>Возведи в квадрат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900113" y="1125538"/>
            <a:ext cx="358775" cy="576262"/>
          </a:xfrm>
          <a:prstGeom prst="line">
            <a:avLst/>
          </a:prstGeom>
          <a:noFill/>
          <a:ln w="9842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2051050" y="2636838"/>
          <a:ext cx="311150" cy="404812"/>
        </p:xfrm>
        <a:graphic>
          <a:graphicData uri="http://schemas.openxmlformats.org/presentationml/2006/ole">
            <p:oleObj spid="_x0000_s13322" name="Формула" r:id="rId5" imgW="126720" imgH="164880" progId="Equation.3">
              <p:embed/>
            </p:oleObj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2268538" y="3789363"/>
          <a:ext cx="311150" cy="404812"/>
        </p:xfrm>
        <a:graphic>
          <a:graphicData uri="http://schemas.openxmlformats.org/presentationml/2006/ole">
            <p:oleObj spid="_x0000_s13323" name="Формула" r:id="rId6" imgW="126720" imgH="164880" progId="Equation.3">
              <p:embed/>
            </p:oleObj>
          </a:graphicData>
        </a:graphic>
      </p:graphicFrame>
      <p:pic>
        <p:nvPicPr>
          <p:cNvPr id="9" name="Picture 6" descr="X6CAM0PTEVCAA5021CCAJE6NI0CA5HK3S1CAF32451CA5D0JHICASUU6EYCA3DZ7TICAWJ0E38CABBGFNFCA2RBTTPCAHMWCMZCA8B75BKCALS8FZCCAG26H9JCA6PC1GQCA8AZQ3ICAUNJMYZCA0HW321CA3402S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4508500"/>
            <a:ext cx="2500312" cy="2349500"/>
          </a:xfrm>
          <a:prstGeom prst="rect">
            <a:avLst/>
          </a:prstGeom>
          <a:noFill/>
        </p:spPr>
      </p:pic>
      <p:graphicFrame>
        <p:nvGraphicFramePr>
          <p:cNvPr id="1333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2781300"/>
          <a:ext cx="3457575" cy="503238"/>
        </p:xfrm>
        <a:graphic>
          <a:graphicData uri="http://schemas.openxmlformats.org/presentationml/2006/ole">
            <p:oleObj spid="_x0000_s13332" name="Формула" r:id="rId8" imgW="838080" imgH="228600" progId="Equation.3">
              <p:embed/>
            </p:oleObj>
          </a:graphicData>
        </a:graphic>
      </p:graphicFrame>
      <p:graphicFrame>
        <p:nvGraphicFramePr>
          <p:cNvPr id="13334" name="Object 22"/>
          <p:cNvGraphicFramePr>
            <a:graphicFrameLocks noChangeAspect="1"/>
          </p:cNvGraphicFramePr>
          <p:nvPr/>
        </p:nvGraphicFramePr>
        <p:xfrm>
          <a:off x="2843213" y="4005263"/>
          <a:ext cx="5041900" cy="519112"/>
        </p:xfrm>
        <a:graphic>
          <a:graphicData uri="http://schemas.openxmlformats.org/presentationml/2006/ole">
            <p:oleObj spid="_x0000_s13334" name="Формула" r:id="rId9" imgW="2247840" imgH="228600" progId="Equation.3">
              <p:embed/>
            </p:oleObj>
          </a:graphicData>
        </a:graphic>
      </p:graphicFrame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2051050" y="1412875"/>
          <a:ext cx="311150" cy="404813"/>
        </p:xfrm>
        <a:graphic>
          <a:graphicData uri="http://schemas.openxmlformats.org/presentationml/2006/ole">
            <p:oleObj spid="_x0000_s13337" name="Формула" r:id="rId10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990033"/>
                </a:solidFill>
              </a:rPr>
              <a:t>Самостоятельная работа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413000" y="3779838"/>
          <a:ext cx="127000" cy="165100"/>
        </p:xfrm>
        <a:graphic>
          <a:graphicData uri="http://schemas.openxmlformats.org/presentationml/2006/ole">
            <p:oleObj spid="_x0000_s14340" name="Формула" r:id="rId3" imgW="126720" imgH="164880" progId="Equation.3">
              <p:embed/>
            </p:oleObj>
          </a:graphicData>
        </a:graphic>
      </p:graphicFrame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8313" y="1628775"/>
            <a:ext cx="4032250" cy="453707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 useBgFill="1">
        <p:nvSpPr>
          <p:cNvPr id="14343" name="Rectangle 7"/>
          <p:cNvSpPr>
            <a:spLocks noChangeArrowheads="1"/>
          </p:cNvSpPr>
          <p:nvPr/>
        </p:nvSpPr>
        <p:spPr bwMode="auto">
          <a:xfrm>
            <a:off x="4643438" y="1628775"/>
            <a:ext cx="4032250" cy="45370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6600"/>
                </a:solidFill>
              </a:rPr>
              <a:t>2)  (с + 6)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1844675"/>
            <a:ext cx="3240087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/>
              <a:t>             </a:t>
            </a:r>
            <a:r>
              <a:rPr lang="en-US" sz="2000"/>
              <a:t>I </a:t>
            </a:r>
            <a:r>
              <a:rPr lang="ru-RU" sz="2000"/>
              <a:t>вариант</a:t>
            </a:r>
          </a:p>
          <a:p>
            <a:pPr marL="342900" indent="-342900">
              <a:spcBef>
                <a:spcPct val="50000"/>
              </a:spcBef>
            </a:pPr>
            <a:endParaRPr lang="ru-RU" sz="2000"/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>
                <a:solidFill>
                  <a:srgbClr val="006600"/>
                </a:solidFill>
              </a:rPr>
              <a:t>(7 – а)                                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ru-RU" sz="2400">
              <a:solidFill>
                <a:srgbClr val="0066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>
                <a:solidFill>
                  <a:srgbClr val="006600"/>
                </a:solidFill>
              </a:rPr>
              <a:t>(а + 5)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ru-RU" sz="2400">
              <a:solidFill>
                <a:srgbClr val="00660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2400">
                <a:solidFill>
                  <a:srgbClr val="006600"/>
                </a:solidFill>
              </a:rPr>
              <a:t>(3у – 2)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932363" y="1844675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            </a:t>
            </a:r>
            <a:r>
              <a:rPr lang="en-US" sz="2000"/>
              <a:t>II </a:t>
            </a:r>
            <a:r>
              <a:rPr lang="ru-RU" sz="2000"/>
              <a:t>вариант</a:t>
            </a:r>
          </a:p>
        </p:txBody>
      </p:sp>
      <p:pic>
        <p:nvPicPr>
          <p:cNvPr id="9" name="Picture 6" descr="X6CAM0PTEVCAA5021CCAJE6NI0CA5HK3S1CAF32451CA5D0JHICASUU6EYCA3DZ7TICAWJ0E38CABBGFNFCA2RBTTPCAHMWCMZCA8B75BKCALS8FZCCAG26H9JCA6PC1GQCA8AZQ3ICAUNJMYZCA0HW321CA3402S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42888"/>
            <a:ext cx="1892300" cy="2301876"/>
          </a:xfrm>
          <a:prstGeom prst="rect">
            <a:avLst/>
          </a:prstGeom>
          <a:noFill/>
        </p:spPr>
      </p:pic>
      <p:graphicFrame>
        <p:nvGraphicFramePr>
          <p:cNvPr id="14347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2124075" y="2565400"/>
          <a:ext cx="288925" cy="265113"/>
        </p:xfrm>
        <a:graphic>
          <a:graphicData uri="http://schemas.openxmlformats.org/presentationml/2006/ole">
            <p:oleObj spid="_x0000_s14347" name="Формула" r:id="rId5" imgW="126720" imgH="164880" progId="Equation.3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2124075" y="3644900"/>
          <a:ext cx="288925" cy="265113"/>
        </p:xfrm>
        <a:graphic>
          <a:graphicData uri="http://schemas.openxmlformats.org/presentationml/2006/ole">
            <p:oleObj spid="_x0000_s14349" name="Формула" r:id="rId6" imgW="126720" imgH="164880" progId="Equation.3">
              <p:embed/>
            </p:oleObj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2339975" y="4724400"/>
          <a:ext cx="288925" cy="265113"/>
        </p:xfrm>
        <a:graphic>
          <a:graphicData uri="http://schemas.openxmlformats.org/presentationml/2006/ole">
            <p:oleObj spid="_x0000_s14350" name="Формула" r:id="rId7" imgW="126720" imgH="164880" progId="Equation.3">
              <p:embed/>
            </p:oleObj>
          </a:graphicData>
        </a:graphic>
      </p:graphicFrame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724525" y="270827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006600"/>
                </a:solidFill>
              </a:rPr>
              <a:t>1)  (х – 3)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724525" y="481171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006600"/>
                </a:solidFill>
              </a:rPr>
              <a:t>3)  (3 – 5</a:t>
            </a:r>
            <a:r>
              <a:rPr lang="en-US" sz="2400">
                <a:solidFill>
                  <a:srgbClr val="006600"/>
                </a:solidFill>
              </a:rPr>
              <a:t>b</a:t>
            </a:r>
            <a:r>
              <a:rPr lang="ru-RU" sz="240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7019925" y="2565400"/>
          <a:ext cx="428625" cy="323850"/>
        </p:xfrm>
        <a:graphic>
          <a:graphicData uri="http://schemas.openxmlformats.org/presentationml/2006/ole">
            <p:oleObj spid="_x0000_s14353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7308850" y="3573463"/>
          <a:ext cx="428625" cy="323850"/>
        </p:xfrm>
        <a:graphic>
          <a:graphicData uri="http://schemas.openxmlformats.org/presentationml/2006/ole">
            <p:oleObj spid="_x0000_s14354" name="Формула" r:id="rId9" imgW="126720" imgH="164880" progId="Equation.3">
              <p:embed/>
            </p:oleObj>
          </a:graphicData>
        </a:graphic>
      </p:graphicFrame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7308850" y="4581525"/>
          <a:ext cx="428625" cy="431800"/>
        </p:xfrm>
        <a:graphic>
          <a:graphicData uri="http://schemas.openxmlformats.org/presentationml/2006/ole">
            <p:oleObj spid="_x0000_s14355" name="Формула" r:id="rId10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990000"/>
                </a:solidFill>
              </a:rPr>
              <a:t>Проверь ответы: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r>
              <a:rPr lang="ru-RU" sz="2400">
                <a:solidFill>
                  <a:srgbClr val="003366"/>
                </a:solidFill>
              </a:rPr>
              <a:t>1 вариант                                        2 вариант</a:t>
            </a:r>
            <a:r>
              <a:rPr lang="ru-RU" sz="2400"/>
              <a:t> </a:t>
            </a:r>
          </a:p>
          <a:p>
            <a:endParaRPr lang="ru-RU" sz="2400"/>
          </a:p>
          <a:p>
            <a:r>
              <a:rPr lang="ru-RU" sz="2400"/>
              <a:t>1) 49 -14а +                                   1) х  - 6х  + 9</a:t>
            </a:r>
          </a:p>
          <a:p>
            <a:endParaRPr lang="ru-RU" sz="2400"/>
          </a:p>
          <a:p>
            <a:r>
              <a:rPr lang="ru-RU" sz="2400"/>
              <a:t>2)         + 10а + 25                           2)  с  +12с + 36</a:t>
            </a:r>
          </a:p>
          <a:p>
            <a:endParaRPr lang="ru-RU" sz="2400"/>
          </a:p>
          <a:p>
            <a:r>
              <a:rPr lang="ru-RU" sz="2400"/>
              <a:t>3)   9у   - 12у + 4                            3)  9 + 30</a:t>
            </a:r>
            <a:r>
              <a:rPr lang="en-US" sz="2400"/>
              <a:t>b</a:t>
            </a:r>
            <a:r>
              <a:rPr lang="ru-RU" sz="2400"/>
              <a:t> + 25</a:t>
            </a:r>
            <a:r>
              <a:rPr lang="en-US" sz="2400"/>
              <a:t>b</a:t>
            </a:r>
            <a:endParaRPr lang="ru-RU" sz="240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627313" y="2420938"/>
          <a:ext cx="504825" cy="490537"/>
        </p:xfrm>
        <a:graphic>
          <a:graphicData uri="http://schemas.openxmlformats.org/presentationml/2006/ole">
            <p:oleObj spid="_x0000_s15365" name="Формула" r:id="rId3" imgW="177480" imgH="203040" progId="Equation.3">
              <p:embed/>
            </p:oleObj>
          </a:graphicData>
        </a:graphic>
      </p:graphicFrame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5084763"/>
            <a:ext cx="1908175" cy="2060575"/>
          </a:xfrm>
          <a:prstGeom prst="rect">
            <a:avLst/>
          </a:prstGeom>
          <a:noFill/>
        </p:spPr>
      </p:pic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403350" y="3284538"/>
          <a:ext cx="377825" cy="455612"/>
        </p:xfrm>
        <a:graphic>
          <a:graphicData uri="http://schemas.openxmlformats.org/presentationml/2006/ole">
            <p:oleObj spid="_x0000_s15367" name="Формула" r:id="rId5" imgW="177480" imgH="20304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692275" y="4149725"/>
          <a:ext cx="476250" cy="282575"/>
        </p:xfrm>
        <a:graphic>
          <a:graphicData uri="http://schemas.openxmlformats.org/presentationml/2006/ole">
            <p:oleObj spid="_x0000_s15368" name="Формула" r:id="rId6" imgW="126720" imgH="164880" progId="Equation.3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5940425" y="2420938"/>
          <a:ext cx="476250" cy="282575"/>
        </p:xfrm>
        <a:graphic>
          <a:graphicData uri="http://schemas.openxmlformats.org/presentationml/2006/ole">
            <p:oleObj spid="_x0000_s15370" name="Формула" r:id="rId7" imgW="126720" imgH="164880" progId="Equation.3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6227763" y="3213100"/>
          <a:ext cx="476250" cy="282575"/>
        </p:xfrm>
        <a:graphic>
          <a:graphicData uri="http://schemas.openxmlformats.org/presentationml/2006/ole">
            <p:oleObj spid="_x0000_s15371" name="Формула" r:id="rId8" imgW="126720" imgH="164880" progId="Equation.3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7812088" y="4076700"/>
          <a:ext cx="476250" cy="282575"/>
        </p:xfrm>
        <a:graphic>
          <a:graphicData uri="http://schemas.openxmlformats.org/presentationml/2006/ole">
            <p:oleObj spid="_x0000_s15372" name="Формула" r:id="rId9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1425" y="2349500"/>
            <a:ext cx="2114550" cy="2016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250825" y="0"/>
            <a:ext cx="5995988" cy="1916113"/>
          </a:xfrm>
          <a:prstGeom prst="wave">
            <a:avLst>
              <a:gd name="adj1" fmla="val 12500"/>
              <a:gd name="adj2" fmla="val -36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>
                <a:solidFill>
                  <a:srgbClr val="990000"/>
                </a:solidFill>
                <a:latin typeface="Calibri" pitchFamily="34" charset="0"/>
                <a:cs typeface="Arial" charset="0"/>
              </a:rPr>
              <a:t>Геометрическая </a:t>
            </a:r>
          </a:p>
          <a:p>
            <a:pPr algn="ctr"/>
            <a:r>
              <a:rPr lang="ru-RU" sz="2800" b="1">
                <a:solidFill>
                  <a:srgbClr val="990000"/>
                </a:solidFill>
                <a:latin typeface="Calibri" pitchFamily="34" charset="0"/>
                <a:cs typeface="Arial" charset="0"/>
              </a:rPr>
              <a:t>интерпретация формулы</a:t>
            </a:r>
          </a:p>
          <a:p>
            <a:pPr algn="ctr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6227763" y="2276475"/>
            <a:ext cx="639762" cy="693738"/>
            <a:chOff x="6255163" y="2303584"/>
            <a:chExt cx="639127" cy="6933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255163" y="2349597"/>
              <a:ext cx="621682" cy="6473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186" name="TextBox 6"/>
            <p:cNvSpPr txBox="1">
              <a:spLocks noChangeArrowheads="1"/>
            </p:cNvSpPr>
            <p:nvPr/>
          </p:nvSpPr>
          <p:spPr bwMode="auto">
            <a:xfrm>
              <a:off x="6324944" y="2303584"/>
              <a:ext cx="288638" cy="366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latin typeface="Lucida Sans Unicode" pitchFamily="34" charset="0"/>
                </a:rPr>
                <a:t>b</a:t>
              </a:r>
              <a:endParaRPr lang="ru-RU">
                <a:solidFill>
                  <a:srgbClr val="990033"/>
                </a:solidFill>
                <a:latin typeface="Lucida Sans Unicode" pitchFamily="34" charset="0"/>
              </a:endParaRPr>
            </a:p>
          </p:txBody>
        </p:sp>
        <p:sp>
          <p:nvSpPr>
            <p:cNvPr id="50187" name="TextBox 11"/>
            <p:cNvSpPr txBox="1">
              <a:spLocks noChangeArrowheads="1"/>
            </p:cNvSpPr>
            <p:nvPr/>
          </p:nvSpPr>
          <p:spPr bwMode="auto">
            <a:xfrm>
              <a:off x="6605652" y="2500329"/>
              <a:ext cx="288638" cy="366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15" name="Группа 1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9488" y="3346450"/>
            <a:ext cx="646112" cy="1427163"/>
          </a:xfrm>
          <a:prstGeom prst="rect">
            <a:avLst/>
          </a:prstGeom>
          <a:noFill/>
        </p:spPr>
      </p:pic>
      <p:pic>
        <p:nvPicPr>
          <p:cNvPr id="17" name="Группа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4552950"/>
            <a:ext cx="1463675" cy="1409700"/>
          </a:xfrm>
          <a:prstGeom prst="rect">
            <a:avLst/>
          </a:prstGeom>
          <a:noFill/>
        </p:spPr>
      </p:pic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79388" y="2276475"/>
            <a:ext cx="1535112" cy="693738"/>
            <a:chOff x="156998" y="2297769"/>
            <a:chExt cx="1534682" cy="69336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2221" y="2343782"/>
              <a:ext cx="1439459" cy="64735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192" name="TextBox 18"/>
            <p:cNvSpPr txBox="1">
              <a:spLocks noChangeArrowheads="1"/>
            </p:cNvSpPr>
            <p:nvPr/>
          </p:nvSpPr>
          <p:spPr bwMode="auto">
            <a:xfrm>
              <a:off x="828322" y="2297769"/>
              <a:ext cx="309476" cy="366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latin typeface="Lucida Sans Unicode" pitchFamily="34" charset="0"/>
                </a:rPr>
                <a:t>a</a:t>
              </a:r>
              <a:endParaRPr lang="ru-RU">
                <a:solidFill>
                  <a:srgbClr val="990033"/>
                </a:solidFill>
                <a:latin typeface="Lucida Sans Unicode" pitchFamily="34" charset="0"/>
              </a:endParaRPr>
            </a:p>
          </p:txBody>
        </p:sp>
        <p:sp>
          <p:nvSpPr>
            <p:cNvPr id="50193" name="TextBox 19"/>
            <p:cNvSpPr txBox="1">
              <a:spLocks noChangeArrowheads="1"/>
            </p:cNvSpPr>
            <p:nvPr/>
          </p:nvSpPr>
          <p:spPr bwMode="auto">
            <a:xfrm>
              <a:off x="156998" y="2492927"/>
              <a:ext cx="311063" cy="36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latin typeface="Lucida Sans Unicode" pitchFamily="34" charset="0"/>
                </a:rPr>
                <a:t>b</a:t>
              </a:r>
              <a:endParaRPr lang="ru-RU">
                <a:solidFill>
                  <a:srgbClr val="990033"/>
                </a:solidFill>
                <a:latin typeface="Lucida Sans Unicode" pitchFamily="34" charset="0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76600" y="4365625"/>
            <a:ext cx="65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0033"/>
                </a:solidFill>
                <a:latin typeface="Lucida Sans Unicode" pitchFamily="34" charset="0"/>
              </a:rPr>
              <a:t>a+b</a:t>
            </a:r>
            <a:endParaRPr lang="ru-RU" b="1">
              <a:solidFill>
                <a:srgbClr val="990033"/>
              </a:solidFill>
              <a:latin typeface="Lucida Sans Unicode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25975" y="3044825"/>
            <a:ext cx="65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0000"/>
                </a:solidFill>
                <a:latin typeface="Lucida Sans Unicode" pitchFamily="34" charset="0"/>
              </a:rPr>
              <a:t>a+b</a:t>
            </a:r>
            <a:endParaRPr lang="ru-RU" b="1">
              <a:solidFill>
                <a:srgbClr val="990000"/>
              </a:solidFill>
              <a:latin typeface="Lucida Sans Unicode" pitchFamily="34" charset="0"/>
            </a:endParaRPr>
          </a:p>
        </p:txBody>
      </p:sp>
      <p:pic>
        <p:nvPicPr>
          <p:cNvPr id="7" name="Схема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9075" y="0"/>
            <a:ext cx="2574925" cy="2743200"/>
          </a:xfrm>
          <a:prstGeom prst="rect">
            <a:avLst/>
          </a:prstGeom>
          <a:noFill/>
        </p:spPr>
      </p:pic>
      <p:pic>
        <p:nvPicPr>
          <p:cNvPr id="22551" name="Picture 23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620713"/>
            <a:ext cx="1427163" cy="1633537"/>
          </a:xfrm>
          <a:prstGeom prst="rect">
            <a:avLst/>
          </a:prstGeom>
          <a:noFill/>
        </p:spPr>
      </p:pic>
      <p:sp>
        <p:nvSpPr>
          <p:cNvPr id="50199" name="Rectangle 23"/>
          <p:cNvSpPr>
            <a:spLocks noChangeArrowheads="1"/>
          </p:cNvSpPr>
          <p:nvPr/>
        </p:nvSpPr>
        <p:spPr bwMode="auto">
          <a:xfrm flipH="1">
            <a:off x="6588125" y="24923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990033"/>
                </a:solidFill>
              </a:rPr>
              <a:t>b</a:t>
            </a:r>
            <a:endParaRPr lang="ru-RU">
              <a:solidFill>
                <a:srgbClr val="990033"/>
              </a:solidFill>
            </a:endParaRPr>
          </a:p>
        </p:txBody>
      </p:sp>
      <p:graphicFrame>
        <p:nvGraphicFramePr>
          <p:cNvPr id="50200" name="Object 24"/>
          <p:cNvGraphicFramePr>
            <a:graphicFrameLocks noChangeAspect="1"/>
          </p:cNvGraphicFramePr>
          <p:nvPr/>
        </p:nvGraphicFramePr>
        <p:xfrm>
          <a:off x="3236913" y="5589588"/>
          <a:ext cx="4829175" cy="863600"/>
        </p:xfrm>
        <a:graphic>
          <a:graphicData uri="http://schemas.openxmlformats.org/presentationml/2006/ole">
            <p:oleObj spid="_x0000_s50200" name="Формула" r:id="rId8" imgW="14475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43 -0.00046 L -0.18142 -0.04051 C -0.16736 -0.04953 -0.14635 -0.0544 -0.12448 -0.0544 C -0.09948 -0.0544 -0.07951 -0.04953 -0.06545 -0.04051 L 0.00157 -0.00046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0833 L -0.2217 -0.005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6036 C -0.00191 -0.05226 0.00711 -0.0444 0.01111 -0.03445 C 0.0151 -0.02335 0.01718 -0.0104 0.01909 0.00255 C 0.02118 0.0155 0.01909 0.0266 0.01718 0.03863 C 0.0151 0.0495 0.01215 0.06152 0.00503 0.07147 C -0.00087 0.08141 -0.01094 0.0895 -0.02188 0.09552 C -0.03195 0.10153 -0.04393 0.10546 -0.05591 0.10754 C -0.06789 0.10939 -0.07987 0.10939 -0.09098 0.10754 C -0.10296 0.10546 -0.11389 0.10061 -0.12292 0.09251 C -0.13195 0.08557 -0.13993 0.07655 -0.14393 0.06545 C -0.14896 0.05551 -0.15087 0.04163 -0.15087 0.03053 C -0.15191 0.01966 -0.15087 0.00648 -0.14584 -0.00439 C -0.14098 -0.01433 -0.13195 -0.02243 -0.11997 -0.02636 C -0.10782 -0.02937 -0.09584 -0.02544 -0.08785 -0.0185 C -0.08091 -0.01133 -0.07587 -0.00046 -0.07483 0.01249 C -0.07483 0.02567 -0.07587 0.03747 -0.08091 0.04765 C -0.08594 0.05759 -0.0849 0.05944 -0.10487 0.07262 C -0.12292 0.0865 -0.14098 0.08257 -0.15191 0.08349 C -0.16285 0.08349 -0.17188 0.07956 -0.18282 0.07563 C -0.19497 0.07054 -0.20487 0.06152 -0.21198 0.05343 C -0.21893 0.04556 -0.22188 0.03562 -0.22587 0.01966 C -0.22882 0.00347 -0.22882 -0.00439 -0.22882 -0.01642 C -0.22882 -0.02844 -0.22882 -0.04047 -0.22882 -0.0522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 -0.22893 C 0.22431 -0.23703 0.21025 -0.2449 0.20539 -0.2449 C 0.17431 -0.2449 0.14237 -0.1199 0.14237 0.0051 C 0.14237 -0.05787 0.12639 -0.1199 0.11129 -0.1199 C 0.09532 -0.1199 0.08021 -0.05694 0.08021 0.0051 C 0.08021 -0.02592 0.07223 -0.05787 0.06424 -0.05787 C 0.05625 -0.05787 0.04827 -0.02685 0.04827 0.0051 C 0.04827 -0.01088 0.04428 -0.02592 0.04028 -0.02592 C 0.03629 -0.02592 0.0323 -0.00995 0.0323 0.0051 C 0.0323 -0.00301 0.03021 -0.01088 0.0283 -0.01088 C 0.02726 -0.01088 0.02431 -0.00277 0.02431 0.0051 C 0.02431 0.00116 0.02327 -0.00301 0.02223 -0.00301 C 0.02223 -0.00393 0.02014 0.00093 0.02014 0.0051 C 0.02014 0.00301 0.02014 0.00116 0.0191 0.00116 C 0.0191 0.00209 0.01806 0.00324 0.01806 0.0051 C 0.01806 0.00417 0.01806 0.00301 0.01806 0.00209 C 0.01702 0.00209 0.01702 0.00301 0.01702 0.00417 C 0.01598 0.00417 0.01598 0.00324 0.01598 0.00209 C 0.01494 0.00209 0.01494 0.00301 0.01494 0.00417 " pathEditMode="relative" rAng="0" ptsTypes="fffffffffffffffffff">
                                      <p:cBhvr>
                                        <p:cTn id="17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990000"/>
                </a:solidFill>
              </a:rPr>
              <a:t>Применение полученных знаний.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80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rgbClr val="663300"/>
                </a:solidFill>
              </a:rPr>
              <a:t>Вычисли:</a:t>
            </a:r>
            <a:r>
              <a:rPr lang="ru-RU" sz="2800"/>
              <a:t>  1)                                                     </a:t>
            </a:r>
          </a:p>
          <a:p>
            <a:pPr>
              <a:buFontTx/>
              <a:buNone/>
            </a:pPr>
            <a:r>
              <a:rPr lang="ru-RU" sz="2800"/>
              <a:t>                      = 3600 – 120 + 1 =  3480 + 1 =3481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2)                                           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2627313" y="1557338"/>
          <a:ext cx="1008062" cy="541337"/>
        </p:xfrm>
        <a:graphic>
          <a:graphicData uri="http://schemas.openxmlformats.org/presentationml/2006/ole">
            <p:oleObj spid="_x0000_s16392" name="Формула" r:id="rId3" imgW="380880" imgH="20304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635375" y="1628775"/>
          <a:ext cx="4465638" cy="552450"/>
        </p:xfrm>
        <a:graphic>
          <a:graphicData uri="http://schemas.openxmlformats.org/presentationml/2006/ole">
            <p:oleObj spid="_x0000_s16394" name="Формула" r:id="rId4" imgW="1841400" imgH="228600" progId="Equation.3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187450" y="3213100"/>
          <a:ext cx="3238500" cy="457200"/>
        </p:xfrm>
        <a:graphic>
          <a:graphicData uri="http://schemas.openxmlformats.org/presentationml/2006/ole">
            <p:oleObj spid="_x0000_s16396" name="Формула" r:id="rId5" imgW="1015920" imgH="203040" progId="Equation.3">
              <p:embed/>
            </p:oleObj>
          </a:graphicData>
        </a:graphic>
      </p:graphicFrame>
      <p:graphicFrame>
        <p:nvGraphicFramePr>
          <p:cNvPr id="16398" name="Rectangle 14"/>
          <p:cNvGraphicFramePr>
            <a:graphicFrameLocks/>
          </p:cNvGraphicFramePr>
          <p:nvPr/>
        </p:nvGraphicFramePr>
        <p:xfrm>
          <a:off x="1547813" y="1412875"/>
          <a:ext cx="6096000" cy="4064000"/>
        </p:xfrm>
        <a:graphic>
          <a:graphicData uri="http://schemas.openxmlformats.org/presentationml/2006/ole">
            <p:oleObj spid="_x0000_s16398" name="Формула" r:id="rId6" imgW="0" imgH="0" progId="Equation.3">
              <p:embed/>
            </p:oleObj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4464050" y="3213100"/>
          <a:ext cx="4679950" cy="982663"/>
        </p:xfrm>
        <a:graphic>
          <a:graphicData uri="http://schemas.openxmlformats.org/presentationml/2006/ole">
            <p:oleObj spid="_x0000_s16399" name="Формула" r:id="rId7" imgW="1917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404813"/>
            <a:ext cx="5781675" cy="1143000"/>
          </a:xfrm>
        </p:spPr>
        <p:txBody>
          <a:bodyPr/>
          <a:lstStyle/>
          <a:p>
            <a:r>
              <a:rPr lang="ru-RU" sz="3200">
                <a:solidFill>
                  <a:srgbClr val="990000"/>
                </a:solidFill>
              </a:rPr>
              <a:t>Домашнее задание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276600" y="1628775"/>
            <a:ext cx="5545138" cy="2449513"/>
          </a:xfrm>
          <a:prstGeom prst="ellipse">
            <a:avLst/>
          </a:prstGeom>
          <a:solidFill>
            <a:schemeClr val="accent1"/>
          </a:solidFill>
          <a:ln w="158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40200" y="2060575"/>
            <a:ext cx="3887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Учебник        стр. 110 (правила)</a:t>
            </a:r>
          </a:p>
          <a:p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Формулы</a:t>
            </a:r>
          </a:p>
          <a:p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 №№ 24.2  - 24.5 (а,б)</a:t>
            </a:r>
          </a:p>
        </p:txBody>
      </p:sp>
      <p:pic>
        <p:nvPicPr>
          <p:cNvPr id="18440" name="Picture 8" descr="74efe6fe552811906694bd626eebf6af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573463"/>
            <a:ext cx="3810000" cy="3284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008313"/>
            <a:ext cx="8229600" cy="3849687"/>
          </a:xfrm>
        </p:spPr>
        <p:txBody>
          <a:bodyPr/>
          <a:lstStyle/>
          <a:p>
            <a:r>
              <a:rPr lang="ru-RU">
                <a:solidFill>
                  <a:srgbClr val="990000"/>
                </a:solidFill>
              </a:rPr>
              <a:t>«Знание только тогда знание, </a:t>
            </a:r>
          </a:p>
          <a:p>
            <a:pPr>
              <a:buFontTx/>
              <a:buNone/>
            </a:pPr>
            <a:r>
              <a:rPr lang="ru-RU">
                <a:solidFill>
                  <a:srgbClr val="990000"/>
                </a:solidFill>
              </a:rPr>
              <a:t>     когда оно приобретено</a:t>
            </a:r>
          </a:p>
          <a:p>
            <a:pPr>
              <a:buFontTx/>
              <a:buNone/>
            </a:pPr>
            <a:r>
              <a:rPr lang="ru-RU">
                <a:solidFill>
                  <a:srgbClr val="990000"/>
                </a:solidFill>
              </a:rPr>
              <a:t>     усилиями своей мысли, а не памятью» </a:t>
            </a:r>
          </a:p>
          <a:p>
            <a:pPr>
              <a:buFontTx/>
              <a:buNone/>
            </a:pPr>
            <a:r>
              <a:rPr lang="ru-RU">
                <a:solidFill>
                  <a:srgbClr val="333399"/>
                </a:solidFill>
              </a:rPr>
              <a:t>                                              </a:t>
            </a:r>
            <a:r>
              <a:rPr lang="ru-RU" sz="2400">
                <a:solidFill>
                  <a:srgbClr val="333399"/>
                </a:solidFill>
              </a:rPr>
              <a:t>(Л.Н.Толстой)</a:t>
            </a:r>
            <a:endParaRPr lang="ru-RU">
              <a:solidFill>
                <a:srgbClr val="333399"/>
              </a:solidFill>
            </a:endParaRPr>
          </a:p>
        </p:txBody>
      </p:sp>
      <p:pic>
        <p:nvPicPr>
          <p:cNvPr id="7" name="Picture 6" descr="temp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2838" cy="234950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55875" y="655638"/>
            <a:ext cx="6335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400">
                <a:solidFill>
                  <a:srgbClr val="990033"/>
                </a:solidFill>
              </a:rPr>
              <a:t>Ничто не дается даром в этом мире,</a:t>
            </a:r>
          </a:p>
          <a:p>
            <a:r>
              <a:rPr lang="ru-RU" sz="2400">
                <a:solidFill>
                  <a:srgbClr val="990033"/>
                </a:solidFill>
              </a:rPr>
              <a:t> и приобретение знания — труднейшая из всех задач, с какими человек может столкнуться</a:t>
            </a:r>
            <a:r>
              <a:rPr lang="ru-RU">
                <a:solidFill>
                  <a:srgbClr val="99003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ru-RU" sz="2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5102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990000"/>
                </a:solidFill>
              </a:rPr>
              <a:t>-С какими формулами мы познакомились сегодня на уроке?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990000"/>
                </a:solidFill>
              </a:rPr>
              <a:t>-Почему эти формулы называются формулами сокращенного умножения?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990000"/>
                </a:solidFill>
              </a:rPr>
              <a:t>-Чему равен квадрат суммы двух выражений?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990000"/>
                </a:solidFill>
              </a:rPr>
              <a:t>-Чему равен квадрат разности двух выражений? 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990000"/>
                </a:solidFill>
              </a:rPr>
              <a:t>-Как вы думаете, зачем нужны нам эти формулы и стоит ли их запоминать?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800080"/>
                </a:solidFill>
              </a:rPr>
              <a:t>                На уроке мы: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800080"/>
              </a:solidFill>
            </a:endParaRPr>
          </a:p>
        </p:txBody>
      </p:sp>
      <p:pic>
        <p:nvPicPr>
          <p:cNvPr id="10" name="Picture 7" descr="i?id=495299155-6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157788"/>
            <a:ext cx="1468437" cy="1262062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58888" y="692150"/>
            <a:ext cx="2665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6600"/>
                </a:solidFill>
              </a:rPr>
              <a:t>Итог урока</a:t>
            </a:r>
          </a:p>
        </p:txBody>
      </p:sp>
      <p:pic>
        <p:nvPicPr>
          <p:cNvPr id="17416" name="Picture 8" descr="530089321">
            <a:hlinkClick r:id="rId3" tooltip="Просмотры: 688 | Размеры: 69x134, 19.6Kb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527">
            <a:off x="7596188" y="3933825"/>
            <a:ext cx="1381125" cy="1381125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484313" y="4652963"/>
            <a:ext cx="59547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П</a:t>
            </a:r>
            <a:r>
              <a:rPr lang="ru-RU">
                <a:solidFill>
                  <a:schemeClr val="accent2"/>
                </a:solidFill>
              </a:rPr>
              <a:t>овторяли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 </a:t>
            </a:r>
            <a:r>
              <a:rPr lang="ru-RU" b="1">
                <a:solidFill>
                  <a:srgbClr val="990000"/>
                </a:solidFill>
              </a:rPr>
              <a:t>О</a:t>
            </a:r>
            <a:r>
              <a:rPr lang="ru-RU">
                <a:solidFill>
                  <a:schemeClr val="accent2"/>
                </a:solidFill>
              </a:rPr>
              <a:t>шибались,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                                   </a:t>
            </a:r>
            <a:r>
              <a:rPr lang="ru-RU" b="1">
                <a:solidFill>
                  <a:srgbClr val="990000"/>
                </a:solidFill>
              </a:rPr>
              <a:t>Л</a:t>
            </a:r>
            <a:r>
              <a:rPr lang="ru-RU">
                <a:solidFill>
                  <a:schemeClr val="accent2"/>
                </a:solidFill>
              </a:rPr>
              <a:t>атали прорехи в своих знаниях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   </a:t>
            </a:r>
            <a:r>
              <a:rPr lang="ru-RU" b="1">
                <a:solidFill>
                  <a:srgbClr val="990000"/>
                </a:solidFill>
              </a:rPr>
              <a:t>И</a:t>
            </a:r>
            <a:r>
              <a:rPr lang="ru-RU">
                <a:solidFill>
                  <a:schemeClr val="accent2"/>
                </a:solidFill>
              </a:rPr>
              <a:t>сследовали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                          </a:t>
            </a:r>
            <a:r>
              <a:rPr lang="ru-RU" b="1">
                <a:solidFill>
                  <a:srgbClr val="990000"/>
                </a:solidFill>
              </a:rPr>
              <a:t>Н</a:t>
            </a:r>
            <a:r>
              <a:rPr lang="ru-RU">
                <a:solidFill>
                  <a:schemeClr val="accent2"/>
                </a:solidFill>
              </a:rPr>
              <a:t>аходили верное решение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              </a:t>
            </a:r>
            <a:r>
              <a:rPr lang="ru-RU" b="1">
                <a:solidFill>
                  <a:srgbClr val="990000"/>
                </a:solidFill>
              </a:rPr>
              <a:t>О</a:t>
            </a:r>
            <a:r>
              <a:rPr lang="ru-RU">
                <a:solidFill>
                  <a:schemeClr val="accent2"/>
                </a:solidFill>
              </a:rPr>
              <a:t>бучали друг друга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             </a:t>
            </a:r>
            <a:r>
              <a:rPr lang="ru-RU" b="1">
                <a:solidFill>
                  <a:srgbClr val="990000"/>
                </a:solidFill>
              </a:rPr>
              <a:t>М</a:t>
            </a:r>
            <a:r>
              <a:rPr lang="ru-RU">
                <a:solidFill>
                  <a:schemeClr val="accent2"/>
                </a:solidFill>
              </a:rPr>
              <a:t>ыслили!</a:t>
            </a:r>
            <a:r>
              <a:rPr lang="ru-RU"/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76250"/>
            <a:ext cx="5759450" cy="1417638"/>
          </a:xfrm>
        </p:spPr>
        <p:txBody>
          <a:bodyPr/>
          <a:lstStyle/>
          <a:p>
            <a:r>
              <a:rPr lang="ru-RU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Урок прошел… Где оказались вы:</a:t>
            </a:r>
            <a:br>
              <a:rPr lang="ru-RU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трудом понимал</a:t>
            </a:r>
            <a:b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2) На середине подъема (понял)</a:t>
            </a:r>
            <a:b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 Понял и могу сам.</a:t>
            </a:r>
            <a:b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5" name="Picture 5" descr="339149525">
            <a:hlinkClick r:id="rId2" tooltip="Просмотры: 361 | Размеры: 65x107, 13.7Kb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3385044">
            <a:off x="3203575" y="2492375"/>
            <a:ext cx="619125" cy="1066800"/>
          </a:xfrm>
          <a:prstGeom prst="rect">
            <a:avLst/>
          </a:prstGeom>
          <a:noFill/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468313" y="1268413"/>
            <a:ext cx="6911975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468313" y="5516563"/>
            <a:ext cx="81359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6330" name="Picture 10" descr="385880406">
            <a:hlinkClick r:id="rId4" tooltip="Просмотры: 645 | Размеры: 113x147, 5.2Kb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5096460">
            <a:off x="0" y="4221163"/>
            <a:ext cx="1076325" cy="1400175"/>
          </a:xfrm>
          <a:prstGeom prst="rect">
            <a:avLst/>
          </a:prstGeom>
          <a:noFill/>
        </p:spPr>
      </p:pic>
      <p:pic>
        <p:nvPicPr>
          <p:cNvPr id="56332" name="Picture 12" descr="339149525">
            <a:hlinkClick r:id="rId2" tooltip="Просмотры: 361 | Размеры: 65x107, 13.7Kb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3385044">
            <a:off x="6084888" y="692150"/>
            <a:ext cx="61912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4821" name="Picture 5" descr="колокольчи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916113"/>
            <a:ext cx="21510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4248150" cy="2155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4827" name="Picture 11" descr="b9e14a88aa0d547095dddd8e629c64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92600"/>
            <a:ext cx="2857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507412" cy="5865813"/>
          </a:xfrm>
        </p:spPr>
        <p:txBody>
          <a:bodyPr/>
          <a:lstStyle/>
          <a:p>
            <a:r>
              <a:rPr lang="ru-RU" sz="2400">
                <a:solidFill>
                  <a:srgbClr val="660066"/>
                </a:solidFill>
              </a:rPr>
              <a:t>В С П О М Н И действия с многочленами</a:t>
            </a:r>
          </a:p>
        </p:txBody>
      </p:sp>
      <p:sp>
        <p:nvSpPr>
          <p:cNvPr id="63492" name="Oval 4" descr="Букет"/>
          <p:cNvSpPr>
            <a:spLocks noChangeArrowheads="1"/>
          </p:cNvSpPr>
          <p:nvPr/>
        </p:nvSpPr>
        <p:spPr bwMode="auto">
          <a:xfrm>
            <a:off x="3419475" y="3068638"/>
            <a:ext cx="2520950" cy="1223962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CC3300"/>
                </a:solidFill>
              </a:rPr>
              <a:t>Многочлен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3492500" y="1125538"/>
            <a:ext cx="2087563" cy="1223962"/>
          </a:xfrm>
          <a:prstGeom prst="ellipse">
            <a:avLst/>
          </a:prstGeom>
          <a:gradFill rotWithShape="1">
            <a:gsLst>
              <a:gs pos="0">
                <a:srgbClr val="99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Сложение и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вычитание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многочленов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011863" y="1916113"/>
            <a:ext cx="2520950" cy="1008062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Умножение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многочлена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на многочлен</a:t>
            </a: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6443663" y="4076700"/>
            <a:ext cx="2520950" cy="12239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3635375" y="4868863"/>
            <a:ext cx="2520950" cy="122396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684213" y="3789363"/>
            <a:ext cx="2520950" cy="12954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Запись многочлена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в стандартном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виде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755650" y="2060575"/>
            <a:ext cx="2520950" cy="122396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Умножение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многочлена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 на одночлен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 flipV="1">
            <a:off x="4572000" y="4292600"/>
            <a:ext cx="0" cy="57626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 flipV="1">
            <a:off x="4427538" y="2349500"/>
            <a:ext cx="144462" cy="7191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V="1">
            <a:off x="5724525" y="2708275"/>
            <a:ext cx="503238" cy="57626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940425" y="3716338"/>
            <a:ext cx="936625" cy="50482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3059113" y="2997200"/>
            <a:ext cx="431800" cy="4318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3132138" y="3933825"/>
            <a:ext cx="360362" cy="3587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501" grpId="0" animBg="1"/>
      <p:bldP spid="63505" grpId="0" animBg="1"/>
      <p:bldP spid="63506" grpId="0" animBg="1"/>
      <p:bldP spid="63507" grpId="0" animBg="1"/>
      <p:bldP spid="63508" grpId="0" animBg="1"/>
      <p:bldP spid="635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50825" y="404813"/>
            <a:ext cx="2447925" cy="1008062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lin ang="18900000" scaled="1"/>
          </a:gradFill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990033"/>
                </a:solidFill>
              </a:rPr>
              <a:t>Повтори</a:t>
            </a:r>
          </a:p>
        </p:txBody>
      </p:sp>
      <p:pic>
        <p:nvPicPr>
          <p:cNvPr id="9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652963"/>
            <a:ext cx="1943100" cy="2036762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63938" y="2781300"/>
            <a:ext cx="2232025" cy="10080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path path="rect">
              <a:fillToRect r="100000" b="100000"/>
            </a:path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Прочитайте </a:t>
            </a:r>
          </a:p>
          <a:p>
            <a:pPr algn="ctr"/>
            <a:r>
              <a:rPr lang="ru-RU"/>
              <a:t>выражение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843213" y="1268413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a + b</a:t>
            </a:r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227763" y="1557338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6877050" y="3213100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148263" y="4797425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124075" y="4868863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2 x y</a:t>
            </a:r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539750" y="3357563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x - y</a:t>
            </a:r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611188" y="2060575"/>
            <a:ext cx="1943100" cy="720725"/>
          </a:xfrm>
          <a:prstGeom prst="cloudCallout">
            <a:avLst>
              <a:gd name="adj1" fmla="val -45343"/>
              <a:gd name="adj2" fmla="val 70046"/>
            </a:avLst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18900000" scaled="1"/>
          </a:gradFill>
          <a:ln w="9525">
            <a:solidFill>
              <a:srgbClr val="9933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>
            <p:ph idx="1"/>
          </p:nvPr>
        </p:nvGraphicFramePr>
        <p:xfrm>
          <a:off x="900113" y="2205038"/>
          <a:ext cx="1463675" cy="422275"/>
        </p:xfrm>
        <a:graphic>
          <a:graphicData uri="http://schemas.openxmlformats.org/presentationml/2006/ole">
            <p:oleObj spid="_x0000_s4113" name="Формула" r:id="rId4" imgW="507960" imgH="190440" progId="Equation.3">
              <p:embed/>
            </p:oleObj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6443663" y="1628775"/>
          <a:ext cx="1390650" cy="508000"/>
        </p:xfrm>
        <a:graphic>
          <a:graphicData uri="http://schemas.openxmlformats.org/presentationml/2006/ole">
            <p:oleObj spid="_x0000_s4116" name="Формула" r:id="rId5" imgW="482400" imgH="228600" progId="Equation.3">
              <p:embed/>
            </p:oleObj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5435600" y="4941888"/>
          <a:ext cx="1279525" cy="449262"/>
        </p:xfrm>
        <a:graphic>
          <a:graphicData uri="http://schemas.openxmlformats.org/presentationml/2006/ole">
            <p:oleObj spid="_x0000_s4117" name="Формула" r:id="rId6" imgW="444240" imgH="203040" progId="Equation.3">
              <p:embed/>
            </p:oleObj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7235825" y="3357563"/>
          <a:ext cx="1354138" cy="508000"/>
        </p:xfrm>
        <a:graphic>
          <a:graphicData uri="http://schemas.openxmlformats.org/presentationml/2006/ole">
            <p:oleObj spid="_x0000_s4118" name="Формула" r:id="rId7" imgW="469800" imgH="228600" progId="Equation.3">
              <p:embed/>
            </p:oleObj>
          </a:graphicData>
        </a:graphic>
      </p:graphicFrame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3924300" y="1989138"/>
            <a:ext cx="360363" cy="7191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V="1">
            <a:off x="5795963" y="2276475"/>
            <a:ext cx="1008062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5795963" y="3573463"/>
            <a:ext cx="1081087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5364163" y="4076700"/>
            <a:ext cx="431800" cy="7921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>
            <a:off x="3635375" y="4076700"/>
            <a:ext cx="649288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 flipH="1" flipV="1">
            <a:off x="2411413" y="3789363"/>
            <a:ext cx="1079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H="1" flipV="1">
            <a:off x="2555875" y="2420938"/>
            <a:ext cx="9366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/>
          <p:cNvSpPr>
            <a:spLocks noChangeArrowheads="1"/>
          </p:cNvSpPr>
          <p:nvPr>
            <p:ph type="title" sz="quarter"/>
          </p:nvPr>
        </p:nvSpPr>
        <p:spPr>
          <a:xfrm>
            <a:off x="2339975" y="260350"/>
            <a:ext cx="3816350" cy="865188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lin ang="18900000" scaled="1"/>
          </a:gradFill>
          <a:ln>
            <a:solidFill>
              <a:srgbClr val="333399"/>
            </a:solidFill>
            <a:round/>
          </a:ln>
        </p:spPr>
        <p:txBody>
          <a:bodyPr/>
          <a:lstStyle/>
          <a:p>
            <a:r>
              <a:rPr lang="ru-RU" sz="4000">
                <a:solidFill>
                  <a:srgbClr val="990000"/>
                </a:solidFill>
              </a:rPr>
              <a:t>Повторение</a:t>
            </a:r>
          </a:p>
        </p:txBody>
      </p:sp>
      <p:pic>
        <p:nvPicPr>
          <p:cNvPr id="9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52963"/>
            <a:ext cx="1511300" cy="2036762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87900" y="1989138"/>
            <a:ext cx="4105275" cy="39592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solidFill>
                <a:srgbClr val="660066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580063" y="27082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812088" y="29972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>
            <p:ph sz="quarter" idx="4"/>
          </p:nvPr>
        </p:nvGraphicFramePr>
        <p:xfrm>
          <a:off x="8027988" y="2852738"/>
          <a:ext cx="865187" cy="574675"/>
        </p:xfrm>
        <a:graphic>
          <a:graphicData uri="http://schemas.openxmlformats.org/presentationml/2006/ole">
            <p:oleObj spid="_x0000_s5141" name="Формула" r:id="rId4" imgW="330120" imgH="203040" progId="Equation.3">
              <p:embed/>
            </p:oleObj>
          </a:graphicData>
        </a:graphic>
      </p:graphicFrame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5003800" y="37163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146" name="Object 26"/>
          <p:cNvGraphicFramePr>
            <a:graphicFrameLocks noChangeAspect="1"/>
          </p:cNvGraphicFramePr>
          <p:nvPr/>
        </p:nvGraphicFramePr>
        <p:xfrm>
          <a:off x="5364163" y="5229225"/>
          <a:ext cx="1152525" cy="768350"/>
        </p:xfrm>
        <a:graphic>
          <a:graphicData uri="http://schemas.openxmlformats.org/presentationml/2006/ole">
            <p:oleObj spid="_x0000_s5146" name="Формула" r:id="rId5" imgW="304560" imgH="203040" progId="Equation.3">
              <p:embed/>
            </p:oleObj>
          </a:graphicData>
        </a:graphic>
      </p:graphicFrame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7667625" y="5302250"/>
          <a:ext cx="1152525" cy="584200"/>
        </p:xfrm>
        <a:graphic>
          <a:graphicData uri="http://schemas.openxmlformats.org/presentationml/2006/ole">
            <p:oleObj spid="_x0000_s5147" name="Формула" r:id="rId6" imgW="457200" imgH="203040" progId="Equation.3">
              <p:embed/>
            </p:oleObj>
          </a:graphicData>
        </a:graphic>
      </p:graphicFrame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6804025" y="2276475"/>
          <a:ext cx="1081088" cy="647700"/>
        </p:xfrm>
        <a:graphic>
          <a:graphicData uri="http://schemas.openxmlformats.org/presentationml/2006/ole">
            <p:oleObj spid="_x0000_s5148" name="Формула" r:id="rId7" imgW="330120" imgH="203040" progId="Equation.3">
              <p:embed/>
            </p:oleObj>
          </a:graphicData>
        </a:graphic>
      </p:graphicFrame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6156325" y="3644900"/>
            <a:ext cx="2232025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660066"/>
                </a:solidFill>
              </a:rPr>
              <a:t>Представьте</a:t>
            </a:r>
          </a:p>
          <a:p>
            <a:pPr algn="ctr"/>
            <a:r>
              <a:rPr lang="ru-RU">
                <a:solidFill>
                  <a:srgbClr val="660066"/>
                </a:solidFill>
              </a:rPr>
              <a:t> в виде</a:t>
            </a:r>
          </a:p>
          <a:p>
            <a:pPr algn="ctr"/>
            <a:r>
              <a:rPr lang="ru-RU">
                <a:solidFill>
                  <a:srgbClr val="660066"/>
                </a:solidFill>
              </a:rPr>
              <a:t> квадрата</a:t>
            </a:r>
          </a:p>
          <a:p>
            <a:pPr algn="ctr"/>
            <a:endParaRPr lang="ru-RU"/>
          </a:p>
        </p:txBody>
      </p:sp>
      <p:graphicFrame>
        <p:nvGraphicFramePr>
          <p:cNvPr id="5150" name="Object 30"/>
          <p:cNvGraphicFramePr>
            <a:graphicFrameLocks noChangeAspect="1"/>
          </p:cNvGraphicFramePr>
          <p:nvPr/>
        </p:nvGraphicFramePr>
        <p:xfrm>
          <a:off x="4932363" y="3429000"/>
          <a:ext cx="574675" cy="503238"/>
        </p:xfrm>
        <a:graphic>
          <a:graphicData uri="http://schemas.openxmlformats.org/presentationml/2006/ole">
            <p:oleObj spid="_x0000_s5150" name="Формула" r:id="rId8" imgW="203040" imgH="177480" progId="Equation.3">
              <p:embed/>
            </p:oleObj>
          </a:graphicData>
        </a:graphic>
      </p:graphicFrame>
      <p:sp>
        <p:nvSpPr>
          <p:cNvPr id="5152" name="AutoShape 32"/>
          <p:cNvSpPr>
            <a:spLocks noChangeArrowheads="1"/>
          </p:cNvSpPr>
          <p:nvPr/>
        </p:nvSpPr>
        <p:spPr bwMode="auto">
          <a:xfrm rot="8353002">
            <a:off x="6156325" y="3068638"/>
            <a:ext cx="87313" cy="720725"/>
          </a:xfrm>
          <a:prstGeom prst="downArrow">
            <a:avLst>
              <a:gd name="adj1" fmla="val 50000"/>
              <a:gd name="adj2" fmla="val 206362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9768901">
            <a:off x="7235825" y="2852738"/>
            <a:ext cx="69850" cy="704850"/>
          </a:xfrm>
          <a:prstGeom prst="downArrow">
            <a:avLst>
              <a:gd name="adj1" fmla="val 50000"/>
              <a:gd name="adj2" fmla="val 252273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7" name="AutoShape 37"/>
          <p:cNvSpPr>
            <a:spLocks noChangeArrowheads="1"/>
          </p:cNvSpPr>
          <p:nvPr/>
        </p:nvSpPr>
        <p:spPr bwMode="auto">
          <a:xfrm rot="12783371">
            <a:off x="8243888" y="3429000"/>
            <a:ext cx="85725" cy="495300"/>
          </a:xfrm>
          <a:prstGeom prst="downArrow">
            <a:avLst>
              <a:gd name="adj1" fmla="val 50000"/>
              <a:gd name="adj2" fmla="val 144444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0" name="AutoShape 40"/>
          <p:cNvSpPr>
            <a:spLocks noChangeArrowheads="1"/>
          </p:cNvSpPr>
          <p:nvPr/>
        </p:nvSpPr>
        <p:spPr bwMode="auto">
          <a:xfrm rot="-1466390">
            <a:off x="8316913" y="4652963"/>
            <a:ext cx="69850" cy="633412"/>
          </a:xfrm>
          <a:prstGeom prst="downArrow">
            <a:avLst>
              <a:gd name="adj1" fmla="val 50000"/>
              <a:gd name="adj2" fmla="val 226704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1" name="AutoShape 41"/>
          <p:cNvSpPr>
            <a:spLocks noChangeArrowheads="1"/>
          </p:cNvSpPr>
          <p:nvPr/>
        </p:nvSpPr>
        <p:spPr bwMode="auto">
          <a:xfrm rot="1924829" flipH="1">
            <a:off x="6300788" y="4724400"/>
            <a:ext cx="82550" cy="715963"/>
          </a:xfrm>
          <a:prstGeom prst="downArrow">
            <a:avLst>
              <a:gd name="adj1" fmla="val 50000"/>
              <a:gd name="adj2" fmla="val 21682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63" name="AutoShape 43"/>
          <p:cNvSpPr>
            <a:spLocks noChangeArrowheads="1"/>
          </p:cNvSpPr>
          <p:nvPr/>
        </p:nvSpPr>
        <p:spPr bwMode="auto">
          <a:xfrm rot="6858523">
            <a:off x="5716588" y="3795712"/>
            <a:ext cx="71438" cy="633413"/>
          </a:xfrm>
          <a:prstGeom prst="downArrow">
            <a:avLst>
              <a:gd name="adj1" fmla="val 50000"/>
              <a:gd name="adj2" fmla="val 221665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8"/>
          <p:cNvGraphicFramePr/>
          <p:nvPr/>
        </p:nvGraphicFramePr>
        <p:xfrm>
          <a:off x="532" y="1102012"/>
          <a:ext cx="6405779" cy="422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539750" y="2924175"/>
            <a:ext cx="25923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Найдите квадраты</a:t>
            </a:r>
          </a:p>
          <a:p>
            <a:r>
              <a:rPr lang="ru-RU" b="1"/>
              <a:t>выражений</a:t>
            </a:r>
          </a:p>
          <a:p>
            <a:endParaRPr lang="ru-RU" b="1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5292725" y="2349500"/>
            <a:ext cx="719138" cy="574675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5" name="Freeform 55"/>
          <p:cNvSpPr>
            <a:spLocks/>
          </p:cNvSpPr>
          <p:nvPr/>
        </p:nvSpPr>
        <p:spPr bwMode="auto">
          <a:xfrm rot="10668756">
            <a:off x="5508625" y="2565400"/>
            <a:ext cx="792163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36" y="45"/>
              </a:cxn>
              <a:cxn ang="0">
                <a:pos x="499" y="135"/>
              </a:cxn>
            </a:cxnLst>
            <a:rect l="0" t="0" r="r" b="b"/>
            <a:pathLst>
              <a:path w="499" h="408">
                <a:moveTo>
                  <a:pt x="0" y="408"/>
                </a:moveTo>
                <a:cubicBezTo>
                  <a:pt x="26" y="249"/>
                  <a:pt x="53" y="90"/>
                  <a:pt x="136" y="45"/>
                </a:cubicBezTo>
                <a:cubicBezTo>
                  <a:pt x="219" y="0"/>
                  <a:pt x="359" y="67"/>
                  <a:pt x="499" y="135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>
            <a:off x="2843213" y="981075"/>
            <a:ext cx="288925" cy="287338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2" grpId="0"/>
      <p:bldP spid="5149" grpId="0" animBg="1"/>
      <p:bldP spid="5152" grpId="0" animBg="1"/>
      <p:bldP spid="5154" grpId="0" animBg="1"/>
      <p:bldP spid="5157" grpId="0" animBg="1"/>
      <p:bldP spid="5160" grpId="0" animBg="1"/>
      <p:bldP spid="5161" grpId="0" animBg="1"/>
      <p:bldP spid="5163" grpId="0" animBg="1"/>
      <p:bldGraphic spid="2" grpId="0">
        <p:bldAsOne/>
      </p:bldGraphic>
      <p:bldP spid="5173" grpId="0" animBg="1"/>
      <p:bldP spid="5173" grpId="1" animBg="1"/>
      <p:bldP spid="5175" grpId="0" animBg="1"/>
      <p:bldP spid="5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rrowheads="1"/>
          </p:cNvSpPr>
          <p:nvPr/>
        </p:nvSpPr>
        <p:spPr bwMode="auto">
          <a:xfrm>
            <a:off x="5219700" y="4149725"/>
            <a:ext cx="3529013" cy="1128713"/>
          </a:xfrm>
          <a:prstGeom prst="ellipse">
            <a:avLst/>
          </a:prstGeom>
          <a:gradFill rotWithShape="1">
            <a:gsLst>
              <a:gs pos="0">
                <a:srgbClr val="4BACC6"/>
              </a:gs>
              <a:gs pos="100000">
                <a:srgbClr val="FFFFFF"/>
              </a:gs>
            </a:gsLst>
            <a:lin ang="0" scaled="1"/>
          </a:gradFill>
          <a:ln w="38100" algn="ctr">
            <a:solidFill>
              <a:srgbClr val="33CCCC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Перемножьте многочлены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308850" y="5300663"/>
            <a:ext cx="647700" cy="6492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Блок-схема: знак завершения 8"/>
          <p:cNvSpPr>
            <a:spLocks noChangeArrowheads="1"/>
          </p:cNvSpPr>
          <p:nvPr/>
        </p:nvSpPr>
        <p:spPr bwMode="auto">
          <a:xfrm>
            <a:off x="6335713" y="5949950"/>
            <a:ext cx="2808287" cy="720725"/>
          </a:xfrm>
          <a:prstGeom prst="flowChartTerminator">
            <a:avLst/>
          </a:prstGeom>
          <a:gradFill rotWithShape="1">
            <a:gsLst>
              <a:gs pos="0">
                <a:srgbClr val="4BACC6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38100" algn="ctr">
            <a:solidFill>
              <a:srgbClr val="33CC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( 3 – </a:t>
            </a:r>
            <a:r>
              <a:rPr lang="en-US" sz="2400" b="1">
                <a:solidFill>
                  <a:srgbClr val="002060"/>
                </a:solidFill>
              </a:rPr>
              <a:t>c</a:t>
            </a:r>
            <a:r>
              <a:rPr lang="ru-RU" sz="2400" b="1">
                <a:solidFill>
                  <a:srgbClr val="002060"/>
                </a:solidFill>
              </a:rPr>
              <a:t>) · (4 + </a:t>
            </a:r>
            <a:r>
              <a:rPr lang="en-US" sz="2400" b="1">
                <a:solidFill>
                  <a:srgbClr val="002060"/>
                </a:solidFill>
              </a:rPr>
              <a:t>b</a:t>
            </a:r>
            <a:r>
              <a:rPr lang="ru-RU" sz="2400" b="1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sz="2400" b="1">
              <a:solidFill>
                <a:srgbClr val="002060"/>
              </a:solidFill>
              <a:latin typeface="Lucida Sans Unicode" pitchFamily="34" charset="0"/>
            </a:endParaRPr>
          </a:p>
          <a:p>
            <a:pPr algn="ctr"/>
            <a:endParaRPr lang="ru-RU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Блок-схема: знак завершения 8"/>
          <p:cNvSpPr>
            <a:spLocks noChangeArrowheads="1"/>
          </p:cNvSpPr>
          <p:nvPr/>
        </p:nvSpPr>
        <p:spPr bwMode="auto">
          <a:xfrm>
            <a:off x="2916238" y="5949950"/>
            <a:ext cx="2808287" cy="720725"/>
          </a:xfrm>
          <a:prstGeom prst="flowChartTerminator">
            <a:avLst/>
          </a:prstGeom>
          <a:gradFill rotWithShape="1">
            <a:gsLst>
              <a:gs pos="0">
                <a:srgbClr val="4BACC6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38100" algn="ctr">
            <a:solidFill>
              <a:srgbClr val="33CC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endParaRPr lang="ru-RU" sz="2400" b="1">
              <a:solidFill>
                <a:srgbClr val="002060"/>
              </a:solidFill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(</a:t>
            </a:r>
            <a:r>
              <a:rPr lang="ru-RU" sz="2400" b="1">
                <a:solidFill>
                  <a:srgbClr val="002060"/>
                </a:solidFill>
              </a:rPr>
              <a:t>х+2) </a:t>
            </a:r>
            <a:r>
              <a:rPr lang="el-GR" sz="2400" b="1">
                <a:solidFill>
                  <a:srgbClr val="002060"/>
                </a:solidFill>
              </a:rPr>
              <a:t>·</a:t>
            </a:r>
            <a:r>
              <a:rPr lang="ru-RU" sz="2400" b="1">
                <a:solidFill>
                  <a:srgbClr val="002060"/>
                </a:solidFill>
              </a:rPr>
              <a:t>(у -2)</a:t>
            </a:r>
            <a:endParaRPr lang="el-GR" sz="2400" b="1">
              <a:solidFill>
                <a:srgbClr val="002060"/>
              </a:solidFill>
            </a:endParaRPr>
          </a:p>
          <a:p>
            <a:pPr algn="ctr"/>
            <a:endParaRPr lang="ru-RU" sz="2400" b="1">
              <a:solidFill>
                <a:srgbClr val="002060"/>
              </a:solidFill>
              <a:latin typeface="Lucida Sans Unicode" pitchFamily="34" charset="0"/>
            </a:endParaRPr>
          </a:p>
          <a:p>
            <a:pPr algn="ctr"/>
            <a:endParaRPr lang="ru-RU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11188" y="188913"/>
            <a:ext cx="4537075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660066"/>
                </a:solidFill>
              </a:rPr>
              <a:t>Найти удвоенное</a:t>
            </a:r>
          </a:p>
          <a:p>
            <a:pPr algn="ctr"/>
            <a:r>
              <a:rPr lang="ru-RU" sz="2000">
                <a:solidFill>
                  <a:srgbClr val="660066"/>
                </a:solidFill>
              </a:rPr>
              <a:t> произведение выражений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68313" y="1844675"/>
            <a:ext cx="2089150" cy="6477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99"/>
                </a:solidFill>
              </a:rPr>
              <a:t>а и </a:t>
            </a:r>
            <a:r>
              <a:rPr lang="en-US" sz="2400">
                <a:solidFill>
                  <a:srgbClr val="000099"/>
                </a:solidFill>
              </a:rPr>
              <a:t>b</a:t>
            </a:r>
            <a:r>
              <a:rPr lang="ru-RU"/>
              <a:t> 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2916238" y="2060575"/>
            <a:ext cx="2016125" cy="72072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99"/>
                </a:solidFill>
              </a:rPr>
              <a:t>0</a:t>
            </a:r>
            <a:r>
              <a:rPr lang="ru-RU" sz="2400">
                <a:solidFill>
                  <a:srgbClr val="000099"/>
                </a:solidFill>
              </a:rPr>
              <a:t>, 5у  и  6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5940425" y="1844675"/>
            <a:ext cx="2519363" cy="79216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99"/>
                </a:solidFill>
              </a:rPr>
              <a:t>3</a:t>
            </a:r>
            <a:r>
              <a:rPr lang="en-US" sz="2400">
                <a:solidFill>
                  <a:srgbClr val="000099"/>
                </a:solidFill>
              </a:rPr>
              <a:t>b  </a:t>
            </a:r>
            <a:r>
              <a:rPr lang="ru-RU" sz="2400">
                <a:solidFill>
                  <a:srgbClr val="000099"/>
                </a:solidFill>
              </a:rPr>
              <a:t>и   - 5с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6372225" y="692150"/>
            <a:ext cx="2232025" cy="6477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000099"/>
                </a:solidFill>
              </a:rPr>
              <a:t>0,4х  и</a:t>
            </a:r>
            <a:r>
              <a:rPr lang="ru-RU"/>
              <a:t>  </a:t>
            </a: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3924300" y="1125538"/>
            <a:ext cx="215900" cy="8636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5148263" y="908050"/>
            <a:ext cx="936625" cy="10080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5219700" y="620713"/>
            <a:ext cx="1152525" cy="3603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167" name="Object 23"/>
          <p:cNvGraphicFramePr>
            <a:graphicFrameLocks noChangeAspect="1"/>
          </p:cNvGraphicFramePr>
          <p:nvPr>
            <p:ph/>
          </p:nvPr>
        </p:nvGraphicFramePr>
        <p:xfrm>
          <a:off x="7956550" y="765175"/>
          <a:ext cx="425450" cy="436563"/>
        </p:xfrm>
        <a:graphic>
          <a:graphicData uri="http://schemas.openxmlformats.org/presentationml/2006/ole">
            <p:oleObj spid="_x0000_s6167" name="Формула" r:id="rId3" imgW="253800" imgH="203040" progId="Equation.3">
              <p:embed/>
            </p:oleObj>
          </a:graphicData>
        </a:graphic>
      </p:graphicFrame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1331913" y="1052513"/>
            <a:ext cx="792162" cy="7921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" name="Picture 6" descr="X6CAM0PTEVCAA5021CCAJE6NI0CA5HK3S1CAF32451CA5D0JHICASUU6EYCA3DZ7TICAWJ0E38CABBGFNFCA2RBTTPCAHMWCMZCA8B75BKCALS8FZCCAG26H9JCA6PC1GQCA8AZQ3ICAUNJMYZCA0HW321CA3402S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1763713" cy="1657350"/>
          </a:xfrm>
          <a:prstGeom prst="rect">
            <a:avLst/>
          </a:prstGeom>
          <a:noFill/>
        </p:spPr>
      </p:pic>
      <p:sp>
        <p:nvSpPr>
          <p:cNvPr id="6172" name="Line 28"/>
          <p:cNvSpPr>
            <a:spLocks noChangeShapeType="1"/>
          </p:cNvSpPr>
          <p:nvPr/>
        </p:nvSpPr>
        <p:spPr bwMode="auto">
          <a:xfrm flipH="1">
            <a:off x="5076825" y="5229225"/>
            <a:ext cx="1008063" cy="6477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53" grpId="0" animBg="1"/>
      <p:bldP spid="9" grpId="0" animBg="1"/>
      <p:bldP spid="3" grpId="0" animBg="1"/>
      <p:bldP spid="6164" grpId="0" animBg="1"/>
      <p:bldP spid="6165" grpId="0" animBg="1"/>
      <p:bldP spid="6166" grpId="0" animBg="1"/>
      <p:bldP spid="6169" grpId="0" animBg="1"/>
      <p:bldP spid="6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Rectangle 200"/>
          <p:cNvSpPr>
            <a:spLocks noChangeArrowheads="1"/>
          </p:cNvSpPr>
          <p:nvPr/>
        </p:nvSpPr>
        <p:spPr bwMode="auto">
          <a:xfrm>
            <a:off x="4643438" y="2565400"/>
            <a:ext cx="288925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0" name="Oval 198"/>
          <p:cNvSpPr>
            <a:spLocks noChangeArrowheads="1"/>
          </p:cNvSpPr>
          <p:nvPr/>
        </p:nvSpPr>
        <p:spPr bwMode="auto">
          <a:xfrm>
            <a:off x="827088" y="2420938"/>
            <a:ext cx="287337" cy="50323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41" name="Rectangle 49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rgbClr val="660066"/>
                </a:solidFill>
              </a:rPr>
              <a:t>Упростите выражение:</a:t>
            </a:r>
            <a:br>
              <a:rPr lang="ru-RU" sz="2800">
                <a:solidFill>
                  <a:srgbClr val="660066"/>
                </a:solidFill>
              </a:rPr>
            </a:br>
            <a:r>
              <a:rPr lang="ru-RU" sz="24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(результат разместите в таблицу)</a:t>
            </a:r>
          </a:p>
        </p:txBody>
      </p:sp>
      <p:graphicFrame>
        <p:nvGraphicFramePr>
          <p:cNvPr id="8202" name="Rectangle 10"/>
          <p:cNvGraphicFramePr>
            <a:graphicFrameLocks/>
          </p:cNvGraphicFramePr>
          <p:nvPr>
            <p:ph sz="half" idx="1"/>
          </p:nvPr>
        </p:nvGraphicFramePr>
        <p:xfrm>
          <a:off x="457200" y="2516188"/>
          <a:ext cx="4038600" cy="2692400"/>
        </p:xfrm>
        <a:graphic>
          <a:graphicData uri="http://schemas.openxmlformats.org/presentationml/2006/ole">
            <p:oleObj spid="_x0000_s8202" name="Формула" r:id="rId3" imgW="0" imgH="0" progId="Equation.3">
              <p:embed/>
            </p:oleObj>
          </a:graphicData>
        </a:graphic>
      </p:graphicFrame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900113" y="2492375"/>
            <a:ext cx="5113337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1 вариант</a:t>
            </a:r>
          </a:p>
          <a:p>
            <a:endParaRPr lang="ru-RU" b="1"/>
          </a:p>
          <a:p>
            <a:r>
              <a:rPr lang="ru-RU"/>
              <a:t>(</a:t>
            </a:r>
            <a:r>
              <a:rPr lang="en-US"/>
              <a:t>y</a:t>
            </a:r>
            <a:r>
              <a:rPr lang="ru-RU"/>
              <a:t> + </a:t>
            </a:r>
            <a:r>
              <a:rPr lang="en-US"/>
              <a:t>b</a:t>
            </a:r>
            <a:r>
              <a:rPr lang="ru-RU"/>
              <a:t>) (</a:t>
            </a:r>
            <a:r>
              <a:rPr lang="en-US"/>
              <a:t>y </a:t>
            </a:r>
            <a:r>
              <a:rPr lang="ru-RU"/>
              <a:t>+</a:t>
            </a:r>
            <a:r>
              <a:rPr lang="en-US"/>
              <a:t>b</a:t>
            </a:r>
            <a:r>
              <a:rPr lang="ru-RU"/>
              <a:t>)</a:t>
            </a:r>
          </a:p>
          <a:p>
            <a:endParaRPr lang="ru-RU"/>
          </a:p>
          <a:p>
            <a:r>
              <a:rPr lang="ru-RU"/>
              <a:t> (с + </a:t>
            </a:r>
            <a:r>
              <a:rPr lang="en-US"/>
              <a:t>d</a:t>
            </a:r>
            <a:r>
              <a:rPr lang="ru-RU"/>
              <a:t> ) (</a:t>
            </a:r>
            <a:r>
              <a:rPr lang="en-US"/>
              <a:t>c</a:t>
            </a:r>
            <a:r>
              <a:rPr lang="ru-RU"/>
              <a:t> +</a:t>
            </a:r>
            <a:r>
              <a:rPr lang="en-US"/>
              <a:t>d</a:t>
            </a:r>
            <a:r>
              <a:rPr lang="ru-RU"/>
              <a:t>)</a:t>
            </a:r>
          </a:p>
          <a:p>
            <a:endParaRPr lang="ru-RU"/>
          </a:p>
          <a:p>
            <a:r>
              <a:rPr lang="ru-RU"/>
              <a:t>(х + 2) (х+2)</a:t>
            </a:r>
            <a:endParaRPr lang="ru-RU" b="1"/>
          </a:p>
          <a:p>
            <a:endParaRPr lang="ru-RU" b="1"/>
          </a:p>
          <a:p>
            <a:endParaRPr lang="ru-RU" b="1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643438" y="2565400"/>
            <a:ext cx="38703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2 вариант</a:t>
            </a:r>
          </a:p>
          <a:p>
            <a:endParaRPr lang="ru-RU" b="1"/>
          </a:p>
          <a:p>
            <a:r>
              <a:rPr lang="ru-RU"/>
              <a:t>(</a:t>
            </a:r>
            <a:r>
              <a:rPr lang="en-US"/>
              <a:t>x</a:t>
            </a:r>
            <a:r>
              <a:rPr lang="ru-RU"/>
              <a:t> – </a:t>
            </a:r>
            <a:r>
              <a:rPr lang="en-US"/>
              <a:t>y</a:t>
            </a:r>
            <a:r>
              <a:rPr lang="ru-RU"/>
              <a:t>) (</a:t>
            </a:r>
            <a:r>
              <a:rPr lang="en-US"/>
              <a:t>x</a:t>
            </a:r>
            <a:r>
              <a:rPr lang="ru-RU"/>
              <a:t> – </a:t>
            </a:r>
            <a:r>
              <a:rPr lang="en-US"/>
              <a:t>y</a:t>
            </a:r>
            <a:r>
              <a:rPr lang="ru-RU"/>
              <a:t>)</a:t>
            </a:r>
          </a:p>
          <a:p>
            <a:endParaRPr lang="ru-RU"/>
          </a:p>
          <a:p>
            <a:r>
              <a:rPr lang="ru-RU"/>
              <a:t>(</a:t>
            </a:r>
            <a:r>
              <a:rPr lang="en-US"/>
              <a:t>m</a:t>
            </a:r>
            <a:r>
              <a:rPr lang="ru-RU"/>
              <a:t> - </a:t>
            </a:r>
            <a:r>
              <a:rPr lang="en-US"/>
              <a:t>n</a:t>
            </a:r>
            <a:r>
              <a:rPr lang="ru-RU"/>
              <a:t>) </a:t>
            </a:r>
            <a:r>
              <a:rPr lang="en-US"/>
              <a:t>(m- n)</a:t>
            </a:r>
            <a:endParaRPr lang="ru-RU"/>
          </a:p>
          <a:p>
            <a:endParaRPr lang="ru-RU"/>
          </a:p>
          <a:p>
            <a:r>
              <a:rPr lang="en-US"/>
              <a:t>(a – 2)</a:t>
            </a:r>
            <a:r>
              <a:rPr lang="ru-RU"/>
              <a:t> </a:t>
            </a:r>
            <a:r>
              <a:rPr lang="en-US"/>
              <a:t>(a – 2)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4" name="Rectangle 154"/>
          <p:cNvSpPr>
            <a:spLocks noChangeArrowheads="1"/>
          </p:cNvSpPr>
          <p:nvPr/>
        </p:nvSpPr>
        <p:spPr bwMode="auto">
          <a:xfrm>
            <a:off x="539750" y="5734050"/>
            <a:ext cx="288925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93" name="Rectangle 153"/>
          <p:cNvSpPr>
            <a:spLocks noChangeArrowheads="1"/>
          </p:cNvSpPr>
          <p:nvPr/>
        </p:nvSpPr>
        <p:spPr bwMode="auto">
          <a:xfrm>
            <a:off x="539750" y="5013325"/>
            <a:ext cx="288925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92" name="Rectangle 152"/>
          <p:cNvSpPr>
            <a:spLocks noChangeArrowheads="1"/>
          </p:cNvSpPr>
          <p:nvPr/>
        </p:nvSpPr>
        <p:spPr bwMode="auto">
          <a:xfrm>
            <a:off x="539750" y="4292600"/>
            <a:ext cx="288925" cy="358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91" name="Oval 151"/>
          <p:cNvSpPr>
            <a:spLocks noChangeArrowheads="1"/>
          </p:cNvSpPr>
          <p:nvPr/>
        </p:nvSpPr>
        <p:spPr bwMode="auto">
          <a:xfrm>
            <a:off x="539750" y="3500438"/>
            <a:ext cx="287338" cy="50323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90" name="Oval 150"/>
          <p:cNvSpPr>
            <a:spLocks noChangeArrowheads="1"/>
          </p:cNvSpPr>
          <p:nvPr/>
        </p:nvSpPr>
        <p:spPr bwMode="auto">
          <a:xfrm>
            <a:off x="539750" y="2781300"/>
            <a:ext cx="287338" cy="50323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88" name="Oval 148"/>
          <p:cNvSpPr>
            <a:spLocks noChangeArrowheads="1"/>
          </p:cNvSpPr>
          <p:nvPr/>
        </p:nvSpPr>
        <p:spPr bwMode="auto">
          <a:xfrm>
            <a:off x="539750" y="2205038"/>
            <a:ext cx="287338" cy="50323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CC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964" name="Rectangle 12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endParaRPr lang="ru-RU" sz="2800"/>
          </a:p>
        </p:txBody>
      </p:sp>
      <p:graphicFrame>
        <p:nvGraphicFramePr>
          <p:cNvPr id="35987" name="Group 147"/>
          <p:cNvGraphicFramePr>
            <a:graphicFrameLocks noGrp="1"/>
          </p:cNvGraphicFramePr>
          <p:nvPr>
            <p:ph sz="half" idx="1"/>
          </p:nvPr>
        </p:nvGraphicFramePr>
        <p:xfrm>
          <a:off x="468313" y="836613"/>
          <a:ext cx="8280400" cy="5472114"/>
        </p:xfrm>
        <a:graphic>
          <a:graphicData uri="http://schemas.openxmlformats.org/drawingml/2006/table">
            <a:tbl>
              <a:tblPr/>
              <a:tblGrid>
                <a:gridCol w="393700"/>
                <a:gridCol w="2216150"/>
                <a:gridCol w="2062162"/>
                <a:gridCol w="3608388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I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II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Запишите в виде степени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(y+b)(y+b)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 +d)(c + d)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 +2)(x +2)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(x – y)(x - y)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(m – n)(m-n)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(a – 2)(a - 2)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52" name="Object 112"/>
          <p:cNvGraphicFramePr>
            <a:graphicFrameLocks noChangeAspect="1"/>
          </p:cNvGraphicFramePr>
          <p:nvPr>
            <p:ph sz="quarter" idx="2"/>
          </p:nvPr>
        </p:nvGraphicFramePr>
        <p:xfrm>
          <a:off x="3419475" y="2133600"/>
          <a:ext cx="1223963" cy="565150"/>
        </p:xfrm>
        <a:graphic>
          <a:graphicData uri="http://schemas.openxmlformats.org/presentationml/2006/ole">
            <p:oleObj spid="_x0000_s35952" name="Формула" r:id="rId3" imgW="495000" imgH="228600" progId="Equation.3">
              <p:embed/>
            </p:oleObj>
          </a:graphicData>
        </a:graphic>
      </p:graphicFrame>
      <p:graphicFrame>
        <p:nvGraphicFramePr>
          <p:cNvPr id="35957" name="Object 117"/>
          <p:cNvGraphicFramePr>
            <a:graphicFrameLocks noChangeAspect="1"/>
          </p:cNvGraphicFramePr>
          <p:nvPr/>
        </p:nvGraphicFramePr>
        <p:xfrm>
          <a:off x="3419475" y="2708275"/>
          <a:ext cx="1400175" cy="663575"/>
        </p:xfrm>
        <a:graphic>
          <a:graphicData uri="http://schemas.openxmlformats.org/presentationml/2006/ole">
            <p:oleObj spid="_x0000_s35957" name="Формула" r:id="rId4" imgW="482400" imgH="228600" progId="Equation.3">
              <p:embed/>
            </p:oleObj>
          </a:graphicData>
        </a:graphic>
      </p:graphicFrame>
      <p:graphicFrame>
        <p:nvGraphicFramePr>
          <p:cNvPr id="35958" name="Object 118"/>
          <p:cNvGraphicFramePr>
            <a:graphicFrameLocks noChangeAspect="1"/>
          </p:cNvGraphicFramePr>
          <p:nvPr/>
        </p:nvGraphicFramePr>
        <p:xfrm>
          <a:off x="3276600" y="3500438"/>
          <a:ext cx="1473200" cy="663575"/>
        </p:xfrm>
        <a:graphic>
          <a:graphicData uri="http://schemas.openxmlformats.org/presentationml/2006/ole">
            <p:oleObj spid="_x0000_s35958" name="Формула" r:id="rId5" imgW="507960" imgH="228600" progId="Equation.3">
              <p:embed/>
            </p:oleObj>
          </a:graphicData>
        </a:graphic>
      </p:graphicFrame>
      <p:graphicFrame>
        <p:nvGraphicFramePr>
          <p:cNvPr id="35959" name="Object 119"/>
          <p:cNvGraphicFramePr>
            <a:graphicFrameLocks noChangeAspect="1"/>
          </p:cNvGraphicFramePr>
          <p:nvPr/>
        </p:nvGraphicFramePr>
        <p:xfrm>
          <a:off x="3419475" y="4221163"/>
          <a:ext cx="1436688" cy="663575"/>
        </p:xfrm>
        <a:graphic>
          <a:graphicData uri="http://schemas.openxmlformats.org/presentationml/2006/ole">
            <p:oleObj spid="_x0000_s35959" name="Формула" r:id="rId6" imgW="495000" imgH="228600" progId="Equation.3">
              <p:embed/>
            </p:oleObj>
          </a:graphicData>
        </a:graphic>
      </p:graphicFrame>
      <p:graphicFrame>
        <p:nvGraphicFramePr>
          <p:cNvPr id="35960" name="Object 120"/>
          <p:cNvGraphicFramePr>
            <a:graphicFrameLocks noChangeAspect="1"/>
          </p:cNvGraphicFramePr>
          <p:nvPr/>
        </p:nvGraphicFramePr>
        <p:xfrm>
          <a:off x="3492500" y="4868863"/>
          <a:ext cx="1546225" cy="663575"/>
        </p:xfrm>
        <a:graphic>
          <a:graphicData uri="http://schemas.openxmlformats.org/presentationml/2006/ole">
            <p:oleObj spid="_x0000_s35960" name="Формула" r:id="rId7" imgW="533160" imgH="228600" progId="Equation.3">
              <p:embed/>
            </p:oleObj>
          </a:graphicData>
        </a:graphic>
      </p:graphicFrame>
      <p:graphicFrame>
        <p:nvGraphicFramePr>
          <p:cNvPr id="35961" name="Object 121"/>
          <p:cNvGraphicFramePr>
            <a:graphicFrameLocks noChangeAspect="1"/>
          </p:cNvGraphicFramePr>
          <p:nvPr/>
        </p:nvGraphicFramePr>
        <p:xfrm>
          <a:off x="3203575" y="5589588"/>
          <a:ext cx="1584325" cy="663575"/>
        </p:xfrm>
        <a:graphic>
          <a:graphicData uri="http://schemas.openxmlformats.org/presentationml/2006/ole">
            <p:oleObj spid="_x0000_s35961" name="Формула" r:id="rId8" imgW="482400" imgH="228600" progId="Equation.3">
              <p:embed/>
            </p:oleObj>
          </a:graphicData>
        </a:graphic>
      </p:graphicFrame>
      <p:graphicFrame>
        <p:nvGraphicFramePr>
          <p:cNvPr id="35963" name="Object 123"/>
          <p:cNvGraphicFramePr>
            <a:graphicFrameLocks noChangeAspect="1"/>
          </p:cNvGraphicFramePr>
          <p:nvPr>
            <p:ph sz="quarter" idx="3"/>
          </p:nvPr>
        </p:nvGraphicFramePr>
        <p:xfrm>
          <a:off x="5724525" y="2133600"/>
          <a:ext cx="2303463" cy="544513"/>
        </p:xfrm>
        <a:graphic>
          <a:graphicData uri="http://schemas.openxmlformats.org/presentationml/2006/ole">
            <p:oleObj spid="_x0000_s35963" name="Формула" r:id="rId9" imgW="838080" imgH="228600" progId="Equation.3">
              <p:embed/>
            </p:oleObj>
          </a:graphicData>
        </a:graphic>
      </p:graphicFrame>
      <p:graphicFrame>
        <p:nvGraphicFramePr>
          <p:cNvPr id="35978" name="Object 138"/>
          <p:cNvGraphicFramePr>
            <a:graphicFrameLocks noChangeAspect="1"/>
          </p:cNvGraphicFramePr>
          <p:nvPr/>
        </p:nvGraphicFramePr>
        <p:xfrm>
          <a:off x="5795963" y="2781300"/>
          <a:ext cx="2305050" cy="484188"/>
        </p:xfrm>
        <a:graphic>
          <a:graphicData uri="http://schemas.openxmlformats.org/presentationml/2006/ole">
            <p:oleObj spid="_x0000_s35978" name="Формула" r:id="rId10" imgW="812520" imgH="203040" progId="Equation.3">
              <p:embed/>
            </p:oleObj>
          </a:graphicData>
        </a:graphic>
      </p:graphicFrame>
      <p:graphicFrame>
        <p:nvGraphicFramePr>
          <p:cNvPr id="35979" name="Object 139"/>
          <p:cNvGraphicFramePr>
            <a:graphicFrameLocks noChangeAspect="1"/>
          </p:cNvGraphicFramePr>
          <p:nvPr/>
        </p:nvGraphicFramePr>
        <p:xfrm>
          <a:off x="5940425" y="3644900"/>
          <a:ext cx="2160588" cy="454025"/>
        </p:xfrm>
        <a:graphic>
          <a:graphicData uri="http://schemas.openxmlformats.org/presentationml/2006/ole">
            <p:oleObj spid="_x0000_s35979" name="Формула" r:id="rId11" imgW="761760" imgH="190440" progId="Equation.3">
              <p:embed/>
            </p:oleObj>
          </a:graphicData>
        </a:graphic>
      </p:graphicFrame>
      <p:graphicFrame>
        <p:nvGraphicFramePr>
          <p:cNvPr id="35980" name="Object 140"/>
          <p:cNvGraphicFramePr>
            <a:graphicFrameLocks noChangeAspect="1"/>
          </p:cNvGraphicFramePr>
          <p:nvPr/>
        </p:nvGraphicFramePr>
        <p:xfrm>
          <a:off x="5940425" y="4292600"/>
          <a:ext cx="1993900" cy="544513"/>
        </p:xfrm>
        <a:graphic>
          <a:graphicData uri="http://schemas.openxmlformats.org/presentationml/2006/ole">
            <p:oleObj spid="_x0000_s35980" name="Формула" r:id="rId12" imgW="838080" imgH="228600" progId="Equation.3">
              <p:embed/>
            </p:oleObj>
          </a:graphicData>
        </a:graphic>
      </p:graphicFrame>
      <p:graphicFrame>
        <p:nvGraphicFramePr>
          <p:cNvPr id="35981" name="Object 141"/>
          <p:cNvGraphicFramePr>
            <a:graphicFrameLocks noChangeAspect="1"/>
          </p:cNvGraphicFramePr>
          <p:nvPr/>
        </p:nvGraphicFramePr>
        <p:xfrm>
          <a:off x="6026150" y="5157788"/>
          <a:ext cx="2174875" cy="454025"/>
        </p:xfrm>
        <a:graphic>
          <a:graphicData uri="http://schemas.openxmlformats.org/presentationml/2006/ole">
            <p:oleObj spid="_x0000_s35981" name="Формула" r:id="rId13" imgW="914400" imgH="190440" progId="Equation.3">
              <p:embed/>
            </p:oleObj>
          </a:graphicData>
        </a:graphic>
      </p:graphicFrame>
      <p:graphicFrame>
        <p:nvGraphicFramePr>
          <p:cNvPr id="35982" name="Object 142"/>
          <p:cNvGraphicFramePr>
            <a:graphicFrameLocks noChangeAspect="1"/>
          </p:cNvGraphicFramePr>
          <p:nvPr/>
        </p:nvGraphicFramePr>
        <p:xfrm>
          <a:off x="5795963" y="5734050"/>
          <a:ext cx="2592387" cy="484188"/>
        </p:xfrm>
        <a:graphic>
          <a:graphicData uri="http://schemas.openxmlformats.org/presentationml/2006/ole">
            <p:oleObj spid="_x0000_s35982" name="Формула" r:id="rId14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87137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Тема урока:  </a:t>
            </a:r>
          </a:p>
          <a:p>
            <a:endParaRPr lang="ru-RU" sz="2800" b="1">
              <a:solidFill>
                <a:schemeClr val="accent2"/>
              </a:solidFill>
            </a:endParaRPr>
          </a:p>
          <a:p>
            <a:r>
              <a:rPr lang="ru-RU" sz="3200" b="1">
                <a:solidFill>
                  <a:srgbClr val="990000"/>
                </a:solidFill>
              </a:rPr>
              <a:t>Возведение в квадрат суммы и разности двух выражений.</a:t>
            </a:r>
          </a:p>
          <a:p>
            <a:endParaRPr lang="ru-RU" sz="3200" b="1">
              <a:solidFill>
                <a:srgbClr val="990000"/>
              </a:solidFill>
            </a:endParaRPr>
          </a:p>
          <a:p>
            <a:endParaRPr lang="ru-RU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2492375"/>
            <a:ext cx="73453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Цель урока:</a:t>
            </a:r>
            <a:r>
              <a:rPr lang="ru-RU"/>
              <a:t>       </a:t>
            </a:r>
            <a:r>
              <a:rPr lang="ru-RU" sz="2800">
                <a:solidFill>
                  <a:schemeClr val="accent2"/>
                </a:solidFill>
              </a:rPr>
              <a:t>Познакомиться: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chemeClr val="accent2"/>
                </a:solidFill>
              </a:rPr>
              <a:t>   с формулами квадрат суммы и квадрат разности двух выражений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>
                <a:solidFill>
                  <a:schemeClr val="accent2"/>
                </a:solidFill>
              </a:rPr>
              <a:t>   с алгоритмом работы с формулами</a:t>
            </a:r>
            <a:endParaRPr lang="ru-RU" sz="2800">
              <a:solidFill>
                <a:srgbClr val="990000"/>
              </a:solidFill>
            </a:endParaRPr>
          </a:p>
        </p:txBody>
      </p:sp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933825"/>
            <a:ext cx="2517775" cy="3876675"/>
          </a:xfrm>
          <a:prstGeom prst="rect">
            <a:avLst/>
          </a:prstGeom>
          <a:noFill/>
        </p:spPr>
      </p:pic>
      <p:graphicFrame>
        <p:nvGraphicFramePr>
          <p:cNvPr id="30733" name="Object 13"/>
          <p:cNvGraphicFramePr>
            <a:graphicFrameLocks noChangeAspect="1"/>
          </p:cNvGraphicFramePr>
          <p:nvPr>
            <p:ph/>
          </p:nvPr>
        </p:nvGraphicFramePr>
        <p:xfrm>
          <a:off x="4716463" y="3644900"/>
          <a:ext cx="1133475" cy="523875"/>
        </p:xfrm>
        <a:graphic>
          <a:graphicData uri="http://schemas.openxmlformats.org/presentationml/2006/ole">
            <p:oleObj spid="_x0000_s30733" name="Формула" r:id="rId4" imgW="495000" imgH="228600" progId="Equation.3">
              <p:embed/>
            </p:oleObj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6300788" y="3644900"/>
          <a:ext cx="1052512" cy="498475"/>
        </p:xfrm>
        <a:graphic>
          <a:graphicData uri="http://schemas.openxmlformats.org/presentationml/2006/ole">
            <p:oleObj spid="_x0000_s30735" name="Формула" r:id="rId5" imgW="482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742</Words>
  <Application>Microsoft Office PowerPoint</Application>
  <PresentationFormat>Экран (4:3)</PresentationFormat>
  <Paragraphs>216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Calibri</vt:lpstr>
      <vt:lpstr>Lucida Sans Unicode</vt:lpstr>
      <vt:lpstr>Оформление по умолчанию</vt:lpstr>
      <vt:lpstr>Microsoft Equation 3.0</vt:lpstr>
      <vt:lpstr> ПРЕЗЕНТАЦИЯ К УРОКУ ПО ТЕМЕ:    «ВОЗВЕДЕНИЕ  В КВАДРАТ СУММЫ И РАЗНОСТИ  ДВУХ    ВЫРАЖЕНИЙ» 7 класс (Урок открытия нового знания)</vt:lpstr>
      <vt:lpstr>Слайд 2</vt:lpstr>
      <vt:lpstr>Слайд 3</vt:lpstr>
      <vt:lpstr>Слайд 4</vt:lpstr>
      <vt:lpstr>Повторение</vt:lpstr>
      <vt:lpstr>Слайд 6</vt:lpstr>
      <vt:lpstr>Упростите выражение: (результат разместите в таблицу)</vt:lpstr>
      <vt:lpstr>Слайд 8</vt:lpstr>
      <vt:lpstr>Слайд 9</vt:lpstr>
      <vt:lpstr>Слайд 10</vt:lpstr>
      <vt:lpstr> </vt:lpstr>
      <vt:lpstr>АЛГОРИТМ применения формул:</vt:lpstr>
      <vt:lpstr> Заполнить таблицу </vt:lpstr>
      <vt:lpstr>Слайд 14</vt:lpstr>
      <vt:lpstr>Самостоятельная работа</vt:lpstr>
      <vt:lpstr>Проверь ответы:</vt:lpstr>
      <vt:lpstr>Слайд 17</vt:lpstr>
      <vt:lpstr>Применение полученных знаний.</vt:lpstr>
      <vt:lpstr>Домашнее задание</vt:lpstr>
      <vt:lpstr>Слайд 20</vt:lpstr>
      <vt:lpstr>Урок прошел… Где оказались вы: 1) С трудом понимал                  2) На середине подъема (понял) 3) Понял и могу сам. </vt:lpstr>
      <vt:lpstr>Слайд 22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ТЕМЕ: «ВОЗВЕДЕНИЕ  В КВАДРАТ СУММЫ И РАЗНОСТИ  ДВУХ    ВЫРАЖЕНИЙ» 7 класс</dc:title>
  <dc:creator>User</dc:creator>
  <cp:lastModifiedBy>Tata</cp:lastModifiedBy>
  <cp:revision>20</cp:revision>
  <dcterms:created xsi:type="dcterms:W3CDTF">2013-02-12T19:32:54Z</dcterms:created>
  <dcterms:modified xsi:type="dcterms:W3CDTF">2014-04-14T20:39:12Z</dcterms:modified>
</cp:coreProperties>
</file>