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95" r:id="rId3"/>
    <p:sldId id="260" r:id="rId4"/>
    <p:sldId id="261" r:id="rId5"/>
    <p:sldId id="258" r:id="rId6"/>
    <p:sldId id="263" r:id="rId7"/>
    <p:sldId id="313" r:id="rId8"/>
    <p:sldId id="268" r:id="rId9"/>
    <p:sldId id="309" r:id="rId10"/>
    <p:sldId id="311" r:id="rId11"/>
    <p:sldId id="310" r:id="rId12"/>
    <p:sldId id="312" r:id="rId13"/>
    <p:sldId id="269" r:id="rId14"/>
    <p:sldId id="270" r:id="rId15"/>
    <p:sldId id="271" r:id="rId16"/>
    <p:sldId id="304" r:id="rId17"/>
    <p:sldId id="272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305" r:id="rId26"/>
    <p:sldId id="280" r:id="rId27"/>
    <p:sldId id="314" r:id="rId28"/>
    <p:sldId id="315" r:id="rId29"/>
    <p:sldId id="318" r:id="rId30"/>
    <p:sldId id="317" r:id="rId31"/>
    <p:sldId id="284" r:id="rId32"/>
    <p:sldId id="285" r:id="rId33"/>
    <p:sldId id="286" r:id="rId34"/>
    <p:sldId id="287" r:id="rId35"/>
    <p:sldId id="289" r:id="rId36"/>
    <p:sldId id="291" r:id="rId37"/>
    <p:sldId id="292" r:id="rId38"/>
    <p:sldId id="293" r:id="rId39"/>
    <p:sldId id="294" r:id="rId40"/>
    <p:sldId id="288" r:id="rId4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18DB2C-55F6-4A9D-A03E-C3CB9DA06F42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58F0E7-BDFD-48D6-A2CD-5AA986EBB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6566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684B5B-4201-4C03-8955-E4C3245131BF}" type="slidenum">
              <a:rPr lang="ru-RU" alt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CB4DE-0A6E-483F-A30B-6163D3240339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31483-E6A4-4826-8FE2-0144712693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77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D9528-5F04-4F5F-BDBC-FB01B40691B3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F2E33-0CBF-43EB-BC4F-561AB002EC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020430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E88AC-27BD-4F88-B76A-B34A39019D12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44601-BEE4-42C6-93D0-552BA8198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658848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3EA41-849D-427E-9ADD-994C08878145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FCB60-9474-4527-816D-AB0CBD2BE8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052974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77470-28ED-41A5-9BA4-40D64F27FF58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081E0-2559-4178-820A-D43E81D37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16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017FD-6F9B-4FE4-9F73-A135793F946B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8989A-14E5-47DC-94BE-675327422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642721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420F-047B-444C-AC7A-47B3CC5A80CB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8A4A3-1FCD-4B8B-A0AD-506DF442EA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927771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FCD27-E4DB-4AA2-BF71-C9C1FD692113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1855C-58F5-4238-B7E2-E4A519C47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907423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B1CBE-7937-4351-851B-CF65F1CB3C3C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8C47A-ACC7-4E1E-90E7-1F2EFEEF2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510383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67940-4C22-4EBD-91CB-F49BD7C0FBD2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F8BF1-7BC4-40BD-933B-6F1CB7A35D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167330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1F96C-6B0F-4622-BB92-8BF6B71843C4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841-4F54-4D62-AC8A-F8D578B4A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222675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943E0A-B7E9-4AC7-A5B0-7C4324ABD2F9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156E5E-9A47-40BE-A959-E9B06DD1A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31" r:id="rId2"/>
    <p:sldLayoutId id="2147483740" r:id="rId3"/>
    <p:sldLayoutId id="2147483732" r:id="rId4"/>
    <p:sldLayoutId id="2147483733" r:id="rId5"/>
    <p:sldLayoutId id="2147483734" r:id="rId6"/>
    <p:sldLayoutId id="2147483735" r:id="rId7"/>
    <p:sldLayoutId id="2147483741" r:id="rId8"/>
    <p:sldLayoutId id="2147483736" r:id="rId9"/>
    <p:sldLayoutId id="2147483737" r:id="rId10"/>
    <p:sldLayoutId id="2147483738" r:id="rId11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dz.nam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xtLst/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геометрии в 10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классе: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«Расстояние от точки до плоскости. Теорема о трех перпендикулярах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Петровская СОШ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математики: Чумакова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Людмила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Геннадиевна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-14 </a:t>
            </a:r>
            <a:r>
              <a:rPr lang="ru-RU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</a:t>
            </a:r>
            <a:r>
              <a:rPr lang="ru-RU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1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1"/>
          <p:cNvSpPr/>
          <p:nvPr/>
        </p:nvSpPr>
        <p:spPr>
          <a:xfrm>
            <a:off x="3707904" y="3390106"/>
            <a:ext cx="4605337" cy="2095500"/>
          </a:xfrm>
          <a:custGeom>
            <a:avLst/>
            <a:gdLst>
              <a:gd name="connsiteX0" fmla="*/ 111512 w 4605454"/>
              <a:gd name="connsiteY0" fmla="*/ 1873405 h 2096429"/>
              <a:gd name="connsiteX1" fmla="*/ 1516566 w 4605454"/>
              <a:gd name="connsiteY1" fmla="*/ 0 h 2096429"/>
              <a:gd name="connsiteX2" fmla="*/ 4605454 w 4605454"/>
              <a:gd name="connsiteY2" fmla="*/ 11151 h 2096429"/>
              <a:gd name="connsiteX3" fmla="*/ 3088888 w 4605454"/>
              <a:gd name="connsiteY3" fmla="*/ 2096429 h 2096429"/>
              <a:gd name="connsiteX4" fmla="*/ 0 w 4605454"/>
              <a:gd name="connsiteY4" fmla="*/ 2096429 h 2096429"/>
              <a:gd name="connsiteX5" fmla="*/ 111512 w 4605454"/>
              <a:gd name="connsiteY5" fmla="*/ 1873405 h 2096429"/>
              <a:gd name="connsiteX0" fmla="*/ 254356 w 4605454"/>
              <a:gd name="connsiteY0" fmla="*/ 1730505 h 2096429"/>
              <a:gd name="connsiteX1" fmla="*/ 1516566 w 4605454"/>
              <a:gd name="connsiteY1" fmla="*/ 0 h 2096429"/>
              <a:gd name="connsiteX2" fmla="*/ 4605454 w 4605454"/>
              <a:gd name="connsiteY2" fmla="*/ 11151 h 2096429"/>
              <a:gd name="connsiteX3" fmla="*/ 3088888 w 4605454"/>
              <a:gd name="connsiteY3" fmla="*/ 2096429 h 2096429"/>
              <a:gd name="connsiteX4" fmla="*/ 0 w 4605454"/>
              <a:gd name="connsiteY4" fmla="*/ 2096429 h 2096429"/>
              <a:gd name="connsiteX5" fmla="*/ 254356 w 4605454"/>
              <a:gd name="connsiteY5" fmla="*/ 1730505 h 209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5454" h="2096429">
                <a:moveTo>
                  <a:pt x="254356" y="1730505"/>
                </a:moveTo>
                <a:lnTo>
                  <a:pt x="1516566" y="0"/>
                </a:lnTo>
                <a:lnTo>
                  <a:pt x="4605454" y="11151"/>
                </a:lnTo>
                <a:lnTo>
                  <a:pt x="3088888" y="2096429"/>
                </a:lnTo>
                <a:lnTo>
                  <a:pt x="0" y="2096429"/>
                </a:lnTo>
                <a:lnTo>
                  <a:pt x="254356" y="1730505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Полилиния 2"/>
          <p:cNvSpPr/>
          <p:nvPr/>
        </p:nvSpPr>
        <p:spPr>
          <a:xfrm>
            <a:off x="4342606" y="4012117"/>
            <a:ext cx="2443162" cy="781050"/>
          </a:xfrm>
          <a:custGeom>
            <a:avLst/>
            <a:gdLst>
              <a:gd name="connsiteX0" fmla="*/ 0 w 2442117"/>
              <a:gd name="connsiteY0" fmla="*/ 713678 h 780585"/>
              <a:gd name="connsiteX1" fmla="*/ 2442117 w 2442117"/>
              <a:gd name="connsiteY1" fmla="*/ 0 h 780585"/>
              <a:gd name="connsiteX2" fmla="*/ 1594624 w 2442117"/>
              <a:gd name="connsiteY2" fmla="*/ 780585 h 780585"/>
              <a:gd name="connsiteX3" fmla="*/ 0 w 2442117"/>
              <a:gd name="connsiteY3" fmla="*/ 713678 h 780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2117" h="780585">
                <a:moveTo>
                  <a:pt x="0" y="713678"/>
                </a:moveTo>
                <a:lnTo>
                  <a:pt x="2442117" y="0"/>
                </a:lnTo>
                <a:lnTo>
                  <a:pt x="1594624" y="780585"/>
                </a:lnTo>
                <a:lnTo>
                  <a:pt x="0" y="713678"/>
                </a:lnTo>
                <a:close/>
              </a:path>
            </a:pathLst>
          </a:custGeom>
          <a:noFill/>
          <a:ln w="57150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5973265" y="2075043"/>
            <a:ext cx="878106" cy="2679700"/>
          </a:xfrm>
          <a:custGeom>
            <a:avLst/>
            <a:gdLst>
              <a:gd name="connsiteX0" fmla="*/ 0 w 858644"/>
              <a:gd name="connsiteY0" fmla="*/ 2587083 h 2587083"/>
              <a:gd name="connsiteX1" fmla="*/ 858644 w 858644"/>
              <a:gd name="connsiteY1" fmla="*/ 0 h 2587083"/>
              <a:gd name="connsiteX2" fmla="*/ 825190 w 858644"/>
              <a:gd name="connsiteY2" fmla="*/ 1851102 h 2587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8644" h="2587083">
                <a:moveTo>
                  <a:pt x="0" y="2587083"/>
                </a:moveTo>
                <a:lnTo>
                  <a:pt x="858644" y="0"/>
                </a:lnTo>
                <a:lnTo>
                  <a:pt x="825190" y="1851102"/>
                </a:ln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4156868" y="4785230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/>
              <a:t>А</a:t>
            </a:r>
          </a:p>
        </p:txBody>
      </p:sp>
      <p:sp>
        <p:nvSpPr>
          <p:cNvPr id="7174" name="TextBox 5"/>
          <p:cNvSpPr txBox="1">
            <a:spLocks noChangeArrowheads="1"/>
          </p:cNvSpPr>
          <p:nvPr/>
        </p:nvSpPr>
        <p:spPr bwMode="auto">
          <a:xfrm>
            <a:off x="5928889" y="4764088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/>
              <a:t>С</a:t>
            </a:r>
          </a:p>
        </p:txBody>
      </p:sp>
      <p:sp>
        <p:nvSpPr>
          <p:cNvPr id="7175" name="TextBox 6"/>
          <p:cNvSpPr txBox="1">
            <a:spLocks noChangeArrowheads="1"/>
          </p:cNvSpPr>
          <p:nvPr/>
        </p:nvSpPr>
        <p:spPr bwMode="auto">
          <a:xfrm>
            <a:off x="6851371" y="3832060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/>
              <a:t>В</a:t>
            </a:r>
          </a:p>
        </p:txBody>
      </p:sp>
      <p:sp>
        <p:nvSpPr>
          <p:cNvPr id="7176" name="TextBox 7"/>
          <p:cNvSpPr txBox="1">
            <a:spLocks noChangeArrowheads="1"/>
          </p:cNvSpPr>
          <p:nvPr/>
        </p:nvSpPr>
        <p:spPr bwMode="auto">
          <a:xfrm>
            <a:off x="6835785" y="1875018"/>
            <a:ext cx="368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 dirty="0"/>
              <a:t>D</a:t>
            </a:r>
            <a:endParaRPr lang="ru-RU" altLang="ru-RU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5326" y="243484"/>
                <a:ext cx="5076825" cy="444224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b="1" dirty="0" smtClean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</a:rPr>
                  <a:t>Задача </a:t>
                </a:r>
                <a:r>
                  <a:rPr lang="ru-RU" sz="2400" b="1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</a:rPr>
                  <a:t>1:</a:t>
                </a:r>
                <a:r>
                  <a:rPr lang="ru-RU" sz="24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</a:rPr>
                  <a:t>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dirty="0" smtClean="0">
                    <a:solidFill>
                      <a:srgbClr val="FFFF00"/>
                    </a:solidFill>
                    <a:latin typeface="+mn-lt"/>
                    <a:cs typeface="+mn-cs"/>
                  </a:rPr>
                  <a:t>Решение.  </a:t>
                </a:r>
                <a:endParaRPr lang="en-US" sz="2400" dirty="0" smtClean="0">
                  <a:solidFill>
                    <a:srgbClr val="FFFF00"/>
                  </a:solidFill>
                  <a:latin typeface="+mn-lt"/>
                  <a:cs typeface="+mn-cs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 smtClean="0">
                    <a:solidFill>
                      <a:srgbClr val="00B0F0"/>
                    </a:solidFill>
                    <a:latin typeface="+mn-lt"/>
                    <a:cs typeface="+mn-cs"/>
                  </a:rPr>
                  <a:t>1</a:t>
                </a:r>
                <a:r>
                  <a:rPr lang="en-US" sz="2400" dirty="0" smtClean="0">
                    <a:solidFill>
                      <a:srgbClr val="FFFF00"/>
                    </a:solidFill>
                    <a:latin typeface="+mn-lt"/>
                    <a:cs typeface="+mn-cs"/>
                  </a:rPr>
                  <a:t>.</a:t>
                </a:r>
                <a:r>
                  <a:rPr lang="ru-RU" sz="24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С </a:t>
                </a:r>
                <a:r>
                  <a:rPr lang="ru-RU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= </a:t>
                </a:r>
                <a:r>
                  <a:rPr lang="ru-RU" sz="24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90</a:t>
                </a:r>
                <a:r>
                  <a:rPr lang="ru-RU" sz="2400" baseline="300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0</a:t>
                </a:r>
                <a:r>
                  <a:rPr lang="en-US" sz="2400" b="1" dirty="0">
                    <a:solidFill>
                      <a:srgbClr val="FFFF00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⇒</m:t>
                    </m:r>
                  </m:oMath>
                </a14:m>
                <a:r>
                  <a:rPr lang="ru-RU" sz="2400" dirty="0" smtClean="0">
                    <a:solidFill>
                      <a:srgbClr val="FFFF00"/>
                    </a:solidFill>
                    <a:sym typeface="Symbol"/>
                  </a:rPr>
                  <a:t> 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AC</a:t>
                </a:r>
                <a:r>
                  <a:rPr lang="ru-RU" sz="2400" dirty="0" smtClean="0">
                    <a:solidFill>
                      <a:srgbClr val="FFFF00"/>
                    </a:solidFill>
                    <a:sym typeface="Symbol"/>
                  </a:rPr>
                  <a:t>С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B,</a:t>
                </a:r>
                <a:endParaRPr lang="ru-RU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 smtClean="0">
                    <a:solidFill>
                      <a:srgbClr val="00B0F0"/>
                    </a:solidFill>
                    <a:latin typeface="+mn-lt"/>
                    <a:cs typeface="+mn-cs"/>
                    <a:sym typeface="Symbol"/>
                  </a:rPr>
                  <a:t>2</a:t>
                </a:r>
                <a:r>
                  <a:rPr lang="en-US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. D</a:t>
                </a:r>
                <a:r>
                  <a:rPr lang="ru-RU" sz="24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В</a:t>
                </a:r>
                <a:r>
                  <a:rPr lang="en-US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(</a:t>
                </a:r>
                <a:r>
                  <a:rPr lang="ru-RU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 АВС</a:t>
                </a:r>
                <a:r>
                  <a:rPr lang="en-US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)</a:t>
                </a:r>
                <a:r>
                  <a:rPr lang="en-US" sz="2400" b="1" dirty="0">
                    <a:solidFill>
                      <a:srgbClr val="FFFF00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⇒</m:t>
                    </m:r>
                  </m:oMath>
                </a14:m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 D</a:t>
                </a:r>
                <a:r>
                  <a:rPr lang="ru-RU" sz="2400" dirty="0" smtClean="0">
                    <a:solidFill>
                      <a:srgbClr val="FFFF00"/>
                    </a:solidFill>
                    <a:sym typeface="Symbol"/>
                  </a:rPr>
                  <a:t>В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AC, AC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(ABC);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 smtClean="0">
                    <a:solidFill>
                      <a:srgbClr val="00B0F0"/>
                    </a:solidFill>
                    <a:latin typeface="+mn-lt"/>
                    <a:cs typeface="+mn-cs"/>
                    <a:sym typeface="Symbol"/>
                  </a:rPr>
                  <a:t>3</a:t>
                </a:r>
                <a:r>
                  <a:rPr lang="en-US" sz="24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. </a:t>
                </a:r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AC</a:t>
                </a:r>
                <a:r>
                  <a:rPr lang="ru-RU" sz="2400" dirty="0">
                    <a:solidFill>
                      <a:srgbClr val="FFFF00"/>
                    </a:solidFill>
                    <a:sym typeface="Symbol"/>
                  </a:rPr>
                  <a:t>С</a:t>
                </a:r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B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,</a:t>
                </a:r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 D</a:t>
                </a:r>
                <a:r>
                  <a:rPr lang="ru-RU" sz="2400" dirty="0" smtClean="0">
                    <a:solidFill>
                      <a:srgbClr val="FFFF00"/>
                    </a:solidFill>
                    <a:sym typeface="Symbol"/>
                  </a:rPr>
                  <a:t>В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AC,</a:t>
                </a:r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 D</a:t>
                </a:r>
                <a:r>
                  <a:rPr lang="ru-RU" sz="2400" dirty="0" smtClean="0">
                    <a:solidFill>
                      <a:srgbClr val="FFFF00"/>
                    </a:solidFill>
                    <a:sym typeface="Symbol"/>
                  </a:rPr>
                  <a:t>В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  <a:sym typeface="Symbol"/>
                      </a:rPr>
                      <m:t>∩</m:t>
                    </m:r>
                  </m:oMath>
                </a14:m>
                <a:r>
                  <a:rPr lang="ru-RU" sz="2400" dirty="0">
                    <a:solidFill>
                      <a:srgbClr val="FFFF00"/>
                    </a:solidFill>
                    <a:sym typeface="Symbol"/>
                  </a:rPr>
                  <a:t>С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B=C, </a:t>
                </a:r>
                <a:r>
                  <a:rPr lang="ru-RU" sz="2400" dirty="0" smtClean="0">
                    <a:solidFill>
                      <a:srgbClr val="FFFF00"/>
                    </a:solidFill>
                    <a:sym typeface="Symbol"/>
                  </a:rPr>
                  <a:t>значит, по признаку перпендикулярности прямой и плоскости </a:t>
                </a:r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AC</a:t>
                </a:r>
                <a:r>
                  <a:rPr lang="ru-RU" sz="2400" dirty="0" smtClean="0">
                    <a:solidFill>
                      <a:srgbClr val="FFFF00"/>
                    </a:solidFill>
                    <a:sym typeface="Symbol"/>
                  </a:rPr>
                  <a:t>(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DBC).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 smtClean="0">
                    <a:solidFill>
                      <a:srgbClr val="00B0F0"/>
                    </a:solidFill>
                    <a:latin typeface="+mn-lt"/>
                    <a:cs typeface="+mn-cs"/>
                    <a:sym typeface="Symbol"/>
                  </a:rPr>
                  <a:t>4.</a:t>
                </a:r>
                <a:r>
                  <a:rPr lang="ru-RU" sz="2400" dirty="0">
                    <a:solidFill>
                      <a:srgbClr val="FFFF00"/>
                    </a:solidFill>
                    <a:sym typeface="Symbol"/>
                  </a:rPr>
                  <a:t> С</a:t>
                </a:r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D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ru-RU" sz="2400" dirty="0">
                    <a:solidFill>
                      <a:srgbClr val="FFFF00"/>
                    </a:solidFill>
                    <a:sym typeface="Symbol"/>
                  </a:rPr>
                  <a:t>(</a:t>
                </a:r>
                <a:r>
                  <a:rPr lang="en-US" sz="2400" dirty="0">
                    <a:solidFill>
                      <a:srgbClr val="FFFF00"/>
                    </a:solidFill>
                    <a:sym typeface="Symbol"/>
                  </a:rPr>
                  <a:t>DBC</a:t>
                </a:r>
                <a:r>
                  <a:rPr lang="en-US" sz="2400" dirty="0" smtClean="0">
                    <a:solidFill>
                      <a:srgbClr val="FFFF00"/>
                    </a:solidFill>
                    <a:sym typeface="Symbol"/>
                  </a:rPr>
                  <a:t>)</a:t>
                </a:r>
                <a:r>
                  <a:rPr lang="en-US" sz="2400" dirty="0" smtClean="0">
                    <a:solidFill>
                      <a:srgbClr val="00B0F0"/>
                    </a:solidFill>
                    <a:latin typeface="+mn-lt"/>
                    <a:cs typeface="+mn-cs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⇒</m:t>
                    </m:r>
                  </m:oMath>
                </a14:m>
                <a:r>
                  <a:rPr lang="ru-RU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С</a:t>
                </a:r>
                <a:r>
                  <a:rPr lang="en-US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D</a:t>
                </a:r>
                <a:r>
                  <a:rPr lang="ru-RU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 </a:t>
                </a:r>
                <a:r>
                  <a:rPr lang="ru-RU" sz="24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АС</a:t>
                </a:r>
                <a:r>
                  <a:rPr lang="en-US" sz="2400" dirty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.</a:t>
                </a:r>
                <a:endParaRPr lang="ru-RU" sz="2400" dirty="0">
                  <a:solidFill>
                    <a:srgbClr val="00B0F0"/>
                  </a:solidFill>
                  <a:latin typeface="+mn-lt"/>
                  <a:cs typeface="+mn-cs"/>
                  <a:sym typeface="Symbol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800" baseline="30000" dirty="0">
                  <a:solidFill>
                    <a:srgbClr val="00B0F0"/>
                  </a:solidFill>
                  <a:latin typeface="+mn-lt"/>
                  <a:cs typeface="+mn-cs"/>
                  <a:sym typeface="Symbol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dirty="0" smtClean="0">
                    <a:solidFill>
                      <a:srgbClr val="FFFF00"/>
                    </a:solidFill>
                    <a:latin typeface="+mn-lt"/>
                    <a:cs typeface="+mn-cs"/>
                    <a:sym typeface="Symbol"/>
                  </a:rPr>
                  <a:t> </a:t>
                </a:r>
                <a:endParaRPr lang="ru-RU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26" y="243484"/>
                <a:ext cx="5076825" cy="4442242"/>
              </a:xfrm>
              <a:prstGeom prst="rect">
                <a:avLst/>
              </a:prstGeom>
              <a:blipFill rotWithShape="1">
                <a:blip r:embed="rId2"/>
                <a:stretch>
                  <a:fillRect l="-2043" t="-10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8" name="TextBox 10"/>
          <p:cNvSpPr txBox="1">
            <a:spLocks noChangeArrowheads="1"/>
          </p:cNvSpPr>
          <p:nvPr/>
        </p:nvSpPr>
        <p:spPr bwMode="auto">
          <a:xfrm>
            <a:off x="5091112" y="3573016"/>
            <a:ext cx="473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sym typeface="Symbol" pitchFamily="18" charset="2"/>
              </a:rPr>
              <a:t></a:t>
            </a:r>
            <a:endParaRPr lang="ru-RU" alt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29303962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5"/>
          <p:cNvSpPr txBox="1">
            <a:spLocks noChangeArrowheads="1"/>
          </p:cNvSpPr>
          <p:nvPr/>
        </p:nvSpPr>
        <p:spPr bwMode="auto">
          <a:xfrm>
            <a:off x="2268538" y="2143125"/>
            <a:ext cx="374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M</a:t>
            </a:r>
            <a:endParaRPr lang="ru-RU" altLang="ru-RU" sz="2000" b="1"/>
          </a:p>
        </p:txBody>
      </p:sp>
      <p:sp>
        <p:nvSpPr>
          <p:cNvPr id="8195" name="TextBox 6"/>
          <p:cNvSpPr txBox="1">
            <a:spLocks noChangeArrowheads="1"/>
          </p:cNvSpPr>
          <p:nvPr/>
        </p:nvSpPr>
        <p:spPr bwMode="auto">
          <a:xfrm>
            <a:off x="5030788" y="4786313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D</a:t>
            </a:r>
            <a:endParaRPr lang="ru-RU" altLang="ru-RU" sz="2000" b="1"/>
          </a:p>
        </p:txBody>
      </p:sp>
      <p:sp>
        <p:nvSpPr>
          <p:cNvPr id="8196" name="TextBox 7"/>
          <p:cNvSpPr txBox="1">
            <a:spLocks noChangeArrowheads="1"/>
          </p:cNvSpPr>
          <p:nvPr/>
        </p:nvSpPr>
        <p:spPr bwMode="auto">
          <a:xfrm>
            <a:off x="5530850" y="3571875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C</a:t>
            </a:r>
            <a:endParaRPr lang="ru-RU" altLang="ru-RU" sz="2000" b="1"/>
          </a:p>
        </p:txBody>
      </p:sp>
      <p:sp>
        <p:nvSpPr>
          <p:cNvPr id="8197" name="TextBox 8"/>
          <p:cNvSpPr txBox="1">
            <a:spLocks noChangeArrowheads="1"/>
          </p:cNvSpPr>
          <p:nvPr/>
        </p:nvSpPr>
        <p:spPr bwMode="auto">
          <a:xfrm>
            <a:off x="1547813" y="4857750"/>
            <a:ext cx="360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A</a:t>
            </a:r>
            <a:endParaRPr lang="ru-RU" altLang="ru-RU" sz="2000" b="1"/>
          </a:p>
        </p:txBody>
      </p: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1908175" y="3630613"/>
            <a:ext cx="36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B</a:t>
            </a:r>
            <a:endParaRPr lang="ru-RU" altLang="ru-RU" sz="2000" b="1"/>
          </a:p>
        </p:txBody>
      </p:sp>
      <p:sp>
        <p:nvSpPr>
          <p:cNvPr id="12" name="TextBox 11"/>
          <p:cNvSpPr txBox="1"/>
          <p:nvPr/>
        </p:nvSpPr>
        <p:spPr>
          <a:xfrm>
            <a:off x="357188" y="285750"/>
            <a:ext cx="7380287" cy="1570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Задача 2: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+mn-lt"/>
                <a:cs typeface="+mn-cs"/>
              </a:rPr>
              <a:t>ABCD 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 - параллелограмм, ВМ 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 (АВС), МС С</a:t>
            </a:r>
            <a:r>
              <a:rPr lang="en-US" sz="2400" b="1" dirty="0">
                <a:solidFill>
                  <a:srgbClr val="FFFF00"/>
                </a:solidFill>
                <a:latin typeface="+mn-lt"/>
                <a:cs typeface="+mn-cs"/>
              </a:rPr>
              <a:t>D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.</a:t>
            </a:r>
            <a:endParaRPr lang="en-US" sz="2400" b="1" dirty="0"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 Определите вид параллелограмма АВС</a:t>
            </a:r>
            <a:r>
              <a:rPr lang="en-US" sz="2400" b="1" dirty="0">
                <a:solidFill>
                  <a:srgbClr val="FFFF00"/>
                </a:solidFill>
                <a:latin typeface="+mn-lt"/>
                <a:cs typeface="+mn-cs"/>
              </a:rPr>
              <a:t>D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" name="Параллелограмм 10"/>
          <p:cNvSpPr/>
          <p:nvPr/>
        </p:nvSpPr>
        <p:spPr>
          <a:xfrm>
            <a:off x="1763713" y="3830638"/>
            <a:ext cx="3743325" cy="1098550"/>
          </a:xfrm>
          <a:prstGeom prst="parallelogram">
            <a:avLst>
              <a:gd name="adj" fmla="val 51104"/>
            </a:avLst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2268538" y="2486025"/>
            <a:ext cx="3238500" cy="1382713"/>
          </a:xfrm>
          <a:custGeom>
            <a:avLst/>
            <a:gdLst>
              <a:gd name="connsiteX0" fmla="*/ 33454 w 2007220"/>
              <a:gd name="connsiteY0" fmla="*/ 1382751 h 1382751"/>
              <a:gd name="connsiteX1" fmla="*/ 0 w 2007220"/>
              <a:gd name="connsiteY1" fmla="*/ 0 h 1382751"/>
              <a:gd name="connsiteX2" fmla="*/ 2007220 w 2007220"/>
              <a:gd name="connsiteY2" fmla="*/ 1371600 h 138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7220" h="1382751">
                <a:moveTo>
                  <a:pt x="33454" y="1382751"/>
                </a:moveTo>
                <a:lnTo>
                  <a:pt x="0" y="0"/>
                </a:lnTo>
                <a:lnTo>
                  <a:pt x="2007220" y="1371600"/>
                </a:lnTo>
              </a:path>
            </a:pathLst>
          </a:custGeom>
          <a:solidFill>
            <a:srgbClr val="FFFF00"/>
          </a:solidFill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42222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5"/>
          <p:cNvSpPr txBox="1">
            <a:spLocks noChangeArrowheads="1"/>
          </p:cNvSpPr>
          <p:nvPr/>
        </p:nvSpPr>
        <p:spPr bwMode="auto">
          <a:xfrm>
            <a:off x="3280966" y="3326705"/>
            <a:ext cx="374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 dirty="0"/>
              <a:t>M</a:t>
            </a:r>
            <a:endParaRPr lang="ru-RU" altLang="ru-RU" sz="2000" b="1" dirty="0"/>
          </a:p>
        </p:txBody>
      </p:sp>
      <p:sp>
        <p:nvSpPr>
          <p:cNvPr id="8195" name="TextBox 6"/>
          <p:cNvSpPr txBox="1">
            <a:spLocks noChangeArrowheads="1"/>
          </p:cNvSpPr>
          <p:nvPr/>
        </p:nvSpPr>
        <p:spPr bwMode="auto">
          <a:xfrm>
            <a:off x="6333995" y="5909132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 dirty="0"/>
              <a:t>D</a:t>
            </a:r>
            <a:endParaRPr lang="ru-RU" altLang="ru-RU" sz="2000" b="1" dirty="0"/>
          </a:p>
        </p:txBody>
      </p:sp>
      <p:sp>
        <p:nvSpPr>
          <p:cNvPr id="8196" name="TextBox 7"/>
          <p:cNvSpPr txBox="1">
            <a:spLocks noChangeArrowheads="1"/>
          </p:cNvSpPr>
          <p:nvPr/>
        </p:nvSpPr>
        <p:spPr bwMode="auto">
          <a:xfrm>
            <a:off x="6497508" y="458701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 dirty="0"/>
              <a:t>C</a:t>
            </a:r>
            <a:endParaRPr lang="ru-RU" altLang="ru-RU" sz="2000" b="1" dirty="0"/>
          </a:p>
        </p:txBody>
      </p:sp>
      <p:sp>
        <p:nvSpPr>
          <p:cNvPr id="8197" name="TextBox 8"/>
          <p:cNvSpPr txBox="1">
            <a:spLocks noChangeArrowheads="1"/>
          </p:cNvSpPr>
          <p:nvPr/>
        </p:nvSpPr>
        <p:spPr bwMode="auto">
          <a:xfrm>
            <a:off x="2626015" y="6025429"/>
            <a:ext cx="360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 dirty="0"/>
              <a:t>A</a:t>
            </a:r>
            <a:endParaRPr lang="ru-RU" altLang="ru-RU" sz="2000" b="1" dirty="0"/>
          </a:p>
        </p:txBody>
      </p: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3134467" y="4653136"/>
            <a:ext cx="36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 dirty="0"/>
              <a:t>B</a:t>
            </a:r>
            <a:endParaRPr lang="ru-RU" altLang="ru-RU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93392" y="679767"/>
                <a:ext cx="5025607" cy="3046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b="1" dirty="0" smtClean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</a:rPr>
                  <a:t>Задача 2:</a:t>
                </a:r>
                <a:r>
                  <a:rPr lang="ru-RU" sz="24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</a:rPr>
                  <a:t>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b="1" i="1" dirty="0" smtClean="0">
                    <a:solidFill>
                      <a:srgbClr val="FFFF00"/>
                    </a:solidFill>
                    <a:latin typeface="+mn-lt"/>
                    <a:cs typeface="+mn-cs"/>
                  </a:rPr>
                  <a:t>Решение.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i="1" dirty="0" smtClean="0">
                    <a:solidFill>
                      <a:srgbClr val="00B0F0"/>
                    </a:solidFill>
                  </a:rPr>
                  <a:t>1.</a:t>
                </a:r>
                <a:r>
                  <a:rPr lang="ru-RU" sz="2400" b="1" i="1" dirty="0" smtClean="0">
                    <a:solidFill>
                      <a:srgbClr val="FFFF00"/>
                    </a:solidFill>
                  </a:rPr>
                  <a:t>ВМ</a:t>
                </a:r>
                <a:r>
                  <a:rPr lang="ru-RU" sz="2400" b="1" i="1" dirty="0" smtClean="0">
                    <a:solidFill>
                      <a:srgbClr val="FFFF00"/>
                    </a:solidFill>
                    <a:sym typeface="Symbol"/>
                  </a:rPr>
                  <a:t> </a:t>
                </a:r>
                <a:r>
                  <a:rPr lang="ru-RU" sz="2400" b="1" i="1" dirty="0">
                    <a:solidFill>
                      <a:srgbClr val="FFFF00"/>
                    </a:solidFill>
                    <a:sym typeface="Symbol"/>
                  </a:rPr>
                  <a:t>(АВС</a:t>
                </a:r>
                <a:r>
                  <a:rPr lang="ru-RU" sz="2400" b="1" i="1" dirty="0" smtClean="0">
                    <a:solidFill>
                      <a:srgbClr val="FFFF00"/>
                    </a:solidFill>
                    <a:sym typeface="Symbol"/>
                  </a:rPr>
                  <a:t>),</a:t>
                </a:r>
                <a:r>
                  <a:rPr lang="ru-RU" sz="2400" b="1" i="1" dirty="0">
                    <a:solidFill>
                      <a:srgbClr val="FFFF00"/>
                    </a:solidFill>
                  </a:rPr>
                  <a:t> </a:t>
                </a:r>
                <a:r>
                  <a:rPr lang="ru-RU" sz="2400" b="1" i="1" dirty="0" smtClean="0">
                    <a:solidFill>
                      <a:srgbClr val="FFFF00"/>
                    </a:solidFill>
                  </a:rPr>
                  <a:t>ВМ</a:t>
                </a:r>
                <a:r>
                  <a:rPr lang="ru-RU" sz="2400" b="1" i="1" dirty="0" smtClean="0">
                    <a:solidFill>
                      <a:srgbClr val="FFFF00"/>
                    </a:solidFill>
                    <a:sym typeface="Symbol"/>
                  </a:rPr>
                  <a:t>ВС ;</a:t>
                </a:r>
                <a:r>
                  <a:rPr lang="ru-RU" sz="2400" b="1" i="1" dirty="0">
                    <a:solidFill>
                      <a:srgbClr val="FFFF00"/>
                    </a:solidFill>
                    <a:sym typeface="Symbol"/>
                  </a:rPr>
                  <a:t> </a:t>
                </a:r>
                <a:endParaRPr lang="en-US" sz="2400" b="1" i="1" dirty="0" smtClean="0">
                  <a:solidFill>
                    <a:srgbClr val="FFFF00"/>
                  </a:solidFill>
                  <a:sym typeface="Symbol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i="1" dirty="0" smtClean="0">
                    <a:solidFill>
                      <a:srgbClr val="00B0F0"/>
                    </a:solidFill>
                    <a:sym typeface="Symbol"/>
                  </a:rPr>
                  <a:t>2.</a:t>
                </a:r>
                <a:r>
                  <a:rPr lang="ru-RU" sz="2400" b="1" i="1" dirty="0" smtClean="0">
                    <a:solidFill>
                      <a:srgbClr val="FFFF00"/>
                    </a:solidFill>
                    <a:sym typeface="Symbol"/>
                  </a:rPr>
                  <a:t>МС</a:t>
                </a:r>
                <a:r>
                  <a:rPr lang="ru-RU" sz="2400" b="1" i="1" dirty="0">
                    <a:solidFill>
                      <a:srgbClr val="FFFF00"/>
                    </a:solidFill>
                    <a:sym typeface="Symbol"/>
                  </a:rPr>
                  <a:t>С</a:t>
                </a:r>
                <a:r>
                  <a:rPr lang="en-US" sz="2400" b="1" i="1" dirty="0" smtClean="0">
                    <a:solidFill>
                      <a:srgbClr val="FFFF00"/>
                    </a:solidFill>
                  </a:rPr>
                  <a:t>D, BC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en-US" sz="2400" b="1" i="1" dirty="0" smtClean="0">
                    <a:solidFill>
                      <a:srgbClr val="FFFF00"/>
                    </a:solidFill>
                    <a:sym typeface="Symbol"/>
                  </a:rPr>
                  <a:t>(MBC)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⇒</m:t>
                    </m:r>
                  </m:oMath>
                </a14:m>
                <a:r>
                  <a:rPr lang="ru-RU" sz="2400" b="1" i="1" dirty="0" smtClean="0">
                    <a:solidFill>
                      <a:srgbClr val="FFFF00"/>
                    </a:solidFill>
                    <a:sym typeface="Symbol"/>
                  </a:rPr>
                  <a:t> </a:t>
                </a:r>
                <a:endParaRPr lang="en-US" sz="2400" b="1" i="1" dirty="0">
                  <a:solidFill>
                    <a:srgbClr val="FFFF00"/>
                  </a:solidFill>
                  <a:latin typeface="+mn-lt"/>
                  <a:cs typeface="+mn-cs"/>
                  <a:sym typeface="Symbol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⇒</m:t>
                    </m:r>
                  </m:oMath>
                </a14:m>
                <a:r>
                  <a:rPr lang="en-US" sz="2400" b="1" i="1" dirty="0" smtClean="0">
                    <a:solidFill>
                      <a:srgbClr val="FFFF00"/>
                    </a:solidFill>
                    <a:latin typeface="+mn-lt"/>
                    <a:cs typeface="+mn-cs"/>
                  </a:rPr>
                  <a:t>CD</a:t>
                </a:r>
                <a:r>
                  <a:rPr lang="ru-RU" sz="2400" b="1" i="1" dirty="0" smtClean="0">
                    <a:solidFill>
                      <a:srgbClr val="FFFF00"/>
                    </a:solidFill>
                    <a:sym typeface="Symbol"/>
                  </a:rPr>
                  <a:t></a:t>
                </a:r>
                <a:r>
                  <a:rPr lang="en-US" sz="2400" b="1" i="1" dirty="0" smtClean="0">
                    <a:solidFill>
                      <a:srgbClr val="FFFF00"/>
                    </a:solidFill>
                    <a:sym typeface="Symbol"/>
                  </a:rPr>
                  <a:t>BC, </a:t>
                </a:r>
                <a:r>
                  <a:rPr lang="ru-RU" sz="2400" i="1" dirty="0" smtClean="0">
                    <a:solidFill>
                      <a:srgbClr val="FFFF00"/>
                    </a:solidFill>
                    <a:sym typeface="Symbol"/>
                  </a:rPr>
                  <a:t></a:t>
                </a:r>
                <a:r>
                  <a:rPr lang="en-US" sz="2400" i="1" dirty="0" smtClean="0">
                    <a:solidFill>
                      <a:srgbClr val="FFFF00"/>
                    </a:solidFill>
                    <a:sym typeface="Symbol"/>
                  </a:rPr>
                  <a:t>C</a:t>
                </a:r>
                <a:r>
                  <a:rPr lang="ru-RU" sz="2400" i="1" dirty="0" smtClean="0">
                    <a:solidFill>
                      <a:srgbClr val="FFFF00"/>
                    </a:solidFill>
                    <a:sym typeface="Symbol"/>
                  </a:rPr>
                  <a:t> </a:t>
                </a:r>
                <a:r>
                  <a:rPr lang="ru-RU" sz="2400" i="1" dirty="0">
                    <a:solidFill>
                      <a:srgbClr val="FFFF00"/>
                    </a:solidFill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,</m:t>
                    </m:r>
                    <m:r>
                      <m:rPr>
                        <m:nor/>
                      </m:rPr>
                      <a:rPr lang="ru-RU" sz="2400" i="1" dirty="0">
                        <a:solidFill>
                          <a:srgbClr val="FFFF00"/>
                        </a:solidFill>
                        <a:sym typeface="Symbol"/>
                      </a:rPr>
                      <m:t></m:t>
                    </m:r>
                    <m:r>
                      <m:rPr>
                        <m:nor/>
                      </m:rPr>
                      <a:rPr lang="en-US" sz="2400" b="0" i="1" dirty="0" smtClean="0">
                        <a:solidFill>
                          <a:srgbClr val="FFFF00"/>
                        </a:solidFill>
                        <a:sym typeface="Symbol"/>
                      </a:rPr>
                      <m:t>A</m:t>
                    </m:r>
                    <m:r>
                      <m:rPr>
                        <m:nor/>
                      </m:rPr>
                      <a:rPr lang="en-US" sz="2400" b="0" i="1" dirty="0" smtClean="0">
                        <a:solidFill>
                          <a:srgbClr val="FFFF00"/>
                        </a:solidFill>
                        <a:sym typeface="Symbol"/>
                      </a:rPr>
                      <m:t>=</m:t>
                    </m:r>
                  </m:oMath>
                </a14:m>
                <a:r>
                  <a:rPr lang="ru-RU" sz="2400" i="1" dirty="0">
                    <a:solidFill>
                      <a:srgbClr val="FFFF00"/>
                    </a:solidFill>
                    <a:sym typeface="Symbol"/>
                  </a:rPr>
                  <a:t> </a:t>
                </a:r>
                <a:r>
                  <a:rPr lang="en-US" sz="2400" i="1" dirty="0" smtClean="0">
                    <a:solidFill>
                      <a:srgbClr val="FFFF00"/>
                    </a:solidFill>
                    <a:sym typeface="Symbol"/>
                  </a:rPr>
                  <a:t>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  <m:t>90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;</m:t>
                    </m:r>
                  </m:oMath>
                </a14:m>
                <a:r>
                  <a:rPr lang="en-US" sz="2400" i="1" dirty="0">
                    <a:solidFill>
                      <a:srgbClr val="FFFF00"/>
                    </a:solidFill>
                    <a:sym typeface="Symbol"/>
                  </a:rPr>
                  <a:t> </a:t>
                </a:r>
                <a:endParaRPr lang="en-US" sz="2400" i="1" dirty="0" smtClean="0">
                  <a:solidFill>
                    <a:srgbClr val="FFFF00"/>
                  </a:solidFill>
                  <a:sym typeface="Symbol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i="1" dirty="0">
                    <a:solidFill>
                      <a:srgbClr val="00B0F0"/>
                    </a:solidFill>
                    <a:sym typeface="Symbol"/>
                  </a:rPr>
                  <a:t>3</a:t>
                </a:r>
                <a:r>
                  <a:rPr lang="en-US" sz="2400" i="1" dirty="0" smtClean="0">
                    <a:solidFill>
                      <a:srgbClr val="00B0F0"/>
                    </a:solidFill>
                    <a:sym typeface="Symbol"/>
                  </a:rPr>
                  <a:t>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2400" i="1" dirty="0">
                            <a:solidFill>
                              <a:srgbClr val="FFFF00"/>
                            </a:solidFill>
                            <a:sym typeface="Symbol"/>
                          </a:rPr>
                          <m:t></m:t>
                        </m:r>
                        <m:r>
                          <m:rPr>
                            <m:nor/>
                          </m:rPr>
                          <a:rPr lang="en-US" sz="2400" b="0" i="1" dirty="0" smtClean="0">
                            <a:solidFill>
                              <a:srgbClr val="FFFF00"/>
                            </a:solidFill>
                            <a:sym typeface="Symbol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400" b="0" i="1" dirty="0" smtClean="0">
                            <a:solidFill>
                              <a:srgbClr val="FFFF00"/>
                            </a:solidFill>
                            <a:sym typeface="Symbol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ru-RU" sz="2400" i="1" dirty="0">
                            <a:solidFill>
                              <a:srgbClr val="FFFF00"/>
                            </a:solidFill>
                            <a:sym typeface="Symbol"/>
                          </a:rPr>
                          <m:t></m:t>
                        </m:r>
                        <m:r>
                          <m:rPr>
                            <m:nor/>
                          </m:rPr>
                          <a:rPr lang="en-US" sz="2400" b="0" i="1" dirty="0" smtClean="0">
                            <a:solidFill>
                              <a:srgbClr val="FFFF00"/>
                            </a:solidFill>
                            <a:sym typeface="Symbol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en-US" sz="2400" b="0" i="1" dirty="0" smtClean="0">
                            <a:solidFill>
                              <a:srgbClr val="FFFF00"/>
                            </a:solidFill>
                            <a:sym typeface="Symbol"/>
                          </a:rPr>
                          <m:t>=</m:t>
                        </m:r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  <m:t>90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sym typeface="Symbol"/>
                          </a:rPr>
                          <m:t>0</m:t>
                        </m:r>
                      </m:sup>
                    </m:sSup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⇒</m:t>
                    </m:r>
                  </m:oMath>
                </a14:m>
                <a:endParaRPr lang="en-US" sz="2400" i="1" dirty="0" smtClean="0">
                  <a:solidFill>
                    <a:srgbClr val="FFFF00"/>
                  </a:solidFill>
                  <a:sym typeface="Symbol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i="1" dirty="0" smtClean="0">
                    <a:solidFill>
                      <a:srgbClr val="FFFF00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⇒</m:t>
                    </m:r>
                  </m:oMath>
                </a14:m>
                <a:r>
                  <a:rPr lang="ru-RU" sz="2400" b="1" i="1" dirty="0">
                    <a:solidFill>
                      <a:srgbClr val="FFFF00"/>
                    </a:solidFill>
                  </a:rPr>
                  <a:t> АВС</a:t>
                </a:r>
                <a:r>
                  <a:rPr lang="en-US" sz="2400" b="1" i="1" dirty="0" smtClean="0">
                    <a:solidFill>
                      <a:srgbClr val="FFFF00"/>
                    </a:solidFill>
                  </a:rPr>
                  <a:t>D-</a:t>
                </a:r>
                <a:r>
                  <a:rPr lang="ru-RU" sz="2400" b="1" i="1" dirty="0" smtClean="0">
                    <a:solidFill>
                      <a:srgbClr val="FFFF00"/>
                    </a:solidFill>
                  </a:rPr>
                  <a:t> прямоугольник.</a:t>
                </a:r>
                <a:r>
                  <a:rPr lang="en-US" sz="2400" b="1" i="1" dirty="0" smtClean="0">
                    <a:solidFill>
                      <a:srgbClr val="FFFF00"/>
                    </a:solidFill>
                  </a:rPr>
                  <a:t> </a:t>
                </a:r>
                <a:endParaRPr lang="ru-RU" sz="2400" b="1" i="1" dirty="0">
                  <a:solidFill>
                    <a:srgbClr val="FFFF00"/>
                  </a:solidFill>
                  <a:latin typeface="+mn-lt"/>
                  <a:cs typeface="+mn-cs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92" y="679767"/>
                <a:ext cx="5025607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939" t="-16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араллелограмм 10"/>
          <p:cNvSpPr/>
          <p:nvPr/>
        </p:nvSpPr>
        <p:spPr>
          <a:xfrm>
            <a:off x="2992661" y="5010607"/>
            <a:ext cx="3779044" cy="1098550"/>
          </a:xfrm>
          <a:prstGeom prst="parallelogram">
            <a:avLst>
              <a:gd name="adj" fmla="val 51104"/>
            </a:avLst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3468291" y="3627894"/>
            <a:ext cx="3311302" cy="1382713"/>
          </a:xfrm>
          <a:custGeom>
            <a:avLst/>
            <a:gdLst>
              <a:gd name="connsiteX0" fmla="*/ 33454 w 2007220"/>
              <a:gd name="connsiteY0" fmla="*/ 1382751 h 1382751"/>
              <a:gd name="connsiteX1" fmla="*/ 0 w 2007220"/>
              <a:gd name="connsiteY1" fmla="*/ 0 h 1382751"/>
              <a:gd name="connsiteX2" fmla="*/ 2007220 w 2007220"/>
              <a:gd name="connsiteY2" fmla="*/ 1371600 h 138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7220" h="1382751">
                <a:moveTo>
                  <a:pt x="33454" y="1382751"/>
                </a:moveTo>
                <a:lnTo>
                  <a:pt x="0" y="0"/>
                </a:lnTo>
                <a:lnTo>
                  <a:pt x="2007220" y="1371600"/>
                </a:lnTo>
              </a:path>
            </a:pathLst>
          </a:custGeom>
          <a:solidFill>
            <a:srgbClr val="FFFF00"/>
          </a:solidFill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3648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0080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endParaRPr lang="ru-RU" altLang="ru-RU" sz="3600" b="1" i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194300"/>
          </a:xfrm>
        </p:spPr>
        <p:txBody>
          <a:bodyPr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FFFF00"/>
                </a:solidFill>
              </a:rPr>
              <a:t>1</a:t>
            </a:r>
            <a:r>
              <a:rPr lang="ru-RU" b="1" dirty="0" smtClean="0">
                <a:solidFill>
                  <a:srgbClr val="FFFF00"/>
                </a:solidFill>
              </a:rPr>
              <a:t>.	Угол между прямыми равен 90˚. Как называются такие прямые?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</a:rPr>
              <a:t> </a:t>
            </a:r>
            <a:r>
              <a:rPr lang="ru-RU" b="1" i="1" dirty="0">
                <a:solidFill>
                  <a:srgbClr val="00B0F0"/>
                </a:solidFill>
              </a:rPr>
              <a:t>П</a:t>
            </a:r>
            <a:r>
              <a:rPr lang="ru-RU" b="1" i="1" dirty="0" smtClean="0">
                <a:solidFill>
                  <a:srgbClr val="00B0F0"/>
                </a:solidFill>
              </a:rPr>
              <a:t>ерпендикулярные.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rgbClr val="FFFF00"/>
                </a:solidFill>
              </a:rPr>
              <a:t>2.	Верно ли утверждение: «прямая называется перпендикулярной плоскости, если она перпендикулярна некоторой прямой, лежащей в этой плоскости»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i="1" dirty="0">
                <a:solidFill>
                  <a:srgbClr val="00B0F0"/>
                </a:solidFill>
              </a:rPr>
              <a:t> 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ru-RU" b="1" i="1" dirty="0">
                <a:solidFill>
                  <a:srgbClr val="00B0F0"/>
                </a:solidFill>
              </a:rPr>
              <a:t>Д</a:t>
            </a:r>
            <a:r>
              <a:rPr lang="ru-RU" b="1" i="1" dirty="0" smtClean="0">
                <a:solidFill>
                  <a:srgbClr val="00B0F0"/>
                </a:solidFill>
              </a:rPr>
              <a:t>а.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rgbClr val="FFFF00"/>
                </a:solidFill>
              </a:rPr>
              <a:t>3.	Сформулируйте признак перпендикулярности прямой и плоскости.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</a:rPr>
              <a:t>  Если прямая перпендикулярна  двум пересекающимся прямым, лежащим в плоскости, то она перпендикулярна к этой плоскости.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9750" y="404813"/>
            <a:ext cx="73437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800" b="1" i="1">
                <a:solidFill>
                  <a:srgbClr val="FFFF00"/>
                </a:solidFill>
              </a:rPr>
              <a:t>4. Как определяется расстояние от точки до прямой на плоскости?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39750" y="1412875"/>
            <a:ext cx="41767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ru-RU" altLang="ru-RU" sz="2800">
                <a:solidFill>
                  <a:srgbClr val="00B0F0"/>
                </a:solidFill>
              </a:rPr>
              <a:t>Как длина перпендикуляра, проведенного из точки к данной прямой.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0963" y="3733800"/>
            <a:ext cx="8261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800" b="1">
                <a:solidFill>
                  <a:srgbClr val="FFFF00"/>
                </a:solidFill>
              </a:rPr>
              <a:t>      5. Как называются отрезки АМ, АН?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60388" y="4264025"/>
            <a:ext cx="8043862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800">
                <a:solidFill>
                  <a:srgbClr val="FF0000"/>
                </a:solidFill>
              </a:rPr>
              <a:t>АМ</a:t>
            </a:r>
            <a:r>
              <a:rPr lang="ru-RU" altLang="ru-RU" sz="2800">
                <a:solidFill>
                  <a:srgbClr val="00B0F0"/>
                </a:solidFill>
              </a:rPr>
              <a:t> – наклонная к прямой а;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800">
                <a:solidFill>
                  <a:srgbClr val="FFFF00"/>
                </a:solidFill>
              </a:rPr>
              <a:t>АН</a:t>
            </a:r>
            <a:r>
              <a:rPr lang="ru-RU" altLang="ru-RU" sz="2800">
                <a:solidFill>
                  <a:srgbClr val="00B0F0"/>
                </a:solidFill>
              </a:rPr>
              <a:t> – перпендикуляр, проведенный из точки А к прямой а.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2400">
              <a:solidFill>
                <a:srgbClr val="00B0F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pSp>
        <p:nvGrpSpPr>
          <p:cNvPr id="15366" name="Group 27"/>
          <p:cNvGrpSpPr>
            <a:grpSpLocks/>
          </p:cNvGrpSpPr>
          <p:nvPr/>
        </p:nvGrpSpPr>
        <p:grpSpPr bwMode="auto">
          <a:xfrm>
            <a:off x="4000500" y="1196975"/>
            <a:ext cx="4746625" cy="2238375"/>
            <a:chOff x="2611" y="845"/>
            <a:chExt cx="2990" cy="1410"/>
          </a:xfrm>
        </p:grpSpPr>
        <p:sp>
          <p:nvSpPr>
            <p:cNvPr id="15368" name="Line 9"/>
            <p:cNvSpPr>
              <a:spLocks noChangeShapeType="1"/>
            </p:cNvSpPr>
            <p:nvPr/>
          </p:nvSpPr>
          <p:spPr bwMode="auto">
            <a:xfrm flipV="1">
              <a:off x="2611" y="1842"/>
              <a:ext cx="2990" cy="409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69" name="Line 11"/>
            <p:cNvSpPr>
              <a:spLocks noChangeShapeType="1"/>
            </p:cNvSpPr>
            <p:nvPr/>
          </p:nvSpPr>
          <p:spPr bwMode="auto">
            <a:xfrm>
              <a:off x="4830" y="981"/>
              <a:ext cx="45" cy="95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370" name="Group 13"/>
            <p:cNvGrpSpPr>
              <a:grpSpLocks/>
            </p:cNvGrpSpPr>
            <p:nvPr/>
          </p:nvGrpSpPr>
          <p:grpSpPr bwMode="auto">
            <a:xfrm>
              <a:off x="4809" y="845"/>
              <a:ext cx="273" cy="231"/>
              <a:chOff x="4558" y="981"/>
              <a:chExt cx="273" cy="231"/>
            </a:xfrm>
          </p:grpSpPr>
          <p:sp>
            <p:nvSpPr>
              <p:cNvPr id="15378" name="Oval 10"/>
              <p:cNvSpPr>
                <a:spLocks noChangeArrowheads="1"/>
              </p:cNvSpPr>
              <p:nvPr/>
            </p:nvSpPr>
            <p:spPr bwMode="auto">
              <a:xfrm flipV="1">
                <a:off x="4558" y="1071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 b="1"/>
              </a:p>
            </p:txBody>
          </p:sp>
          <p:sp>
            <p:nvSpPr>
              <p:cNvPr id="15379" name="Text Box 12"/>
              <p:cNvSpPr txBox="1">
                <a:spLocks noChangeArrowheads="1"/>
              </p:cNvSpPr>
              <p:nvPr/>
            </p:nvSpPr>
            <p:spPr bwMode="auto">
              <a:xfrm>
                <a:off x="4604" y="981"/>
                <a:ext cx="22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altLang="ru-RU" sz="1800"/>
                  <a:t>А</a:t>
                </a:r>
              </a:p>
            </p:txBody>
          </p:sp>
        </p:grpSp>
        <p:sp>
          <p:nvSpPr>
            <p:cNvPr id="15371" name="Line 14"/>
            <p:cNvSpPr>
              <a:spLocks noChangeShapeType="1"/>
            </p:cNvSpPr>
            <p:nvPr/>
          </p:nvSpPr>
          <p:spPr bwMode="auto">
            <a:xfrm flipH="1">
              <a:off x="4195" y="970"/>
              <a:ext cx="621" cy="105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72" name="Line 15"/>
            <p:cNvSpPr>
              <a:spLocks noChangeShapeType="1"/>
            </p:cNvSpPr>
            <p:nvPr/>
          </p:nvSpPr>
          <p:spPr bwMode="auto">
            <a:xfrm flipV="1">
              <a:off x="4785" y="184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73" name="Line 16"/>
            <p:cNvSpPr>
              <a:spLocks noChangeShapeType="1"/>
            </p:cNvSpPr>
            <p:nvPr/>
          </p:nvSpPr>
          <p:spPr bwMode="auto">
            <a:xfrm flipV="1">
              <a:off x="4785" y="1797"/>
              <a:ext cx="91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74" name="AutoShape 17"/>
            <p:cNvSpPr>
              <a:spLocks noChangeArrowheads="1"/>
            </p:cNvSpPr>
            <p:nvPr/>
          </p:nvSpPr>
          <p:spPr bwMode="auto">
            <a:xfrm>
              <a:off x="4171" y="2000"/>
              <a:ext cx="46" cy="46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15375" name="AutoShape 18"/>
            <p:cNvSpPr>
              <a:spLocks noChangeArrowheads="1"/>
            </p:cNvSpPr>
            <p:nvPr/>
          </p:nvSpPr>
          <p:spPr bwMode="auto">
            <a:xfrm>
              <a:off x="4855" y="1909"/>
              <a:ext cx="46" cy="46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15376" name="Text Box 19"/>
            <p:cNvSpPr txBox="1">
              <a:spLocks noChangeArrowheads="1"/>
            </p:cNvSpPr>
            <p:nvPr/>
          </p:nvSpPr>
          <p:spPr bwMode="auto">
            <a:xfrm>
              <a:off x="4150" y="2024"/>
              <a:ext cx="2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М</a:t>
              </a:r>
            </a:p>
          </p:txBody>
        </p:sp>
        <p:sp>
          <p:nvSpPr>
            <p:cNvPr id="15377" name="Text Box 21"/>
            <p:cNvSpPr txBox="1">
              <a:spLocks noChangeArrowheads="1"/>
            </p:cNvSpPr>
            <p:nvPr/>
          </p:nvSpPr>
          <p:spPr bwMode="auto">
            <a:xfrm>
              <a:off x="4869" y="1898"/>
              <a:ext cx="2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Н</a:t>
              </a:r>
            </a:p>
          </p:txBody>
        </p:sp>
      </p:grpSp>
      <p:sp>
        <p:nvSpPr>
          <p:cNvPr id="15367" name="TextBox 2"/>
          <p:cNvSpPr txBox="1">
            <a:spLocks noChangeArrowheads="1"/>
          </p:cNvSpPr>
          <p:nvPr/>
        </p:nvSpPr>
        <p:spPr bwMode="auto">
          <a:xfrm>
            <a:off x="5076825" y="2852738"/>
            <a:ext cx="44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/>
              <a:t>а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4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5003800" y="3284538"/>
            <a:ext cx="3600450" cy="1008062"/>
            <a:chOff x="3152" y="2069"/>
            <a:chExt cx="2268" cy="635"/>
          </a:xfrm>
          <a:solidFill>
            <a:srgbClr val="7030A0"/>
          </a:solidFill>
        </p:grpSpPr>
        <p:sp>
          <p:nvSpPr>
            <p:cNvPr id="7193" name="AutoShape 9"/>
            <p:cNvSpPr>
              <a:spLocks noChangeArrowheads="1"/>
            </p:cNvSpPr>
            <p:nvPr/>
          </p:nvSpPr>
          <p:spPr bwMode="auto">
            <a:xfrm>
              <a:off x="3152" y="2069"/>
              <a:ext cx="2268" cy="635"/>
            </a:xfrm>
            <a:prstGeom prst="parallelogram">
              <a:avLst>
                <a:gd name="adj" fmla="val 89291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altLang="ru-RU" b="0">
                <a:solidFill>
                  <a:srgbClr val="FFFF00"/>
                </a:solidFill>
                <a:cs typeface="+mn-cs"/>
              </a:endParaRPr>
            </a:p>
          </p:txBody>
        </p:sp>
        <p:sp>
          <p:nvSpPr>
            <p:cNvPr id="7194" name="Text Box 32"/>
            <p:cNvSpPr txBox="1">
              <a:spLocks noChangeArrowheads="1"/>
            </p:cNvSpPr>
            <p:nvPr/>
          </p:nvSpPr>
          <p:spPr bwMode="auto">
            <a:xfrm>
              <a:off x="5057" y="2069"/>
              <a:ext cx="181" cy="2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l-GR" altLang="ru-RU" b="0"/>
                <a:t>α</a:t>
              </a:r>
            </a:p>
          </p:txBody>
        </p:sp>
      </p:grpSp>
      <p:sp>
        <p:nvSpPr>
          <p:cNvPr id="16387" name="Line 22"/>
          <p:cNvSpPr>
            <a:spLocks noChangeShapeType="1"/>
          </p:cNvSpPr>
          <p:nvPr/>
        </p:nvSpPr>
        <p:spPr bwMode="auto">
          <a:xfrm flipV="1">
            <a:off x="6011863" y="3789363"/>
            <a:ext cx="1368425" cy="215900"/>
          </a:xfrm>
          <a:prstGeom prst="line">
            <a:avLst/>
          </a:prstGeom>
          <a:noFill/>
          <a:ln w="57150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388" name="Group 45"/>
          <p:cNvGrpSpPr>
            <a:grpSpLocks/>
          </p:cNvGrpSpPr>
          <p:nvPr/>
        </p:nvGrpSpPr>
        <p:grpSpPr bwMode="auto">
          <a:xfrm>
            <a:off x="7380288" y="1773238"/>
            <a:ext cx="417512" cy="366712"/>
            <a:chOff x="5329" y="754"/>
            <a:chExt cx="263" cy="231"/>
          </a:xfrm>
        </p:grpSpPr>
        <p:sp>
          <p:nvSpPr>
            <p:cNvPr id="16405" name="Oval 14"/>
            <p:cNvSpPr>
              <a:spLocks noChangeArrowheads="1"/>
            </p:cNvSpPr>
            <p:nvPr/>
          </p:nvSpPr>
          <p:spPr bwMode="auto">
            <a:xfrm>
              <a:off x="5329" y="845"/>
              <a:ext cx="45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solidFill>
                  <a:srgbClr val="006600"/>
                </a:solidFill>
              </a:endParaRPr>
            </a:p>
          </p:txBody>
        </p:sp>
        <p:sp>
          <p:nvSpPr>
            <p:cNvPr id="16406" name="Text Box 33"/>
            <p:cNvSpPr txBox="1">
              <a:spLocks noChangeArrowheads="1"/>
            </p:cNvSpPr>
            <p:nvPr/>
          </p:nvSpPr>
          <p:spPr bwMode="auto">
            <a:xfrm>
              <a:off x="5375" y="754"/>
              <a:ext cx="21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А</a:t>
              </a:r>
            </a:p>
          </p:txBody>
        </p:sp>
      </p:grpSp>
      <p:grpSp>
        <p:nvGrpSpPr>
          <p:cNvPr id="16389" name="Group 47"/>
          <p:cNvGrpSpPr>
            <a:grpSpLocks/>
          </p:cNvGrpSpPr>
          <p:nvPr/>
        </p:nvGrpSpPr>
        <p:grpSpPr bwMode="auto">
          <a:xfrm>
            <a:off x="7380288" y="1052513"/>
            <a:ext cx="360362" cy="4103687"/>
            <a:chOff x="4649" y="663"/>
            <a:chExt cx="227" cy="2585"/>
          </a:xfrm>
        </p:grpSpPr>
        <p:grpSp>
          <p:nvGrpSpPr>
            <p:cNvPr id="16398" name="Group 44"/>
            <p:cNvGrpSpPr>
              <a:grpSpLocks/>
            </p:cNvGrpSpPr>
            <p:nvPr/>
          </p:nvGrpSpPr>
          <p:grpSpPr bwMode="auto">
            <a:xfrm>
              <a:off x="4649" y="663"/>
              <a:ext cx="45" cy="2585"/>
              <a:chOff x="5103" y="483"/>
              <a:chExt cx="45" cy="2585"/>
            </a:xfrm>
          </p:grpSpPr>
          <p:sp>
            <p:nvSpPr>
              <p:cNvPr id="16400" name="Oval 18"/>
              <p:cNvSpPr>
                <a:spLocks noChangeArrowheads="1"/>
              </p:cNvSpPr>
              <p:nvPr/>
            </p:nvSpPr>
            <p:spPr bwMode="auto">
              <a:xfrm>
                <a:off x="5103" y="2160"/>
                <a:ext cx="45" cy="46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 b="1"/>
              </a:p>
            </p:txBody>
          </p:sp>
          <p:grpSp>
            <p:nvGrpSpPr>
              <p:cNvPr id="16401" name="Group 43"/>
              <p:cNvGrpSpPr>
                <a:grpSpLocks/>
              </p:cNvGrpSpPr>
              <p:nvPr/>
            </p:nvGrpSpPr>
            <p:grpSpPr bwMode="auto">
              <a:xfrm>
                <a:off x="5127" y="483"/>
                <a:ext cx="0" cy="2585"/>
                <a:chOff x="5127" y="483"/>
                <a:chExt cx="0" cy="2585"/>
              </a:xfrm>
            </p:grpSpPr>
            <p:sp>
              <p:nvSpPr>
                <p:cNvPr id="16402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5127" y="483"/>
                  <a:ext cx="0" cy="1678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03" name="Line 19"/>
                <p:cNvSpPr>
                  <a:spLocks noChangeShapeType="1"/>
                </p:cNvSpPr>
                <p:nvPr/>
              </p:nvSpPr>
              <p:spPr bwMode="auto">
                <a:xfrm>
                  <a:off x="5127" y="2206"/>
                  <a:ext cx="0" cy="27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04" name="Line 20"/>
                <p:cNvSpPr>
                  <a:spLocks noChangeShapeType="1"/>
                </p:cNvSpPr>
                <p:nvPr/>
              </p:nvSpPr>
              <p:spPr bwMode="auto">
                <a:xfrm>
                  <a:off x="5127" y="2478"/>
                  <a:ext cx="0" cy="59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6399" name="Text Box 34"/>
            <p:cNvSpPr txBox="1">
              <a:spLocks noChangeArrowheads="1"/>
            </p:cNvSpPr>
            <p:nvPr/>
          </p:nvSpPr>
          <p:spPr bwMode="auto">
            <a:xfrm>
              <a:off x="4694" y="2251"/>
              <a:ext cx="1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Н</a:t>
              </a:r>
            </a:p>
          </p:txBody>
        </p:sp>
      </p:grpSp>
      <p:sp>
        <p:nvSpPr>
          <p:cNvPr id="16390" name="Line 24"/>
          <p:cNvSpPr>
            <a:spLocks noChangeShapeType="1"/>
          </p:cNvSpPr>
          <p:nvPr/>
        </p:nvSpPr>
        <p:spPr bwMode="auto">
          <a:xfrm flipH="1">
            <a:off x="6011863" y="1989138"/>
            <a:ext cx="1368425" cy="2016125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391" name="Group 48"/>
          <p:cNvGrpSpPr>
            <a:grpSpLocks/>
          </p:cNvGrpSpPr>
          <p:nvPr/>
        </p:nvGrpSpPr>
        <p:grpSpPr bwMode="auto">
          <a:xfrm>
            <a:off x="5651500" y="3860800"/>
            <a:ext cx="406400" cy="366713"/>
            <a:chOff x="3560" y="2432"/>
            <a:chExt cx="256" cy="231"/>
          </a:xfrm>
        </p:grpSpPr>
        <p:sp>
          <p:nvSpPr>
            <p:cNvPr id="16396" name="Oval 23"/>
            <p:cNvSpPr>
              <a:spLocks noChangeArrowheads="1"/>
            </p:cNvSpPr>
            <p:nvPr/>
          </p:nvSpPr>
          <p:spPr bwMode="auto">
            <a:xfrm>
              <a:off x="3770" y="2502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16397" name="Text Box 35"/>
            <p:cNvSpPr txBox="1">
              <a:spLocks noChangeArrowheads="1"/>
            </p:cNvSpPr>
            <p:nvPr/>
          </p:nvSpPr>
          <p:spPr bwMode="auto">
            <a:xfrm>
              <a:off x="3560" y="2432"/>
              <a:ext cx="1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М</a:t>
              </a:r>
            </a:p>
          </p:txBody>
        </p:sp>
      </p:grp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246063" y="3794125"/>
            <a:ext cx="55848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rgbClr val="00B0F0"/>
                </a:solidFill>
              </a:rPr>
              <a:t>АМ – наклонная, проведенная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rgbClr val="00B0F0"/>
                </a:solidFill>
              </a:rPr>
              <a:t> из точки А к плоскости </a:t>
            </a:r>
            <a:r>
              <a:rPr lang="el-GR" altLang="ru-RU" sz="2400" b="1">
                <a:solidFill>
                  <a:srgbClr val="00B0F0"/>
                </a:solidFill>
              </a:rPr>
              <a:t>α</a:t>
            </a:r>
            <a:r>
              <a:rPr lang="ru-RU" altLang="ru-RU" sz="2400" b="1">
                <a:solidFill>
                  <a:srgbClr val="00B0F0"/>
                </a:solidFill>
              </a:rPr>
              <a:t>,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rgbClr val="00B0F0"/>
                </a:solidFill>
              </a:rPr>
              <a:t>М – основание наклонной.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841375" y="5427663"/>
            <a:ext cx="467995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rgbClr val="92D050"/>
                </a:solidFill>
              </a:rPr>
              <a:t>НМ – проекция наклонной на плоскость </a:t>
            </a:r>
            <a:r>
              <a:rPr lang="el-GR" altLang="ru-RU" sz="2400" b="1">
                <a:solidFill>
                  <a:srgbClr val="92D050"/>
                </a:solidFill>
              </a:rPr>
              <a:t>α</a:t>
            </a:r>
            <a:r>
              <a:rPr lang="ru-RU" altLang="ru-RU" sz="2400" b="1">
                <a:solidFill>
                  <a:srgbClr val="92D050"/>
                </a:solidFill>
              </a:rPr>
              <a:t>.</a:t>
            </a:r>
          </a:p>
        </p:txBody>
      </p:sp>
      <p:sp>
        <p:nvSpPr>
          <p:cNvPr id="16394" name="Text Box 39"/>
          <p:cNvSpPr txBox="1">
            <a:spLocks noChangeArrowheads="1"/>
          </p:cNvSpPr>
          <p:nvPr/>
        </p:nvSpPr>
        <p:spPr bwMode="auto">
          <a:xfrm>
            <a:off x="388938" y="3141663"/>
            <a:ext cx="51117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ru-RU" sz="200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88938" y="527050"/>
            <a:ext cx="6704012" cy="298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 2" pitchFamily="18" charset="2"/>
              <a:buNone/>
            </a:pPr>
            <a:r>
              <a:rPr lang="ru-RU" altLang="ru-RU" sz="3200" b="1" i="1" dirty="0">
                <a:solidFill>
                  <a:srgbClr val="00B0F0"/>
                </a:solidFill>
              </a:rPr>
              <a:t>Изучение нового материала.</a:t>
            </a:r>
            <a:endParaRPr lang="ru-RU" altLang="ru-RU" sz="3200" i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</a:rPr>
              <a:t>Рассмотрим плоскость</a:t>
            </a:r>
            <a:r>
              <a:rPr lang="el-GR" altLang="ru-RU" sz="2400" b="1" dirty="0">
                <a:solidFill>
                  <a:srgbClr val="FFFF00"/>
                </a:solidFill>
              </a:rPr>
              <a:t> α</a:t>
            </a:r>
            <a:r>
              <a:rPr lang="ru-RU" altLang="ru-RU" sz="2400" b="1" dirty="0">
                <a:solidFill>
                  <a:srgbClr val="FFFF00"/>
                </a:solidFill>
              </a:rPr>
              <a:t> и точку А, не принадлежащую ей. </a:t>
            </a:r>
            <a:endParaRPr lang="en-US" altLang="ru-RU" sz="24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</a:rPr>
              <a:t>АН – перпендикуляр, проведенный из точки А к плоскости </a:t>
            </a:r>
            <a:r>
              <a:rPr lang="el-GR" altLang="ru-RU" sz="2400" b="1" dirty="0">
                <a:solidFill>
                  <a:srgbClr val="FFFF00"/>
                </a:solidFill>
              </a:rPr>
              <a:t>α</a:t>
            </a:r>
            <a:r>
              <a:rPr lang="ru-RU" altLang="ru-RU" sz="2400" b="1" dirty="0">
                <a:solidFill>
                  <a:srgbClr val="FFFF00"/>
                </a:solidFill>
              </a:rPr>
              <a:t>,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</a:rPr>
              <a:t>Н – основание перпендикуляра.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6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6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6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5003800" y="3284538"/>
            <a:ext cx="3600450" cy="1008062"/>
            <a:chOff x="3152" y="2069"/>
            <a:chExt cx="2268" cy="635"/>
          </a:xfrm>
          <a:solidFill>
            <a:srgbClr val="7030A0"/>
          </a:solidFill>
        </p:grpSpPr>
        <p:sp>
          <p:nvSpPr>
            <p:cNvPr id="7193" name="AutoShape 9"/>
            <p:cNvSpPr>
              <a:spLocks noChangeArrowheads="1"/>
            </p:cNvSpPr>
            <p:nvPr/>
          </p:nvSpPr>
          <p:spPr bwMode="auto">
            <a:xfrm>
              <a:off x="3152" y="2069"/>
              <a:ext cx="2268" cy="635"/>
            </a:xfrm>
            <a:prstGeom prst="parallelogram">
              <a:avLst>
                <a:gd name="adj" fmla="val 89291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altLang="ru-RU" b="0">
                <a:solidFill>
                  <a:srgbClr val="FFFF00"/>
                </a:solidFill>
                <a:cs typeface="+mn-cs"/>
              </a:endParaRPr>
            </a:p>
          </p:txBody>
        </p:sp>
        <p:sp>
          <p:nvSpPr>
            <p:cNvPr id="7194" name="Text Box 32"/>
            <p:cNvSpPr txBox="1">
              <a:spLocks noChangeArrowheads="1"/>
            </p:cNvSpPr>
            <p:nvPr/>
          </p:nvSpPr>
          <p:spPr bwMode="auto">
            <a:xfrm>
              <a:off x="5057" y="2069"/>
              <a:ext cx="181" cy="2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l-GR" altLang="ru-RU" b="0"/>
                <a:t>α</a:t>
              </a:r>
            </a:p>
          </p:txBody>
        </p:sp>
      </p:grpSp>
      <p:sp>
        <p:nvSpPr>
          <p:cNvPr id="17411" name="Line 22"/>
          <p:cNvSpPr>
            <a:spLocks noChangeShapeType="1"/>
          </p:cNvSpPr>
          <p:nvPr/>
        </p:nvSpPr>
        <p:spPr bwMode="auto">
          <a:xfrm flipV="1">
            <a:off x="6011863" y="3789363"/>
            <a:ext cx="1368425" cy="215900"/>
          </a:xfrm>
          <a:prstGeom prst="line">
            <a:avLst/>
          </a:prstGeom>
          <a:noFill/>
          <a:ln w="57150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412" name="Group 45"/>
          <p:cNvGrpSpPr>
            <a:grpSpLocks/>
          </p:cNvGrpSpPr>
          <p:nvPr/>
        </p:nvGrpSpPr>
        <p:grpSpPr bwMode="auto">
          <a:xfrm>
            <a:off x="7380288" y="1773238"/>
            <a:ext cx="417512" cy="366712"/>
            <a:chOff x="5329" y="754"/>
            <a:chExt cx="263" cy="231"/>
          </a:xfrm>
        </p:grpSpPr>
        <p:sp>
          <p:nvSpPr>
            <p:cNvPr id="17429" name="Oval 14"/>
            <p:cNvSpPr>
              <a:spLocks noChangeArrowheads="1"/>
            </p:cNvSpPr>
            <p:nvPr/>
          </p:nvSpPr>
          <p:spPr bwMode="auto">
            <a:xfrm>
              <a:off x="5329" y="845"/>
              <a:ext cx="45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solidFill>
                  <a:srgbClr val="006600"/>
                </a:solidFill>
              </a:endParaRPr>
            </a:p>
          </p:txBody>
        </p:sp>
        <p:sp>
          <p:nvSpPr>
            <p:cNvPr id="17430" name="Text Box 33"/>
            <p:cNvSpPr txBox="1">
              <a:spLocks noChangeArrowheads="1"/>
            </p:cNvSpPr>
            <p:nvPr/>
          </p:nvSpPr>
          <p:spPr bwMode="auto">
            <a:xfrm>
              <a:off x="5375" y="754"/>
              <a:ext cx="21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А</a:t>
              </a:r>
            </a:p>
          </p:txBody>
        </p:sp>
      </p:grpSp>
      <p:grpSp>
        <p:nvGrpSpPr>
          <p:cNvPr id="17413" name="Group 47"/>
          <p:cNvGrpSpPr>
            <a:grpSpLocks/>
          </p:cNvGrpSpPr>
          <p:nvPr/>
        </p:nvGrpSpPr>
        <p:grpSpPr bwMode="auto">
          <a:xfrm>
            <a:off x="7380288" y="1052513"/>
            <a:ext cx="360362" cy="4103687"/>
            <a:chOff x="4649" y="663"/>
            <a:chExt cx="227" cy="2585"/>
          </a:xfrm>
        </p:grpSpPr>
        <p:grpSp>
          <p:nvGrpSpPr>
            <p:cNvPr id="17422" name="Group 44"/>
            <p:cNvGrpSpPr>
              <a:grpSpLocks/>
            </p:cNvGrpSpPr>
            <p:nvPr/>
          </p:nvGrpSpPr>
          <p:grpSpPr bwMode="auto">
            <a:xfrm>
              <a:off x="4649" y="663"/>
              <a:ext cx="45" cy="2585"/>
              <a:chOff x="5103" y="483"/>
              <a:chExt cx="45" cy="2585"/>
            </a:xfrm>
          </p:grpSpPr>
          <p:sp>
            <p:nvSpPr>
              <p:cNvPr id="17424" name="Oval 18"/>
              <p:cNvSpPr>
                <a:spLocks noChangeArrowheads="1"/>
              </p:cNvSpPr>
              <p:nvPr/>
            </p:nvSpPr>
            <p:spPr bwMode="auto">
              <a:xfrm>
                <a:off x="5103" y="2160"/>
                <a:ext cx="45" cy="46"/>
              </a:xfrm>
              <a:prstGeom prst="ellipse">
                <a:avLst/>
              </a:prstGeom>
              <a:solidFill>
                <a:schemeClr val="accent1"/>
              </a:solidFill>
              <a:ln w="9525" algn="ctr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 b="1"/>
              </a:p>
            </p:txBody>
          </p:sp>
          <p:grpSp>
            <p:nvGrpSpPr>
              <p:cNvPr id="17425" name="Group 43"/>
              <p:cNvGrpSpPr>
                <a:grpSpLocks/>
              </p:cNvGrpSpPr>
              <p:nvPr/>
            </p:nvGrpSpPr>
            <p:grpSpPr bwMode="auto">
              <a:xfrm>
                <a:off x="5127" y="483"/>
                <a:ext cx="0" cy="2585"/>
                <a:chOff x="5127" y="483"/>
                <a:chExt cx="0" cy="2585"/>
              </a:xfrm>
            </p:grpSpPr>
            <p:sp>
              <p:nvSpPr>
                <p:cNvPr id="1742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5127" y="483"/>
                  <a:ext cx="0" cy="1678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27" name="Line 19"/>
                <p:cNvSpPr>
                  <a:spLocks noChangeShapeType="1"/>
                </p:cNvSpPr>
                <p:nvPr/>
              </p:nvSpPr>
              <p:spPr bwMode="auto">
                <a:xfrm>
                  <a:off x="5127" y="2206"/>
                  <a:ext cx="0" cy="27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28" name="Line 20"/>
                <p:cNvSpPr>
                  <a:spLocks noChangeShapeType="1"/>
                </p:cNvSpPr>
                <p:nvPr/>
              </p:nvSpPr>
              <p:spPr bwMode="auto">
                <a:xfrm>
                  <a:off x="5127" y="2478"/>
                  <a:ext cx="0" cy="59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7423" name="Text Box 34"/>
            <p:cNvSpPr txBox="1">
              <a:spLocks noChangeArrowheads="1"/>
            </p:cNvSpPr>
            <p:nvPr/>
          </p:nvSpPr>
          <p:spPr bwMode="auto">
            <a:xfrm>
              <a:off x="4694" y="2251"/>
              <a:ext cx="1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Н</a:t>
              </a:r>
            </a:p>
          </p:txBody>
        </p:sp>
      </p:grpSp>
      <p:sp>
        <p:nvSpPr>
          <p:cNvPr id="17414" name="Line 24"/>
          <p:cNvSpPr>
            <a:spLocks noChangeShapeType="1"/>
          </p:cNvSpPr>
          <p:nvPr/>
        </p:nvSpPr>
        <p:spPr bwMode="auto">
          <a:xfrm flipH="1">
            <a:off x="6011863" y="1989138"/>
            <a:ext cx="1368425" cy="2016125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415" name="Group 48"/>
          <p:cNvGrpSpPr>
            <a:grpSpLocks/>
          </p:cNvGrpSpPr>
          <p:nvPr/>
        </p:nvGrpSpPr>
        <p:grpSpPr bwMode="auto">
          <a:xfrm>
            <a:off x="5651500" y="3860800"/>
            <a:ext cx="406400" cy="366713"/>
            <a:chOff x="3560" y="2432"/>
            <a:chExt cx="256" cy="231"/>
          </a:xfrm>
        </p:grpSpPr>
        <p:sp>
          <p:nvSpPr>
            <p:cNvPr id="17420" name="Oval 23"/>
            <p:cNvSpPr>
              <a:spLocks noChangeArrowheads="1"/>
            </p:cNvSpPr>
            <p:nvPr/>
          </p:nvSpPr>
          <p:spPr bwMode="auto">
            <a:xfrm>
              <a:off x="3770" y="2502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17421" name="Text Box 35"/>
            <p:cNvSpPr txBox="1">
              <a:spLocks noChangeArrowheads="1"/>
            </p:cNvSpPr>
            <p:nvPr/>
          </p:nvSpPr>
          <p:spPr bwMode="auto">
            <a:xfrm>
              <a:off x="3560" y="2432"/>
              <a:ext cx="1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М</a:t>
              </a:r>
            </a:p>
          </p:txBody>
        </p:sp>
      </p:grpSp>
      <p:sp>
        <p:nvSpPr>
          <p:cNvPr id="17416" name="Text Box 39"/>
          <p:cNvSpPr txBox="1">
            <a:spLocks noChangeArrowheads="1"/>
          </p:cNvSpPr>
          <p:nvPr/>
        </p:nvSpPr>
        <p:spPr bwMode="auto">
          <a:xfrm>
            <a:off x="388938" y="3141663"/>
            <a:ext cx="51117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ru-RU" sz="2000">
              <a:solidFill>
                <a:srgbClr val="FFFF00"/>
              </a:solidFill>
            </a:endParaRPr>
          </a:p>
        </p:txBody>
      </p:sp>
      <p:sp>
        <p:nvSpPr>
          <p:cNvPr id="17417" name="Прямоугольник 2"/>
          <p:cNvSpPr>
            <a:spLocks noChangeArrowheads="1"/>
          </p:cNvSpPr>
          <p:nvPr/>
        </p:nvSpPr>
        <p:spPr bwMode="auto">
          <a:xfrm>
            <a:off x="250825" y="836613"/>
            <a:ext cx="7489825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3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dirty="0">
                <a:solidFill>
                  <a:srgbClr val="FFFF00"/>
                </a:solidFill>
              </a:rPr>
              <a:t> </a:t>
            </a:r>
            <a:r>
              <a:rPr lang="ru-RU" altLang="ru-RU" sz="2400" b="1" dirty="0">
                <a:solidFill>
                  <a:srgbClr val="FFFF00"/>
                </a:solidFill>
              </a:rPr>
              <a:t>Рассмотрим  прямоугольный  треугольник АМН: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</a:rPr>
              <a:t> АН – катет; АМ – гипотенуза,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</a:rPr>
              <a:t> Поэтому </a:t>
            </a:r>
            <a:r>
              <a:rPr lang="ru-RU" altLang="ru-RU" sz="2400" b="1" dirty="0">
                <a:solidFill>
                  <a:srgbClr val="00B0F0"/>
                </a:solidFill>
              </a:rPr>
              <a:t>АН </a:t>
            </a:r>
            <a:r>
              <a:rPr lang="en-US" altLang="ru-RU" sz="2400" b="1" dirty="0">
                <a:solidFill>
                  <a:srgbClr val="00B0F0"/>
                </a:solidFill>
              </a:rPr>
              <a:t>&lt;</a:t>
            </a:r>
            <a:r>
              <a:rPr lang="ru-RU" altLang="ru-RU" sz="2400" b="1" dirty="0">
                <a:solidFill>
                  <a:srgbClr val="00B0F0"/>
                </a:solidFill>
              </a:rPr>
              <a:t> АМ</a:t>
            </a:r>
            <a:r>
              <a:rPr lang="ru-RU" altLang="ru-RU" sz="2400" b="1" dirty="0" smtClean="0">
                <a:solidFill>
                  <a:srgbClr val="00B0F0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2400" b="1" dirty="0">
              <a:solidFill>
                <a:srgbClr val="00B0F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</a:rPr>
              <a:t> </a:t>
            </a:r>
            <a:r>
              <a:rPr lang="ru-RU" altLang="ru-RU" sz="2400" b="1" i="1" dirty="0" smtClean="0">
                <a:solidFill>
                  <a:srgbClr val="FF0000"/>
                </a:solidFill>
              </a:rPr>
              <a:t>Вывод</a:t>
            </a:r>
            <a:r>
              <a:rPr lang="ru-RU" altLang="ru-RU" sz="2400" b="1" i="1" dirty="0">
                <a:solidFill>
                  <a:srgbClr val="FF0000"/>
                </a:solidFill>
              </a:rPr>
              <a:t>:</a:t>
            </a:r>
            <a:r>
              <a:rPr lang="ru-RU" altLang="ru-RU" sz="2400" b="1" i="1" dirty="0" smtClean="0">
                <a:solidFill>
                  <a:srgbClr val="00B0F0"/>
                </a:solidFill>
              </a:rPr>
              <a:t> Перпендикуляр,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 smtClean="0">
                <a:solidFill>
                  <a:srgbClr val="FF0000"/>
                </a:solidFill>
              </a:rPr>
              <a:t> </a:t>
            </a:r>
            <a:r>
              <a:rPr lang="ru-RU" altLang="ru-RU" sz="2400" b="1" i="1" dirty="0">
                <a:solidFill>
                  <a:srgbClr val="FFFF00"/>
                </a:solidFill>
              </a:rPr>
              <a:t>проведенный из данной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</a:rPr>
              <a:t> точки к плоскости, меньше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</a:rPr>
              <a:t>любой наклонной, </a:t>
            </a:r>
            <a:r>
              <a:rPr lang="ru-RU" altLang="ru-RU" sz="2400" b="1" i="1" dirty="0" smtClean="0">
                <a:solidFill>
                  <a:srgbClr val="FFFF00"/>
                </a:solidFill>
              </a:rPr>
              <a:t>проведенной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</a:rPr>
              <a:t>  </a:t>
            </a:r>
            <a:r>
              <a:rPr lang="ru-RU" altLang="ru-RU" sz="2400" b="1" i="1" dirty="0" smtClean="0">
                <a:solidFill>
                  <a:srgbClr val="FFFF00"/>
                </a:solidFill>
              </a:rPr>
              <a:t>из этой  </a:t>
            </a:r>
            <a:r>
              <a:rPr lang="ru-RU" altLang="ru-RU" sz="2400" b="1" i="1" dirty="0">
                <a:solidFill>
                  <a:srgbClr val="FFFF00"/>
                </a:solidFill>
              </a:rPr>
              <a:t>же точки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</a:rPr>
              <a:t>к этой плоскости.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i="1" dirty="0">
                <a:solidFill>
                  <a:srgbClr val="FFFF00"/>
                </a:solidFill>
              </a:rPr>
              <a:t> </a:t>
            </a:r>
            <a:r>
              <a:rPr lang="ru-RU" altLang="ru-RU" sz="2400" b="1" i="1" dirty="0">
                <a:solidFill>
                  <a:srgbClr val="FFFF00"/>
                </a:solidFill>
              </a:rPr>
              <a:t>Его </a:t>
            </a:r>
            <a:r>
              <a:rPr lang="ru-RU" altLang="ru-RU" sz="2400" b="1" i="1" dirty="0">
                <a:solidFill>
                  <a:srgbClr val="00B0F0"/>
                </a:solidFill>
              </a:rPr>
              <a:t>длина</a:t>
            </a:r>
            <a:r>
              <a:rPr lang="ru-RU" altLang="ru-RU" sz="2400" b="1" i="1" dirty="0">
                <a:solidFill>
                  <a:srgbClr val="FFFF00"/>
                </a:solidFill>
              </a:rPr>
              <a:t>  будет называться </a:t>
            </a:r>
            <a:r>
              <a:rPr lang="ru-RU" altLang="ru-RU" sz="2400" b="1" i="1" dirty="0">
                <a:solidFill>
                  <a:srgbClr val="00B0F0"/>
                </a:solidFill>
              </a:rPr>
              <a:t>расстоянием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</a:rPr>
              <a:t>от точки А до плоскости </a:t>
            </a:r>
            <a:r>
              <a:rPr lang="el-GR" altLang="ru-RU" sz="2400" b="1" i="1" dirty="0">
                <a:solidFill>
                  <a:srgbClr val="00B0F0"/>
                </a:solidFill>
              </a:rPr>
              <a:t>α</a:t>
            </a:r>
            <a:r>
              <a:rPr lang="ru-RU" altLang="ru-RU" sz="2400" b="1" i="1" dirty="0">
                <a:solidFill>
                  <a:srgbClr val="00B0F0"/>
                </a:solidFill>
              </a:rPr>
              <a:t>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164388" y="3556000"/>
            <a:ext cx="0" cy="2333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7164388" y="3556000"/>
            <a:ext cx="215900" cy="17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14"/>
          <p:cNvSpPr>
            <a:spLocks noChangeShapeType="1"/>
          </p:cNvSpPr>
          <p:nvPr/>
        </p:nvSpPr>
        <p:spPr bwMode="auto">
          <a:xfrm>
            <a:off x="5292725" y="15573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7" name="Rectangle 21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/>
          <a:lstStyle/>
          <a:p>
            <a:pPr eaLnBrk="1" hangingPunct="1"/>
            <a:r>
              <a:rPr lang="ru-RU" altLang="ru-RU" sz="3200" i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200" b="1" i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Расстояние от лампочки </a:t>
            </a:r>
            <a:br>
              <a:rPr lang="ru-RU" altLang="ru-RU" sz="3200" b="1" i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altLang="ru-RU" sz="3200" b="1" i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 земли…</a:t>
            </a:r>
          </a:p>
        </p:txBody>
      </p:sp>
      <p:grpSp>
        <p:nvGrpSpPr>
          <p:cNvPr id="8196" name="Group 34"/>
          <p:cNvGrpSpPr>
            <a:grpSpLocks/>
          </p:cNvGrpSpPr>
          <p:nvPr/>
        </p:nvGrpSpPr>
        <p:grpSpPr bwMode="auto">
          <a:xfrm>
            <a:off x="3132138" y="1484313"/>
            <a:ext cx="3894137" cy="4510087"/>
            <a:chOff x="1973" y="935"/>
            <a:chExt cx="2453" cy="2841"/>
          </a:xfrm>
        </p:grpSpPr>
        <p:sp>
          <p:nvSpPr>
            <p:cNvPr id="18437" name="AutoShape 4"/>
            <p:cNvSpPr>
              <a:spLocks noChangeArrowheads="1"/>
            </p:cNvSpPr>
            <p:nvPr/>
          </p:nvSpPr>
          <p:spPr bwMode="auto">
            <a:xfrm rot="10800000">
              <a:off x="1973" y="2550"/>
              <a:ext cx="136" cy="12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496 h 21600"/>
                <a:gd name="T14" fmla="*/ 17153 w 21600"/>
                <a:gd name="T15" fmla="*/ 1710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8" name="Line 5"/>
            <p:cNvSpPr>
              <a:spLocks noChangeShapeType="1"/>
            </p:cNvSpPr>
            <p:nvPr/>
          </p:nvSpPr>
          <p:spPr bwMode="auto">
            <a:xfrm flipV="1">
              <a:off x="2043" y="1507"/>
              <a:ext cx="0" cy="104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39" name="Freeform 11"/>
            <p:cNvSpPr>
              <a:spLocks/>
            </p:cNvSpPr>
            <p:nvPr/>
          </p:nvSpPr>
          <p:spPr bwMode="auto">
            <a:xfrm>
              <a:off x="2043" y="963"/>
              <a:ext cx="589" cy="544"/>
            </a:xfrm>
            <a:custGeom>
              <a:avLst/>
              <a:gdLst>
                <a:gd name="T0" fmla="*/ 0 w 589"/>
                <a:gd name="T1" fmla="*/ 544 h 544"/>
                <a:gd name="T2" fmla="*/ 136 w 589"/>
                <a:gd name="T3" fmla="*/ 181 h 544"/>
                <a:gd name="T4" fmla="*/ 589 w 589"/>
                <a:gd name="T5" fmla="*/ 0 h 544"/>
                <a:gd name="T6" fmla="*/ 0 60000 65536"/>
                <a:gd name="T7" fmla="*/ 0 60000 65536"/>
                <a:gd name="T8" fmla="*/ 0 60000 65536"/>
                <a:gd name="T9" fmla="*/ 0 w 589"/>
                <a:gd name="T10" fmla="*/ 0 h 544"/>
                <a:gd name="T11" fmla="*/ 589 w 589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89" h="544">
                  <a:moveTo>
                    <a:pt x="0" y="544"/>
                  </a:moveTo>
                  <a:cubicBezTo>
                    <a:pt x="19" y="407"/>
                    <a:pt x="38" y="271"/>
                    <a:pt x="136" y="181"/>
                  </a:cubicBezTo>
                  <a:cubicBezTo>
                    <a:pt x="234" y="91"/>
                    <a:pt x="521" y="30"/>
                    <a:pt x="589" y="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0" name="AutoShape 13"/>
            <p:cNvSpPr>
              <a:spLocks noChangeArrowheads="1"/>
            </p:cNvSpPr>
            <p:nvPr/>
          </p:nvSpPr>
          <p:spPr bwMode="auto">
            <a:xfrm rot="10800000">
              <a:off x="2521" y="935"/>
              <a:ext cx="363" cy="1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22 w 21600"/>
                <a:gd name="T13" fmla="*/ 4447 h 21600"/>
                <a:gd name="T14" fmla="*/ 17078 w 21600"/>
                <a:gd name="T15" fmla="*/ 171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1" name="AutoShape 22"/>
            <p:cNvSpPr>
              <a:spLocks noChangeArrowheads="1"/>
            </p:cNvSpPr>
            <p:nvPr/>
          </p:nvSpPr>
          <p:spPr bwMode="auto">
            <a:xfrm rot="10800000">
              <a:off x="2339" y="1074"/>
              <a:ext cx="726" cy="270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3 w 21600"/>
                <a:gd name="T13" fmla="*/ 4502 h 21600"/>
                <a:gd name="T14" fmla="*/ 17107 w 21600"/>
                <a:gd name="T15" fmla="*/ 1709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2" name="Line 23"/>
            <p:cNvSpPr>
              <a:spLocks noChangeShapeType="1"/>
            </p:cNvSpPr>
            <p:nvPr/>
          </p:nvSpPr>
          <p:spPr bwMode="auto">
            <a:xfrm>
              <a:off x="2883" y="1053"/>
              <a:ext cx="8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3" name="Line 24"/>
            <p:cNvSpPr>
              <a:spLocks noChangeShapeType="1"/>
            </p:cNvSpPr>
            <p:nvPr/>
          </p:nvSpPr>
          <p:spPr bwMode="auto">
            <a:xfrm>
              <a:off x="3065" y="3775"/>
              <a:ext cx="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cxnSp>
          <p:nvCxnSpPr>
            <p:cNvPr id="18444" name="AutoShape 25"/>
            <p:cNvCxnSpPr>
              <a:cxnSpLocks noChangeShapeType="1"/>
              <a:endCxn id="18443" idx="1"/>
            </p:cNvCxnSpPr>
            <p:nvPr/>
          </p:nvCxnSpPr>
          <p:spPr bwMode="auto">
            <a:xfrm>
              <a:off x="3745" y="1053"/>
              <a:ext cx="0" cy="27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45" name="Text Box 26"/>
            <p:cNvSpPr txBox="1">
              <a:spLocks noChangeArrowheads="1"/>
            </p:cNvSpPr>
            <p:nvPr/>
          </p:nvSpPr>
          <p:spPr bwMode="auto">
            <a:xfrm>
              <a:off x="3836" y="2278"/>
              <a:ext cx="5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000" i="1"/>
                <a:t>6 м</a:t>
              </a:r>
            </a:p>
          </p:txBody>
        </p:sp>
        <p:sp>
          <p:nvSpPr>
            <p:cNvPr id="18446" name="Line 28"/>
            <p:cNvSpPr>
              <a:spLocks noChangeShapeType="1"/>
            </p:cNvSpPr>
            <p:nvPr/>
          </p:nvSpPr>
          <p:spPr bwMode="auto">
            <a:xfrm>
              <a:off x="2699" y="1071"/>
              <a:ext cx="0" cy="267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7" name="Rectangle 30"/>
            <p:cNvSpPr>
              <a:spLocks noChangeArrowheads="1"/>
            </p:cNvSpPr>
            <p:nvPr/>
          </p:nvSpPr>
          <p:spPr bwMode="auto">
            <a:xfrm>
              <a:off x="2562" y="3640"/>
              <a:ext cx="136" cy="13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5"/>
          <p:cNvSpPr txBox="1">
            <a:spLocks noChangeArrowheads="1"/>
          </p:cNvSpPr>
          <p:nvPr/>
        </p:nvSpPr>
        <p:spPr bwMode="auto">
          <a:xfrm>
            <a:off x="6948488" y="11969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93208" name="Text Box 24"/>
          <p:cNvSpPr txBox="1">
            <a:spLocks noChangeArrowheads="1"/>
          </p:cNvSpPr>
          <p:nvPr/>
        </p:nvSpPr>
        <p:spPr bwMode="auto">
          <a:xfrm>
            <a:off x="330200" y="1341438"/>
            <a:ext cx="5905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Если прямая параллельна плоскости, то все точки прямой </a:t>
            </a:r>
            <a:r>
              <a:rPr lang="ru-RU" altLang="ru-RU" sz="2400" dirty="0">
                <a:solidFill>
                  <a:srgbClr val="00B0F0"/>
                </a:solidFill>
                <a:latin typeface="+mn-lt"/>
                <a:cs typeface="+mn-cs"/>
              </a:rPr>
              <a:t>равноудалены</a:t>
            </a: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 от этой </a:t>
            </a:r>
            <a:r>
              <a:rPr lang="ru-RU" altLang="ru-RU" sz="2400" dirty="0" smtClean="0">
                <a:solidFill>
                  <a:srgbClr val="FFFF00"/>
                </a:solidFill>
                <a:latin typeface="+mn-lt"/>
                <a:cs typeface="+mn-cs"/>
              </a:rPr>
              <a:t>плоскости.</a:t>
            </a:r>
            <a:endParaRPr lang="ru-RU" altLang="ru-RU" sz="24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539750" y="3362325"/>
            <a:ext cx="64801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 smtClean="0">
                <a:latin typeface="+mn-lt"/>
                <a:cs typeface="+mn-cs"/>
              </a:rPr>
              <a:t>(Доказательство </a:t>
            </a:r>
            <a:r>
              <a:rPr lang="ru-RU" altLang="ru-RU" sz="2400" dirty="0">
                <a:latin typeface="+mn-lt"/>
                <a:cs typeface="+mn-cs"/>
              </a:rPr>
              <a:t>приведено в задаче </a:t>
            </a:r>
            <a:endParaRPr lang="ru-RU" altLang="ru-RU" sz="2400" dirty="0" smtClean="0"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 smtClean="0">
                <a:latin typeface="+mn-lt"/>
                <a:cs typeface="+mn-cs"/>
              </a:rPr>
              <a:t>№ 144.</a:t>
            </a:r>
            <a:endParaRPr lang="ru-RU" altLang="ru-RU" sz="2400" dirty="0"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>
                <a:latin typeface="+mn-lt"/>
                <a:cs typeface="+mn-cs"/>
              </a:rPr>
              <a:t>Изучить самостоятельно </a:t>
            </a:r>
            <a:r>
              <a:rPr lang="ru-RU" altLang="ru-RU" sz="2400" dirty="0" smtClean="0">
                <a:latin typeface="+mn-lt"/>
                <a:cs typeface="+mn-cs"/>
              </a:rPr>
              <a:t>дома)</a:t>
            </a:r>
            <a:endParaRPr lang="ru-RU" altLang="ru-RU" sz="2400" dirty="0">
              <a:latin typeface="+mn-lt"/>
              <a:cs typeface="+mn-cs"/>
            </a:endParaRPr>
          </a:p>
        </p:txBody>
      </p:sp>
      <p:sp>
        <p:nvSpPr>
          <p:cNvPr id="21509" name="Text Box 27"/>
          <p:cNvSpPr txBox="1">
            <a:spLocks noChangeArrowheads="1"/>
          </p:cNvSpPr>
          <p:nvPr/>
        </p:nvSpPr>
        <p:spPr bwMode="auto">
          <a:xfrm>
            <a:off x="323850" y="1844675"/>
            <a:ext cx="5183188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395288" y="5165725"/>
            <a:ext cx="828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rgbClr val="00B0F0"/>
                </a:solidFill>
              </a:rPr>
              <a:t>Расстояние от произвольной  точки  прямой  до плоскости называется </a:t>
            </a:r>
            <a:r>
              <a:rPr lang="ru-RU" altLang="ru-RU" sz="2400" b="1">
                <a:solidFill>
                  <a:srgbClr val="FFFF00"/>
                </a:solidFill>
              </a:rPr>
              <a:t>расстоянием между прямой и параллельной ей плоскостью.</a:t>
            </a:r>
          </a:p>
        </p:txBody>
      </p:sp>
      <p:grpSp>
        <p:nvGrpSpPr>
          <p:cNvPr id="21511" name="Group 33"/>
          <p:cNvGrpSpPr>
            <a:grpSpLocks/>
          </p:cNvGrpSpPr>
          <p:nvPr/>
        </p:nvGrpSpPr>
        <p:grpSpPr bwMode="auto">
          <a:xfrm>
            <a:off x="5435600" y="1196975"/>
            <a:ext cx="3240088" cy="2111375"/>
            <a:chOff x="3560" y="663"/>
            <a:chExt cx="2041" cy="1330"/>
          </a:xfrm>
        </p:grpSpPr>
        <p:sp>
          <p:nvSpPr>
            <p:cNvPr id="21512" name="AutoShape 4"/>
            <p:cNvSpPr>
              <a:spLocks noChangeArrowheads="1"/>
            </p:cNvSpPr>
            <p:nvPr/>
          </p:nvSpPr>
          <p:spPr bwMode="auto">
            <a:xfrm>
              <a:off x="3560" y="663"/>
              <a:ext cx="1996" cy="544"/>
            </a:xfrm>
            <a:prstGeom prst="parallelogram">
              <a:avLst>
                <a:gd name="adj" fmla="val 9172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1513" name="AutoShape 5"/>
            <p:cNvSpPr>
              <a:spLocks noChangeArrowheads="1"/>
            </p:cNvSpPr>
            <p:nvPr/>
          </p:nvSpPr>
          <p:spPr bwMode="auto">
            <a:xfrm>
              <a:off x="3605" y="1448"/>
              <a:ext cx="1996" cy="545"/>
            </a:xfrm>
            <a:prstGeom prst="parallelogram">
              <a:avLst>
                <a:gd name="adj" fmla="val 9156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1514" name="Line 6"/>
            <p:cNvSpPr>
              <a:spLocks noChangeShapeType="1"/>
            </p:cNvSpPr>
            <p:nvPr/>
          </p:nvSpPr>
          <p:spPr bwMode="auto">
            <a:xfrm>
              <a:off x="3923" y="935"/>
              <a:ext cx="127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5" name="Text Box 11"/>
            <p:cNvSpPr txBox="1">
              <a:spLocks noChangeArrowheads="1"/>
            </p:cNvSpPr>
            <p:nvPr/>
          </p:nvSpPr>
          <p:spPr bwMode="auto">
            <a:xfrm>
              <a:off x="5057" y="708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000" i="1">
                  <a:latin typeface="Times New Roman" pitchFamily="18" charset="0"/>
                </a:rPr>
                <a:t>а</a:t>
              </a:r>
            </a:p>
          </p:txBody>
        </p:sp>
        <p:grpSp>
          <p:nvGrpSpPr>
            <p:cNvPr id="21516" name="Group 21"/>
            <p:cNvGrpSpPr>
              <a:grpSpLocks/>
            </p:cNvGrpSpPr>
            <p:nvPr/>
          </p:nvGrpSpPr>
          <p:grpSpPr bwMode="auto">
            <a:xfrm>
              <a:off x="4467" y="935"/>
              <a:ext cx="0" cy="862"/>
              <a:chOff x="4513" y="1026"/>
              <a:chExt cx="0" cy="862"/>
            </a:xfrm>
          </p:grpSpPr>
          <p:sp>
            <p:nvSpPr>
              <p:cNvPr id="21522" name="Line 12"/>
              <p:cNvSpPr>
                <a:spLocks noChangeShapeType="1"/>
              </p:cNvSpPr>
              <p:nvPr/>
            </p:nvSpPr>
            <p:spPr bwMode="auto">
              <a:xfrm>
                <a:off x="4513" y="1026"/>
                <a:ext cx="0" cy="27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23" name="Line 13"/>
              <p:cNvSpPr>
                <a:spLocks noChangeShapeType="1"/>
              </p:cNvSpPr>
              <p:nvPr/>
            </p:nvSpPr>
            <p:spPr bwMode="auto">
              <a:xfrm>
                <a:off x="4513" y="1298"/>
                <a:ext cx="0" cy="59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517" name="Text Box 16"/>
            <p:cNvSpPr txBox="1">
              <a:spLocks noChangeArrowheads="1"/>
            </p:cNvSpPr>
            <p:nvPr/>
          </p:nvSpPr>
          <p:spPr bwMode="auto">
            <a:xfrm>
              <a:off x="4331" y="663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400" b="1" i="1">
                  <a:solidFill>
                    <a:srgbClr val="FFFF00"/>
                  </a:solidFill>
                  <a:latin typeface="Times New Roman" pitchFamily="18" charset="0"/>
                </a:rPr>
                <a:t>М</a:t>
              </a:r>
            </a:p>
          </p:txBody>
        </p:sp>
        <p:sp>
          <p:nvSpPr>
            <p:cNvPr id="21518" name="Text Box 17"/>
            <p:cNvSpPr txBox="1">
              <a:spLocks noChangeArrowheads="1"/>
            </p:cNvSpPr>
            <p:nvPr/>
          </p:nvSpPr>
          <p:spPr bwMode="auto">
            <a:xfrm>
              <a:off x="3696" y="935"/>
              <a:ext cx="1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2000"/>
                <a:t>β</a:t>
              </a:r>
            </a:p>
          </p:txBody>
        </p:sp>
        <p:sp>
          <p:nvSpPr>
            <p:cNvPr id="21519" name="Text Box 18"/>
            <p:cNvSpPr txBox="1">
              <a:spLocks noChangeArrowheads="1"/>
            </p:cNvSpPr>
            <p:nvPr/>
          </p:nvSpPr>
          <p:spPr bwMode="auto">
            <a:xfrm>
              <a:off x="3741" y="1734"/>
              <a:ext cx="1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2000"/>
                <a:t>α</a:t>
              </a:r>
            </a:p>
          </p:txBody>
        </p:sp>
        <p:sp>
          <p:nvSpPr>
            <p:cNvPr id="21520" name="Text Box 20"/>
            <p:cNvSpPr txBox="1">
              <a:spLocks noChangeArrowheads="1"/>
            </p:cNvSpPr>
            <p:nvPr/>
          </p:nvSpPr>
          <p:spPr bwMode="auto">
            <a:xfrm>
              <a:off x="4422" y="1693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ru-RU" sz="2400" b="1" i="1">
                  <a:solidFill>
                    <a:srgbClr val="FFFF00"/>
                  </a:solidFill>
                  <a:latin typeface="Times New Roman" pitchFamily="18" charset="0"/>
                </a:rPr>
                <a:t>N</a:t>
              </a:r>
              <a:endParaRPr lang="ru-RU" altLang="ru-RU" sz="2400" b="1" i="1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21521" name="Oval 32"/>
            <p:cNvSpPr>
              <a:spLocks noChangeArrowheads="1"/>
            </p:cNvSpPr>
            <p:nvPr/>
          </p:nvSpPr>
          <p:spPr bwMode="auto">
            <a:xfrm flipH="1" flipV="1">
              <a:off x="4422" y="1752"/>
              <a:ext cx="59" cy="6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93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3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3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3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93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447675" y="700088"/>
            <a:ext cx="52927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>
                <a:solidFill>
                  <a:srgbClr val="00B0F0"/>
                </a:solidFill>
                <a:latin typeface="+mn-lt"/>
                <a:cs typeface="+mn-cs"/>
              </a:rPr>
              <a:t>Если две плоскости параллельны, то все точки одной плоскости </a:t>
            </a: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равноудалены</a:t>
            </a:r>
            <a:r>
              <a:rPr lang="ru-RU" altLang="ru-RU" sz="2400" dirty="0">
                <a:solidFill>
                  <a:srgbClr val="00B0F0"/>
                </a:solidFill>
                <a:latin typeface="+mn-lt"/>
                <a:cs typeface="+mn-cs"/>
              </a:rPr>
              <a:t> от другой </a:t>
            </a:r>
            <a:r>
              <a:rPr lang="ru-RU" altLang="ru-RU" sz="2400" dirty="0" smtClean="0">
                <a:solidFill>
                  <a:srgbClr val="00B0F0"/>
                </a:solidFill>
                <a:latin typeface="+mn-lt"/>
                <a:cs typeface="+mn-cs"/>
              </a:rPr>
              <a:t>плоскости.</a:t>
            </a:r>
            <a:endParaRPr lang="ru-RU" altLang="ru-RU" sz="2400" dirty="0">
              <a:solidFill>
                <a:srgbClr val="00B0F0"/>
              </a:solidFill>
              <a:latin typeface="+mn-lt"/>
              <a:cs typeface="+mn-cs"/>
            </a:endParaRP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517525" y="4306220"/>
            <a:ext cx="837565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ru-RU" altLang="ru-RU" sz="2400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 smtClean="0">
                <a:solidFill>
                  <a:srgbClr val="FF0000"/>
                </a:solidFill>
                <a:latin typeface="+mn-lt"/>
                <a:cs typeface="+mn-cs"/>
              </a:rPr>
              <a:t>Расстоянием</a:t>
            </a:r>
            <a:r>
              <a:rPr lang="ru-RU" altLang="ru-RU" sz="2400" dirty="0" smtClean="0">
                <a:solidFill>
                  <a:srgbClr val="00B0F0"/>
                </a:solidFill>
                <a:latin typeface="+mn-lt"/>
                <a:cs typeface="+mn-cs"/>
              </a:rPr>
              <a:t> между параллельными плоскостями называется расстояние от произвольной точки одной плоскости до другой плоскости.</a:t>
            </a:r>
            <a:endParaRPr lang="en-US" altLang="ru-RU" sz="2400" dirty="0">
              <a:solidFill>
                <a:srgbClr val="00B0F0"/>
              </a:solidFill>
              <a:latin typeface="+mn-lt"/>
              <a:cs typeface="+mn-cs"/>
            </a:endParaRPr>
          </a:p>
        </p:txBody>
      </p:sp>
      <p:grpSp>
        <p:nvGrpSpPr>
          <p:cNvPr id="19460" name="Group 40"/>
          <p:cNvGrpSpPr>
            <a:grpSpLocks/>
          </p:cNvGrpSpPr>
          <p:nvPr/>
        </p:nvGrpSpPr>
        <p:grpSpPr bwMode="auto">
          <a:xfrm>
            <a:off x="4500563" y="1176338"/>
            <a:ext cx="4508500" cy="2474912"/>
            <a:chOff x="2835" y="741"/>
            <a:chExt cx="2840" cy="1559"/>
          </a:xfrm>
        </p:grpSpPr>
        <p:grpSp>
          <p:nvGrpSpPr>
            <p:cNvPr id="19464" name="Group 24"/>
            <p:cNvGrpSpPr>
              <a:grpSpLocks/>
            </p:cNvGrpSpPr>
            <p:nvPr/>
          </p:nvGrpSpPr>
          <p:grpSpPr bwMode="auto">
            <a:xfrm>
              <a:off x="2835" y="741"/>
              <a:ext cx="2840" cy="1555"/>
              <a:chOff x="2880" y="741"/>
              <a:chExt cx="2840" cy="1555"/>
            </a:xfrm>
          </p:grpSpPr>
          <p:sp>
            <p:nvSpPr>
              <p:cNvPr id="19471" name="AutoShape 5"/>
              <p:cNvSpPr>
                <a:spLocks noChangeArrowheads="1"/>
              </p:cNvSpPr>
              <p:nvPr/>
            </p:nvSpPr>
            <p:spPr bwMode="auto">
              <a:xfrm>
                <a:off x="3271" y="741"/>
                <a:ext cx="2449" cy="660"/>
              </a:xfrm>
              <a:prstGeom prst="parallelogram">
                <a:avLst>
                  <a:gd name="adj" fmla="val 8738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 b="1"/>
              </a:p>
            </p:txBody>
          </p:sp>
          <p:sp>
            <p:nvSpPr>
              <p:cNvPr id="19472" name="AutoShape 6"/>
              <p:cNvSpPr>
                <a:spLocks noChangeArrowheads="1"/>
              </p:cNvSpPr>
              <p:nvPr/>
            </p:nvSpPr>
            <p:spPr bwMode="auto">
              <a:xfrm>
                <a:off x="2880" y="1706"/>
                <a:ext cx="2767" cy="590"/>
              </a:xfrm>
              <a:prstGeom prst="parallelogram">
                <a:avLst>
                  <a:gd name="adj" fmla="val 117246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 b="1"/>
              </a:p>
            </p:txBody>
          </p:sp>
          <p:grpSp>
            <p:nvGrpSpPr>
              <p:cNvPr id="2" name="Group 20"/>
              <p:cNvGrpSpPr>
                <a:grpSpLocks/>
              </p:cNvGrpSpPr>
              <p:nvPr/>
            </p:nvGrpSpPr>
            <p:grpSpPr bwMode="auto">
              <a:xfrm>
                <a:off x="4105" y="1026"/>
                <a:ext cx="55" cy="1089"/>
                <a:chOff x="3484" y="1389"/>
                <a:chExt cx="55" cy="1089"/>
              </a:xfrm>
            </p:grpSpPr>
            <p:sp>
              <p:nvSpPr>
                <p:cNvPr id="19479" name="Oval 7"/>
                <p:cNvSpPr>
                  <a:spLocks noChangeArrowheads="1"/>
                </p:cNvSpPr>
                <p:nvPr/>
              </p:nvSpPr>
              <p:spPr bwMode="auto">
                <a:xfrm>
                  <a:off x="3494" y="138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"/>
                    <a:defRPr sz="30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90000"/>
                    <a:buFont typeface="Wingdings 2" pitchFamily="18" charset="2"/>
                    <a:buChar char=""/>
                    <a:defRPr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Arial" pitchFamily="34" charset="0"/>
                    <a:buChar char="○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rgbClr val="8D89A4"/>
                    </a:buClr>
                    <a:buSzPct val="90000"/>
                    <a:buFont typeface="Wingdings 2" pitchFamily="18" charset="2"/>
                    <a:buChar char="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ru-RU" altLang="ru-RU" sz="1800" b="1"/>
                </a:p>
              </p:txBody>
            </p:sp>
            <p:sp>
              <p:nvSpPr>
                <p:cNvPr id="19480" name="Oval 10"/>
                <p:cNvSpPr>
                  <a:spLocks noChangeArrowheads="1"/>
                </p:cNvSpPr>
                <p:nvPr/>
              </p:nvSpPr>
              <p:spPr bwMode="auto">
                <a:xfrm flipV="1">
                  <a:off x="3484" y="2432"/>
                  <a:ext cx="45" cy="4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"/>
                    <a:defRPr sz="30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90000"/>
                    <a:buFont typeface="Wingdings 2" pitchFamily="18" charset="2"/>
                    <a:buChar char=""/>
                    <a:defRPr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Arial" pitchFamily="34" charset="0"/>
                    <a:buChar char="○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rgbClr val="8D89A4"/>
                    </a:buClr>
                    <a:buSzPct val="90000"/>
                    <a:buFont typeface="Wingdings 2" pitchFamily="18" charset="2"/>
                    <a:buChar char="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ru-RU" altLang="ru-RU" sz="1800" b="1"/>
                </a:p>
              </p:txBody>
            </p:sp>
            <p:sp>
              <p:nvSpPr>
                <p:cNvPr id="19481" name="Line 12"/>
                <p:cNvSpPr>
                  <a:spLocks noChangeShapeType="1"/>
                </p:cNvSpPr>
                <p:nvPr/>
              </p:nvSpPr>
              <p:spPr bwMode="auto">
                <a:xfrm>
                  <a:off x="3515" y="1434"/>
                  <a:ext cx="0" cy="31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482" name="Line 14"/>
                <p:cNvSpPr>
                  <a:spLocks noChangeShapeType="1"/>
                </p:cNvSpPr>
                <p:nvPr/>
              </p:nvSpPr>
              <p:spPr bwMode="auto">
                <a:xfrm>
                  <a:off x="3515" y="1752"/>
                  <a:ext cx="0" cy="6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" name="Group 21"/>
              <p:cNvGrpSpPr>
                <a:grpSpLocks/>
              </p:cNvGrpSpPr>
              <p:nvPr/>
            </p:nvGrpSpPr>
            <p:grpSpPr bwMode="auto">
              <a:xfrm>
                <a:off x="4604" y="1026"/>
                <a:ext cx="45" cy="1089"/>
                <a:chOff x="4171" y="1389"/>
                <a:chExt cx="45" cy="1089"/>
              </a:xfrm>
            </p:grpSpPr>
            <p:sp>
              <p:nvSpPr>
                <p:cNvPr id="19475" name="Oval 8"/>
                <p:cNvSpPr>
                  <a:spLocks noChangeArrowheads="1"/>
                </p:cNvSpPr>
                <p:nvPr/>
              </p:nvSpPr>
              <p:spPr bwMode="auto">
                <a:xfrm>
                  <a:off x="4171" y="138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"/>
                    <a:defRPr sz="30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90000"/>
                    <a:buFont typeface="Wingdings 2" pitchFamily="18" charset="2"/>
                    <a:buChar char=""/>
                    <a:defRPr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Arial" pitchFamily="34" charset="0"/>
                    <a:buChar char="○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rgbClr val="8D89A4"/>
                    </a:buClr>
                    <a:buSzPct val="90000"/>
                    <a:buFont typeface="Wingdings 2" pitchFamily="18" charset="2"/>
                    <a:buChar char="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ru-RU" altLang="ru-RU" sz="1800" b="1"/>
                </a:p>
              </p:txBody>
            </p:sp>
            <p:sp>
              <p:nvSpPr>
                <p:cNvPr id="19476" name="Oval 11"/>
                <p:cNvSpPr>
                  <a:spLocks noChangeArrowheads="1"/>
                </p:cNvSpPr>
                <p:nvPr/>
              </p:nvSpPr>
              <p:spPr bwMode="auto">
                <a:xfrm flipV="1">
                  <a:off x="4171" y="2432"/>
                  <a:ext cx="45" cy="4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"/>
                    <a:defRPr sz="30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90000"/>
                    <a:buFont typeface="Wingdings 2" pitchFamily="18" charset="2"/>
                    <a:buChar char=""/>
                    <a:defRPr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Arial" pitchFamily="34" charset="0"/>
                    <a:buChar char="○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rgbClr val="8D89A4"/>
                    </a:buClr>
                    <a:buSzPct val="90000"/>
                    <a:buFont typeface="Wingdings 2" pitchFamily="18" charset="2"/>
                    <a:buChar char="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748560"/>
                    </a:buClr>
                    <a:buSzPct val="100000"/>
                    <a:buFont typeface="Arial" pitchFamily="34" charset="0"/>
                    <a:buChar char="-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ru-RU" altLang="ru-RU" sz="1800" b="1"/>
                </a:p>
              </p:txBody>
            </p:sp>
            <p:sp>
              <p:nvSpPr>
                <p:cNvPr id="19477" name="Line 13"/>
                <p:cNvSpPr>
                  <a:spLocks noChangeShapeType="1"/>
                </p:cNvSpPr>
                <p:nvPr/>
              </p:nvSpPr>
              <p:spPr bwMode="auto">
                <a:xfrm>
                  <a:off x="4195" y="1434"/>
                  <a:ext cx="0" cy="31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478" name="Line 15"/>
                <p:cNvSpPr>
                  <a:spLocks noChangeShapeType="1"/>
                </p:cNvSpPr>
                <p:nvPr/>
              </p:nvSpPr>
              <p:spPr bwMode="auto">
                <a:xfrm>
                  <a:off x="4195" y="1752"/>
                  <a:ext cx="0" cy="6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9465" name="Text Box 25"/>
            <p:cNvSpPr txBox="1">
              <a:spLocks noChangeArrowheads="1"/>
            </p:cNvSpPr>
            <p:nvPr/>
          </p:nvSpPr>
          <p:spPr bwMode="auto">
            <a:xfrm>
              <a:off x="3810" y="1925"/>
              <a:ext cx="4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000" b="1" i="1">
                  <a:solidFill>
                    <a:srgbClr val="FF0000"/>
                  </a:solidFill>
                  <a:latin typeface="Times New Roman" pitchFamily="18" charset="0"/>
                </a:rPr>
                <a:t>А</a:t>
              </a:r>
              <a:r>
                <a:rPr lang="ru-RU" altLang="ru-RU" sz="1000" b="1" i="1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9466" name="Text Box 26"/>
            <p:cNvSpPr txBox="1">
              <a:spLocks noChangeArrowheads="1"/>
            </p:cNvSpPr>
            <p:nvPr/>
          </p:nvSpPr>
          <p:spPr bwMode="auto">
            <a:xfrm>
              <a:off x="3878" y="935"/>
              <a:ext cx="2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000" b="1" i="1">
                  <a:solidFill>
                    <a:srgbClr val="FF0000"/>
                  </a:solidFill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19467" name="Rectangle 27"/>
            <p:cNvSpPr>
              <a:spLocks noChangeArrowheads="1"/>
            </p:cNvSpPr>
            <p:nvPr/>
          </p:nvSpPr>
          <p:spPr bwMode="auto">
            <a:xfrm>
              <a:off x="4604" y="890"/>
              <a:ext cx="2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i="1">
                  <a:solidFill>
                    <a:srgbClr val="FF0000"/>
                  </a:solidFill>
                  <a:latin typeface="Times New Roman" pitchFamily="18" charset="0"/>
                </a:rPr>
                <a:t>М</a:t>
              </a:r>
            </a:p>
          </p:txBody>
        </p:sp>
        <p:sp>
          <p:nvSpPr>
            <p:cNvPr id="19468" name="Rectangle 28"/>
            <p:cNvSpPr>
              <a:spLocks noChangeArrowheads="1"/>
            </p:cNvSpPr>
            <p:nvPr/>
          </p:nvSpPr>
          <p:spPr bwMode="auto">
            <a:xfrm>
              <a:off x="4604" y="1925"/>
              <a:ext cx="2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i="1">
                  <a:solidFill>
                    <a:srgbClr val="FF0000"/>
                  </a:solidFill>
                  <a:latin typeface="Times New Roman" pitchFamily="18" charset="0"/>
                </a:rPr>
                <a:t>М</a:t>
              </a:r>
              <a:r>
                <a:rPr lang="ru-RU" altLang="ru-RU" sz="1000" b="1" i="1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9469" name="Text Box 31"/>
            <p:cNvSpPr txBox="1">
              <a:spLocks noChangeArrowheads="1"/>
            </p:cNvSpPr>
            <p:nvPr/>
          </p:nvSpPr>
          <p:spPr bwMode="auto">
            <a:xfrm>
              <a:off x="3424" y="1185"/>
              <a:ext cx="2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1800" b="1"/>
                <a:t>α</a:t>
              </a:r>
            </a:p>
          </p:txBody>
        </p:sp>
        <p:sp>
          <p:nvSpPr>
            <p:cNvPr id="19470" name="Text Box 32"/>
            <p:cNvSpPr txBox="1">
              <a:spLocks noChangeArrowheads="1"/>
            </p:cNvSpPr>
            <p:nvPr/>
          </p:nvSpPr>
          <p:spPr bwMode="auto">
            <a:xfrm>
              <a:off x="3152" y="2069"/>
              <a:ext cx="2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1800" b="1"/>
                <a:t>β</a:t>
              </a:r>
            </a:p>
          </p:txBody>
        </p:sp>
      </p:grpSp>
      <p:sp>
        <p:nvSpPr>
          <p:cNvPr id="19461" name="Text Box 34"/>
          <p:cNvSpPr txBox="1">
            <a:spLocks noChangeArrowheads="1"/>
          </p:cNvSpPr>
          <p:nvPr/>
        </p:nvSpPr>
        <p:spPr bwMode="auto">
          <a:xfrm>
            <a:off x="468313" y="2349500"/>
            <a:ext cx="43195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 b="1"/>
          </a:p>
        </p:txBody>
      </p:sp>
      <p:sp>
        <p:nvSpPr>
          <p:cNvPr id="19493" name="Rectangle 37"/>
          <p:cNvSpPr>
            <a:spLocks noChangeArrowheads="1"/>
          </p:cNvSpPr>
          <p:nvPr/>
        </p:nvSpPr>
        <p:spPr bwMode="auto">
          <a:xfrm>
            <a:off x="223837" y="2379525"/>
            <a:ext cx="48974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i="1" dirty="0">
                <a:solidFill>
                  <a:srgbClr val="00B0F0"/>
                </a:solidFill>
                <a:latin typeface="+mn-lt"/>
                <a:cs typeface="+mn-cs"/>
              </a:rPr>
              <a:t>АА1</a:t>
            </a:r>
            <a:r>
              <a:rPr lang="ru-RU" altLang="ru-RU" sz="2400" i="1" dirty="0">
                <a:solidFill>
                  <a:srgbClr val="FFFF00"/>
                </a:solidFill>
                <a:latin typeface="+mn-lt"/>
                <a:cs typeface="+mn-cs"/>
              </a:rPr>
              <a:t> и </a:t>
            </a:r>
            <a:r>
              <a:rPr lang="ru-RU" altLang="ru-RU" sz="2400" i="1" dirty="0">
                <a:solidFill>
                  <a:srgbClr val="00B0F0"/>
                </a:solidFill>
                <a:latin typeface="+mn-lt"/>
                <a:cs typeface="+mn-cs"/>
              </a:rPr>
              <a:t>ММ1</a:t>
            </a:r>
            <a:r>
              <a:rPr lang="ru-RU" altLang="ru-RU" sz="2400" i="1" dirty="0">
                <a:solidFill>
                  <a:srgbClr val="FFFF00"/>
                </a:solidFill>
                <a:latin typeface="+mn-lt"/>
                <a:cs typeface="+mn-cs"/>
              </a:rPr>
              <a:t> – перпендикуляры из произвольных точек плоскости </a:t>
            </a:r>
            <a:r>
              <a:rPr lang="el-GR" altLang="ru-RU" sz="2400" i="1" dirty="0">
                <a:solidFill>
                  <a:srgbClr val="FFFF00"/>
                </a:solidFill>
                <a:latin typeface="+mn-lt"/>
              </a:rPr>
              <a:t>α</a:t>
            </a:r>
            <a:r>
              <a:rPr lang="ru-RU" altLang="ru-RU" sz="2400" i="1" dirty="0">
                <a:solidFill>
                  <a:srgbClr val="FFFF00"/>
                </a:solidFill>
                <a:latin typeface="+mn-lt"/>
              </a:rPr>
              <a:t> к плоскости </a:t>
            </a:r>
            <a:r>
              <a:rPr lang="el-GR" altLang="ru-RU" sz="2400" i="1" dirty="0">
                <a:solidFill>
                  <a:srgbClr val="FFFF00"/>
                </a:solidFill>
                <a:latin typeface="+mn-lt"/>
              </a:rPr>
              <a:t>β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380207" y="3718201"/>
            <a:ext cx="523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АА1 </a:t>
            </a:r>
            <a:r>
              <a:rPr lang="en-US" altLang="ru-RU" sz="2400" dirty="0">
                <a:solidFill>
                  <a:srgbClr val="FFFF00"/>
                </a:solidFill>
                <a:latin typeface="+mn-lt"/>
                <a:cs typeface="+mn-cs"/>
              </a:rPr>
              <a:t>||</a:t>
            </a: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 ММ1  </a:t>
            </a:r>
            <a:r>
              <a:rPr lang="en-US" altLang="ru-RU" sz="2400" dirty="0">
                <a:solidFill>
                  <a:srgbClr val="FFFF00"/>
                </a:solidFill>
                <a:latin typeface="+mn-lt"/>
                <a:cs typeface="+mn-cs"/>
              </a:rPr>
              <a:t>=&gt;</a:t>
            </a: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 АА1 = </a:t>
            </a:r>
            <a:r>
              <a:rPr lang="ru-RU" altLang="ru-RU" sz="2400" dirty="0" smtClean="0">
                <a:solidFill>
                  <a:srgbClr val="FFFF00"/>
                </a:solidFill>
                <a:latin typeface="+mn-lt"/>
                <a:cs typeface="+mn-cs"/>
              </a:rPr>
              <a:t>ММ1.</a:t>
            </a:r>
            <a:endParaRPr lang="ru-RU" altLang="ru-RU" sz="24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9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2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sz="4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 урока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1. </a:t>
            </a:r>
            <a:r>
              <a:rPr lang="ru-RU" altLang="ru-RU" sz="2800" b="1" dirty="0" smtClean="0">
                <a:solidFill>
                  <a:srgbClr val="00B0F0"/>
                </a:solidFill>
              </a:rPr>
              <a:t>Организационный момент. Постановка цели и задачи урока.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2</a:t>
            </a:r>
            <a:r>
              <a:rPr lang="ru-RU" altLang="ru-RU" sz="2800" b="1" dirty="0" smtClean="0">
                <a:solidFill>
                  <a:srgbClr val="00B0F0"/>
                </a:solidFill>
              </a:rPr>
              <a:t>.Актуализация знаний. Проверка домашнего задания.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3. </a:t>
            </a:r>
            <a:r>
              <a:rPr lang="ru-RU" altLang="ru-RU" sz="2800" b="1" dirty="0" smtClean="0">
                <a:solidFill>
                  <a:srgbClr val="00B0F0"/>
                </a:solidFill>
              </a:rPr>
              <a:t>Изучение нового материала.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4</a:t>
            </a:r>
            <a:r>
              <a:rPr lang="ru-RU" altLang="ru-RU" sz="2800" b="1" dirty="0" smtClean="0">
                <a:solidFill>
                  <a:srgbClr val="00B0F0"/>
                </a:solidFill>
              </a:rPr>
              <a:t>. Применение знаний в стандартной ситуации.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5</a:t>
            </a:r>
            <a:r>
              <a:rPr lang="ru-RU" altLang="ru-RU" sz="2800" b="1" dirty="0" smtClean="0">
                <a:solidFill>
                  <a:srgbClr val="00B0F0"/>
                </a:solidFill>
              </a:rPr>
              <a:t>. Подведение итогов.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6.</a:t>
            </a:r>
            <a:r>
              <a:rPr lang="ru-RU" altLang="ru-RU" sz="2800" b="1" dirty="0" smtClean="0">
                <a:solidFill>
                  <a:srgbClr val="00B0F0"/>
                </a:solidFill>
              </a:rPr>
              <a:t> Домашнее задание.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546100" y="1203325"/>
            <a:ext cx="54737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i="1">
                <a:solidFill>
                  <a:srgbClr val="00B0F0"/>
                </a:solidFill>
              </a:rPr>
              <a:t>Если две прямые скрещивающиеся, то через каждую из них проходит плоскость, параллельная другой прямой, и притом только одна.</a:t>
            </a:r>
          </a:p>
        </p:txBody>
      </p:sp>
      <p:sp>
        <p:nvSpPr>
          <p:cNvPr id="22531" name="Text Box 19"/>
          <p:cNvSpPr txBox="1">
            <a:spLocks noChangeArrowheads="1"/>
          </p:cNvSpPr>
          <p:nvPr/>
        </p:nvSpPr>
        <p:spPr bwMode="auto">
          <a:xfrm>
            <a:off x="250825" y="2924175"/>
            <a:ext cx="540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22532" name="Text Box 20"/>
          <p:cNvSpPr txBox="1">
            <a:spLocks noChangeArrowheads="1"/>
          </p:cNvSpPr>
          <p:nvPr/>
        </p:nvSpPr>
        <p:spPr bwMode="auto">
          <a:xfrm>
            <a:off x="323850" y="2924175"/>
            <a:ext cx="5256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94229" name="Text Box 21"/>
          <p:cNvSpPr txBox="1">
            <a:spLocks noChangeArrowheads="1"/>
          </p:cNvSpPr>
          <p:nvPr/>
        </p:nvSpPr>
        <p:spPr bwMode="auto">
          <a:xfrm>
            <a:off x="468313" y="3860800"/>
            <a:ext cx="82073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i="1" dirty="0">
                <a:solidFill>
                  <a:srgbClr val="FFFF00"/>
                </a:solidFill>
                <a:latin typeface="+mn-lt"/>
                <a:cs typeface="+mn-cs"/>
              </a:rPr>
              <a:t>Расстояние между одной из скрещивающихся прямых и плоскостью, проходящей через другую прямую параллельно первой, называется </a:t>
            </a:r>
            <a:r>
              <a:rPr lang="ru-RU" altLang="ru-RU" sz="2400" i="1" dirty="0">
                <a:solidFill>
                  <a:srgbClr val="00B0F0"/>
                </a:solidFill>
                <a:latin typeface="+mn-lt"/>
                <a:cs typeface="+mn-cs"/>
              </a:rPr>
              <a:t>расстоянием между скрещивающимися </a:t>
            </a:r>
            <a:r>
              <a:rPr lang="ru-RU" altLang="ru-RU" sz="2400" i="1" dirty="0" smtClean="0">
                <a:solidFill>
                  <a:srgbClr val="00B0F0"/>
                </a:solidFill>
                <a:latin typeface="+mn-lt"/>
                <a:cs typeface="+mn-cs"/>
              </a:rPr>
              <a:t>прямыми</a:t>
            </a:r>
            <a:r>
              <a:rPr lang="en-US" altLang="ru-RU" sz="2400" i="1" dirty="0">
                <a:solidFill>
                  <a:srgbClr val="00B0F0"/>
                </a:solidFill>
                <a:latin typeface="+mn-lt"/>
                <a:cs typeface="+mn-cs"/>
              </a:rPr>
              <a:t>,</a:t>
            </a:r>
            <a:r>
              <a:rPr lang="ru-RU" altLang="ru-RU" sz="2400" i="1" dirty="0" smtClean="0">
                <a:solidFill>
                  <a:srgbClr val="00B0F0"/>
                </a:solidFill>
                <a:latin typeface="+mn-lt"/>
                <a:cs typeface="+mn-cs"/>
              </a:rPr>
              <a:t> </a:t>
            </a:r>
            <a:r>
              <a:rPr lang="en-US" altLang="ru-RU" sz="2400" i="1" dirty="0" smtClean="0">
                <a:solidFill>
                  <a:srgbClr val="FF0000"/>
                </a:solidFill>
                <a:latin typeface="+mn-lt"/>
                <a:cs typeface="+mn-cs"/>
              </a:rPr>
              <a:t>MN</a:t>
            </a:r>
            <a:r>
              <a:rPr lang="ru-RU" altLang="ru-RU" sz="2400" i="1" dirty="0" smtClean="0">
                <a:solidFill>
                  <a:srgbClr val="FF0000"/>
                </a:solidFill>
                <a:latin typeface="+mn-lt"/>
                <a:cs typeface="+mn-cs"/>
              </a:rPr>
              <a:t>.</a:t>
            </a:r>
            <a:endParaRPr lang="ru-RU" altLang="ru-RU" sz="2400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grpSp>
        <p:nvGrpSpPr>
          <p:cNvPr id="22534" name="Group 23"/>
          <p:cNvGrpSpPr>
            <a:grpSpLocks/>
          </p:cNvGrpSpPr>
          <p:nvPr/>
        </p:nvGrpSpPr>
        <p:grpSpPr bwMode="auto">
          <a:xfrm>
            <a:off x="5508625" y="1125538"/>
            <a:ext cx="3240088" cy="2138362"/>
            <a:chOff x="3606" y="754"/>
            <a:chExt cx="2041" cy="1347"/>
          </a:xfrm>
        </p:grpSpPr>
        <p:sp>
          <p:nvSpPr>
            <p:cNvPr id="22535" name="AutoShape 5"/>
            <p:cNvSpPr>
              <a:spLocks noChangeArrowheads="1"/>
            </p:cNvSpPr>
            <p:nvPr/>
          </p:nvSpPr>
          <p:spPr bwMode="auto">
            <a:xfrm>
              <a:off x="3606" y="754"/>
              <a:ext cx="1996" cy="544"/>
            </a:xfrm>
            <a:prstGeom prst="parallelogram">
              <a:avLst>
                <a:gd name="adj" fmla="val 9172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2536" name="AutoShape 6"/>
            <p:cNvSpPr>
              <a:spLocks noChangeArrowheads="1"/>
            </p:cNvSpPr>
            <p:nvPr/>
          </p:nvSpPr>
          <p:spPr bwMode="auto">
            <a:xfrm>
              <a:off x="3651" y="1556"/>
              <a:ext cx="1996" cy="545"/>
            </a:xfrm>
            <a:prstGeom prst="parallelogram">
              <a:avLst>
                <a:gd name="adj" fmla="val 9156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2537" name="Line 7"/>
            <p:cNvSpPr>
              <a:spLocks noChangeShapeType="1"/>
            </p:cNvSpPr>
            <p:nvPr/>
          </p:nvSpPr>
          <p:spPr bwMode="auto">
            <a:xfrm>
              <a:off x="3969" y="1026"/>
              <a:ext cx="127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38" name="Text Box 8"/>
            <p:cNvSpPr txBox="1">
              <a:spLocks noChangeArrowheads="1"/>
            </p:cNvSpPr>
            <p:nvPr/>
          </p:nvSpPr>
          <p:spPr bwMode="auto">
            <a:xfrm>
              <a:off x="5103" y="799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000" i="1">
                  <a:latin typeface="Times New Roman" pitchFamily="18" charset="0"/>
                </a:rPr>
                <a:t>а</a:t>
              </a:r>
            </a:p>
          </p:txBody>
        </p:sp>
        <p:grpSp>
          <p:nvGrpSpPr>
            <p:cNvPr id="22539" name="Group 9"/>
            <p:cNvGrpSpPr>
              <a:grpSpLocks/>
            </p:cNvGrpSpPr>
            <p:nvPr/>
          </p:nvGrpSpPr>
          <p:grpSpPr bwMode="auto">
            <a:xfrm>
              <a:off x="4513" y="1026"/>
              <a:ext cx="0" cy="862"/>
              <a:chOff x="4513" y="1026"/>
              <a:chExt cx="0" cy="862"/>
            </a:xfrm>
          </p:grpSpPr>
          <p:sp>
            <p:nvSpPr>
              <p:cNvPr id="22546" name="Line 10"/>
              <p:cNvSpPr>
                <a:spLocks noChangeShapeType="1"/>
              </p:cNvSpPr>
              <p:nvPr/>
            </p:nvSpPr>
            <p:spPr bwMode="auto">
              <a:xfrm>
                <a:off x="4513" y="1026"/>
                <a:ext cx="0" cy="27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47" name="Line 11"/>
              <p:cNvSpPr>
                <a:spLocks noChangeShapeType="1"/>
              </p:cNvSpPr>
              <p:nvPr/>
            </p:nvSpPr>
            <p:spPr bwMode="auto">
              <a:xfrm>
                <a:off x="4513" y="1298"/>
                <a:ext cx="0" cy="59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540" name="Text Box 12"/>
            <p:cNvSpPr txBox="1">
              <a:spLocks noChangeArrowheads="1"/>
            </p:cNvSpPr>
            <p:nvPr/>
          </p:nvSpPr>
          <p:spPr bwMode="auto">
            <a:xfrm>
              <a:off x="4377" y="754"/>
              <a:ext cx="22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800" b="1" i="1" dirty="0">
                  <a:solidFill>
                    <a:srgbClr val="FFFF00"/>
                  </a:solidFill>
                  <a:latin typeface="Times New Roman" pitchFamily="18" charset="0"/>
                </a:rPr>
                <a:t>М</a:t>
              </a:r>
            </a:p>
          </p:txBody>
        </p:sp>
        <p:sp>
          <p:nvSpPr>
            <p:cNvPr id="22541" name="Text Box 13"/>
            <p:cNvSpPr txBox="1">
              <a:spLocks noChangeArrowheads="1"/>
            </p:cNvSpPr>
            <p:nvPr/>
          </p:nvSpPr>
          <p:spPr bwMode="auto">
            <a:xfrm>
              <a:off x="3742" y="1026"/>
              <a:ext cx="1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2000"/>
                <a:t>β</a:t>
              </a:r>
            </a:p>
          </p:txBody>
        </p:sp>
        <p:sp>
          <p:nvSpPr>
            <p:cNvPr id="22542" name="Text Box 14"/>
            <p:cNvSpPr txBox="1">
              <a:spLocks noChangeArrowheads="1"/>
            </p:cNvSpPr>
            <p:nvPr/>
          </p:nvSpPr>
          <p:spPr bwMode="auto">
            <a:xfrm>
              <a:off x="3787" y="1842"/>
              <a:ext cx="1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2000"/>
                <a:t>α</a:t>
              </a:r>
            </a:p>
          </p:txBody>
        </p:sp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 flipV="1">
              <a:off x="4195" y="1616"/>
              <a:ext cx="908" cy="408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4" name="Text Box 16"/>
            <p:cNvSpPr txBox="1">
              <a:spLocks noChangeArrowheads="1"/>
            </p:cNvSpPr>
            <p:nvPr/>
          </p:nvSpPr>
          <p:spPr bwMode="auto">
            <a:xfrm>
              <a:off x="4559" y="1768"/>
              <a:ext cx="1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ru-RU" sz="2800" b="1" i="1" dirty="0">
                  <a:solidFill>
                    <a:srgbClr val="FFFF00"/>
                  </a:solidFill>
                  <a:latin typeface="Times New Roman" pitchFamily="18" charset="0"/>
                </a:rPr>
                <a:t>N</a:t>
              </a:r>
              <a:endParaRPr lang="ru-RU" altLang="ru-RU" sz="2800" b="1" i="1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22545" name="Text Box 22"/>
            <p:cNvSpPr txBox="1">
              <a:spLocks noChangeArrowheads="1"/>
            </p:cNvSpPr>
            <p:nvPr/>
          </p:nvSpPr>
          <p:spPr bwMode="auto">
            <a:xfrm>
              <a:off x="5057" y="1525"/>
              <a:ext cx="2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400" b="1" i="1">
                  <a:latin typeface="Times New Roman" pitchFamily="18" charset="0"/>
                </a:rPr>
                <a:t>в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4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94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715963" y="2924175"/>
            <a:ext cx="47879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i="1">
                <a:solidFill>
                  <a:srgbClr val="00B0F0"/>
                </a:solidFill>
              </a:rPr>
              <a:t>Назовите все наклонные к плоскости</a:t>
            </a:r>
            <a:r>
              <a:rPr lang="ru-RU" altLang="ru-RU" sz="2000" b="1" i="1"/>
              <a:t> </a:t>
            </a:r>
            <a:r>
              <a:rPr lang="el-GR" altLang="ru-RU" sz="2400" b="1" i="1"/>
              <a:t>α</a:t>
            </a:r>
            <a:r>
              <a:rPr lang="ru-RU" altLang="ru-RU" sz="2400" b="1" i="1"/>
              <a:t>.</a:t>
            </a:r>
            <a:endParaRPr lang="el-GR" altLang="ru-RU" sz="2400" b="1" i="1"/>
          </a:p>
        </p:txBody>
      </p:sp>
      <p:grpSp>
        <p:nvGrpSpPr>
          <p:cNvPr id="23555" name="Group 41"/>
          <p:cNvGrpSpPr>
            <a:grpSpLocks/>
          </p:cNvGrpSpPr>
          <p:nvPr/>
        </p:nvGrpSpPr>
        <p:grpSpPr bwMode="auto">
          <a:xfrm>
            <a:off x="3779838" y="1773238"/>
            <a:ext cx="5184775" cy="4535487"/>
            <a:chOff x="2381" y="1117"/>
            <a:chExt cx="3266" cy="2857"/>
          </a:xfrm>
        </p:grpSpPr>
        <p:grpSp>
          <p:nvGrpSpPr>
            <p:cNvPr id="23559" name="Group 40"/>
            <p:cNvGrpSpPr>
              <a:grpSpLocks/>
            </p:cNvGrpSpPr>
            <p:nvPr/>
          </p:nvGrpSpPr>
          <p:grpSpPr bwMode="auto">
            <a:xfrm>
              <a:off x="2381" y="1117"/>
              <a:ext cx="3266" cy="2767"/>
              <a:chOff x="2381" y="1117"/>
              <a:chExt cx="3266" cy="2767"/>
            </a:xfrm>
          </p:grpSpPr>
          <p:sp>
            <p:nvSpPr>
              <p:cNvPr id="23570" name="AutoShape 6"/>
              <p:cNvSpPr>
                <a:spLocks noChangeArrowheads="1"/>
              </p:cNvSpPr>
              <p:nvPr/>
            </p:nvSpPr>
            <p:spPr bwMode="auto">
              <a:xfrm>
                <a:off x="2381" y="2886"/>
                <a:ext cx="3266" cy="816"/>
              </a:xfrm>
              <a:prstGeom prst="parallelogram">
                <a:avLst>
                  <a:gd name="adj" fmla="val 100061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 b="1"/>
              </a:p>
            </p:txBody>
          </p:sp>
          <p:sp>
            <p:nvSpPr>
              <p:cNvPr id="23571" name="Line 10"/>
              <p:cNvSpPr>
                <a:spLocks noChangeShapeType="1"/>
              </p:cNvSpPr>
              <p:nvPr/>
            </p:nvSpPr>
            <p:spPr bwMode="auto">
              <a:xfrm>
                <a:off x="4468" y="1389"/>
                <a:ext cx="544" cy="1724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72" name="Line 12"/>
              <p:cNvSpPr>
                <a:spLocks noChangeShapeType="1"/>
              </p:cNvSpPr>
              <p:nvPr/>
            </p:nvSpPr>
            <p:spPr bwMode="auto">
              <a:xfrm>
                <a:off x="3969" y="3249"/>
                <a:ext cx="1179" cy="0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73" name="Line 13"/>
              <p:cNvSpPr>
                <a:spLocks noChangeShapeType="1"/>
              </p:cNvSpPr>
              <p:nvPr/>
            </p:nvSpPr>
            <p:spPr bwMode="auto">
              <a:xfrm flipV="1">
                <a:off x="4468" y="3113"/>
                <a:ext cx="544" cy="1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574" name="Group 20"/>
              <p:cNvGrpSpPr>
                <a:grpSpLocks/>
              </p:cNvGrpSpPr>
              <p:nvPr/>
            </p:nvGrpSpPr>
            <p:grpSpPr bwMode="auto">
              <a:xfrm>
                <a:off x="2562" y="1389"/>
                <a:ext cx="1906" cy="2495"/>
                <a:chOff x="2562" y="1389"/>
                <a:chExt cx="1906" cy="2495"/>
              </a:xfrm>
            </p:grpSpPr>
            <p:sp>
              <p:nvSpPr>
                <p:cNvPr id="23582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835" y="1389"/>
                  <a:ext cx="1633" cy="2132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3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699" y="3521"/>
                  <a:ext cx="136" cy="181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4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2562" y="3702"/>
                  <a:ext cx="137" cy="182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3575" name="Text Box 25"/>
              <p:cNvSpPr txBox="1">
                <a:spLocks noChangeArrowheads="1"/>
              </p:cNvSpPr>
              <p:nvPr/>
            </p:nvSpPr>
            <p:spPr bwMode="auto">
              <a:xfrm>
                <a:off x="4377" y="1117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altLang="ru-RU" sz="2000" b="1" i="1">
                    <a:latin typeface="Times New Roman" pitchFamily="18" charset="0"/>
                  </a:rPr>
                  <a:t>М</a:t>
                </a:r>
              </a:p>
            </p:txBody>
          </p:sp>
          <p:sp>
            <p:nvSpPr>
              <p:cNvPr id="23576" name="Text Box 26"/>
              <p:cNvSpPr txBox="1">
                <a:spLocks noChangeArrowheads="1"/>
              </p:cNvSpPr>
              <p:nvPr/>
            </p:nvSpPr>
            <p:spPr bwMode="auto">
              <a:xfrm>
                <a:off x="4558" y="3385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altLang="ru-RU" sz="2000" b="1" i="1">
                    <a:latin typeface="Times New Roman" pitchFamily="18" charset="0"/>
                  </a:rPr>
                  <a:t>А</a:t>
                </a:r>
              </a:p>
            </p:txBody>
          </p:sp>
          <p:sp>
            <p:nvSpPr>
              <p:cNvPr id="23577" name="Text Box 27"/>
              <p:cNvSpPr txBox="1">
                <a:spLocks noChangeArrowheads="1"/>
              </p:cNvSpPr>
              <p:nvPr/>
            </p:nvSpPr>
            <p:spPr bwMode="auto">
              <a:xfrm>
                <a:off x="3470" y="3294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altLang="ru-RU" sz="2000" b="1" i="1">
                    <a:latin typeface="Times New Roman" pitchFamily="18" charset="0"/>
                  </a:rPr>
                  <a:t>С</a:t>
                </a:r>
              </a:p>
            </p:txBody>
          </p:sp>
          <p:sp>
            <p:nvSpPr>
              <p:cNvPr id="23578" name="Text Box 28"/>
              <p:cNvSpPr txBox="1">
                <a:spLocks noChangeArrowheads="1"/>
              </p:cNvSpPr>
              <p:nvPr/>
            </p:nvSpPr>
            <p:spPr bwMode="auto">
              <a:xfrm>
                <a:off x="2629" y="3350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altLang="ru-RU" sz="2000" b="1" i="1" dirty="0">
                    <a:latin typeface="Times New Roman" pitchFamily="18" charset="0"/>
                  </a:rPr>
                  <a:t>В</a:t>
                </a:r>
              </a:p>
            </p:txBody>
          </p:sp>
          <p:sp>
            <p:nvSpPr>
              <p:cNvPr id="23579" name="Text Box 30"/>
              <p:cNvSpPr txBox="1">
                <a:spLocks noChangeArrowheads="1"/>
              </p:cNvSpPr>
              <p:nvPr/>
            </p:nvSpPr>
            <p:spPr bwMode="auto">
              <a:xfrm>
                <a:off x="4377" y="3203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altLang="ru-RU" sz="2000" b="1" i="1" dirty="0">
                    <a:latin typeface="Times New Roman" pitchFamily="18" charset="0"/>
                  </a:rPr>
                  <a:t>Н</a:t>
                </a:r>
              </a:p>
            </p:txBody>
          </p:sp>
          <p:sp>
            <p:nvSpPr>
              <p:cNvPr id="23580" name="Text Box 31"/>
              <p:cNvSpPr txBox="1">
                <a:spLocks noChangeArrowheads="1"/>
              </p:cNvSpPr>
              <p:nvPr/>
            </p:nvSpPr>
            <p:spPr bwMode="auto">
              <a:xfrm>
                <a:off x="5012" y="2976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altLang="ru-RU" sz="2000" b="1" i="1">
                    <a:latin typeface="Times New Roman" pitchFamily="18" charset="0"/>
                  </a:rPr>
                  <a:t>К</a:t>
                </a:r>
              </a:p>
            </p:txBody>
          </p:sp>
          <p:sp>
            <p:nvSpPr>
              <p:cNvPr id="23581" name="Text Box 35"/>
              <p:cNvSpPr txBox="1">
                <a:spLocks noChangeArrowheads="1"/>
              </p:cNvSpPr>
              <p:nvPr/>
            </p:nvSpPr>
            <p:spPr bwMode="auto">
              <a:xfrm>
                <a:off x="5329" y="2840"/>
                <a:ext cx="22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"/>
                  <a:defRPr sz="30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itchFamily="34" charset="0"/>
                  <a:buChar char="○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8D89A4"/>
                  </a:buClr>
                  <a:buSzPct val="9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748560"/>
                  </a:buClr>
                  <a:buSzPct val="100000"/>
                  <a:buFont typeface="Arial" pitchFamily="34" charset="0"/>
                  <a:buChar char="-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l-GR" altLang="ru-RU" sz="1800" b="1"/>
                  <a:t>α</a:t>
                </a:r>
                <a:endParaRPr lang="ru-RU" altLang="ru-RU" sz="1800" b="1"/>
              </a:p>
            </p:txBody>
          </p:sp>
        </p:grpSp>
        <p:sp>
          <p:nvSpPr>
            <p:cNvPr id="23560" name="Line 7"/>
            <p:cNvSpPr>
              <a:spLocks noChangeShapeType="1"/>
            </p:cNvSpPr>
            <p:nvPr/>
          </p:nvSpPr>
          <p:spPr bwMode="auto">
            <a:xfrm>
              <a:off x="4468" y="1389"/>
              <a:ext cx="0" cy="186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4468" y="1389"/>
              <a:ext cx="272" cy="20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2" name="Line 14"/>
            <p:cNvSpPr>
              <a:spLocks noChangeShapeType="1"/>
            </p:cNvSpPr>
            <p:nvPr/>
          </p:nvSpPr>
          <p:spPr bwMode="auto">
            <a:xfrm flipH="1">
              <a:off x="4332" y="3113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3" name="Line 15"/>
            <p:cNvSpPr>
              <a:spLocks noChangeShapeType="1"/>
            </p:cNvSpPr>
            <p:nvPr/>
          </p:nvSpPr>
          <p:spPr bwMode="auto">
            <a:xfrm>
              <a:off x="4332" y="3113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4" name="Line 16"/>
            <p:cNvSpPr>
              <a:spLocks noChangeShapeType="1"/>
            </p:cNvSpPr>
            <p:nvPr/>
          </p:nvSpPr>
          <p:spPr bwMode="auto">
            <a:xfrm flipV="1">
              <a:off x="4468" y="3067"/>
              <a:ext cx="136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5" name="Line 17"/>
            <p:cNvSpPr>
              <a:spLocks noChangeShapeType="1"/>
            </p:cNvSpPr>
            <p:nvPr/>
          </p:nvSpPr>
          <p:spPr bwMode="auto">
            <a:xfrm>
              <a:off x="4604" y="306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566" name="Group 23"/>
            <p:cNvGrpSpPr>
              <a:grpSpLocks/>
            </p:cNvGrpSpPr>
            <p:nvPr/>
          </p:nvGrpSpPr>
          <p:grpSpPr bwMode="auto">
            <a:xfrm>
              <a:off x="3560" y="1389"/>
              <a:ext cx="908" cy="2585"/>
              <a:chOff x="3560" y="1389"/>
              <a:chExt cx="908" cy="2585"/>
            </a:xfrm>
          </p:grpSpPr>
          <p:sp>
            <p:nvSpPr>
              <p:cNvPr id="23567" name="Line 8"/>
              <p:cNvSpPr>
                <a:spLocks noChangeShapeType="1"/>
              </p:cNvSpPr>
              <p:nvPr/>
            </p:nvSpPr>
            <p:spPr bwMode="auto">
              <a:xfrm flipH="1">
                <a:off x="3742" y="1389"/>
                <a:ext cx="726" cy="1996"/>
              </a:xfrm>
              <a:prstGeom prst="line">
                <a:avLst/>
              </a:prstGeom>
              <a:noFill/>
              <a:ln w="5715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68" name="Line 21"/>
              <p:cNvSpPr>
                <a:spLocks noChangeShapeType="1"/>
              </p:cNvSpPr>
              <p:nvPr/>
            </p:nvSpPr>
            <p:spPr bwMode="auto">
              <a:xfrm flipH="1">
                <a:off x="3651" y="3385"/>
                <a:ext cx="91" cy="317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69" name="Line 22"/>
              <p:cNvSpPr>
                <a:spLocks noChangeShapeType="1"/>
              </p:cNvSpPr>
              <p:nvPr/>
            </p:nvSpPr>
            <p:spPr bwMode="auto">
              <a:xfrm flipH="1">
                <a:off x="3560" y="3702"/>
                <a:ext cx="91" cy="272"/>
              </a:xfrm>
              <a:prstGeom prst="line">
                <a:avLst/>
              </a:prstGeom>
              <a:noFill/>
              <a:ln w="5715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08576" name="Text Box 32"/>
          <p:cNvSpPr txBox="1">
            <a:spLocks noChangeArrowheads="1"/>
          </p:cNvSpPr>
          <p:nvPr/>
        </p:nvSpPr>
        <p:spPr bwMode="auto">
          <a:xfrm>
            <a:off x="506413" y="4038600"/>
            <a:ext cx="45354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i="1" dirty="0">
                <a:solidFill>
                  <a:srgbClr val="FFFF00"/>
                </a:solidFill>
                <a:latin typeface="+mn-lt"/>
                <a:cs typeface="+mn-cs"/>
              </a:rPr>
              <a:t>Назовите проекции этих наклонных на плоскость </a:t>
            </a:r>
            <a:r>
              <a:rPr lang="el-GR" altLang="ru-RU" sz="2400" i="1" dirty="0" smtClean="0">
                <a:latin typeface="+mn-lt"/>
                <a:cs typeface="+mn-cs"/>
              </a:rPr>
              <a:t>α</a:t>
            </a:r>
            <a:r>
              <a:rPr lang="ru-RU" altLang="ru-RU" sz="2400" i="1" dirty="0" smtClean="0">
                <a:latin typeface="+mn-lt"/>
                <a:cs typeface="+mn-cs"/>
              </a:rPr>
              <a:t>.</a:t>
            </a:r>
            <a:endParaRPr lang="ru-RU" altLang="ru-RU" sz="2400" i="1" dirty="0">
              <a:latin typeface="+mn-lt"/>
              <a:cs typeface="+mn-cs"/>
            </a:endParaRPr>
          </a:p>
        </p:txBody>
      </p:sp>
      <p:sp>
        <p:nvSpPr>
          <p:cNvPr id="108577" name="Text Box 33"/>
          <p:cNvSpPr txBox="1">
            <a:spLocks noChangeArrowheads="1"/>
          </p:cNvSpPr>
          <p:nvPr/>
        </p:nvSpPr>
        <p:spPr bwMode="auto">
          <a:xfrm>
            <a:off x="539750" y="1268413"/>
            <a:ext cx="5400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Какой отрезок на чертеже определяет расстояние от точки </a:t>
            </a:r>
            <a:r>
              <a:rPr lang="ru-RU" altLang="ru-RU" sz="2400" dirty="0">
                <a:latin typeface="+mn-lt"/>
                <a:cs typeface="+mn-cs"/>
              </a:rPr>
              <a:t>М</a:t>
            </a:r>
            <a:r>
              <a:rPr lang="ru-RU" altLang="ru-RU" sz="2400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 altLang="ru-RU" sz="2400" dirty="0">
                <a:solidFill>
                  <a:srgbClr val="FFFF00"/>
                </a:solidFill>
                <a:latin typeface="+mn-lt"/>
                <a:cs typeface="+mn-cs"/>
              </a:rPr>
              <a:t>до плоскости </a:t>
            </a:r>
            <a:r>
              <a:rPr lang="el-GR" altLang="ru-RU" sz="2400" dirty="0" smtClean="0">
                <a:latin typeface="+mn-lt"/>
                <a:cs typeface="+mn-cs"/>
              </a:rPr>
              <a:t>α</a:t>
            </a:r>
            <a:r>
              <a:rPr lang="ru-RU" altLang="ru-RU" sz="2400" dirty="0" smtClean="0">
                <a:solidFill>
                  <a:srgbClr val="FFFF00"/>
                </a:solidFill>
                <a:latin typeface="+mn-lt"/>
                <a:cs typeface="+mn-cs"/>
              </a:rPr>
              <a:t>?</a:t>
            </a:r>
            <a:endParaRPr lang="ru-RU" altLang="ru-RU" sz="24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08580" name="Text Box 36"/>
          <p:cNvSpPr txBox="1">
            <a:spLocks noChangeArrowheads="1"/>
          </p:cNvSpPr>
          <p:nvPr/>
        </p:nvSpPr>
        <p:spPr bwMode="auto">
          <a:xfrm>
            <a:off x="331788" y="485775"/>
            <a:ext cx="38893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3200" i="1" dirty="0" smtClean="0">
                <a:solidFill>
                  <a:srgbClr val="00B0F0"/>
                </a:solidFill>
                <a:latin typeface="+mn-lt"/>
                <a:cs typeface="+mn-cs"/>
              </a:rPr>
              <a:t>Подведем итог:</a:t>
            </a:r>
            <a:endParaRPr lang="ru-RU" altLang="ru-RU" sz="3200" i="1" dirty="0">
              <a:solidFill>
                <a:srgbClr val="00B0F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8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08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8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08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468313" y="404813"/>
            <a:ext cx="8351837" cy="1384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i="1" dirty="0" smtClean="0">
                <a:solidFill>
                  <a:srgbClr val="00B0F0"/>
                </a:solidFill>
                <a:latin typeface="+mn-lt"/>
                <a:cs typeface="+mn-cs"/>
              </a:rPr>
              <a:t>                      </a:t>
            </a:r>
            <a:r>
              <a:rPr lang="el-GR" altLang="ru-RU" sz="2400" i="1" dirty="0" smtClean="0">
                <a:solidFill>
                  <a:srgbClr val="00B0F0"/>
                </a:solidFill>
                <a:latin typeface="+mn-lt"/>
                <a:cs typeface="+mn-cs"/>
              </a:rPr>
              <a:t>α</a:t>
            </a:r>
            <a:r>
              <a:rPr lang="ru-RU" altLang="ru-RU" sz="2400" i="1" dirty="0" smtClean="0">
                <a:solidFill>
                  <a:srgbClr val="00B0F0"/>
                </a:solidFill>
                <a:latin typeface="+mn-lt"/>
                <a:cs typeface="+mn-cs"/>
              </a:rPr>
              <a:t> </a:t>
            </a:r>
            <a:r>
              <a:rPr lang="en-US" altLang="ru-RU" sz="2400" i="1" dirty="0">
                <a:solidFill>
                  <a:srgbClr val="00B0F0"/>
                </a:solidFill>
                <a:latin typeface="+mn-lt"/>
              </a:rPr>
              <a:t>||</a:t>
            </a:r>
            <a:r>
              <a:rPr lang="ru-RU" altLang="ru-RU" sz="2400" i="1" dirty="0">
                <a:solidFill>
                  <a:srgbClr val="00B0F0"/>
                </a:solidFill>
                <a:latin typeface="+mn-lt"/>
              </a:rPr>
              <a:t> </a:t>
            </a:r>
            <a:r>
              <a:rPr lang="el-GR" altLang="ru-RU" sz="2400" i="1" dirty="0" smtClean="0">
                <a:solidFill>
                  <a:srgbClr val="00B0F0"/>
                </a:solidFill>
                <a:latin typeface="+mn-lt"/>
                <a:cs typeface="+mn-cs"/>
              </a:rPr>
              <a:t>β</a:t>
            </a:r>
            <a:r>
              <a:rPr lang="ru-RU" altLang="ru-RU" sz="2400" i="1" dirty="0">
                <a:solidFill>
                  <a:srgbClr val="00B0F0"/>
                </a:solidFill>
                <a:latin typeface="+mn-lt"/>
                <a:cs typeface="+mn-cs"/>
              </a:rPr>
              <a:t>.</a:t>
            </a:r>
            <a:r>
              <a:rPr lang="ru-RU" altLang="ru-RU" sz="2400" i="1" dirty="0" smtClean="0">
                <a:solidFill>
                  <a:srgbClr val="00B0F0"/>
                </a:solidFill>
                <a:latin typeface="+mn-lt"/>
                <a:cs typeface="+mn-cs"/>
              </a:rPr>
              <a:t> </a:t>
            </a:r>
            <a:endParaRPr lang="ru-RU" altLang="ru-RU" sz="2400" i="1" dirty="0">
              <a:solidFill>
                <a:srgbClr val="00B0F0"/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i="1" dirty="0" smtClean="0">
                <a:solidFill>
                  <a:srgbClr val="FFFF00"/>
                </a:solidFill>
                <a:latin typeface="+mn-lt"/>
                <a:cs typeface="+mn-cs"/>
              </a:rPr>
              <a:t>Назовите </a:t>
            </a:r>
            <a:r>
              <a:rPr lang="ru-RU" altLang="ru-RU" sz="2400" i="1" dirty="0">
                <a:solidFill>
                  <a:srgbClr val="FFFF00"/>
                </a:solidFill>
                <a:latin typeface="+mn-lt"/>
                <a:cs typeface="+mn-cs"/>
              </a:rPr>
              <a:t>цвет линии, определяющей расстояние между </a:t>
            </a:r>
            <a:r>
              <a:rPr lang="ru-RU" altLang="ru-RU" sz="2400" i="1" dirty="0" smtClean="0">
                <a:solidFill>
                  <a:srgbClr val="FFFF00"/>
                </a:solidFill>
                <a:latin typeface="+mn-lt"/>
                <a:cs typeface="+mn-cs"/>
              </a:rPr>
              <a:t>плоскостями.</a:t>
            </a:r>
            <a:endParaRPr lang="ru-RU" altLang="ru-RU" sz="2400" i="1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09604" name="Text Box 36"/>
          <p:cNvSpPr txBox="1">
            <a:spLocks noChangeArrowheads="1"/>
          </p:cNvSpPr>
          <p:nvPr/>
        </p:nvSpPr>
        <p:spPr bwMode="auto">
          <a:xfrm>
            <a:off x="647700" y="4868863"/>
            <a:ext cx="7235825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300" b="1" i="1">
                <a:solidFill>
                  <a:srgbClr val="FFFF00"/>
                </a:solidFill>
              </a:rPr>
              <a:t>Закончите предложение.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300" b="1" i="1">
                <a:solidFill>
                  <a:srgbClr val="00B0F0"/>
                </a:solidFill>
              </a:rPr>
              <a:t>Расстоянием</a:t>
            </a:r>
            <a:r>
              <a:rPr lang="ru-RU" altLang="ru-RU" sz="2300" b="1" i="1">
                <a:solidFill>
                  <a:srgbClr val="FFFF00"/>
                </a:solidFill>
              </a:rPr>
              <a:t> между прямой и параллельной ей плоскостью называется …</a:t>
            </a:r>
          </a:p>
        </p:txBody>
      </p:sp>
      <p:grpSp>
        <p:nvGrpSpPr>
          <p:cNvPr id="24580" name="Group 43"/>
          <p:cNvGrpSpPr>
            <a:grpSpLocks/>
          </p:cNvGrpSpPr>
          <p:nvPr/>
        </p:nvGrpSpPr>
        <p:grpSpPr bwMode="auto">
          <a:xfrm>
            <a:off x="3348038" y="1557338"/>
            <a:ext cx="5399087" cy="3063875"/>
            <a:chOff x="2200" y="981"/>
            <a:chExt cx="3401" cy="1930"/>
          </a:xfrm>
        </p:grpSpPr>
        <p:sp>
          <p:nvSpPr>
            <p:cNvPr id="24581" name="AutoShape 8"/>
            <p:cNvSpPr>
              <a:spLocks noChangeArrowheads="1"/>
            </p:cNvSpPr>
            <p:nvPr/>
          </p:nvSpPr>
          <p:spPr bwMode="auto">
            <a:xfrm>
              <a:off x="2290" y="1027"/>
              <a:ext cx="3311" cy="680"/>
            </a:xfrm>
            <a:prstGeom prst="parallelogram">
              <a:avLst>
                <a:gd name="adj" fmla="val 12172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4582" name="AutoShape 7"/>
            <p:cNvSpPr>
              <a:spLocks noChangeArrowheads="1"/>
            </p:cNvSpPr>
            <p:nvPr/>
          </p:nvSpPr>
          <p:spPr bwMode="auto">
            <a:xfrm>
              <a:off x="2200" y="2231"/>
              <a:ext cx="3311" cy="680"/>
            </a:xfrm>
            <a:prstGeom prst="parallelogram">
              <a:avLst>
                <a:gd name="adj" fmla="val 12172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4583" name="Line 9"/>
            <p:cNvSpPr>
              <a:spLocks noChangeShapeType="1"/>
            </p:cNvSpPr>
            <p:nvPr/>
          </p:nvSpPr>
          <p:spPr bwMode="auto">
            <a:xfrm flipV="1">
              <a:off x="2789" y="2387"/>
              <a:ext cx="2268" cy="45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84" name="Line 10"/>
            <p:cNvSpPr>
              <a:spLocks noChangeShapeType="1"/>
            </p:cNvSpPr>
            <p:nvPr/>
          </p:nvSpPr>
          <p:spPr bwMode="auto">
            <a:xfrm>
              <a:off x="3152" y="1207"/>
              <a:ext cx="163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85" name="Line 11"/>
            <p:cNvSpPr>
              <a:spLocks noChangeShapeType="1"/>
            </p:cNvSpPr>
            <p:nvPr/>
          </p:nvSpPr>
          <p:spPr bwMode="auto">
            <a:xfrm>
              <a:off x="3107" y="2388"/>
              <a:ext cx="1587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86" name="Group 29"/>
            <p:cNvGrpSpPr>
              <a:grpSpLocks/>
            </p:cNvGrpSpPr>
            <p:nvPr/>
          </p:nvGrpSpPr>
          <p:grpSpPr bwMode="auto">
            <a:xfrm>
              <a:off x="3833" y="1343"/>
              <a:ext cx="317" cy="1270"/>
              <a:chOff x="3833" y="1343"/>
              <a:chExt cx="317" cy="1270"/>
            </a:xfrm>
          </p:grpSpPr>
          <p:sp>
            <p:nvSpPr>
              <p:cNvPr id="24596" name="Line 12"/>
              <p:cNvSpPr>
                <a:spLocks noChangeShapeType="1"/>
              </p:cNvSpPr>
              <p:nvPr/>
            </p:nvSpPr>
            <p:spPr bwMode="auto">
              <a:xfrm flipV="1">
                <a:off x="3969" y="1706"/>
                <a:ext cx="0" cy="907"/>
              </a:xfrm>
              <a:prstGeom prst="line">
                <a:avLst/>
              </a:prstGeom>
              <a:noFill/>
              <a:ln w="5715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7" name="Line 14"/>
              <p:cNvSpPr>
                <a:spLocks noChangeShapeType="1"/>
              </p:cNvSpPr>
              <p:nvPr/>
            </p:nvSpPr>
            <p:spPr bwMode="auto">
              <a:xfrm flipV="1">
                <a:off x="3969" y="2432"/>
                <a:ext cx="181" cy="4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8" name="Line 16"/>
              <p:cNvSpPr>
                <a:spLocks noChangeShapeType="1"/>
              </p:cNvSpPr>
              <p:nvPr/>
            </p:nvSpPr>
            <p:spPr bwMode="auto">
              <a:xfrm>
                <a:off x="4150" y="2432"/>
                <a:ext cx="0" cy="13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9" name="Line 17"/>
              <p:cNvSpPr>
                <a:spLocks noChangeShapeType="1"/>
              </p:cNvSpPr>
              <p:nvPr/>
            </p:nvSpPr>
            <p:spPr bwMode="auto">
              <a:xfrm flipH="1" flipV="1">
                <a:off x="3833" y="2432"/>
                <a:ext cx="136" cy="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0" name="Line 18"/>
              <p:cNvSpPr>
                <a:spLocks noChangeShapeType="1"/>
              </p:cNvSpPr>
              <p:nvPr/>
            </p:nvSpPr>
            <p:spPr bwMode="auto">
              <a:xfrm>
                <a:off x="3833" y="2432"/>
                <a:ext cx="0" cy="13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1" name="Line 19"/>
              <p:cNvSpPr>
                <a:spLocks noChangeShapeType="1"/>
              </p:cNvSpPr>
              <p:nvPr/>
            </p:nvSpPr>
            <p:spPr bwMode="auto">
              <a:xfrm flipV="1">
                <a:off x="3969" y="1343"/>
                <a:ext cx="0" cy="363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587" name="Text Box 21"/>
            <p:cNvSpPr txBox="1">
              <a:spLocks noChangeArrowheads="1"/>
            </p:cNvSpPr>
            <p:nvPr/>
          </p:nvSpPr>
          <p:spPr bwMode="auto">
            <a:xfrm>
              <a:off x="5193" y="98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2000" b="1">
                  <a:latin typeface="Times New Roman" pitchFamily="18" charset="0"/>
                </a:rPr>
                <a:t>α</a:t>
              </a:r>
            </a:p>
          </p:txBody>
        </p:sp>
        <p:sp>
          <p:nvSpPr>
            <p:cNvPr id="24588" name="Text Box 22"/>
            <p:cNvSpPr txBox="1">
              <a:spLocks noChangeArrowheads="1"/>
            </p:cNvSpPr>
            <p:nvPr/>
          </p:nvSpPr>
          <p:spPr bwMode="auto">
            <a:xfrm>
              <a:off x="5148" y="2185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l-GR" altLang="ru-RU" sz="2000" b="1">
                  <a:latin typeface="Times New Roman" pitchFamily="18" charset="0"/>
                  <a:cs typeface="Times New Roman" pitchFamily="18" charset="0"/>
                </a:rPr>
                <a:t>β</a:t>
              </a:r>
            </a:p>
          </p:txBody>
        </p:sp>
        <p:sp>
          <p:nvSpPr>
            <p:cNvPr id="24589" name="Line 27"/>
            <p:cNvSpPr>
              <a:spLocks noChangeShapeType="1"/>
            </p:cNvSpPr>
            <p:nvPr/>
          </p:nvSpPr>
          <p:spPr bwMode="auto">
            <a:xfrm>
              <a:off x="3969" y="1351"/>
              <a:ext cx="635" cy="1127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90" name="Group 35"/>
            <p:cNvGrpSpPr>
              <a:grpSpLocks/>
            </p:cNvGrpSpPr>
            <p:nvPr/>
          </p:nvGrpSpPr>
          <p:grpSpPr bwMode="auto">
            <a:xfrm>
              <a:off x="3068" y="1298"/>
              <a:ext cx="499" cy="1497"/>
              <a:chOff x="3068" y="1298"/>
              <a:chExt cx="499" cy="1497"/>
            </a:xfrm>
          </p:grpSpPr>
          <p:sp>
            <p:nvSpPr>
              <p:cNvPr id="24594" name="Line 30"/>
              <p:cNvSpPr>
                <a:spLocks noChangeShapeType="1"/>
              </p:cNvSpPr>
              <p:nvPr/>
            </p:nvSpPr>
            <p:spPr bwMode="auto">
              <a:xfrm flipH="1">
                <a:off x="3431" y="1298"/>
                <a:ext cx="136" cy="408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5" name="Line 32"/>
              <p:cNvSpPr>
                <a:spLocks noChangeShapeType="1"/>
              </p:cNvSpPr>
              <p:nvPr/>
            </p:nvSpPr>
            <p:spPr bwMode="auto">
              <a:xfrm flipV="1">
                <a:off x="3068" y="1706"/>
                <a:ext cx="363" cy="1089"/>
              </a:xfrm>
              <a:prstGeom prst="line">
                <a:avLst/>
              </a:prstGeom>
              <a:noFill/>
              <a:ln w="57150">
                <a:solidFill>
                  <a:srgbClr val="66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591" name="Group 42"/>
            <p:cNvGrpSpPr>
              <a:grpSpLocks/>
            </p:cNvGrpSpPr>
            <p:nvPr/>
          </p:nvGrpSpPr>
          <p:grpSpPr bwMode="auto">
            <a:xfrm>
              <a:off x="3560" y="1298"/>
              <a:ext cx="409" cy="1316"/>
              <a:chOff x="3560" y="1298"/>
              <a:chExt cx="409" cy="1316"/>
            </a:xfrm>
          </p:grpSpPr>
          <p:sp>
            <p:nvSpPr>
              <p:cNvPr id="24592" name="Line 40"/>
              <p:cNvSpPr>
                <a:spLocks noChangeShapeType="1"/>
              </p:cNvSpPr>
              <p:nvPr/>
            </p:nvSpPr>
            <p:spPr bwMode="auto">
              <a:xfrm>
                <a:off x="3696" y="1706"/>
                <a:ext cx="273" cy="908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3" name="Line 41"/>
              <p:cNvSpPr>
                <a:spLocks noChangeShapeType="1"/>
              </p:cNvSpPr>
              <p:nvPr/>
            </p:nvSpPr>
            <p:spPr bwMode="auto">
              <a:xfrm>
                <a:off x="3560" y="1298"/>
                <a:ext cx="136" cy="40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9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09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09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33"/>
          <p:cNvGrpSpPr>
            <a:grpSpLocks/>
          </p:cNvGrpSpPr>
          <p:nvPr/>
        </p:nvGrpSpPr>
        <p:grpSpPr bwMode="auto">
          <a:xfrm>
            <a:off x="1258888" y="765175"/>
            <a:ext cx="6697662" cy="2952750"/>
            <a:chOff x="793" y="391"/>
            <a:chExt cx="4219" cy="1860"/>
          </a:xfrm>
        </p:grpSpPr>
        <p:sp>
          <p:nvSpPr>
            <p:cNvPr id="25606" name="AutoShape 4"/>
            <p:cNvSpPr>
              <a:spLocks noChangeArrowheads="1"/>
            </p:cNvSpPr>
            <p:nvPr/>
          </p:nvSpPr>
          <p:spPr bwMode="auto">
            <a:xfrm>
              <a:off x="1020" y="391"/>
              <a:ext cx="3992" cy="681"/>
            </a:xfrm>
            <a:prstGeom prst="parallelogram">
              <a:avLst>
                <a:gd name="adj" fmla="val 14654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5607" name="AutoShape 5"/>
            <p:cNvSpPr>
              <a:spLocks noChangeArrowheads="1"/>
            </p:cNvSpPr>
            <p:nvPr/>
          </p:nvSpPr>
          <p:spPr bwMode="auto">
            <a:xfrm>
              <a:off x="793" y="1570"/>
              <a:ext cx="3992" cy="681"/>
            </a:xfrm>
            <a:prstGeom prst="parallelogram">
              <a:avLst>
                <a:gd name="adj" fmla="val 14654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"/>
                <a:defRPr sz="30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itchFamily="34" charset="0"/>
                <a:buChar char="○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itchFamily="34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 b="1"/>
            </a:p>
          </p:txBody>
        </p:sp>
        <p:sp>
          <p:nvSpPr>
            <p:cNvPr id="25608" name="Line 6"/>
            <p:cNvSpPr>
              <a:spLocks noChangeShapeType="1"/>
            </p:cNvSpPr>
            <p:nvPr/>
          </p:nvSpPr>
          <p:spPr bwMode="auto">
            <a:xfrm flipV="1">
              <a:off x="1610" y="541"/>
              <a:ext cx="2858" cy="3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09" name="Line 7"/>
            <p:cNvSpPr>
              <a:spLocks noChangeShapeType="1"/>
            </p:cNvSpPr>
            <p:nvPr/>
          </p:nvSpPr>
          <p:spPr bwMode="auto">
            <a:xfrm>
              <a:off x="1837" y="1752"/>
              <a:ext cx="1996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0" name="Line 8"/>
            <p:cNvSpPr>
              <a:spLocks noChangeShapeType="1"/>
            </p:cNvSpPr>
            <p:nvPr/>
          </p:nvSpPr>
          <p:spPr bwMode="auto">
            <a:xfrm flipV="1">
              <a:off x="1338" y="1661"/>
              <a:ext cx="1179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1" name="Line 9"/>
            <p:cNvSpPr>
              <a:spLocks noChangeShapeType="1"/>
            </p:cNvSpPr>
            <p:nvPr/>
          </p:nvSpPr>
          <p:spPr bwMode="auto">
            <a:xfrm flipV="1">
              <a:off x="2381" y="1706"/>
              <a:ext cx="1860" cy="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12" name="Group 24"/>
            <p:cNvGrpSpPr>
              <a:grpSpLocks/>
            </p:cNvGrpSpPr>
            <p:nvPr/>
          </p:nvGrpSpPr>
          <p:grpSpPr bwMode="auto">
            <a:xfrm>
              <a:off x="2908" y="663"/>
              <a:ext cx="607" cy="1302"/>
              <a:chOff x="2908" y="663"/>
              <a:chExt cx="607" cy="1302"/>
            </a:xfrm>
          </p:grpSpPr>
          <p:sp>
            <p:nvSpPr>
              <p:cNvPr id="25627" name="Line 13"/>
              <p:cNvSpPr>
                <a:spLocks noChangeShapeType="1"/>
              </p:cNvSpPr>
              <p:nvPr/>
            </p:nvSpPr>
            <p:spPr bwMode="auto">
              <a:xfrm flipV="1">
                <a:off x="2908" y="1071"/>
                <a:ext cx="426" cy="894"/>
              </a:xfrm>
              <a:prstGeom prst="line">
                <a:avLst/>
              </a:prstGeom>
              <a:noFill/>
              <a:ln w="57150">
                <a:solidFill>
                  <a:srgbClr val="66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8" name="Line 14"/>
              <p:cNvSpPr>
                <a:spLocks noChangeShapeType="1"/>
              </p:cNvSpPr>
              <p:nvPr/>
            </p:nvSpPr>
            <p:spPr bwMode="auto">
              <a:xfrm flipH="1">
                <a:off x="3334" y="663"/>
                <a:ext cx="181" cy="408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13" name="Group 27"/>
            <p:cNvGrpSpPr>
              <a:grpSpLocks/>
            </p:cNvGrpSpPr>
            <p:nvPr/>
          </p:nvGrpSpPr>
          <p:grpSpPr bwMode="auto">
            <a:xfrm>
              <a:off x="2018" y="845"/>
              <a:ext cx="227" cy="976"/>
              <a:chOff x="2018" y="845"/>
              <a:chExt cx="227" cy="976"/>
            </a:xfrm>
          </p:grpSpPr>
          <p:grpSp>
            <p:nvGrpSpPr>
              <p:cNvPr id="25620" name="Group 26"/>
              <p:cNvGrpSpPr>
                <a:grpSpLocks/>
              </p:cNvGrpSpPr>
              <p:nvPr/>
            </p:nvGrpSpPr>
            <p:grpSpPr bwMode="auto">
              <a:xfrm>
                <a:off x="2133" y="845"/>
                <a:ext cx="21" cy="976"/>
                <a:chOff x="2133" y="845"/>
                <a:chExt cx="21" cy="976"/>
              </a:xfrm>
            </p:grpSpPr>
            <p:sp>
              <p:nvSpPr>
                <p:cNvPr id="25625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133" y="1071"/>
                  <a:ext cx="21" cy="750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154" y="845"/>
                  <a:ext cx="0" cy="22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21" name="Line 15"/>
              <p:cNvSpPr>
                <a:spLocks noChangeShapeType="1"/>
              </p:cNvSpPr>
              <p:nvPr/>
            </p:nvSpPr>
            <p:spPr bwMode="auto">
              <a:xfrm flipV="1">
                <a:off x="2147" y="1630"/>
                <a:ext cx="91" cy="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2" name="Line 16"/>
              <p:cNvSpPr>
                <a:spLocks noChangeShapeType="1"/>
              </p:cNvSpPr>
              <p:nvPr/>
            </p:nvSpPr>
            <p:spPr bwMode="auto">
              <a:xfrm>
                <a:off x="2245" y="1630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3" name="Line 20"/>
              <p:cNvSpPr>
                <a:spLocks noChangeShapeType="1"/>
              </p:cNvSpPr>
              <p:nvPr/>
            </p:nvSpPr>
            <p:spPr bwMode="auto">
              <a:xfrm flipH="1" flipV="1">
                <a:off x="2018" y="1661"/>
                <a:ext cx="112" cy="1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4" name="Line 21"/>
              <p:cNvSpPr>
                <a:spLocks noChangeShapeType="1"/>
              </p:cNvSpPr>
              <p:nvPr/>
            </p:nvSpPr>
            <p:spPr bwMode="auto">
              <a:xfrm>
                <a:off x="2025" y="1661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14" name="Group 25"/>
            <p:cNvGrpSpPr>
              <a:grpSpLocks/>
            </p:cNvGrpSpPr>
            <p:nvPr/>
          </p:nvGrpSpPr>
          <p:grpSpPr bwMode="auto">
            <a:xfrm>
              <a:off x="3515" y="663"/>
              <a:ext cx="227" cy="1134"/>
              <a:chOff x="3515" y="663"/>
              <a:chExt cx="227" cy="1134"/>
            </a:xfrm>
          </p:grpSpPr>
          <p:sp>
            <p:nvSpPr>
              <p:cNvPr id="25618" name="Line 22"/>
              <p:cNvSpPr>
                <a:spLocks noChangeShapeType="1"/>
              </p:cNvSpPr>
              <p:nvPr/>
            </p:nvSpPr>
            <p:spPr bwMode="auto">
              <a:xfrm>
                <a:off x="3606" y="1071"/>
                <a:ext cx="136" cy="726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9" name="Line 23"/>
              <p:cNvSpPr>
                <a:spLocks noChangeShapeType="1"/>
              </p:cNvSpPr>
              <p:nvPr/>
            </p:nvSpPr>
            <p:spPr bwMode="auto">
              <a:xfrm>
                <a:off x="3515" y="663"/>
                <a:ext cx="91" cy="408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15" name="Group 30"/>
            <p:cNvGrpSpPr>
              <a:grpSpLocks/>
            </p:cNvGrpSpPr>
            <p:nvPr/>
          </p:nvGrpSpPr>
          <p:grpSpPr bwMode="auto">
            <a:xfrm>
              <a:off x="2744" y="754"/>
              <a:ext cx="45" cy="1179"/>
              <a:chOff x="2744" y="754"/>
              <a:chExt cx="45" cy="1179"/>
            </a:xfrm>
          </p:grpSpPr>
          <p:sp>
            <p:nvSpPr>
              <p:cNvPr id="25616" name="Line 28"/>
              <p:cNvSpPr>
                <a:spLocks noChangeShapeType="1"/>
              </p:cNvSpPr>
              <p:nvPr/>
            </p:nvSpPr>
            <p:spPr bwMode="auto">
              <a:xfrm flipH="1">
                <a:off x="2744" y="1071"/>
                <a:ext cx="45" cy="86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7" name="Line 29"/>
              <p:cNvSpPr>
                <a:spLocks noChangeShapeType="1"/>
              </p:cNvSpPr>
              <p:nvPr/>
            </p:nvSpPr>
            <p:spPr bwMode="auto">
              <a:xfrm flipH="1">
                <a:off x="2789" y="754"/>
                <a:ext cx="0" cy="31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10623" name="Text Box 31"/>
          <p:cNvSpPr txBox="1">
            <a:spLocks noChangeArrowheads="1"/>
          </p:cNvSpPr>
          <p:nvPr/>
        </p:nvSpPr>
        <p:spPr bwMode="auto">
          <a:xfrm>
            <a:off x="395288" y="4508500"/>
            <a:ext cx="828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altLang="ru-RU" sz="2400" i="1" dirty="0">
                <a:solidFill>
                  <a:srgbClr val="FFFF00"/>
                </a:solidFill>
                <a:latin typeface="+mn-lt"/>
                <a:cs typeface="+mn-cs"/>
              </a:rPr>
              <a:t>Назовите цвет линии, определяющей расстояние между скрещивающимися </a:t>
            </a:r>
            <a:r>
              <a:rPr lang="ru-RU" altLang="ru-RU" sz="2400" i="1" dirty="0" smtClean="0">
                <a:solidFill>
                  <a:srgbClr val="FFFF00"/>
                </a:solidFill>
                <a:latin typeface="+mn-lt"/>
                <a:cs typeface="+mn-cs"/>
              </a:rPr>
              <a:t>прямыми.</a:t>
            </a:r>
            <a:endParaRPr lang="ru-RU" altLang="ru-RU" sz="2400" i="1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25604" name="Text Box 21"/>
          <p:cNvSpPr txBox="1">
            <a:spLocks noChangeArrowheads="1"/>
          </p:cNvSpPr>
          <p:nvPr/>
        </p:nvSpPr>
        <p:spPr bwMode="auto">
          <a:xfrm>
            <a:off x="7235825" y="765175"/>
            <a:ext cx="36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ru-RU" sz="2000" b="1">
                <a:latin typeface="Times New Roman" pitchFamily="18" charset="0"/>
              </a:rPr>
              <a:t>α</a:t>
            </a:r>
          </a:p>
        </p:txBody>
      </p:sp>
      <p:sp>
        <p:nvSpPr>
          <p:cNvPr id="25605" name="Text Box 22"/>
          <p:cNvSpPr txBox="1">
            <a:spLocks noChangeArrowheads="1"/>
          </p:cNvSpPr>
          <p:nvPr/>
        </p:nvSpPr>
        <p:spPr bwMode="auto">
          <a:xfrm>
            <a:off x="6913563" y="2600325"/>
            <a:ext cx="358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ru-RU" sz="2000" b="1">
                <a:latin typeface="Times New Roman" pitchFamily="18" charset="0"/>
                <a:cs typeface="Times New Roman" pitchFamily="18" charset="0"/>
              </a:rPr>
              <a:t>β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10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/>
          <p:cNvSpPr/>
          <p:nvPr/>
        </p:nvSpPr>
        <p:spPr>
          <a:xfrm>
            <a:off x="1143000" y="3143250"/>
            <a:ext cx="5786438" cy="1643063"/>
          </a:xfrm>
          <a:prstGeom prst="parallelogram">
            <a:avLst>
              <a:gd name="adj" fmla="val 122077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1500188" y="4143375"/>
            <a:ext cx="5715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ru-RU" sz="4400">
                <a:solidFill>
                  <a:srgbClr val="C00000"/>
                </a:solidFill>
              </a:rPr>
              <a:t>α</a:t>
            </a:r>
            <a:endParaRPr lang="ru-RU" altLang="ru-RU" sz="4400">
              <a:solidFill>
                <a:srgbClr val="C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 flipH="1" flipV="1">
            <a:off x="5000625" y="1214438"/>
            <a:ext cx="1588" cy="257175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Блок-схема: узел 17"/>
          <p:cNvSpPr/>
          <p:nvPr/>
        </p:nvSpPr>
        <p:spPr>
          <a:xfrm>
            <a:off x="4973638" y="3714750"/>
            <a:ext cx="49212" cy="107950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6630" name="TextBox 21"/>
          <p:cNvSpPr txBox="1">
            <a:spLocks noChangeArrowheads="1"/>
          </p:cNvSpPr>
          <p:nvPr/>
        </p:nvSpPr>
        <p:spPr bwMode="auto">
          <a:xfrm>
            <a:off x="4929188" y="1071563"/>
            <a:ext cx="857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sz="40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1" name="TextBox 40"/>
          <p:cNvSpPr txBox="1">
            <a:spLocks noChangeArrowheads="1"/>
          </p:cNvSpPr>
          <p:nvPr/>
        </p:nvSpPr>
        <p:spPr bwMode="auto">
          <a:xfrm>
            <a:off x="2071688" y="4929188"/>
            <a:ext cx="171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32" name="TextBox 41"/>
          <p:cNvSpPr txBox="1">
            <a:spLocks noChangeArrowheads="1"/>
          </p:cNvSpPr>
          <p:nvPr/>
        </p:nvSpPr>
        <p:spPr bwMode="auto">
          <a:xfrm>
            <a:off x="3429000" y="4929188"/>
            <a:ext cx="2000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42875" y="214313"/>
            <a:ext cx="8858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 b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Теорема о трех перпендикулярах:</a:t>
            </a:r>
          </a:p>
        </p:txBody>
      </p:sp>
      <p:sp>
        <p:nvSpPr>
          <p:cNvPr id="25" name="Блок-схема: узел 24"/>
          <p:cNvSpPr/>
          <p:nvPr/>
        </p:nvSpPr>
        <p:spPr>
          <a:xfrm flipH="1" flipV="1">
            <a:off x="4929188" y="1214438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6635" name="TextBox 37"/>
          <p:cNvSpPr txBox="1">
            <a:spLocks noChangeArrowheads="1"/>
          </p:cNvSpPr>
          <p:nvPr/>
        </p:nvSpPr>
        <p:spPr bwMode="auto">
          <a:xfrm>
            <a:off x="4973638" y="3371850"/>
            <a:ext cx="500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altLang="ru-RU" sz="4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Блок-схема: узел 38"/>
          <p:cNvSpPr/>
          <p:nvPr/>
        </p:nvSpPr>
        <p:spPr>
          <a:xfrm flipV="1">
            <a:off x="3429000" y="4000500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43" name="Прямая соединительная линия 42"/>
          <p:cNvCxnSpPr>
            <a:endCxn id="39" idx="7"/>
          </p:cNvCxnSpPr>
          <p:nvPr/>
        </p:nvCxnSpPr>
        <p:spPr>
          <a:xfrm flipH="1">
            <a:off x="3551238" y="1336675"/>
            <a:ext cx="1422400" cy="2786063"/>
          </a:xfrm>
          <a:prstGeom prst="line">
            <a:avLst/>
          </a:prstGeom>
          <a:ln w="571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8" name="TextBox 44"/>
          <p:cNvSpPr txBox="1">
            <a:spLocks noChangeArrowheads="1"/>
          </p:cNvSpPr>
          <p:nvPr/>
        </p:nvSpPr>
        <p:spPr bwMode="auto">
          <a:xfrm>
            <a:off x="3000375" y="3914775"/>
            <a:ext cx="357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cxnSp>
        <p:nvCxnSpPr>
          <p:cNvPr id="47" name="Прямая соединительная линия 46"/>
          <p:cNvCxnSpPr>
            <a:stCxn id="39" idx="6"/>
            <a:endCxn id="18" idx="0"/>
          </p:cNvCxnSpPr>
          <p:nvPr/>
        </p:nvCxnSpPr>
        <p:spPr>
          <a:xfrm flipV="1">
            <a:off x="3571875" y="3714750"/>
            <a:ext cx="1427163" cy="3571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олилиния 51"/>
          <p:cNvSpPr/>
          <p:nvPr/>
        </p:nvSpPr>
        <p:spPr>
          <a:xfrm>
            <a:off x="4629150" y="3540125"/>
            <a:ext cx="311150" cy="285750"/>
          </a:xfrm>
          <a:custGeom>
            <a:avLst/>
            <a:gdLst>
              <a:gd name="connsiteX0" fmla="*/ 266700 w 266700"/>
              <a:gd name="connsiteY0" fmla="*/ 0 h 285750"/>
              <a:gd name="connsiteX1" fmla="*/ 0 w 266700"/>
              <a:gd name="connsiteY1" fmla="*/ 47625 h 285750"/>
              <a:gd name="connsiteX2" fmla="*/ 0 w 266700"/>
              <a:gd name="connsiteY2" fmla="*/ 47625 h 285750"/>
              <a:gd name="connsiteX3" fmla="*/ 9525 w 266700"/>
              <a:gd name="connsiteY3" fmla="*/ 285750 h 285750"/>
              <a:gd name="connsiteX4" fmla="*/ 9525 w 266700"/>
              <a:gd name="connsiteY4" fmla="*/ 285750 h 285750"/>
              <a:gd name="connsiteX5" fmla="*/ 9525 w 266700"/>
              <a:gd name="connsiteY5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" h="285750">
                <a:moveTo>
                  <a:pt x="266700" y="0"/>
                </a:moveTo>
                <a:lnTo>
                  <a:pt x="0" y="47625"/>
                </a:lnTo>
                <a:lnTo>
                  <a:pt x="0" y="47625"/>
                </a:lnTo>
                <a:lnTo>
                  <a:pt x="9525" y="285750"/>
                </a:lnTo>
                <a:lnTo>
                  <a:pt x="9525" y="285750"/>
                </a:lnTo>
                <a:lnTo>
                  <a:pt x="9525" y="285750"/>
                </a:lnTo>
              </a:path>
            </a:pathLst>
          </a:cu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000375" y="3714750"/>
            <a:ext cx="1214438" cy="8572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олилиния 19"/>
          <p:cNvSpPr/>
          <p:nvPr/>
        </p:nvSpPr>
        <p:spPr>
          <a:xfrm>
            <a:off x="3686175" y="4029075"/>
            <a:ext cx="304800" cy="190500"/>
          </a:xfrm>
          <a:custGeom>
            <a:avLst/>
            <a:gdLst>
              <a:gd name="connsiteX0" fmla="*/ 95250 w 304800"/>
              <a:gd name="connsiteY0" fmla="*/ 0 h 190500"/>
              <a:gd name="connsiteX1" fmla="*/ 304800 w 304800"/>
              <a:gd name="connsiteY1" fmla="*/ 142875 h 190500"/>
              <a:gd name="connsiteX2" fmla="*/ 304800 w 304800"/>
              <a:gd name="connsiteY2" fmla="*/ 142875 h 190500"/>
              <a:gd name="connsiteX3" fmla="*/ 0 w 304800"/>
              <a:gd name="connsiteY3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190500">
                <a:moveTo>
                  <a:pt x="95250" y="0"/>
                </a:moveTo>
                <a:lnTo>
                  <a:pt x="304800" y="142875"/>
                </a:lnTo>
                <a:lnTo>
                  <a:pt x="304800" y="142875"/>
                </a:lnTo>
                <a:lnTo>
                  <a:pt x="0" y="190500"/>
                </a:lnTo>
              </a:path>
            </a:pathLst>
          </a:cu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Полилиния 20"/>
          <p:cNvSpPr/>
          <p:nvPr/>
        </p:nvSpPr>
        <p:spPr>
          <a:xfrm>
            <a:off x="3352800" y="3781425"/>
            <a:ext cx="276225" cy="171450"/>
          </a:xfrm>
          <a:custGeom>
            <a:avLst/>
            <a:gdLst>
              <a:gd name="connsiteX0" fmla="*/ 0 w 276225"/>
              <a:gd name="connsiteY0" fmla="*/ 171450 h 171450"/>
              <a:gd name="connsiteX1" fmla="*/ 104775 w 276225"/>
              <a:gd name="connsiteY1" fmla="*/ 0 h 171450"/>
              <a:gd name="connsiteX2" fmla="*/ 104775 w 276225"/>
              <a:gd name="connsiteY2" fmla="*/ 0 h 171450"/>
              <a:gd name="connsiteX3" fmla="*/ 276225 w 276225"/>
              <a:gd name="connsiteY3" fmla="*/ 123825 h 171450"/>
              <a:gd name="connsiteX4" fmla="*/ 276225 w 276225"/>
              <a:gd name="connsiteY4" fmla="*/ 1238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225" h="171450">
                <a:moveTo>
                  <a:pt x="0" y="171450"/>
                </a:moveTo>
                <a:lnTo>
                  <a:pt x="104775" y="0"/>
                </a:lnTo>
                <a:lnTo>
                  <a:pt x="104775" y="0"/>
                </a:lnTo>
                <a:lnTo>
                  <a:pt x="276225" y="123825"/>
                </a:lnTo>
                <a:lnTo>
                  <a:pt x="276225" y="123825"/>
                </a:ln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85750" y="5143500"/>
            <a:ext cx="8501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Прямая, проведенная в плоскости через основание наклонной перпендикулярно к ее проекции на эту плоскость, </a:t>
            </a:r>
            <a:r>
              <a:rPr lang="ru-RU" altLang="ru-RU" sz="2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перпендикулярна</a:t>
            </a:r>
            <a:r>
              <a:rPr lang="ru-RU" altLang="ru-RU" sz="24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и к самой наклонной.</a:t>
            </a:r>
          </a:p>
        </p:txBody>
      </p:sp>
      <p:sp>
        <p:nvSpPr>
          <p:cNvPr id="26645" name="TextBox 4"/>
          <p:cNvSpPr txBox="1">
            <a:spLocks noChangeArrowheads="1"/>
          </p:cNvSpPr>
          <p:nvPr/>
        </p:nvSpPr>
        <p:spPr bwMode="auto">
          <a:xfrm>
            <a:off x="4168775" y="4219575"/>
            <a:ext cx="519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732588" y="1285875"/>
            <a:ext cx="1943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/>
              <a:t>а     М</a:t>
            </a:r>
            <a:r>
              <a:rPr lang="en-US" altLang="ru-RU" sz="2400"/>
              <a:t>H</a:t>
            </a:r>
            <a:r>
              <a:rPr lang="ru-RU" altLang="ru-RU" sz="2400"/>
              <a:t>   А</a:t>
            </a:r>
            <a:r>
              <a:rPr lang="en-US" altLang="ru-RU" sz="2400"/>
              <a:t>H</a:t>
            </a:r>
            <a:endParaRPr lang="ru-RU" altLang="ru-RU" sz="240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/>
          <p:cNvSpPr/>
          <p:nvPr/>
        </p:nvSpPr>
        <p:spPr>
          <a:xfrm>
            <a:off x="3209925" y="3206750"/>
            <a:ext cx="5786438" cy="1644650"/>
          </a:xfrm>
          <a:prstGeom prst="parallelogram">
            <a:avLst>
              <a:gd name="adj" fmla="val 122077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651" name="TextBox 2"/>
          <p:cNvSpPr txBox="1">
            <a:spLocks noChangeArrowheads="1"/>
          </p:cNvSpPr>
          <p:nvPr/>
        </p:nvSpPr>
        <p:spPr bwMode="auto">
          <a:xfrm>
            <a:off x="4249738" y="4071938"/>
            <a:ext cx="573087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ru-RU" sz="4400">
                <a:solidFill>
                  <a:srgbClr val="7030A0"/>
                </a:solidFill>
              </a:rPr>
              <a:t>α</a:t>
            </a:r>
            <a:endParaRPr lang="ru-RU" altLang="ru-RU" sz="4400">
              <a:solidFill>
                <a:srgbClr val="7030A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648575" y="1220788"/>
            <a:ext cx="50800" cy="26939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Блок-схема: узел 17"/>
          <p:cNvSpPr/>
          <p:nvPr/>
        </p:nvSpPr>
        <p:spPr>
          <a:xfrm>
            <a:off x="6162675" y="4079875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654" name="TextBox 21"/>
          <p:cNvSpPr txBox="1">
            <a:spLocks noChangeArrowheads="1"/>
          </p:cNvSpPr>
          <p:nvPr/>
        </p:nvSpPr>
        <p:spPr bwMode="auto">
          <a:xfrm>
            <a:off x="7256463" y="649288"/>
            <a:ext cx="857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5" name="TextBox 40"/>
          <p:cNvSpPr txBox="1">
            <a:spLocks noChangeArrowheads="1"/>
          </p:cNvSpPr>
          <p:nvPr/>
        </p:nvSpPr>
        <p:spPr bwMode="auto">
          <a:xfrm>
            <a:off x="2071688" y="4929188"/>
            <a:ext cx="171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656" name="TextBox 41"/>
          <p:cNvSpPr txBox="1">
            <a:spLocks noChangeArrowheads="1"/>
          </p:cNvSpPr>
          <p:nvPr/>
        </p:nvSpPr>
        <p:spPr bwMode="auto">
          <a:xfrm>
            <a:off x="3429000" y="4929188"/>
            <a:ext cx="2000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5" name="Блок-схема: узел 24"/>
          <p:cNvSpPr/>
          <p:nvPr/>
        </p:nvSpPr>
        <p:spPr>
          <a:xfrm flipH="1" flipV="1">
            <a:off x="7542213" y="1214438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658" name="TextBox 37"/>
          <p:cNvSpPr txBox="1">
            <a:spLocks noChangeArrowheads="1"/>
          </p:cNvSpPr>
          <p:nvPr/>
        </p:nvSpPr>
        <p:spPr bwMode="auto">
          <a:xfrm>
            <a:off x="7673975" y="3424238"/>
            <a:ext cx="500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alt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Блок-схема: узел 38"/>
          <p:cNvSpPr/>
          <p:nvPr/>
        </p:nvSpPr>
        <p:spPr>
          <a:xfrm flipV="1">
            <a:off x="7613650" y="3822700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H="1">
            <a:off x="6234113" y="1285875"/>
            <a:ext cx="1400175" cy="283845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1" name="TextBox 44"/>
          <p:cNvSpPr txBox="1">
            <a:spLocks noChangeArrowheads="1"/>
          </p:cNvSpPr>
          <p:nvPr/>
        </p:nvSpPr>
        <p:spPr bwMode="auto">
          <a:xfrm>
            <a:off x="5672138" y="3929063"/>
            <a:ext cx="5619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6184900" y="3917950"/>
            <a:ext cx="1500188" cy="21431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олилиния 51"/>
          <p:cNvSpPr/>
          <p:nvPr/>
        </p:nvSpPr>
        <p:spPr>
          <a:xfrm>
            <a:off x="7391400" y="3678238"/>
            <a:ext cx="266700" cy="285750"/>
          </a:xfrm>
          <a:custGeom>
            <a:avLst/>
            <a:gdLst>
              <a:gd name="connsiteX0" fmla="*/ 266700 w 266700"/>
              <a:gd name="connsiteY0" fmla="*/ 0 h 285750"/>
              <a:gd name="connsiteX1" fmla="*/ 0 w 266700"/>
              <a:gd name="connsiteY1" fmla="*/ 47625 h 285750"/>
              <a:gd name="connsiteX2" fmla="*/ 0 w 266700"/>
              <a:gd name="connsiteY2" fmla="*/ 47625 h 285750"/>
              <a:gd name="connsiteX3" fmla="*/ 9525 w 266700"/>
              <a:gd name="connsiteY3" fmla="*/ 285750 h 285750"/>
              <a:gd name="connsiteX4" fmla="*/ 9525 w 266700"/>
              <a:gd name="connsiteY4" fmla="*/ 285750 h 285750"/>
              <a:gd name="connsiteX5" fmla="*/ 9525 w 266700"/>
              <a:gd name="connsiteY5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" h="285750">
                <a:moveTo>
                  <a:pt x="266700" y="0"/>
                </a:moveTo>
                <a:lnTo>
                  <a:pt x="0" y="47625"/>
                </a:lnTo>
                <a:lnTo>
                  <a:pt x="0" y="47625"/>
                </a:lnTo>
                <a:lnTo>
                  <a:pt x="9525" y="285750"/>
                </a:lnTo>
                <a:lnTo>
                  <a:pt x="9525" y="285750"/>
                </a:lnTo>
                <a:lnTo>
                  <a:pt x="9525" y="285750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589588" y="3714750"/>
            <a:ext cx="1214437" cy="85725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олилиния 19"/>
          <p:cNvSpPr/>
          <p:nvPr/>
        </p:nvSpPr>
        <p:spPr>
          <a:xfrm>
            <a:off x="6429375" y="4071938"/>
            <a:ext cx="304800" cy="190500"/>
          </a:xfrm>
          <a:custGeom>
            <a:avLst/>
            <a:gdLst>
              <a:gd name="connsiteX0" fmla="*/ 95250 w 304800"/>
              <a:gd name="connsiteY0" fmla="*/ 0 h 190500"/>
              <a:gd name="connsiteX1" fmla="*/ 304800 w 304800"/>
              <a:gd name="connsiteY1" fmla="*/ 142875 h 190500"/>
              <a:gd name="connsiteX2" fmla="*/ 304800 w 304800"/>
              <a:gd name="connsiteY2" fmla="*/ 142875 h 190500"/>
              <a:gd name="connsiteX3" fmla="*/ 0 w 304800"/>
              <a:gd name="connsiteY3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190500">
                <a:moveTo>
                  <a:pt x="95250" y="0"/>
                </a:moveTo>
                <a:lnTo>
                  <a:pt x="304800" y="142875"/>
                </a:lnTo>
                <a:lnTo>
                  <a:pt x="304800" y="142875"/>
                </a:lnTo>
                <a:lnTo>
                  <a:pt x="0" y="190500"/>
                </a:lnTo>
              </a:path>
            </a:pathLst>
          </a:cu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Полилиния 20"/>
          <p:cNvSpPr/>
          <p:nvPr/>
        </p:nvSpPr>
        <p:spPr>
          <a:xfrm>
            <a:off x="6046788" y="3829050"/>
            <a:ext cx="276225" cy="171450"/>
          </a:xfrm>
          <a:custGeom>
            <a:avLst/>
            <a:gdLst>
              <a:gd name="connsiteX0" fmla="*/ 0 w 276225"/>
              <a:gd name="connsiteY0" fmla="*/ 171450 h 171450"/>
              <a:gd name="connsiteX1" fmla="*/ 104775 w 276225"/>
              <a:gd name="connsiteY1" fmla="*/ 0 h 171450"/>
              <a:gd name="connsiteX2" fmla="*/ 104775 w 276225"/>
              <a:gd name="connsiteY2" fmla="*/ 0 h 171450"/>
              <a:gd name="connsiteX3" fmla="*/ 276225 w 276225"/>
              <a:gd name="connsiteY3" fmla="*/ 123825 h 171450"/>
              <a:gd name="connsiteX4" fmla="*/ 276225 w 276225"/>
              <a:gd name="connsiteY4" fmla="*/ 1238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225" h="171450">
                <a:moveTo>
                  <a:pt x="0" y="171450"/>
                </a:moveTo>
                <a:lnTo>
                  <a:pt x="104775" y="0"/>
                </a:lnTo>
                <a:lnTo>
                  <a:pt x="104775" y="0"/>
                </a:lnTo>
                <a:lnTo>
                  <a:pt x="276225" y="123825"/>
                </a:lnTo>
                <a:lnTo>
                  <a:pt x="276225" y="123825"/>
                </a:lnTo>
              </a:path>
            </a:pathLst>
          </a:cu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667" name="TextBox 22"/>
          <p:cNvSpPr txBox="1">
            <a:spLocks noChangeArrowheads="1"/>
          </p:cNvSpPr>
          <p:nvPr/>
        </p:nvSpPr>
        <p:spPr bwMode="auto">
          <a:xfrm>
            <a:off x="6234113" y="4173538"/>
            <a:ext cx="428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7669" name="TextBox 3"/>
          <p:cNvSpPr txBox="1">
            <a:spLocks noChangeArrowheads="1"/>
          </p:cNvSpPr>
          <p:nvPr/>
        </p:nvSpPr>
        <p:spPr bwMode="auto">
          <a:xfrm>
            <a:off x="2692400" y="163513"/>
            <a:ext cx="61280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 i="1" dirty="0">
                <a:solidFill>
                  <a:srgbClr val="00B0F0"/>
                </a:solidFill>
              </a:rPr>
              <a:t>AM- </a:t>
            </a:r>
            <a:r>
              <a:rPr lang="ru-RU" altLang="ru-RU" sz="2400" b="1" i="1" dirty="0">
                <a:solidFill>
                  <a:srgbClr val="00B0F0"/>
                </a:solidFill>
              </a:rPr>
              <a:t>наклонная, </a:t>
            </a:r>
            <a:r>
              <a:rPr lang="en-US" altLang="ru-RU" sz="2400" b="1" i="1" dirty="0">
                <a:solidFill>
                  <a:srgbClr val="00B0F0"/>
                </a:solidFill>
              </a:rPr>
              <a:t>HM-</a:t>
            </a:r>
            <a:r>
              <a:rPr lang="ru-RU" altLang="ru-RU" sz="2400" b="1" i="1" dirty="0">
                <a:solidFill>
                  <a:srgbClr val="00B0F0"/>
                </a:solidFill>
              </a:rPr>
              <a:t>проекция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709613" y="190500"/>
            <a:ext cx="31321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</a:rPr>
              <a:t>Дано:</a:t>
            </a:r>
            <a:r>
              <a:rPr lang="en-US" altLang="ru-RU" sz="2400" b="1" i="1" dirty="0">
                <a:solidFill>
                  <a:srgbClr val="00B0F0"/>
                </a:solidFill>
              </a:rPr>
              <a:t>AH</a:t>
            </a:r>
            <a:endParaRPr lang="ru-RU" altLang="ru-RU" sz="24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44500" y="652463"/>
            <a:ext cx="6491288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</a:rPr>
              <a:t> а</a:t>
            </a:r>
            <a:r>
              <a:rPr lang="en-US" altLang="ru-RU" sz="2400" b="1" i="1" dirty="0">
                <a:solidFill>
                  <a:srgbClr val="00B0F0"/>
                </a:solidFill>
                <a:sym typeface="Symbol" pitchFamily="18" charset="2"/>
              </a:rPr>
              <a:t>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М</a:t>
            </a:r>
            <a:r>
              <a:rPr lang="en-US" altLang="ru-RU" sz="2400" b="1" i="1" dirty="0">
                <a:solidFill>
                  <a:srgbClr val="00B0F0"/>
                </a:solidFill>
                <a:sym typeface="Symbol" pitchFamily="18" charset="2"/>
              </a:rPr>
              <a:t>H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.  </a:t>
            </a: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Доказать: </a:t>
            </a:r>
            <a:r>
              <a:rPr lang="ru-RU" altLang="ru-RU" sz="2400" b="1" i="1" dirty="0">
                <a:solidFill>
                  <a:srgbClr val="FFFF00"/>
                </a:solidFill>
              </a:rPr>
              <a:t>а</a:t>
            </a:r>
            <a:r>
              <a:rPr lang="en-US" altLang="ru-RU" sz="2400" b="1" i="1" dirty="0">
                <a:solidFill>
                  <a:srgbClr val="FFFF00"/>
                </a:solidFill>
                <a:sym typeface="Symbol" pitchFamily="18" charset="2"/>
              </a:rPr>
              <a:t></a:t>
            </a: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МА.</a:t>
            </a:r>
            <a:endParaRPr lang="ru-RU" altLang="ru-RU" sz="2400" b="1" i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</a:rPr>
              <a:t>     Доказательство.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</a:rPr>
              <a:t> 1</a:t>
            </a:r>
            <a:r>
              <a:rPr lang="ru-RU" altLang="ru-RU" sz="2400" b="1" i="1" dirty="0">
                <a:solidFill>
                  <a:srgbClr val="FFFF00"/>
                </a:solidFill>
              </a:rPr>
              <a:t>. Так как </a:t>
            </a:r>
            <a:r>
              <a:rPr lang="ru-RU" altLang="ru-RU" sz="2400" b="1" i="1" dirty="0">
                <a:solidFill>
                  <a:srgbClr val="00B0F0"/>
                </a:solidFill>
              </a:rPr>
              <a:t>АН </a:t>
            </a:r>
            <a:r>
              <a:rPr lang="en-US" altLang="ru-RU" sz="2400" b="1" i="1" dirty="0">
                <a:solidFill>
                  <a:srgbClr val="00B0F0"/>
                </a:solidFill>
                <a:sym typeface="Symbol" pitchFamily="18" charset="2"/>
              </a:rPr>
              <a:t></a:t>
            </a:r>
            <a:r>
              <a:rPr lang="el-GR" altLang="ru-RU" sz="2400" b="1" i="1" dirty="0">
                <a:solidFill>
                  <a:srgbClr val="00B0F0"/>
                </a:solidFill>
                <a:latin typeface="Times New Roman" pitchFamily="18" charset="0"/>
              </a:rPr>
              <a:t>α</a:t>
            </a:r>
            <a:r>
              <a:rPr lang="ru-RU" altLang="ru-RU" sz="2400" b="1" i="1" dirty="0">
                <a:solidFill>
                  <a:srgbClr val="FFFF00"/>
                </a:solidFill>
              </a:rPr>
              <a:t>, то </a:t>
            </a:r>
            <a:r>
              <a:rPr lang="ru-RU" altLang="ru-RU" sz="2400" b="1" i="1" dirty="0">
                <a:solidFill>
                  <a:srgbClr val="00B0F0"/>
                </a:solidFill>
              </a:rPr>
              <a:t>АН </a:t>
            </a:r>
            <a:r>
              <a:rPr lang="en-US" altLang="ru-RU" sz="2400" b="1" i="1" dirty="0">
                <a:solidFill>
                  <a:srgbClr val="00B0F0"/>
                </a:solidFill>
                <a:sym typeface="Symbol" pitchFamily="18" charset="2"/>
              </a:rPr>
              <a:t>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а</a:t>
            </a: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.</a:t>
            </a:r>
            <a:endParaRPr lang="ru-RU" altLang="ru-RU" sz="2400" b="1" i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</a:rPr>
              <a:t> </a:t>
            </a:r>
            <a:r>
              <a:rPr lang="ru-RU" altLang="ru-RU" sz="2400" b="1" i="1" dirty="0">
                <a:solidFill>
                  <a:srgbClr val="00B0F0"/>
                </a:solidFill>
              </a:rPr>
              <a:t>2.  а</a:t>
            </a:r>
            <a:r>
              <a:rPr lang="en-US" altLang="ru-RU" sz="2400" b="1" i="1" dirty="0">
                <a:solidFill>
                  <a:srgbClr val="00B0F0"/>
                </a:solidFill>
                <a:sym typeface="Symbol" pitchFamily="18" charset="2"/>
              </a:rPr>
              <a:t>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МН</a:t>
            </a: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, МН пересекается с АН и они лежат в одной плоскости (АНМ).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b="1" i="1" dirty="0">
              <a:solidFill>
                <a:srgbClr val="FFFF00"/>
              </a:solidFill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3. </a:t>
            </a: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Значит, 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а</a:t>
            </a:r>
            <a:r>
              <a:rPr lang="en-US" altLang="ru-RU" sz="2400" b="1" i="1" dirty="0">
                <a:solidFill>
                  <a:srgbClr val="00B0F0"/>
                </a:solidFill>
                <a:sym typeface="Symbol" pitchFamily="18" charset="2"/>
              </a:rPr>
              <a:t>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(АНМ) </a:t>
            </a: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и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 а</a:t>
            </a:r>
            <a:r>
              <a:rPr lang="en-US" altLang="ru-RU" sz="2400" b="1" i="1" dirty="0">
                <a:solidFill>
                  <a:srgbClr val="00B0F0"/>
                </a:solidFill>
                <a:sym typeface="Symbol" pitchFamily="18" charset="2"/>
              </a:rPr>
              <a:t></a:t>
            </a:r>
            <a:r>
              <a:rPr lang="ru-RU" altLang="ru-RU" sz="2400" b="1" i="1" dirty="0">
                <a:solidFill>
                  <a:srgbClr val="00B0F0"/>
                </a:solidFill>
                <a:sym typeface="Symbol" pitchFamily="18" charset="2"/>
              </a:rPr>
              <a:t>АМ,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 АМ принадлежит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(АНМ) (по признаку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перпендикулярности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 прямой и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FFFF00"/>
                </a:solidFill>
                <a:sym typeface="Symbol" pitchFamily="18" charset="2"/>
              </a:rPr>
              <a:t>плоскости).</a:t>
            </a:r>
            <a:r>
              <a:rPr lang="ru-RU" altLang="ru-RU" sz="2400" b="1" i="1" dirty="0">
                <a:solidFill>
                  <a:srgbClr val="FFFF00"/>
                </a:solidFill>
              </a:rPr>
              <a:t>     </a:t>
            </a:r>
            <a:r>
              <a:rPr lang="ru-RU" altLang="ru-RU" sz="2400" b="1" dirty="0"/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00B0F0"/>
                </a:solidFill>
              </a:rPr>
              <a:t>О каких </a:t>
            </a:r>
            <a:r>
              <a:rPr lang="ru-RU" altLang="ru-RU" sz="2400" b="1" dirty="0" smtClean="0">
                <a:solidFill>
                  <a:srgbClr val="00B0F0"/>
                </a:solidFill>
              </a:rPr>
              <a:t> </a:t>
            </a:r>
            <a:r>
              <a:rPr lang="ru-RU" altLang="ru-RU" sz="2400" b="1" dirty="0">
                <a:solidFill>
                  <a:srgbClr val="00B0F0"/>
                </a:solidFill>
              </a:rPr>
              <a:t>трех перпендикулярах идет речь в теореме?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00B0F0"/>
                </a:solidFill>
              </a:rPr>
              <a:t>                                           </a:t>
            </a:r>
            <a:r>
              <a:rPr lang="ru-RU" altLang="ru-RU" sz="2400" b="1" dirty="0">
                <a:solidFill>
                  <a:srgbClr val="FFFF00"/>
                </a:solidFill>
              </a:rPr>
              <a:t>а    НМ  АМ</a:t>
            </a:r>
            <a:r>
              <a:rPr lang="ru-RU" altLang="ru-RU" sz="2400" b="1" dirty="0">
                <a:solidFill>
                  <a:srgbClr val="00B0F0"/>
                </a:solidFill>
              </a:rPr>
              <a:t>                                        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071688" y="163513"/>
            <a:ext cx="620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>
                <a:solidFill>
                  <a:srgbClr val="00B0F0"/>
                </a:solidFill>
                <a:sym typeface="Symbol" pitchFamily="18" charset="2"/>
              </a:rPr>
              <a:t></a:t>
            </a:r>
            <a:r>
              <a:rPr lang="el-GR" altLang="ru-RU" sz="2800" b="1" i="1">
                <a:solidFill>
                  <a:srgbClr val="00B0F0"/>
                </a:solidFill>
                <a:latin typeface="Times New Roman" pitchFamily="18" charset="0"/>
              </a:rPr>
              <a:t>α</a:t>
            </a:r>
            <a:endParaRPr lang="ru-RU" altLang="ru-RU" sz="280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7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/>
          <p:cNvSpPr/>
          <p:nvPr/>
        </p:nvSpPr>
        <p:spPr>
          <a:xfrm>
            <a:off x="1143000" y="3143250"/>
            <a:ext cx="5786438" cy="1643063"/>
          </a:xfrm>
          <a:prstGeom prst="parallelogram">
            <a:avLst>
              <a:gd name="adj" fmla="val 122077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675" name="TextBox 2"/>
          <p:cNvSpPr txBox="1">
            <a:spLocks noChangeArrowheads="1"/>
          </p:cNvSpPr>
          <p:nvPr/>
        </p:nvSpPr>
        <p:spPr bwMode="auto">
          <a:xfrm>
            <a:off x="1500188" y="4143375"/>
            <a:ext cx="5715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ru-RU" sz="4400">
                <a:solidFill>
                  <a:srgbClr val="7030A0"/>
                </a:solidFill>
              </a:rPr>
              <a:t>α</a:t>
            </a:r>
            <a:endParaRPr lang="ru-RU" altLang="ru-RU" sz="4400">
              <a:solidFill>
                <a:srgbClr val="7030A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975225" y="1192213"/>
            <a:ext cx="50800" cy="2693987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Блок-схема: узел 17"/>
          <p:cNvSpPr/>
          <p:nvPr/>
        </p:nvSpPr>
        <p:spPr>
          <a:xfrm>
            <a:off x="4929188" y="3786188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678" name="TextBox 21"/>
          <p:cNvSpPr txBox="1">
            <a:spLocks noChangeArrowheads="1"/>
          </p:cNvSpPr>
          <p:nvPr/>
        </p:nvSpPr>
        <p:spPr bwMode="auto">
          <a:xfrm>
            <a:off x="4786313" y="806450"/>
            <a:ext cx="857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9" name="TextBox 40"/>
          <p:cNvSpPr txBox="1">
            <a:spLocks noChangeArrowheads="1"/>
          </p:cNvSpPr>
          <p:nvPr/>
        </p:nvSpPr>
        <p:spPr bwMode="auto">
          <a:xfrm>
            <a:off x="2071688" y="4929188"/>
            <a:ext cx="171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680" name="TextBox 41"/>
          <p:cNvSpPr txBox="1">
            <a:spLocks noChangeArrowheads="1"/>
          </p:cNvSpPr>
          <p:nvPr/>
        </p:nvSpPr>
        <p:spPr bwMode="auto">
          <a:xfrm>
            <a:off x="3429000" y="4929188"/>
            <a:ext cx="2000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42875" y="214313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Теорема обратная к теореме о трех перпендикулярах:</a:t>
            </a:r>
          </a:p>
        </p:txBody>
      </p:sp>
      <p:sp>
        <p:nvSpPr>
          <p:cNvPr id="25" name="Блок-схема: узел 24"/>
          <p:cNvSpPr/>
          <p:nvPr/>
        </p:nvSpPr>
        <p:spPr>
          <a:xfrm flipH="1" flipV="1">
            <a:off x="4867275" y="1160463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683" name="TextBox 37"/>
          <p:cNvSpPr txBox="1">
            <a:spLocks noChangeArrowheads="1"/>
          </p:cNvSpPr>
          <p:nvPr/>
        </p:nvSpPr>
        <p:spPr bwMode="auto">
          <a:xfrm>
            <a:off x="5010150" y="3400425"/>
            <a:ext cx="500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alt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Блок-схема: узел 38"/>
          <p:cNvSpPr/>
          <p:nvPr/>
        </p:nvSpPr>
        <p:spPr>
          <a:xfrm flipV="1">
            <a:off x="3429000" y="4000500"/>
            <a:ext cx="142875" cy="1428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43" name="Прямая соединительная линия 42"/>
          <p:cNvCxnSpPr>
            <a:stCxn id="25" idx="7"/>
            <a:endCxn id="39" idx="5"/>
          </p:cNvCxnSpPr>
          <p:nvPr/>
        </p:nvCxnSpPr>
        <p:spPr>
          <a:xfrm flipH="1">
            <a:off x="3551238" y="1282700"/>
            <a:ext cx="1336675" cy="2738438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6" name="TextBox 44"/>
          <p:cNvSpPr txBox="1">
            <a:spLocks noChangeArrowheads="1"/>
          </p:cNvSpPr>
          <p:nvPr/>
        </p:nvSpPr>
        <p:spPr bwMode="auto">
          <a:xfrm>
            <a:off x="2928938" y="3952875"/>
            <a:ext cx="5619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cxnSp>
        <p:nvCxnSpPr>
          <p:cNvPr id="47" name="Прямая соединительная линия 46"/>
          <p:cNvCxnSpPr>
            <a:stCxn id="39" idx="6"/>
            <a:endCxn id="18" idx="6"/>
          </p:cNvCxnSpPr>
          <p:nvPr/>
        </p:nvCxnSpPr>
        <p:spPr>
          <a:xfrm flipV="1">
            <a:off x="3571875" y="3857625"/>
            <a:ext cx="1500188" cy="21431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олилиния 51"/>
          <p:cNvSpPr/>
          <p:nvPr/>
        </p:nvSpPr>
        <p:spPr>
          <a:xfrm>
            <a:off x="4733925" y="3629025"/>
            <a:ext cx="266700" cy="285750"/>
          </a:xfrm>
          <a:custGeom>
            <a:avLst/>
            <a:gdLst>
              <a:gd name="connsiteX0" fmla="*/ 266700 w 266700"/>
              <a:gd name="connsiteY0" fmla="*/ 0 h 285750"/>
              <a:gd name="connsiteX1" fmla="*/ 0 w 266700"/>
              <a:gd name="connsiteY1" fmla="*/ 47625 h 285750"/>
              <a:gd name="connsiteX2" fmla="*/ 0 w 266700"/>
              <a:gd name="connsiteY2" fmla="*/ 47625 h 285750"/>
              <a:gd name="connsiteX3" fmla="*/ 9525 w 266700"/>
              <a:gd name="connsiteY3" fmla="*/ 285750 h 285750"/>
              <a:gd name="connsiteX4" fmla="*/ 9525 w 266700"/>
              <a:gd name="connsiteY4" fmla="*/ 285750 h 285750"/>
              <a:gd name="connsiteX5" fmla="*/ 9525 w 266700"/>
              <a:gd name="connsiteY5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" h="285750">
                <a:moveTo>
                  <a:pt x="266700" y="0"/>
                </a:moveTo>
                <a:lnTo>
                  <a:pt x="0" y="47625"/>
                </a:lnTo>
                <a:lnTo>
                  <a:pt x="0" y="47625"/>
                </a:lnTo>
                <a:lnTo>
                  <a:pt x="9525" y="285750"/>
                </a:lnTo>
                <a:lnTo>
                  <a:pt x="9525" y="285750"/>
                </a:lnTo>
                <a:lnTo>
                  <a:pt x="9525" y="285750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000375" y="3714750"/>
            <a:ext cx="1214438" cy="85725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олилиния 19"/>
          <p:cNvSpPr/>
          <p:nvPr/>
        </p:nvSpPr>
        <p:spPr>
          <a:xfrm>
            <a:off x="3686175" y="4029075"/>
            <a:ext cx="304800" cy="190500"/>
          </a:xfrm>
          <a:custGeom>
            <a:avLst/>
            <a:gdLst>
              <a:gd name="connsiteX0" fmla="*/ 95250 w 304800"/>
              <a:gd name="connsiteY0" fmla="*/ 0 h 190500"/>
              <a:gd name="connsiteX1" fmla="*/ 304800 w 304800"/>
              <a:gd name="connsiteY1" fmla="*/ 142875 h 190500"/>
              <a:gd name="connsiteX2" fmla="*/ 304800 w 304800"/>
              <a:gd name="connsiteY2" fmla="*/ 142875 h 190500"/>
              <a:gd name="connsiteX3" fmla="*/ 0 w 304800"/>
              <a:gd name="connsiteY3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190500">
                <a:moveTo>
                  <a:pt x="95250" y="0"/>
                </a:moveTo>
                <a:lnTo>
                  <a:pt x="304800" y="142875"/>
                </a:lnTo>
                <a:lnTo>
                  <a:pt x="304800" y="142875"/>
                </a:lnTo>
                <a:lnTo>
                  <a:pt x="0" y="190500"/>
                </a:lnTo>
              </a:path>
            </a:pathLst>
          </a:cu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Полилиния 20"/>
          <p:cNvSpPr/>
          <p:nvPr/>
        </p:nvSpPr>
        <p:spPr>
          <a:xfrm>
            <a:off x="3352800" y="3781425"/>
            <a:ext cx="276225" cy="171450"/>
          </a:xfrm>
          <a:custGeom>
            <a:avLst/>
            <a:gdLst>
              <a:gd name="connsiteX0" fmla="*/ 0 w 276225"/>
              <a:gd name="connsiteY0" fmla="*/ 171450 h 171450"/>
              <a:gd name="connsiteX1" fmla="*/ 104775 w 276225"/>
              <a:gd name="connsiteY1" fmla="*/ 0 h 171450"/>
              <a:gd name="connsiteX2" fmla="*/ 104775 w 276225"/>
              <a:gd name="connsiteY2" fmla="*/ 0 h 171450"/>
              <a:gd name="connsiteX3" fmla="*/ 276225 w 276225"/>
              <a:gd name="connsiteY3" fmla="*/ 123825 h 171450"/>
              <a:gd name="connsiteX4" fmla="*/ 276225 w 276225"/>
              <a:gd name="connsiteY4" fmla="*/ 1238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225" h="171450">
                <a:moveTo>
                  <a:pt x="0" y="171450"/>
                </a:moveTo>
                <a:lnTo>
                  <a:pt x="104775" y="0"/>
                </a:lnTo>
                <a:lnTo>
                  <a:pt x="104775" y="0"/>
                </a:lnTo>
                <a:lnTo>
                  <a:pt x="276225" y="123825"/>
                </a:lnTo>
                <a:lnTo>
                  <a:pt x="276225" y="123825"/>
                </a:lnTo>
              </a:path>
            </a:pathLst>
          </a:cu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692" name="TextBox 22"/>
          <p:cNvSpPr txBox="1">
            <a:spLocks noChangeArrowheads="1"/>
          </p:cNvSpPr>
          <p:nvPr/>
        </p:nvSpPr>
        <p:spPr bwMode="auto">
          <a:xfrm>
            <a:off x="4214813" y="4000500"/>
            <a:ext cx="428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85750" y="5143500"/>
            <a:ext cx="850106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Прямая,</a:t>
            </a:r>
            <a:r>
              <a:rPr lang="ru-RU" alt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проведенная в плоскости через основание наклонной перпендикулярно к ней, </a:t>
            </a:r>
            <a:r>
              <a:rPr lang="ru-RU" altLang="ru-RU" sz="24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перпендикулярна и к проекции наклонной на плоскость</a:t>
            </a:r>
            <a:r>
              <a:rPr lang="ru-RU" altLang="ru-RU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sz="24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(Доказательство разобрать самостоятельно дома: задача 153, стр.45).</a:t>
            </a:r>
            <a:endParaRPr lang="ru-RU" altLang="ru-RU" sz="24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997700" y="823913"/>
            <a:ext cx="1824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/>
              <a:t>а   </a:t>
            </a:r>
            <a:r>
              <a:rPr lang="en-US" altLang="ru-RU" sz="2400"/>
              <a:t>AH</a:t>
            </a:r>
            <a:r>
              <a:rPr lang="ru-RU" altLang="ru-RU" sz="2400"/>
              <a:t>   М</a:t>
            </a:r>
            <a:r>
              <a:rPr lang="en-US" altLang="ru-RU" sz="2400"/>
              <a:t>H</a:t>
            </a:r>
            <a:endParaRPr lang="ru-RU" altLang="ru-RU" sz="240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2493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ru-RU" altLang="ru-RU" sz="3200" b="1" i="1" dirty="0">
                <a:solidFill>
                  <a:srgbClr val="00B0F0"/>
                </a:solidFill>
              </a:rPr>
              <a:t>Применение знаний в стандартной </a:t>
            </a:r>
            <a:r>
              <a:rPr lang="ru-RU" altLang="ru-RU" sz="3200" b="1" i="1" dirty="0" smtClean="0">
                <a:solidFill>
                  <a:srgbClr val="00B0F0"/>
                </a:solidFill>
              </a:rPr>
              <a:t>ситуации</a:t>
            </a:r>
            <a:r>
              <a:rPr lang="en-US" altLang="ru-RU" sz="3200" b="1" i="1" dirty="0" smtClean="0">
                <a:solidFill>
                  <a:srgbClr val="00B0F0"/>
                </a:solidFill>
              </a:rPr>
              <a:t>                                    </a:t>
            </a:r>
            <a:r>
              <a:rPr lang="en-US" altLang="ru-RU" sz="3200" b="1" i="1" dirty="0" smtClean="0"/>
              <a:t>A</a:t>
            </a:r>
            <a:endParaRPr lang="ru-RU" altLang="ru-RU" sz="3200" b="1" i="1" dirty="0" smtClean="0">
              <a:solidFill>
                <a:srgbClr val="00B0F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00B0F0"/>
                </a:solidFill>
              </a:rPr>
              <a:t>Решение задач.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0000"/>
                </a:solidFill>
              </a:rPr>
              <a:t>Задача №139 </a:t>
            </a:r>
            <a:r>
              <a:rPr lang="ru-RU" altLang="ru-RU" sz="2400" b="1" i="1" dirty="0" smtClean="0">
                <a:solidFill>
                  <a:srgbClr val="00B0F0"/>
                </a:solidFill>
              </a:rPr>
              <a:t>(устно).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Из некоторой точки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проведены две наклонные.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 </a:t>
            </a:r>
            <a:r>
              <a:rPr lang="ru-RU" altLang="ru-RU" sz="2400" b="1" i="1" dirty="0" smtClean="0">
                <a:solidFill>
                  <a:srgbClr val="00B0F0"/>
                </a:solidFill>
              </a:rPr>
              <a:t>Докажите, что: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00B0F0"/>
                </a:solidFill>
              </a:rPr>
              <a:t>а)</a:t>
            </a:r>
            <a:r>
              <a:rPr lang="ru-RU" altLang="ru-RU" sz="2400" b="1" i="1" dirty="0" smtClean="0">
                <a:solidFill>
                  <a:srgbClr val="FFFF00"/>
                </a:solidFill>
              </a:rPr>
              <a:t> если наклонные равны,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 то равны и их проекции;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00B0F0"/>
                </a:solidFill>
              </a:rPr>
              <a:t>б) </a:t>
            </a:r>
            <a:r>
              <a:rPr lang="ru-RU" altLang="ru-RU" sz="2400" b="1" i="1" dirty="0" smtClean="0">
                <a:solidFill>
                  <a:srgbClr val="FFFF00"/>
                </a:solidFill>
              </a:rPr>
              <a:t>если проекции наклонных</a:t>
            </a:r>
            <a:r>
              <a:rPr lang="en-US" altLang="ru-RU" sz="2400" b="1" i="1" dirty="0" smtClean="0">
                <a:solidFill>
                  <a:srgbClr val="FFFF00"/>
                </a:solidFill>
              </a:rPr>
              <a:t>          Bb</a:t>
            </a:r>
            <a:endParaRPr lang="ru-RU" altLang="ru-RU" sz="2400" b="1" i="1" dirty="0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 равны, то равны наклонные;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00B0F0"/>
                </a:solidFill>
              </a:rPr>
              <a:t>в) </a:t>
            </a:r>
            <a:r>
              <a:rPr lang="ru-RU" altLang="ru-RU" sz="2400" b="1" i="1" dirty="0" smtClean="0">
                <a:solidFill>
                  <a:srgbClr val="FFFF00"/>
                </a:solidFill>
              </a:rPr>
              <a:t>если наклонные не равны,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то большая наклонная имеет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большую проекцию.</a:t>
            </a:r>
          </a:p>
          <a:p>
            <a:pPr eaLnBrk="1" hangingPunct="1">
              <a:buFont typeface="Wingdings 2" pitchFamily="18" charset="2"/>
              <a:buNone/>
            </a:pPr>
            <a:endParaRPr lang="ru-RU" altLang="ru-RU" sz="2400" b="1" i="1" dirty="0">
              <a:solidFill>
                <a:srgbClr val="00B0F0"/>
              </a:solidFill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5148064" y="3284984"/>
            <a:ext cx="3672408" cy="172819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984268" y="1268760"/>
            <a:ext cx="0" cy="288032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5868144" y="1268760"/>
            <a:ext cx="1116124" cy="316409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984268" y="1268760"/>
            <a:ext cx="1149660" cy="316409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156176" y="1268760"/>
            <a:ext cx="828092" cy="348992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5868144" y="4149080"/>
            <a:ext cx="1116124" cy="28377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984268" y="4149080"/>
            <a:ext cx="1149660" cy="28377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156176" y="4149080"/>
            <a:ext cx="828092" cy="60960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364088" y="414908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</a:t>
            </a:r>
            <a:endParaRPr lang="ru-RU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602018" y="4507604"/>
            <a:ext cx="644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B1</a:t>
            </a:r>
            <a:endParaRPr lang="ru-RU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62092" y="419227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H</a:t>
            </a:r>
            <a:endParaRPr lang="ru-RU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911752" y="433907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53898010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 2" pitchFamily="18" charset="2"/>
              <a:buNone/>
            </a:pPr>
            <a:endParaRPr lang="ru-RU" altLang="ru-RU" sz="2400" b="1" i="1" dirty="0" smtClean="0">
              <a:solidFill>
                <a:srgbClr val="00B0F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dirty="0" smtClean="0">
                <a:solidFill>
                  <a:srgbClr val="FFFF00"/>
                </a:solidFill>
              </a:rPr>
              <a:t> </a:t>
            </a:r>
            <a:endParaRPr lang="ru-RU" altLang="ru-RU" sz="2400" b="1" i="1" dirty="0">
              <a:solidFill>
                <a:srgbClr val="00B0F0"/>
              </a:solidFill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5148064" y="3284984"/>
            <a:ext cx="3672408" cy="172819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984268" y="1268760"/>
            <a:ext cx="0" cy="288032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5868144" y="1268760"/>
            <a:ext cx="1116124" cy="316409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984268" y="1268760"/>
            <a:ext cx="1149660" cy="316409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156176" y="1268760"/>
            <a:ext cx="828092" cy="348992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5868144" y="4149080"/>
            <a:ext cx="1116124" cy="28377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984268" y="4149080"/>
            <a:ext cx="1149660" cy="28377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156176" y="4149080"/>
            <a:ext cx="828092" cy="60960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364088" y="414908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</a:t>
            </a:r>
            <a:endParaRPr lang="ru-RU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602018" y="4507604"/>
            <a:ext cx="644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B1</a:t>
            </a:r>
            <a:endParaRPr lang="ru-RU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62092" y="419227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H</a:t>
            </a:r>
            <a:endParaRPr lang="ru-RU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911752" y="433907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762092" y="80809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А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3772" y="464000"/>
                <a:ext cx="8748464" cy="61171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rgbClr val="00B0F0"/>
                    </a:solidFill>
                  </a:rPr>
                  <a:t>Дано: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AH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⊥</m:t>
                    </m:r>
                    <m:r>
                      <m:rPr>
                        <m:sty m:val="p"/>
                      </m:rPr>
                      <a:rPr lang="el-GR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α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𝑨𝑩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𝑨𝑪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−наклонные;</m:t>
                    </m:r>
                  </m:oMath>
                </a14:m>
                <a:endParaRPr lang="ru-RU" sz="2400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r>
                  <a:rPr lang="ru-RU" sz="2400" b="1" dirty="0">
                    <a:solidFill>
                      <a:srgbClr val="FFFF00"/>
                    </a:solidFill>
                  </a:rPr>
                  <a:t>а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) АВ=АС; б)ВН=НС; в) АВ1</a:t>
                </a:r>
                <a:r>
                  <a:rPr lang="en-US" sz="2400" b="1" dirty="0">
                    <a:solidFill>
                      <a:srgbClr val="FFFF00"/>
                    </a:solidFill>
                  </a:rPr>
                  <a:t>&gt;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AC.</a:t>
                </a:r>
              </a:p>
              <a:p>
                <a:r>
                  <a:rPr lang="ru-RU" sz="2400" b="1" dirty="0">
                    <a:solidFill>
                      <a:srgbClr val="00B0F0"/>
                    </a:solidFill>
                  </a:rPr>
                  <a:t>Д</a:t>
                </a:r>
                <a:r>
                  <a:rPr lang="ru-RU" sz="2400" b="1" dirty="0" smtClean="0">
                    <a:solidFill>
                      <a:srgbClr val="00B0F0"/>
                    </a:solidFill>
                  </a:rPr>
                  <a:t>оказать: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 а)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2400" b="1" dirty="0" smtClean="0">
                    <a:solidFill>
                      <a:srgbClr val="FFFF00"/>
                    </a:solidFill>
                  </a:rPr>
                  <a:t>ВН=НС; б)</a:t>
                </a:r>
                <a:r>
                  <a:rPr lang="ru-RU" sz="2400" b="1" dirty="0">
                    <a:solidFill>
                      <a:srgbClr val="FFFF00"/>
                    </a:solidFill>
                  </a:rPr>
                  <a:t> 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АВ=АС;</a:t>
                </a:r>
              </a:p>
              <a:p>
                <a:r>
                  <a:rPr lang="ru-RU" sz="2400" b="1" dirty="0" smtClean="0">
                    <a:solidFill>
                      <a:srgbClr val="FFFF00"/>
                    </a:solidFill>
                  </a:rPr>
                  <a:t>в)В1Н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&gt;CH.</a:t>
                </a:r>
                <a:endParaRPr lang="ru-RU" sz="2400" b="1" dirty="0" smtClean="0">
                  <a:solidFill>
                    <a:srgbClr val="FFFF00"/>
                  </a:solidFill>
                </a:endParaRPr>
              </a:p>
              <a:p>
                <a:r>
                  <a:rPr lang="ru-RU" sz="2400" b="1" dirty="0" smtClean="0">
                    <a:solidFill>
                      <a:srgbClr val="00B0F0"/>
                    </a:solidFill>
                  </a:rPr>
                  <a:t>Доказательство:</a:t>
                </a:r>
              </a:p>
              <a:p>
                <a:pPr marL="457200" indent="-457200">
                  <a:buAutoNum type="arabicPeriod"/>
                </a:pPr>
                <a:r>
                  <a:rPr lang="ru-RU" sz="2400" b="1" dirty="0" smtClean="0">
                    <a:solidFill>
                      <a:srgbClr val="FFFF00"/>
                    </a:solidFill>
                  </a:rPr>
                  <a:t>Рассмотрим треугольники </a:t>
                </a:r>
              </a:p>
              <a:p>
                <a:r>
                  <a:rPr lang="ru-RU" sz="2400" b="1" dirty="0" smtClean="0">
                    <a:solidFill>
                      <a:srgbClr val="FFFF00"/>
                    </a:solidFill>
                  </a:rPr>
                  <a:t>АВН и АСН, АН-…</a:t>
                </a:r>
              </a:p>
              <a:p>
                <a:r>
                  <a:rPr lang="ru-RU" sz="2400" b="1" dirty="0" smtClean="0">
                    <a:solidFill>
                      <a:srgbClr val="00B0F0"/>
                    </a:solidFill>
                  </a:rPr>
                  <a:t>а)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 АВ=АС…  </a:t>
                </a: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⇒</m:t>
                    </m:r>
                  </m:oMath>
                </a14:m>
                <a:r>
                  <a:rPr lang="ru-RU" sz="2400" b="1" dirty="0" smtClean="0">
                    <a:solidFill>
                      <a:srgbClr val="FFFF00"/>
                    </a:solidFill>
                  </a:rPr>
                  <a:t>треугольники…,</a:t>
                </a:r>
              </a:p>
              <a:p>
                <a:r>
                  <a:rPr lang="ru-RU" sz="2400" b="1" dirty="0" smtClean="0">
                    <a:solidFill>
                      <a:srgbClr val="FFFF00"/>
                    </a:solidFill>
                  </a:rPr>
                  <a:t>Значит, </a:t>
                </a:r>
                <a:r>
                  <a:rPr lang="ru-RU" sz="2400" b="1" dirty="0" smtClean="0">
                    <a:solidFill>
                      <a:srgbClr val="00B0F0"/>
                    </a:solidFill>
                  </a:rPr>
                  <a:t>ВН=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… ;</a:t>
                </a:r>
              </a:p>
              <a:p>
                <a:r>
                  <a:rPr lang="ru-RU" sz="2400" b="1" dirty="0" smtClean="0">
                    <a:solidFill>
                      <a:srgbClr val="00B0F0"/>
                    </a:solidFill>
                  </a:rPr>
                  <a:t>б) 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эти треугольники равны,</a:t>
                </a:r>
              </a:p>
              <a:p>
                <a:r>
                  <a:rPr lang="ru-RU" sz="2400" b="1" dirty="0" smtClean="0">
                    <a:solidFill>
                      <a:srgbClr val="FFFF00"/>
                    </a:solidFill>
                  </a:rPr>
                  <a:t> но уже по двум…</a:t>
                </a:r>
                <a:r>
                  <a:rPr lang="ru-RU" sz="2400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rgbClr val="FFFF00"/>
                        </a:solidFill>
                        <a:latin typeface="Cambria Math"/>
                      </a:rPr>
                      <m:t>⇒</m:t>
                    </m:r>
                  </m:oMath>
                </a14:m>
                <a:r>
                  <a:rPr lang="ru-RU" sz="2400" b="1" dirty="0">
                    <a:solidFill>
                      <a:srgbClr val="FFFF00"/>
                    </a:solidFill>
                  </a:rPr>
                  <a:t> </a:t>
                </a:r>
                <a:r>
                  <a:rPr lang="ru-RU" sz="2400" b="1" dirty="0" smtClean="0">
                    <a:solidFill>
                      <a:srgbClr val="00B0F0"/>
                    </a:solidFill>
                  </a:rPr>
                  <a:t>АВ=АС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;</a:t>
                </a:r>
                <a:endParaRPr lang="en-US" sz="2400" b="1" dirty="0" smtClean="0">
                  <a:solidFill>
                    <a:srgbClr val="FFFF00"/>
                  </a:solidFill>
                </a:endParaRPr>
              </a:p>
              <a:p>
                <a:r>
                  <a:rPr lang="en-US" sz="24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ru-RU" sz="2400" b="1" dirty="0">
                    <a:solidFill>
                      <a:srgbClr val="00B0F0"/>
                    </a:solidFill>
                  </a:rPr>
                  <a:t>в) </a:t>
                </a:r>
                <a:r>
                  <a:rPr lang="ru-RU" sz="2400" b="1" dirty="0">
                    <a:solidFill>
                      <a:srgbClr val="FFFF00"/>
                    </a:solidFill>
                  </a:rPr>
                  <a:t>АВ1</a:t>
                </a:r>
                <a:r>
                  <a:rPr lang="en-US" sz="2400" b="1" dirty="0">
                    <a:solidFill>
                      <a:srgbClr val="FFFF00"/>
                    </a:solidFill>
                  </a:rPr>
                  <a:t>&gt;AC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.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ru-RU" sz="2400" b="1" dirty="0" smtClean="0">
                    <a:solidFill>
                      <a:srgbClr val="FFFF00"/>
                    </a:solidFill>
                  </a:rPr>
                  <a:t>По теореме</a:t>
                </a:r>
              </a:p>
              <a:p>
                <a:r>
                  <a:rPr lang="ru-RU" sz="2400" b="1" dirty="0" smtClean="0">
                    <a:solidFill>
                      <a:srgbClr val="FFFF00"/>
                    </a:solidFill>
                  </a:rPr>
                  <a:t> Пифагора В1Н=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𝑨𝑩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𝑨𝑯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en-US" sz="2400" b="1" i="0" smtClean="0">
                        <a:solidFill>
                          <a:srgbClr val="FFFF00"/>
                        </a:solidFill>
                        <a:latin typeface="Cambria Math"/>
                      </a:rPr>
                      <m:t>;  </m:t>
                    </m:r>
                  </m:oMath>
                </a14:m>
                <a:endParaRPr lang="en-US" sz="2400" b="1" dirty="0" smtClean="0">
                  <a:solidFill>
                    <a:srgbClr val="FFFF00"/>
                  </a:solidFill>
                </a:endParaRPr>
              </a:p>
              <a:p>
                <a:r>
                  <a:rPr lang="en-US" sz="2400" b="1" dirty="0" smtClean="0">
                    <a:solidFill>
                      <a:srgbClr val="FFFF00"/>
                    </a:solidFill>
                  </a:rPr>
                  <a:t>HC=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𝑨𝑪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𝑨𝑯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2400" b="1" dirty="0" smtClean="0">
                    <a:solidFill>
                      <a:srgbClr val="FFFF00"/>
                    </a:solidFill>
                  </a:rPr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𝑩</m:t>
                        </m:r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</m:e>
                      <m:sup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&gt;</m:t>
                    </m:r>
                    <m:sSup>
                      <m:sSup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𝑪𝑨</m:t>
                        </m:r>
                      </m:e>
                      <m:sup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ru-RU" sz="2400" b="1" i="1">
                        <a:solidFill>
                          <a:srgbClr val="FFFF00"/>
                        </a:solidFill>
                        <a:latin typeface="Cambria Math"/>
                      </a:rPr>
                      <m:t>⇒</m:t>
                    </m:r>
                  </m:oMath>
                </a14:m>
                <a:r>
                  <a:rPr lang="en-US" sz="2400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𝑨𝑩</m:t>
                        </m:r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  <m:sup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𝑨𝑯</m:t>
                        </m:r>
                      </m:e>
                      <m:sup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&gt;</m:t>
                    </m:r>
                    <m:sSup>
                      <m:sSup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𝑪</m:t>
                        </m:r>
                      </m:e>
                      <m:sup>
                        <m:r>
                          <a:rPr lang="en-US" sz="2400" b="1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dirty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1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𝑨𝑯</m:t>
                        </m:r>
                      </m:e>
                      <m:sup>
                        <m:r>
                          <a:rPr lang="en-US" sz="2400" b="1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ru-RU" sz="2400" b="1" i="1">
                        <a:solidFill>
                          <a:srgbClr val="FFFF00"/>
                        </a:solidFill>
                        <a:latin typeface="Cambria Math"/>
                      </a:rPr>
                      <m:t>⇒</m:t>
                    </m:r>
                  </m:oMath>
                </a14:m>
                <a:r>
                  <a:rPr lang="ru-RU" sz="2400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rgbClr val="FFFF00"/>
                        </a:solidFill>
                        <a:latin typeface="Cambria Math"/>
                      </a:rPr>
                      <m:t>⇒ </m:t>
                    </m:r>
                  </m:oMath>
                </a14:m>
                <a:r>
                  <a:rPr lang="ru-RU" sz="2400" b="1" dirty="0" smtClean="0">
                    <a:solidFill>
                      <a:srgbClr val="00B0F0"/>
                    </a:solidFill>
                  </a:rPr>
                  <a:t>В1Н</a:t>
                </a:r>
                <a:r>
                  <a:rPr lang="en-US" sz="2400" b="1" dirty="0" smtClean="0">
                    <a:solidFill>
                      <a:srgbClr val="00B0F0"/>
                    </a:solidFill>
                  </a:rPr>
                  <a:t>&gt;CH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.</a:t>
                </a:r>
              </a:p>
              <a:p>
                <a:endParaRPr lang="ru-RU" sz="2400" b="1" dirty="0" smtClean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72" y="464000"/>
                <a:ext cx="8748464" cy="6117124"/>
              </a:xfrm>
              <a:prstGeom prst="rect">
                <a:avLst/>
              </a:prstGeom>
              <a:blipFill rotWithShape="1">
                <a:blip r:embed="rId2"/>
                <a:stretch>
                  <a:fillRect l="-1045" t="-6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561879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20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158" y="0"/>
            <a:ext cx="7467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Задача№145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90240" y="963334"/>
                <a:ext cx="8501653" cy="5184576"/>
              </a:xfrm>
            </p:spPr>
            <p:txBody>
              <a:bodyPr/>
              <a:lstStyle/>
              <a:p>
                <a:pPr marL="36512" indent="0" algn="r">
                  <a:buNone/>
                </a:pPr>
                <a:r>
                  <a:rPr lang="ru-RU" dirty="0" smtClean="0">
                    <a:solidFill>
                      <a:srgbClr val="00B0F0"/>
                    </a:solidFill>
                  </a:rPr>
                  <a:t>Дано: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∆АВС</m:t>
                    </m:r>
                  </m:oMath>
                </a14:m>
                <a:r>
                  <a:rPr lang="ru-RU" dirty="0">
                    <a:solidFill>
                      <a:srgbClr val="FFFF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&lt;С </m:t>
                    </m:r>
                  </m:oMath>
                </a14:m>
                <a:r>
                  <a:rPr lang="ru-RU" dirty="0">
                    <a:solidFill>
                      <a:srgbClr val="FFFF00"/>
                    </a:solidFill>
                  </a:rPr>
                  <a:t>= 90º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,</a:t>
                </a:r>
              </a:p>
              <a:p>
                <a:pPr marL="36512" indent="0" algn="r">
                  <a:buNone/>
                </a:pPr>
                <a:r>
                  <a:rPr lang="ru-RU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>
                    <a:solidFill>
                      <a:srgbClr val="FFFF00"/>
                    </a:solidFill>
                  </a:rPr>
                  <a:t>AD </a:t>
                </a:r>
                <a:r>
                  <a:rPr lang="ru-RU" dirty="0">
                    <a:solidFill>
                      <a:srgbClr val="FFFF00"/>
                    </a:solidFill>
                  </a:rPr>
                  <a:t>┴ (АВС).</a:t>
                </a:r>
              </a:p>
              <a:p>
                <a:pPr marL="36512" indent="0" algn="r">
                  <a:buNone/>
                </a:pPr>
                <a:r>
                  <a:rPr lang="ru-RU" dirty="0" smtClean="0">
                    <a:solidFill>
                      <a:srgbClr val="00B0F0"/>
                    </a:solidFill>
                  </a:rPr>
                  <a:t>Доказать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: а)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∆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CBD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– </a:t>
                </a:r>
                <a:endParaRPr lang="ru-RU" dirty="0" smtClean="0">
                  <a:solidFill>
                    <a:srgbClr val="FFFF00"/>
                  </a:solidFill>
                </a:endParaRPr>
              </a:p>
              <a:p>
                <a:pPr marL="36512" indent="0" algn="r">
                  <a:buNone/>
                </a:pPr>
                <a:r>
                  <a:rPr lang="ru-RU" dirty="0" smtClean="0">
                    <a:solidFill>
                      <a:srgbClr val="FFFF00"/>
                    </a:solidFill>
                  </a:rPr>
                  <a:t>прямоугольный;</a:t>
                </a:r>
                <a:endParaRPr lang="ru-RU" dirty="0">
                  <a:solidFill>
                    <a:srgbClr val="FFFF00"/>
                  </a:solidFill>
                </a:endParaRPr>
              </a:p>
              <a:p>
                <a:pPr marL="36576" indent="0">
                  <a:buNone/>
                </a:pPr>
                <a:r>
                  <a:rPr lang="ru-RU" dirty="0" smtClean="0"/>
                  <a:t>    </a:t>
                </a:r>
                <a:r>
                  <a:rPr lang="en-US" dirty="0" smtClean="0"/>
                  <a:t>                                               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б) найти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BD, </a:t>
                </a:r>
                <a:endParaRPr lang="ru-RU" dirty="0" smtClean="0">
                  <a:solidFill>
                    <a:srgbClr val="FFFF00"/>
                  </a:solidFill>
                </a:endParaRPr>
              </a:p>
              <a:p>
                <a:pPr marL="36576" indent="0">
                  <a:buNone/>
                </a:pPr>
                <a:r>
                  <a:rPr lang="ru-RU" dirty="0">
                    <a:solidFill>
                      <a:srgbClr val="FFFF00"/>
                    </a:solidFill>
                  </a:rPr>
                  <a:t> 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                                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           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  если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BC=a, DC=b.</a:t>
                </a:r>
                <a:r>
                  <a:rPr lang="en-US" dirty="0" smtClean="0"/>
                  <a:t>        </a:t>
                </a:r>
              </a:p>
              <a:p>
                <a:pPr marL="36576" indent="0">
                  <a:buNone/>
                </a:pPr>
                <a:endParaRPr lang="en-US" dirty="0" smtClean="0"/>
              </a:p>
              <a:p>
                <a:pPr marL="36576" indent="0">
                  <a:buNone/>
                </a:pPr>
                <a:endParaRPr lang="en-US" dirty="0" smtClean="0"/>
              </a:p>
              <a:p>
                <a:pPr marL="36576" indent="0">
                  <a:buNone/>
                </a:pPr>
                <a:r>
                  <a:rPr lang="en-US" dirty="0" smtClean="0"/>
                  <a:t>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               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     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0240" y="963334"/>
                <a:ext cx="8501653" cy="5184576"/>
              </a:xfrm>
              <a:blipFill rotWithShape="1">
                <a:blip r:embed="rId2"/>
                <a:stretch>
                  <a:fillRect t="-1528" r="-17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314124" y="5102357"/>
            <a:ext cx="2744789" cy="10449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906006" y="5355214"/>
            <a:ext cx="1872208" cy="7920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14124" y="3555014"/>
            <a:ext cx="0" cy="1584176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85020" y="3555014"/>
            <a:ext cx="2708011" cy="252525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14124" y="3555014"/>
            <a:ext cx="4464496" cy="1800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13363" y="5120359"/>
            <a:ext cx="4464496" cy="21602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348350" y="5751258"/>
            <a:ext cx="558062" cy="139536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2906006" y="5751259"/>
            <a:ext cx="441858" cy="164506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52293" y="4887601"/>
            <a:ext cx="619307" cy="3958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790036" y="5073791"/>
            <a:ext cx="3886" cy="25202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14124" y="4887601"/>
            <a:ext cx="479798" cy="23275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971600" y="4903541"/>
            <a:ext cx="9885" cy="28803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2844" y="510235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</a:t>
            </a:r>
            <a:endParaRPr lang="ru-RU" sz="2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30117" y="303179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</a:t>
            </a:r>
            <a:endParaRPr lang="ru-RU" sz="28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777859" y="496676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</a:t>
            </a:r>
            <a:endParaRPr lang="ru-RU" sz="2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2614561" y="612854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84528933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1"/>
          <p:cNvSpPr/>
          <p:nvPr/>
        </p:nvSpPr>
        <p:spPr>
          <a:xfrm>
            <a:off x="1785938" y="3716338"/>
            <a:ext cx="4605337" cy="2095500"/>
          </a:xfrm>
          <a:custGeom>
            <a:avLst/>
            <a:gdLst>
              <a:gd name="connsiteX0" fmla="*/ 111512 w 4605454"/>
              <a:gd name="connsiteY0" fmla="*/ 1873405 h 2096429"/>
              <a:gd name="connsiteX1" fmla="*/ 1516566 w 4605454"/>
              <a:gd name="connsiteY1" fmla="*/ 0 h 2096429"/>
              <a:gd name="connsiteX2" fmla="*/ 4605454 w 4605454"/>
              <a:gd name="connsiteY2" fmla="*/ 11151 h 2096429"/>
              <a:gd name="connsiteX3" fmla="*/ 3088888 w 4605454"/>
              <a:gd name="connsiteY3" fmla="*/ 2096429 h 2096429"/>
              <a:gd name="connsiteX4" fmla="*/ 0 w 4605454"/>
              <a:gd name="connsiteY4" fmla="*/ 2096429 h 2096429"/>
              <a:gd name="connsiteX5" fmla="*/ 111512 w 4605454"/>
              <a:gd name="connsiteY5" fmla="*/ 1873405 h 2096429"/>
              <a:gd name="connsiteX0" fmla="*/ 254356 w 4605454"/>
              <a:gd name="connsiteY0" fmla="*/ 1730505 h 2096429"/>
              <a:gd name="connsiteX1" fmla="*/ 1516566 w 4605454"/>
              <a:gd name="connsiteY1" fmla="*/ 0 h 2096429"/>
              <a:gd name="connsiteX2" fmla="*/ 4605454 w 4605454"/>
              <a:gd name="connsiteY2" fmla="*/ 11151 h 2096429"/>
              <a:gd name="connsiteX3" fmla="*/ 3088888 w 4605454"/>
              <a:gd name="connsiteY3" fmla="*/ 2096429 h 2096429"/>
              <a:gd name="connsiteX4" fmla="*/ 0 w 4605454"/>
              <a:gd name="connsiteY4" fmla="*/ 2096429 h 2096429"/>
              <a:gd name="connsiteX5" fmla="*/ 254356 w 4605454"/>
              <a:gd name="connsiteY5" fmla="*/ 1730505 h 209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5454" h="2096429">
                <a:moveTo>
                  <a:pt x="254356" y="1730505"/>
                </a:moveTo>
                <a:lnTo>
                  <a:pt x="1516566" y="0"/>
                </a:lnTo>
                <a:lnTo>
                  <a:pt x="4605454" y="11151"/>
                </a:lnTo>
                <a:lnTo>
                  <a:pt x="3088888" y="2096429"/>
                </a:lnTo>
                <a:lnTo>
                  <a:pt x="0" y="2096429"/>
                </a:lnTo>
                <a:lnTo>
                  <a:pt x="254356" y="1730505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Полилиния 2"/>
          <p:cNvSpPr/>
          <p:nvPr/>
        </p:nvSpPr>
        <p:spPr>
          <a:xfrm>
            <a:off x="2735263" y="4291013"/>
            <a:ext cx="2443162" cy="781050"/>
          </a:xfrm>
          <a:custGeom>
            <a:avLst/>
            <a:gdLst>
              <a:gd name="connsiteX0" fmla="*/ 0 w 2442117"/>
              <a:gd name="connsiteY0" fmla="*/ 713678 h 780585"/>
              <a:gd name="connsiteX1" fmla="*/ 2442117 w 2442117"/>
              <a:gd name="connsiteY1" fmla="*/ 0 h 780585"/>
              <a:gd name="connsiteX2" fmla="*/ 1594624 w 2442117"/>
              <a:gd name="connsiteY2" fmla="*/ 780585 h 780585"/>
              <a:gd name="connsiteX3" fmla="*/ 0 w 2442117"/>
              <a:gd name="connsiteY3" fmla="*/ 713678 h 780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2117" h="780585">
                <a:moveTo>
                  <a:pt x="0" y="713678"/>
                </a:moveTo>
                <a:lnTo>
                  <a:pt x="2442117" y="0"/>
                </a:lnTo>
                <a:lnTo>
                  <a:pt x="1594624" y="780585"/>
                </a:lnTo>
                <a:lnTo>
                  <a:pt x="0" y="713678"/>
                </a:lnTo>
                <a:close/>
              </a:path>
            </a:pathLst>
          </a:custGeom>
          <a:noFill/>
          <a:ln w="57150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4387850" y="2392363"/>
            <a:ext cx="858838" cy="2679700"/>
          </a:xfrm>
          <a:custGeom>
            <a:avLst/>
            <a:gdLst>
              <a:gd name="connsiteX0" fmla="*/ 0 w 858644"/>
              <a:gd name="connsiteY0" fmla="*/ 2587083 h 2587083"/>
              <a:gd name="connsiteX1" fmla="*/ 858644 w 858644"/>
              <a:gd name="connsiteY1" fmla="*/ 0 h 2587083"/>
              <a:gd name="connsiteX2" fmla="*/ 825190 w 858644"/>
              <a:gd name="connsiteY2" fmla="*/ 1851102 h 2587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8644" h="2587083">
                <a:moveTo>
                  <a:pt x="0" y="2587083"/>
                </a:moveTo>
                <a:lnTo>
                  <a:pt x="858644" y="0"/>
                </a:lnTo>
                <a:lnTo>
                  <a:pt x="825190" y="1851102"/>
                </a:ln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2735263" y="4564063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/>
              <a:t>А</a:t>
            </a:r>
          </a:p>
        </p:txBody>
      </p:sp>
      <p:sp>
        <p:nvSpPr>
          <p:cNvPr id="7174" name="TextBox 5"/>
          <p:cNvSpPr txBox="1">
            <a:spLocks noChangeArrowheads="1"/>
          </p:cNvSpPr>
          <p:nvPr/>
        </p:nvSpPr>
        <p:spPr bwMode="auto">
          <a:xfrm>
            <a:off x="4554538" y="4764088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/>
              <a:t>С</a:t>
            </a:r>
          </a:p>
        </p:txBody>
      </p:sp>
      <p:sp>
        <p:nvSpPr>
          <p:cNvPr id="7175" name="TextBox 6"/>
          <p:cNvSpPr txBox="1">
            <a:spLocks noChangeArrowheads="1"/>
          </p:cNvSpPr>
          <p:nvPr/>
        </p:nvSpPr>
        <p:spPr bwMode="auto">
          <a:xfrm>
            <a:off x="5378450" y="4035425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/>
              <a:t>В</a:t>
            </a:r>
          </a:p>
        </p:txBody>
      </p:sp>
      <p:sp>
        <p:nvSpPr>
          <p:cNvPr id="7176" name="TextBox 7"/>
          <p:cNvSpPr txBox="1">
            <a:spLocks noChangeArrowheads="1"/>
          </p:cNvSpPr>
          <p:nvPr/>
        </p:nvSpPr>
        <p:spPr bwMode="auto">
          <a:xfrm>
            <a:off x="5322888" y="2222500"/>
            <a:ext cx="368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D</a:t>
            </a:r>
            <a:endParaRPr lang="ru-RU" altLang="ru-RU" sz="2000" b="1"/>
          </a:p>
        </p:txBody>
      </p:sp>
      <p:sp>
        <p:nvSpPr>
          <p:cNvPr id="10" name="TextBox 9"/>
          <p:cNvSpPr txBox="1"/>
          <p:nvPr/>
        </p:nvSpPr>
        <p:spPr>
          <a:xfrm>
            <a:off x="395288" y="1420813"/>
            <a:ext cx="507682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 домашней работе вы решали следующие задачи: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Задача 1: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</a:rPr>
              <a:t>Дано: 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А = 30</a:t>
            </a:r>
            <a:r>
              <a:rPr lang="ru-RU" sz="2400" baseline="300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0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,  АВС = 60</a:t>
            </a:r>
            <a:r>
              <a:rPr lang="ru-RU" sz="2400" baseline="300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0,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 D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В </a:t>
            </a: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(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 АВС</a:t>
            </a: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)</a:t>
            </a:r>
            <a:endParaRPr lang="ru-RU" sz="2400" dirty="0">
              <a:solidFill>
                <a:srgbClr val="FFFF00"/>
              </a:solidFill>
              <a:latin typeface="+mn-lt"/>
              <a:cs typeface="+mn-cs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Доказать, что С</a:t>
            </a: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D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 АС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178" name="TextBox 10"/>
          <p:cNvSpPr txBox="1">
            <a:spLocks noChangeArrowheads="1"/>
          </p:cNvSpPr>
          <p:nvPr/>
        </p:nvSpPr>
        <p:spPr bwMode="auto">
          <a:xfrm>
            <a:off x="2160588" y="5300663"/>
            <a:ext cx="473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sym typeface="Symbol" pitchFamily="18" charset="2"/>
              </a:rPr>
              <a:t></a:t>
            </a:r>
            <a:endParaRPr lang="ru-RU" altLang="ru-RU" sz="1800" b="1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79450" y="466725"/>
            <a:ext cx="741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solidFill>
                  <a:srgbClr val="FF0000"/>
                </a:solidFill>
              </a:rPr>
              <a:t>   </a:t>
            </a:r>
            <a:r>
              <a:rPr lang="ru-RU" altLang="ru-RU" sz="2800" b="1">
                <a:solidFill>
                  <a:srgbClr val="FF0000"/>
                </a:solidFill>
              </a:rPr>
              <a:t> </a:t>
            </a:r>
            <a:r>
              <a:rPr lang="ru-RU" altLang="ru-RU" sz="2800" b="1">
                <a:solidFill>
                  <a:srgbClr val="00B0F0"/>
                </a:solidFill>
              </a:rPr>
              <a:t>Организационный момент. Постановка цели и задачи урока.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158" y="0"/>
            <a:ext cx="7467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Задача№145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62136" y="1052736"/>
                <a:ext cx="8558336" cy="5184576"/>
              </a:xfrm>
            </p:spPr>
            <p:txBody>
              <a:bodyPr/>
              <a:lstStyle/>
              <a:p>
                <a:pPr marL="36512" indent="0">
                  <a:buNone/>
                </a:pPr>
                <a:r>
                  <a:rPr lang="ru-RU" dirty="0" smtClean="0">
                    <a:solidFill>
                      <a:srgbClr val="FFFF00"/>
                    </a:solidFill>
                  </a:rPr>
                  <a:t>Решение.</a:t>
                </a:r>
              </a:p>
              <a:p>
                <a:pPr marL="36512" indent="0" algn="ctr">
                  <a:buNone/>
                </a:pPr>
                <a:r>
                  <a:rPr lang="ru-RU" dirty="0" smtClean="0">
                    <a:solidFill>
                      <a:srgbClr val="00B0F0"/>
                    </a:solidFill>
                  </a:rPr>
                  <a:t>а) 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АС-проекция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CD, BC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FFFF00"/>
                        </a:solidFill>
                        <a:latin typeface="Cambria Math"/>
                      </a:rPr>
                      <m:t>⊥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AC</a:t>
                </a:r>
                <a:r>
                  <a:rPr lang="ru-RU" sz="3200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FFFF00"/>
                        </a:solidFill>
                        <a:latin typeface="Cambria Math"/>
                      </a:rPr>
                      <m:t>⇒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BC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FFFF00"/>
                        </a:solidFill>
                        <a:latin typeface="Cambria Math"/>
                      </a:rPr>
                      <m:t>⊥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CD (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ТТП)</a:t>
                </a:r>
                <a:r>
                  <a:rPr lang="ru-RU" sz="2800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smtClean="0">
                        <a:solidFill>
                          <a:srgbClr val="FFFF00"/>
                        </a:solidFill>
                        <a:latin typeface="Cambria Math"/>
                      </a:rPr>
                      <m:t>    </m:t>
                    </m:r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/>
                      </a:rPr>
                      <m:t>𝐃</m:t>
                    </m:r>
                    <m:r>
                      <a:rPr lang="ru-RU" sz="3200" b="1" i="0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  <m:r>
                      <a:rPr lang="ru-RU" sz="3200" b="1" i="0" smtClean="0">
                        <a:solidFill>
                          <a:srgbClr val="FFFF00"/>
                        </a:solidFill>
                        <a:latin typeface="Cambria Math"/>
                      </a:rPr>
                      <m:t>                    </m:t>
                    </m:r>
                    <m:r>
                      <a:rPr lang="ru-RU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⇒</m:t>
                    </m:r>
                  </m:oMath>
                </a14:m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∆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CBD – </a:t>
                </a:r>
                <a:r>
                  <a:rPr lang="ru-RU" dirty="0">
                    <a:solidFill>
                      <a:srgbClr val="FFFF00"/>
                    </a:solidFill>
                  </a:rPr>
                  <a:t>прямоугольный</a:t>
                </a:r>
                <a:r>
                  <a:rPr lang="ru-RU" dirty="0"/>
                  <a:t> </a:t>
                </a:r>
                <a:endParaRPr lang="ru-RU" dirty="0">
                  <a:solidFill>
                    <a:srgbClr val="FFFF00"/>
                  </a:solidFill>
                </a:endParaRPr>
              </a:p>
              <a:p>
                <a:pPr marL="36512" indent="0" algn="ctr">
                  <a:buNone/>
                </a:pPr>
                <a:r>
                  <a:rPr lang="en-US" dirty="0" smtClean="0">
                    <a:solidFill>
                      <a:srgbClr val="FFFF00"/>
                    </a:solidFill>
                  </a:rPr>
                  <a:t>                  </a:t>
                </a:r>
                <a:r>
                  <a:rPr lang="ru-RU" dirty="0" smtClean="0">
                    <a:solidFill>
                      <a:srgbClr val="00B0F0"/>
                    </a:solidFill>
                  </a:rPr>
                  <a:t>б)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&lt;С </m:t>
                    </m:r>
                  </m:oMath>
                </a14:m>
                <a:r>
                  <a:rPr lang="ru-RU" dirty="0">
                    <a:solidFill>
                      <a:srgbClr val="FFFF00"/>
                    </a:solidFill>
                  </a:rPr>
                  <a:t>= </a:t>
                </a:r>
                <a:r>
                  <a:rPr lang="ru-RU" dirty="0" smtClean="0">
                    <a:solidFill>
                      <a:srgbClr val="FFFF00"/>
                    </a:solidFill>
                  </a:rPr>
                  <a:t>90º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, </a:t>
                </a:r>
              </a:p>
              <a:p>
                <a:pPr marL="36512" indent="0" algn="ctr">
                  <a:buNone/>
                </a:pPr>
                <a:r>
                  <a:rPr lang="en-US" dirty="0" smtClean="0">
                    <a:solidFill>
                      <a:srgbClr val="FFFF00"/>
                    </a:solidFill>
                  </a:rPr>
                  <a:t>                                         BD</a:t>
                </a:r>
                <a:r>
                  <a:rPr lang="en-US" sz="3200" b="1" dirty="0">
                    <a:solidFill>
                      <a:srgbClr val="FFFF00"/>
                    </a:solidFill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𝑩</m:t>
                            </m:r>
                            <m: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𝑪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𝑪𝑫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dirty="0" smtClean="0"/>
                  <a:t>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=</a:t>
                </a:r>
                <a:r>
                  <a:rPr lang="ru-RU" dirty="0" smtClean="0"/>
                  <a:t>                                                  </a:t>
                </a:r>
                <a:r>
                  <a:rPr lang="en-US" dirty="0" smtClean="0"/>
                  <a:t>                                            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</a:t>
                </a:r>
                <a:r>
                  <a:rPr lang="ru-RU" dirty="0" smtClean="0"/>
                  <a:t>А</a:t>
                </a:r>
                <a:r>
                  <a:rPr lang="en-US" dirty="0" smtClean="0"/>
                  <a:t>                                          </a:t>
                </a:r>
                <a:r>
                  <a:rPr lang="en-US" sz="3200" b="1" dirty="0">
                    <a:solidFill>
                      <a:srgbClr val="FFFF00"/>
                    </a:solidFill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en-US" sz="3200" b="0" i="0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dirty="0" smtClean="0">
                  <a:solidFill>
                    <a:srgbClr val="FFFF00"/>
                  </a:solidFill>
                </a:endParaRPr>
              </a:p>
              <a:p>
                <a:pPr marL="36576" indent="0">
                  <a:buNone/>
                </a:pPr>
                <a:r>
                  <a:rPr lang="ru-RU" dirty="0" smtClean="0"/>
                  <a:t>                                                   В</a:t>
                </a:r>
                <a:endParaRPr lang="en-US" dirty="0" smtClean="0"/>
              </a:p>
              <a:p>
                <a:pPr marL="36576" indent="0">
                  <a:buNone/>
                </a:pPr>
                <a:r>
                  <a:rPr lang="en-US" dirty="0" smtClean="0"/>
                  <a:t>            </a:t>
                </a:r>
                <a:r>
                  <a:rPr lang="ru-RU" dirty="0" smtClean="0"/>
                  <a:t>  </a:t>
                </a:r>
                <a:r>
                  <a:rPr lang="en-US" dirty="0" smtClean="0"/>
                  <a:t>                 </a:t>
                </a:r>
                <a:r>
                  <a:rPr lang="ru-RU" dirty="0" smtClean="0"/>
                  <a:t>С</a:t>
                </a:r>
                <a:r>
                  <a:rPr lang="en-US" dirty="0" smtClean="0"/>
                  <a:t>              </a:t>
                </a:r>
                <a:r>
                  <a:rPr lang="ru-RU" dirty="0" smtClean="0">
                    <a:solidFill>
                      <a:srgbClr val="00B0F0"/>
                    </a:solidFill>
                  </a:rPr>
                  <a:t>Ответ: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srgbClr val="00B0F0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ru-RU" sz="2800" b="0" i="0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dirty="0" smtClean="0">
                  <a:solidFill>
                    <a:srgbClr val="FFFF00"/>
                  </a:solidFill>
                </a:endParaRP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               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     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136" y="1052736"/>
                <a:ext cx="8558336" cy="5184576"/>
              </a:xfrm>
              <a:blipFill rotWithShape="1">
                <a:blip r:embed="rId2"/>
                <a:stretch>
                  <a:fillRect l="-1211" t="-1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1403648" y="4365104"/>
            <a:ext cx="2592288" cy="100811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95936" y="4581128"/>
            <a:ext cx="1872208" cy="7920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403648" y="2780928"/>
            <a:ext cx="0" cy="1584176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403648" y="2780928"/>
            <a:ext cx="2592288" cy="25922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403648" y="2780928"/>
            <a:ext cx="4464496" cy="1800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403648" y="4365104"/>
            <a:ext cx="4464496" cy="21602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3635896" y="5102357"/>
            <a:ext cx="558062" cy="126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4193958" y="5102357"/>
            <a:ext cx="153017" cy="126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412246" y="4077072"/>
            <a:ext cx="39604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1673255" y="4221088"/>
            <a:ext cx="3886" cy="2520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403648" y="4077072"/>
            <a:ext cx="273492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798405" y="4077072"/>
            <a:ext cx="9885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28933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Решение задачи из ЕГЭ (типа С2).</a:t>
            </a:r>
            <a:endParaRPr lang="ru-RU" sz="40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ru-RU" altLang="ru-RU" sz="2400" i="1" smtClean="0">
                <a:solidFill>
                  <a:srgbClr val="FFFF00"/>
                </a:solidFill>
              </a:rPr>
              <a:t>Все грани призмы </a:t>
            </a:r>
            <a:r>
              <a:rPr lang="en-US" altLang="ru-RU" sz="2400" i="1" smtClean="0">
                <a:solidFill>
                  <a:srgbClr val="FFFF00"/>
                </a:solidFill>
              </a:rPr>
              <a:t>ABCDA1B1C1D1-</a:t>
            </a:r>
            <a:r>
              <a:rPr lang="ru-RU" altLang="ru-RU" sz="2400" i="1" smtClean="0">
                <a:solidFill>
                  <a:srgbClr val="FFFF00"/>
                </a:solidFill>
              </a:rPr>
              <a:t>равные ромбы со стороной, равной 2. Углы </a:t>
            </a:r>
            <a:r>
              <a:rPr lang="en-US" altLang="ru-RU" sz="2400" i="1" smtClean="0">
                <a:solidFill>
                  <a:srgbClr val="FFFF00"/>
                </a:solidFill>
              </a:rPr>
              <a:t>BAD, BAA1, DAA1</a:t>
            </a:r>
            <a:r>
              <a:rPr lang="ru-RU" altLang="ru-RU" sz="2400" i="1" smtClean="0">
                <a:solidFill>
                  <a:srgbClr val="FFFF00"/>
                </a:solidFill>
              </a:rPr>
              <a:t>равны 60̊ каждый.</a:t>
            </a:r>
            <a:r>
              <a:rPr lang="en-US" altLang="ru-RU" sz="2400" i="1" smtClean="0">
                <a:solidFill>
                  <a:srgbClr val="FFFF00"/>
                </a:solidFill>
              </a:rPr>
              <a:t> </a:t>
            </a:r>
            <a:r>
              <a:rPr lang="ru-RU" altLang="ru-RU" sz="2400" i="1" smtClean="0">
                <a:solidFill>
                  <a:srgbClr val="00B0F0"/>
                </a:solidFill>
              </a:rPr>
              <a:t>Найдите</a:t>
            </a:r>
            <a:r>
              <a:rPr lang="ru-RU" altLang="ru-RU" sz="2400" i="1" smtClean="0">
                <a:solidFill>
                  <a:srgbClr val="FFFF00"/>
                </a:solidFill>
              </a:rPr>
              <a:t> расстояние от точки </a:t>
            </a:r>
            <a:r>
              <a:rPr lang="en-US" altLang="ru-RU" sz="2400" i="1" smtClean="0">
                <a:solidFill>
                  <a:srgbClr val="FFFF00"/>
                </a:solidFill>
              </a:rPr>
              <a:t>D </a:t>
            </a:r>
            <a:r>
              <a:rPr lang="ru-RU" altLang="ru-RU" sz="2400" i="1" smtClean="0">
                <a:solidFill>
                  <a:srgbClr val="FFFF00"/>
                </a:solidFill>
              </a:rPr>
              <a:t>до плоскости </a:t>
            </a:r>
            <a:r>
              <a:rPr lang="en-US" altLang="ru-RU" sz="2400" i="1" smtClean="0">
                <a:solidFill>
                  <a:srgbClr val="FFFF00"/>
                </a:solidFill>
              </a:rPr>
              <a:t>BCD1.</a:t>
            </a:r>
          </a:p>
          <a:p>
            <a:pPr eaLnBrk="1" hangingPunct="1"/>
            <a:endParaRPr lang="en-US" altLang="ru-RU" sz="2400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ru-RU" sz="2400" smtClean="0">
                <a:solidFill>
                  <a:srgbClr val="FFFF00"/>
                </a:solidFill>
              </a:rPr>
              <a:t>                              D1                          C1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ru-RU" sz="2400" smtClean="0">
                <a:solidFill>
                  <a:srgbClr val="FFFF00"/>
                </a:solidFill>
              </a:rPr>
              <a:t>                    A1                                  B1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ru-RU" sz="2400" smtClean="0">
                <a:solidFill>
                  <a:srgbClr val="FFFF00"/>
                </a:solidFill>
              </a:rPr>
              <a:t>                                         O 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ru-RU" sz="2400" smtClean="0">
                <a:solidFill>
                  <a:srgbClr val="FFFF00"/>
                </a:solidFill>
              </a:rPr>
              <a:t>                  D                                  C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ru-RU" sz="2400" smtClean="0">
                <a:solidFill>
                  <a:srgbClr val="FFFF00"/>
                </a:solidFill>
              </a:rPr>
              <a:t>         A                                  B</a:t>
            </a:r>
          </a:p>
          <a:p>
            <a:pPr eaLnBrk="1" hangingPunct="1">
              <a:buFont typeface="Wingdings 2" pitchFamily="18" charset="2"/>
              <a:buNone/>
            </a:pPr>
            <a:endParaRPr lang="ru-RU" altLang="ru-RU" sz="2400" smtClean="0">
              <a:solidFill>
                <a:srgbClr val="FFFF00"/>
              </a:solidFill>
            </a:endParaRPr>
          </a:p>
        </p:txBody>
      </p:sp>
      <p:graphicFrame>
        <p:nvGraphicFramePr>
          <p:cNvPr id="33796" name="Объект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2" name="Формула" r:id="rId4" imgW="114151" imgH="215619" progId="Equation.3">
                  <p:embed/>
                </p:oleObj>
              </mc:Choice>
              <mc:Fallback>
                <p:oleObj name="Формула" r:id="rId4" imgW="114151" imgH="215619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Объект 4"/>
          <p:cNvGraphicFramePr>
            <a:graphicFrameLocks noChangeAspect="1"/>
          </p:cNvGraphicFramePr>
          <p:nvPr/>
        </p:nvGraphicFramePr>
        <p:xfrm>
          <a:off x="4476750" y="3321050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3" name="Формула" r:id="rId6" imgW="190335" imgH="215713" progId="Equation.3">
                  <p:embed/>
                </p:oleObj>
              </mc:Choice>
              <mc:Fallback>
                <p:oleObj name="Формула" r:id="rId6" imgW="190335" imgH="215713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3321050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428750" y="5572125"/>
            <a:ext cx="2714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28938" y="4143375"/>
            <a:ext cx="2500312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428750" y="4214813"/>
            <a:ext cx="1428750" cy="135731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4071938" y="4286250"/>
            <a:ext cx="1357312" cy="1214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2857501" y="4214812"/>
            <a:ext cx="1428750" cy="12858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214563" y="3857625"/>
            <a:ext cx="1571625" cy="150018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4714875" y="4071938"/>
            <a:ext cx="1428750" cy="1143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714750" y="3857625"/>
            <a:ext cx="2357438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214563" y="5357813"/>
            <a:ext cx="2714625" cy="1587"/>
          </a:xfrm>
          <a:prstGeom prst="line">
            <a:avLst/>
          </a:prstGeom>
          <a:ln w="381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2857500" y="3857625"/>
            <a:ext cx="928688" cy="3571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5357813" y="3929063"/>
            <a:ext cx="642937" cy="2857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4143375" y="5357813"/>
            <a:ext cx="714375" cy="2143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1500188" y="5357813"/>
            <a:ext cx="785812" cy="214312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2000250" y="4357688"/>
            <a:ext cx="1214438" cy="78581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214563" y="5357813"/>
            <a:ext cx="2000250" cy="21431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3143251" y="4500562"/>
            <a:ext cx="1714500" cy="428625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6200000" flipH="1">
            <a:off x="3536156" y="4036219"/>
            <a:ext cx="1500188" cy="11430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flipV="1">
            <a:off x="2286000" y="4857750"/>
            <a:ext cx="1714500" cy="50006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3000375" y="4214813"/>
            <a:ext cx="1928813" cy="11430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Дуга 99"/>
          <p:cNvSpPr/>
          <p:nvPr/>
        </p:nvSpPr>
        <p:spPr>
          <a:xfrm flipV="1">
            <a:off x="1643063" y="4929188"/>
            <a:ext cx="142875" cy="642937"/>
          </a:xfrm>
          <a:prstGeom prst="arc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1" name="Дуга 100"/>
          <p:cNvSpPr/>
          <p:nvPr/>
        </p:nvSpPr>
        <p:spPr>
          <a:xfrm>
            <a:off x="1928813" y="5429250"/>
            <a:ext cx="214312" cy="214313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Дуга 101"/>
          <p:cNvSpPr/>
          <p:nvPr/>
        </p:nvSpPr>
        <p:spPr>
          <a:xfrm rot="2079118">
            <a:off x="1585913" y="5126038"/>
            <a:ext cx="542925" cy="190500"/>
          </a:xfrm>
          <a:prstGeom prst="arc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7467600" cy="1143000"/>
          </a:xfrm>
        </p:spPr>
        <p:txBody>
          <a:bodyPr/>
          <a:lstStyle/>
          <a:p>
            <a:pPr eaLnBrk="1" hangingPunct="1"/>
            <a:r>
              <a:rPr lang="ru-RU" altLang="ru-RU" sz="3600" b="1" i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Решение задачи: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91513" cy="4983163"/>
          </a:xfrm>
        </p:spPr>
        <p:txBody>
          <a:bodyPr/>
          <a:lstStyle/>
          <a:p>
            <a:pPr marL="550863" indent="-514350" eaLnBrk="1" hangingPunct="1">
              <a:buFont typeface="Franklin Gothic Book"/>
              <a:buAutoNum type="arabicPeriod"/>
            </a:pPr>
            <a:r>
              <a:rPr lang="ru-RU" altLang="ru-RU" sz="2400" b="1" i="1" smtClean="0">
                <a:solidFill>
                  <a:srgbClr val="FFFF00"/>
                </a:solidFill>
              </a:rPr>
              <a:t>Докажем, что </a:t>
            </a:r>
            <a:r>
              <a:rPr lang="en-US" altLang="ru-RU" sz="2400" b="1" i="1" smtClean="0">
                <a:solidFill>
                  <a:srgbClr val="00B0F0"/>
                </a:solidFill>
              </a:rPr>
              <a:t>DO</a:t>
            </a:r>
            <a:r>
              <a:rPr lang="en-US" altLang="ru-RU" sz="2400" b="1" i="1" smtClean="0">
                <a:solidFill>
                  <a:srgbClr val="FFFF00"/>
                </a:solidFill>
              </a:rPr>
              <a:t>-</a:t>
            </a:r>
            <a:r>
              <a:rPr lang="ru-RU" altLang="ru-RU" sz="2400" b="1" i="1" smtClean="0">
                <a:solidFill>
                  <a:srgbClr val="FFFF00"/>
                </a:solidFill>
              </a:rPr>
              <a:t> искомое расстояние. </a:t>
            </a:r>
            <a:r>
              <a:rPr lang="en-US" altLang="ru-RU" sz="2400" b="1" i="1" smtClean="0">
                <a:solidFill>
                  <a:srgbClr val="00B0F0"/>
                </a:solidFill>
                <a:hlinkClick r:id="rId2" action="ppaction://hlinksldjump"/>
              </a:rPr>
              <a:t>ABCDA1B1C1D1</a:t>
            </a:r>
            <a:r>
              <a:rPr lang="en-US" altLang="ru-RU" sz="2400" b="1" i="1" smtClean="0">
                <a:solidFill>
                  <a:srgbClr val="FFFF00"/>
                </a:solidFill>
              </a:rPr>
              <a:t>-</a:t>
            </a:r>
            <a:r>
              <a:rPr lang="ru-RU" altLang="ru-RU" sz="2400" b="1" i="1" smtClean="0">
                <a:solidFill>
                  <a:srgbClr val="FFFF00"/>
                </a:solidFill>
              </a:rPr>
              <a:t>параллелепипед (все грани-параллелограммы).</a:t>
            </a:r>
          </a:p>
          <a:p>
            <a:pPr marL="550863" indent="-514350" eaLnBrk="1" hangingPunct="1">
              <a:buFont typeface="Wingdings 2" pitchFamily="18" charset="2"/>
              <a:buAutoNum type="arabicPeriod"/>
            </a:pPr>
            <a:r>
              <a:rPr lang="ru-RU" altLang="ru-RU" sz="2400" b="1" i="1" smtClean="0">
                <a:solidFill>
                  <a:srgbClr val="FFFF00"/>
                </a:solidFill>
              </a:rPr>
              <a:t>Рассмотрим  треугольники </a:t>
            </a:r>
            <a:r>
              <a:rPr lang="en-US" altLang="ru-RU" sz="2400" b="1" i="1" smtClean="0">
                <a:solidFill>
                  <a:srgbClr val="00B0F0"/>
                </a:solidFill>
                <a:hlinkClick r:id="rId2" action="ppaction://hlinksldjump"/>
              </a:rPr>
              <a:t>BAD, AA1D, AA1B</a:t>
            </a:r>
            <a:r>
              <a:rPr lang="ru-RU" altLang="ru-RU" sz="2400" b="1" i="1" smtClean="0">
                <a:solidFill>
                  <a:srgbClr val="00B0F0"/>
                </a:solidFill>
                <a:hlinkClick r:id="rId2" action="ppaction://hlinksldjump"/>
              </a:rPr>
              <a:t>.</a:t>
            </a:r>
            <a:r>
              <a:rPr lang="en-US" altLang="ru-RU" sz="2400" b="1" i="1" smtClean="0">
                <a:solidFill>
                  <a:srgbClr val="00B0F0"/>
                </a:solidFill>
                <a:hlinkClick r:id="rId2" action="ppaction://hlinksldjump"/>
              </a:rPr>
              <a:t> </a:t>
            </a:r>
            <a:r>
              <a:rPr lang="ru-RU" altLang="ru-RU" sz="2400" b="1" i="1" smtClean="0">
                <a:solidFill>
                  <a:srgbClr val="FFFF00"/>
                </a:solidFill>
              </a:rPr>
              <a:t>Они равносторонние. Значит,</a:t>
            </a:r>
          </a:p>
          <a:p>
            <a:pPr marL="550863" indent="-514350" eaLnBrk="1" hangingPunct="1">
              <a:buFont typeface="Wingdings 2" pitchFamily="18" charset="2"/>
              <a:buNone/>
            </a:pPr>
            <a:r>
              <a:rPr lang="ru-RU" altLang="ru-RU" sz="2400" b="1" i="1" smtClean="0">
                <a:solidFill>
                  <a:srgbClr val="FFFF00"/>
                </a:solidFill>
              </a:rPr>
              <a:t>     </a:t>
            </a:r>
            <a:r>
              <a:rPr lang="en-US" altLang="ru-RU" sz="2400" b="1" i="1" smtClean="0">
                <a:solidFill>
                  <a:srgbClr val="00B0F0"/>
                </a:solidFill>
              </a:rPr>
              <a:t>BD=DA1=BA1=</a:t>
            </a:r>
            <a:r>
              <a:rPr lang="ru-RU" altLang="ru-RU" sz="2400" b="1" i="1" smtClean="0">
                <a:solidFill>
                  <a:srgbClr val="00B0F0"/>
                </a:solidFill>
              </a:rPr>
              <a:t>2</a:t>
            </a:r>
            <a:r>
              <a:rPr lang="en-US" altLang="ru-RU" sz="2400" b="1" i="1" smtClean="0">
                <a:solidFill>
                  <a:srgbClr val="FFFF00"/>
                </a:solidFill>
              </a:rPr>
              <a:t>.</a:t>
            </a:r>
          </a:p>
          <a:p>
            <a:pPr marL="550863" indent="-514350" eaLnBrk="1" hangingPunct="1">
              <a:buFont typeface="Franklin Gothic Book"/>
              <a:buAutoNum type="arabicPeriod" startAt="3"/>
            </a:pPr>
            <a:r>
              <a:rPr lang="en-US" altLang="ru-RU" sz="2400" b="1" i="1" smtClean="0">
                <a:solidFill>
                  <a:srgbClr val="00B0F0"/>
                </a:solidFill>
                <a:hlinkClick r:id="rId2" action="ppaction://hlinksldjump"/>
              </a:rPr>
              <a:t>BA1D1C1</a:t>
            </a:r>
            <a:r>
              <a:rPr lang="en-US" altLang="ru-RU" sz="2400" b="1" i="1" smtClean="0">
                <a:solidFill>
                  <a:srgbClr val="FFFF00"/>
                </a:solidFill>
              </a:rPr>
              <a:t>-</a:t>
            </a:r>
            <a:r>
              <a:rPr lang="ru-RU" altLang="ru-RU" sz="2400" b="1" i="1" smtClean="0">
                <a:solidFill>
                  <a:srgbClr val="FFFF00"/>
                </a:solidFill>
              </a:rPr>
              <a:t>параллелограмм (ВС</a:t>
            </a:r>
            <a:r>
              <a:rPr lang="en-US" altLang="ru-RU" sz="2400" b="1" i="1" smtClean="0">
                <a:solidFill>
                  <a:srgbClr val="FFFF00"/>
                </a:solidFill>
              </a:rPr>
              <a:t>|| A1D1, BC=A1D1). </a:t>
            </a:r>
            <a:r>
              <a:rPr lang="en-US" altLang="ru-RU" sz="2400" b="1" i="1" smtClean="0">
                <a:solidFill>
                  <a:srgbClr val="00B0F0"/>
                </a:solidFill>
              </a:rPr>
              <a:t>BD1</a:t>
            </a:r>
            <a:r>
              <a:rPr lang="en-US" altLang="ru-RU" sz="2400" b="1" i="1" smtClean="0">
                <a:solidFill>
                  <a:srgbClr val="FFFF00"/>
                </a:solidFill>
              </a:rPr>
              <a:t>  </a:t>
            </a:r>
            <a:r>
              <a:rPr lang="ru-RU" altLang="ru-RU" sz="2400" b="1" i="1" smtClean="0">
                <a:solidFill>
                  <a:srgbClr val="FFFF00"/>
                </a:solidFill>
              </a:rPr>
              <a:t>и </a:t>
            </a:r>
            <a:r>
              <a:rPr lang="en-US" altLang="ru-RU" sz="2400" b="1" i="1" smtClean="0">
                <a:solidFill>
                  <a:srgbClr val="00B0F0"/>
                </a:solidFill>
              </a:rPr>
              <a:t>A1C</a:t>
            </a:r>
            <a:r>
              <a:rPr lang="ru-RU" altLang="ru-RU" sz="2400" b="1" i="1" smtClean="0">
                <a:solidFill>
                  <a:srgbClr val="FFFF00"/>
                </a:solidFill>
              </a:rPr>
              <a:t>-диагонали, точкой О делятся пополам.</a:t>
            </a:r>
          </a:p>
          <a:p>
            <a:pPr marL="550863" indent="-514350" eaLnBrk="1" hangingPunct="1">
              <a:buFont typeface="Wingdings 2" pitchFamily="18" charset="2"/>
              <a:buAutoNum type="arabicPeriod" startAt="3"/>
            </a:pPr>
            <a:r>
              <a:rPr lang="ru-RU" altLang="ru-RU" sz="2400" b="1" i="1" smtClean="0">
                <a:solidFill>
                  <a:srgbClr val="FFFF00"/>
                </a:solidFill>
              </a:rPr>
              <a:t> </a:t>
            </a:r>
            <a:r>
              <a:rPr lang="en-US" altLang="ru-RU" sz="2400" b="1" i="1" smtClean="0">
                <a:solidFill>
                  <a:srgbClr val="00B0F0"/>
                </a:solidFill>
                <a:hlinkClick r:id="rId2" action="ppaction://hlinksldjump"/>
              </a:rPr>
              <a:t>DO</a:t>
            </a:r>
            <a:r>
              <a:rPr lang="en-US" altLang="ru-RU" sz="2400" b="1" i="1" smtClean="0">
                <a:solidFill>
                  <a:srgbClr val="FFFF00"/>
                </a:solidFill>
              </a:rPr>
              <a:t>-</a:t>
            </a:r>
            <a:r>
              <a:rPr lang="ru-RU" altLang="ru-RU" sz="2400" b="1" i="1" smtClean="0">
                <a:solidFill>
                  <a:srgbClr val="FFFF00"/>
                </a:solidFill>
              </a:rPr>
              <a:t>медиана и высота в равнобедренных треугольниках </a:t>
            </a:r>
            <a:r>
              <a:rPr lang="en-US" altLang="ru-RU" sz="2400" b="1" i="1" smtClean="0">
                <a:solidFill>
                  <a:srgbClr val="FFFF00"/>
                </a:solidFill>
              </a:rPr>
              <a:t>CDA1 </a:t>
            </a:r>
            <a:r>
              <a:rPr lang="ru-RU" altLang="ru-RU" sz="2400" b="1" i="1" smtClean="0">
                <a:solidFill>
                  <a:srgbClr val="FFFF00"/>
                </a:solidFill>
              </a:rPr>
              <a:t>и </a:t>
            </a:r>
            <a:r>
              <a:rPr lang="en-US" altLang="ru-RU" sz="2400" b="1" i="1" smtClean="0">
                <a:solidFill>
                  <a:srgbClr val="FFFF00"/>
                </a:solidFill>
              </a:rPr>
              <a:t>BDD1</a:t>
            </a:r>
            <a:r>
              <a:rPr lang="ru-RU" altLang="ru-RU" sz="2400" b="1" i="1" smtClean="0">
                <a:solidFill>
                  <a:srgbClr val="FFFF00"/>
                </a:solidFill>
              </a:rPr>
              <a:t>. Значит </a:t>
            </a:r>
            <a:r>
              <a:rPr lang="en-US" altLang="ru-RU" sz="2400" b="1" i="1" smtClean="0">
                <a:solidFill>
                  <a:srgbClr val="FFFF00"/>
                </a:solidFill>
              </a:rPr>
              <a:t>DO</a:t>
            </a:r>
            <a:r>
              <a:rPr lang="ru-RU" altLang="ru-RU" sz="2400" b="1" i="1" smtClean="0">
                <a:sym typeface="Symbol" pitchFamily="18" charset="2"/>
              </a:rPr>
              <a:t> </a:t>
            </a:r>
            <a:r>
              <a:rPr lang="ru-RU" altLang="ru-RU" sz="2400" b="1" i="1" smtClean="0">
                <a:solidFill>
                  <a:srgbClr val="FFFF00"/>
                </a:solidFill>
                <a:sym typeface="Symbol" pitchFamily="18" charset="2"/>
              </a:rPr>
              <a:t></a:t>
            </a:r>
            <a:r>
              <a:rPr lang="en-US" altLang="ru-RU" sz="2400" b="1" i="1" smtClean="0">
                <a:solidFill>
                  <a:srgbClr val="FFFF00"/>
                </a:solidFill>
                <a:sym typeface="Symbol" pitchFamily="18" charset="2"/>
              </a:rPr>
              <a:t>A1C, BD1.</a:t>
            </a:r>
            <a:endParaRPr lang="ru-RU" altLang="ru-RU" sz="2400" b="1" i="1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765175"/>
            <a:ext cx="7467600" cy="592931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smtClean="0">
                <a:solidFill>
                  <a:srgbClr val="00B0F0"/>
                </a:solidFill>
              </a:rPr>
              <a:t>5.</a:t>
            </a:r>
            <a:r>
              <a:rPr lang="en-US" altLang="ru-RU" sz="2400" b="1" i="1" smtClean="0">
                <a:solidFill>
                  <a:srgbClr val="FFFF00"/>
                </a:solidFill>
              </a:rPr>
              <a:t> </a:t>
            </a:r>
            <a:r>
              <a:rPr lang="ru-RU" altLang="ru-RU" sz="2400" b="1" i="1" smtClean="0">
                <a:solidFill>
                  <a:srgbClr val="FFFF00"/>
                </a:solidFill>
              </a:rPr>
              <a:t>Длину </a:t>
            </a:r>
            <a:r>
              <a:rPr lang="en-US" altLang="ru-RU" sz="2400" b="1" i="1" smtClean="0">
                <a:solidFill>
                  <a:srgbClr val="00B0F0"/>
                </a:solidFill>
              </a:rPr>
              <a:t>DO</a:t>
            </a:r>
            <a:r>
              <a:rPr lang="en-US" altLang="ru-RU" sz="2400" b="1" i="1" smtClean="0">
                <a:solidFill>
                  <a:srgbClr val="FFFF00"/>
                </a:solidFill>
              </a:rPr>
              <a:t> </a:t>
            </a:r>
            <a:r>
              <a:rPr lang="ru-RU" altLang="ru-RU" sz="2400" b="1" i="1" smtClean="0">
                <a:solidFill>
                  <a:srgbClr val="FFFF00"/>
                </a:solidFill>
              </a:rPr>
              <a:t>находим из прямоугольного треугольника </a:t>
            </a:r>
            <a:r>
              <a:rPr lang="en-US" altLang="ru-RU" sz="2400" b="1" i="1" smtClean="0">
                <a:solidFill>
                  <a:srgbClr val="00B0F0"/>
                </a:solidFill>
                <a:hlinkClick r:id="rId3" action="ppaction://hlinksldjump"/>
              </a:rPr>
              <a:t>DOB</a:t>
            </a:r>
            <a:r>
              <a:rPr lang="ru-RU" altLang="ru-RU" sz="2400" b="1" i="1" smtClean="0">
                <a:solidFill>
                  <a:srgbClr val="FFFF00"/>
                </a:solidFill>
              </a:rPr>
              <a:t>, зная гипотенузу </a:t>
            </a:r>
            <a:r>
              <a:rPr lang="en-US" altLang="ru-RU" sz="2400" b="1" i="1" smtClean="0">
                <a:solidFill>
                  <a:srgbClr val="FFFF00"/>
                </a:solidFill>
              </a:rPr>
              <a:t>DB</a:t>
            </a:r>
            <a:r>
              <a:rPr lang="ru-RU" altLang="ru-RU" sz="2400" b="1" i="1" smtClean="0">
                <a:solidFill>
                  <a:srgbClr val="FFFF00"/>
                </a:solidFill>
              </a:rPr>
              <a:t> и катет </a:t>
            </a:r>
            <a:r>
              <a:rPr lang="en-US" altLang="ru-RU" sz="2400" b="1" i="1" smtClean="0">
                <a:solidFill>
                  <a:srgbClr val="FFFF00"/>
                </a:solidFill>
              </a:rPr>
              <a:t>BO. </a:t>
            </a:r>
            <a:r>
              <a:rPr lang="ru-RU" altLang="ru-RU" sz="2400" b="1" i="1" smtClean="0">
                <a:solidFill>
                  <a:srgbClr val="FFFF00"/>
                </a:solidFill>
              </a:rPr>
              <a:t>Находим </a:t>
            </a:r>
            <a:r>
              <a:rPr lang="ru-RU" altLang="ru-RU" sz="2400" b="1" i="1" smtClean="0">
                <a:solidFill>
                  <a:srgbClr val="00B0F0"/>
                </a:solidFill>
              </a:rPr>
              <a:t>ВО</a:t>
            </a:r>
            <a:r>
              <a:rPr lang="ru-RU" altLang="ru-RU" sz="2400" b="1" i="1" smtClean="0">
                <a:solidFill>
                  <a:srgbClr val="FFFF00"/>
                </a:solidFill>
              </a:rPr>
              <a:t> как радиус описанной окружности около квадрата </a:t>
            </a:r>
            <a:r>
              <a:rPr lang="en-US" altLang="ru-RU" sz="2400" b="1" i="1" smtClean="0">
                <a:solidFill>
                  <a:srgbClr val="00B0F0"/>
                </a:solidFill>
              </a:rPr>
              <a:t>BA1D1C </a:t>
            </a:r>
            <a:r>
              <a:rPr lang="ru-RU" altLang="ru-RU" sz="2400" b="1" i="1" smtClean="0">
                <a:solidFill>
                  <a:srgbClr val="FFFF00"/>
                </a:solidFill>
              </a:rPr>
              <a:t>:  </a:t>
            </a:r>
            <a:r>
              <a:rPr lang="ru-RU" altLang="ru-RU" sz="2400" b="1" i="1" smtClean="0">
                <a:solidFill>
                  <a:srgbClr val="00B0F0"/>
                </a:solidFill>
              </a:rPr>
              <a:t>2/√2  =√2 </a:t>
            </a:r>
            <a:r>
              <a:rPr lang="ru-RU" altLang="ru-RU" sz="2400" b="1" i="1" smtClean="0">
                <a:solidFill>
                  <a:srgbClr val="FFFF00"/>
                </a:solidFill>
              </a:rPr>
              <a:t>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ru-RU" sz="2400" b="1" i="1" smtClean="0">
                <a:solidFill>
                  <a:srgbClr val="00B0F0"/>
                </a:solidFill>
                <a:hlinkClick r:id="rId3" action="ppaction://hlinksldjump"/>
              </a:rPr>
              <a:t>BA1D1C</a:t>
            </a:r>
            <a:r>
              <a:rPr lang="en-US" altLang="ru-RU" sz="2400" b="1" i="1" smtClean="0">
                <a:solidFill>
                  <a:srgbClr val="FFFF00"/>
                </a:solidFill>
              </a:rPr>
              <a:t> –</a:t>
            </a:r>
            <a:r>
              <a:rPr lang="ru-RU" altLang="ru-RU" sz="2400" b="1" i="1" smtClean="0">
                <a:solidFill>
                  <a:srgbClr val="FFFF00"/>
                </a:solidFill>
              </a:rPr>
              <a:t>квадрат, так как равны как проекции наклонных отрезки </a:t>
            </a:r>
            <a:r>
              <a:rPr lang="en-US" altLang="ru-RU" sz="2400" b="1" i="1" smtClean="0">
                <a:solidFill>
                  <a:srgbClr val="FFFF00"/>
                </a:solidFill>
              </a:rPr>
              <a:t> </a:t>
            </a:r>
            <a:r>
              <a:rPr lang="en-US" altLang="ru-RU" sz="2400" b="1" i="1" smtClean="0">
                <a:solidFill>
                  <a:srgbClr val="00B0F0"/>
                </a:solidFill>
              </a:rPr>
              <a:t>DB,DD1,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ru-RU" sz="2400" b="1" i="1" smtClean="0">
                <a:solidFill>
                  <a:srgbClr val="00B0F0"/>
                </a:solidFill>
              </a:rPr>
              <a:t>DA1,DC 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smtClean="0">
                <a:solidFill>
                  <a:srgbClr val="00B0F0"/>
                </a:solidFill>
              </a:rPr>
              <a:t>6. </a:t>
            </a:r>
            <a:r>
              <a:rPr lang="ru-RU" altLang="ru-RU" sz="2400" b="1" i="1" smtClean="0">
                <a:solidFill>
                  <a:srgbClr val="FFFF00"/>
                </a:solidFill>
              </a:rPr>
              <a:t>В треугольнике </a:t>
            </a:r>
            <a:r>
              <a:rPr lang="en-US" altLang="ru-RU" sz="2400" b="1" i="1" smtClean="0">
                <a:solidFill>
                  <a:srgbClr val="00B0F0"/>
                </a:solidFill>
              </a:rPr>
              <a:t>DOB</a:t>
            </a:r>
            <a:r>
              <a:rPr lang="en-US" altLang="ru-RU" sz="2400" b="1" i="1" smtClean="0">
                <a:solidFill>
                  <a:srgbClr val="FFFF00"/>
                </a:solidFill>
              </a:rPr>
              <a:t>    </a:t>
            </a:r>
            <a:r>
              <a:rPr lang="en-US" altLang="ru-RU" sz="2400" b="1" i="1" smtClean="0">
                <a:solidFill>
                  <a:srgbClr val="00B0F0"/>
                </a:solidFill>
              </a:rPr>
              <a:t>DO</a:t>
            </a:r>
            <a:r>
              <a:rPr lang="en-US" altLang="ru-RU" sz="2400" b="1" i="1" smtClean="0">
                <a:solidFill>
                  <a:srgbClr val="FFFF00"/>
                </a:solidFill>
              </a:rPr>
              <a:t>=</a:t>
            </a:r>
            <a:r>
              <a:rPr lang="ru-RU" altLang="ru-RU" sz="2400" b="1" i="1" smtClean="0">
                <a:solidFill>
                  <a:srgbClr val="FFFF00"/>
                </a:solidFill>
              </a:rPr>
              <a:t>  √2</a:t>
            </a:r>
            <a:r>
              <a:rPr lang="en-US" altLang="ru-RU" sz="2400" b="1" i="1" smtClean="0">
                <a:solidFill>
                  <a:srgbClr val="FFFF00"/>
                </a:solidFill>
              </a:rPr>
              <a:t>  .</a:t>
            </a:r>
            <a:endParaRPr lang="ru-RU" altLang="ru-RU" sz="2400" b="1" i="1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ru-RU" sz="2400" b="1" i="1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400" b="1" i="1" smtClean="0">
                <a:solidFill>
                  <a:srgbClr val="00B0F0"/>
                </a:solidFill>
              </a:rPr>
              <a:t>Ответ: √2</a:t>
            </a:r>
            <a:r>
              <a:rPr lang="en-US" altLang="ru-RU" sz="2400" b="1" i="1" smtClean="0">
                <a:solidFill>
                  <a:srgbClr val="00B0F0"/>
                </a:solidFill>
              </a:rPr>
              <a:t> </a:t>
            </a:r>
            <a:r>
              <a:rPr lang="ru-RU" altLang="ru-RU" sz="2400" b="1" i="1" smtClean="0">
                <a:solidFill>
                  <a:srgbClr val="00B0F0"/>
                </a:solidFill>
              </a:rPr>
              <a:t>.</a:t>
            </a:r>
          </a:p>
        </p:txBody>
      </p:sp>
      <p:graphicFrame>
        <p:nvGraphicFramePr>
          <p:cNvPr id="35843" name="Объект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9" name="Формула" r:id="rId4" imgW="114151" imgH="215619" progId="Equation.3">
                  <p:embed/>
                </p:oleObj>
              </mc:Choice>
              <mc:Fallback>
                <p:oleObj name="Формула" r:id="rId4" imgW="114151" imgH="215619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4451350" y="3321050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0" name="Формула" r:id="rId6" imgW="241091" imgH="215713" progId="Equation.3">
                  <p:embed/>
                </p:oleObj>
              </mc:Choice>
              <mc:Fallback>
                <p:oleObj name="Формула" r:id="rId6" imgW="241091" imgH="21571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3321050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3203575" y="2279650"/>
            <a:ext cx="357188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884613" y="2278063"/>
            <a:ext cx="357187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729288" y="3933825"/>
            <a:ext cx="357187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362200" y="4799013"/>
            <a:ext cx="357188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rgbClr val="00B0F0"/>
                </a:solidFill>
                <a:latin typeface="+mn-lt"/>
              </a:rPr>
              <a:t>(Работа с тестом)</a:t>
            </a:r>
            <a:endParaRPr lang="ru-RU" sz="3200" b="1" i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b="1" dirty="0">
                <a:solidFill>
                  <a:srgbClr val="FFFF00"/>
                </a:solidFill>
              </a:rPr>
              <a:t>О</a:t>
            </a:r>
            <a:r>
              <a:rPr lang="ru-RU" sz="2800" b="1" dirty="0" smtClean="0">
                <a:solidFill>
                  <a:srgbClr val="FFFF00"/>
                </a:solidFill>
              </a:rPr>
              <a:t>твечая на вопросы тестовых заданий (</a:t>
            </a:r>
            <a:r>
              <a:rPr lang="ru-RU" sz="2800" b="1" dirty="0" smtClean="0">
                <a:solidFill>
                  <a:srgbClr val="00B0F0"/>
                </a:solidFill>
              </a:rPr>
              <a:t>два варианта</a:t>
            </a:r>
            <a:r>
              <a:rPr lang="ru-RU" sz="2800" b="1" dirty="0" smtClean="0">
                <a:solidFill>
                  <a:srgbClr val="FFFF00"/>
                </a:solidFill>
              </a:rPr>
              <a:t>),  установить </a:t>
            </a:r>
            <a:r>
              <a:rPr lang="ru-RU" sz="2800" b="1" dirty="0" smtClean="0">
                <a:solidFill>
                  <a:srgbClr val="00B0F0"/>
                </a:solidFill>
              </a:rPr>
              <a:t>истинность</a:t>
            </a:r>
            <a:r>
              <a:rPr lang="ru-RU" sz="2800" b="1" dirty="0" smtClean="0">
                <a:solidFill>
                  <a:srgbClr val="FFFF00"/>
                </a:solidFill>
              </a:rPr>
              <a:t> или </a:t>
            </a:r>
            <a:r>
              <a:rPr lang="ru-RU" sz="2800" b="1" dirty="0" smtClean="0">
                <a:solidFill>
                  <a:srgbClr val="00B0F0"/>
                </a:solidFill>
              </a:rPr>
              <a:t>ложность</a:t>
            </a:r>
            <a:r>
              <a:rPr lang="ru-RU" sz="2800" b="1" dirty="0" smtClean="0">
                <a:solidFill>
                  <a:srgbClr val="FFFF00"/>
                </a:solidFill>
              </a:rPr>
              <a:t> высказывания,  поставив  в  таблице соответственно 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</a:rPr>
              <a:t>знаки  </a:t>
            </a:r>
            <a:r>
              <a:rPr lang="ru-RU" sz="2800" b="1" dirty="0" smtClean="0">
                <a:solidFill>
                  <a:srgbClr val="00B0F0"/>
                </a:solidFill>
              </a:rPr>
              <a:t>«+»</a:t>
            </a:r>
            <a:r>
              <a:rPr lang="ru-RU" sz="2800" b="1" dirty="0" smtClean="0">
                <a:solidFill>
                  <a:srgbClr val="FFFF00"/>
                </a:solidFill>
              </a:rPr>
              <a:t> или</a:t>
            </a:r>
          </a:p>
          <a:p>
            <a:pPr marL="3657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smtClean="0">
                <a:solidFill>
                  <a:srgbClr val="00B0F0"/>
                </a:solidFill>
              </a:rPr>
              <a:t>«-»</a:t>
            </a:r>
            <a:r>
              <a:rPr lang="ru-RU" sz="2800" b="1" dirty="0" smtClean="0">
                <a:solidFill>
                  <a:srgbClr val="FFFF00"/>
                </a:solidFill>
              </a:rPr>
              <a:t>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>
                <a:solidFill>
                  <a:srgbClr val="FFFF00"/>
                </a:solidFill>
              </a:rPr>
              <a:t>П</a:t>
            </a:r>
            <a:r>
              <a:rPr lang="ru-RU" sz="2800" b="1" dirty="0" smtClean="0">
                <a:solidFill>
                  <a:srgbClr val="FFFF00"/>
                </a:solidFill>
              </a:rPr>
              <a:t>осле чего проверим ответы по ключу.  </a:t>
            </a:r>
          </a:p>
          <a:p>
            <a:pPr marL="3657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824537"/>
          </a:xfrm>
        </p:spPr>
        <p:txBody>
          <a:bodyPr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Верно ли, что </a:t>
            </a:r>
            <a:r>
              <a:rPr lang="ru-RU" dirty="0" smtClean="0"/>
              <a:t>две прямые, параллельные одной плоскости, перпендикулярны </a:t>
            </a:r>
            <a:r>
              <a:rPr lang="ru-RU" dirty="0" smtClean="0">
                <a:solidFill>
                  <a:srgbClr val="FFFF00"/>
                </a:solidFill>
              </a:rPr>
              <a:t>(две прямые, перпендикулярные к одной плоскости, параллельны)?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ru-RU" dirty="0" smtClean="0">
              <a:solidFill>
                <a:srgbClr val="FFFF0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Может ли </a:t>
            </a:r>
            <a:r>
              <a:rPr lang="ru-RU" dirty="0" smtClean="0"/>
              <a:t>прямая, перпендикулярная к плоскости, быть скрещивающейся с прямой, лежащей в этой плоскости </a:t>
            </a:r>
            <a:r>
              <a:rPr lang="ru-RU" dirty="0" smtClean="0">
                <a:solidFill>
                  <a:srgbClr val="FFFF00"/>
                </a:solidFill>
              </a:rPr>
              <a:t>(прямая, перпендикулярная к плоскости, быть параллельна прямой, лежащей в этой плоскости)?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ru-RU" dirty="0" smtClean="0">
              <a:solidFill>
                <a:srgbClr val="FFFF0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Верно ли, что прямая перпендикулярна к плоскости, если </a:t>
            </a:r>
            <a:r>
              <a:rPr lang="ru-RU" dirty="0" smtClean="0"/>
              <a:t>она перпендикулярна к двум прямым этой плоскости </a:t>
            </a:r>
            <a:r>
              <a:rPr lang="ru-RU" dirty="0" smtClean="0">
                <a:solidFill>
                  <a:srgbClr val="FFFF00"/>
                </a:solidFill>
              </a:rPr>
              <a:t>(она перпендикулярна к двум прямым, параллельным этой плоскости)?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324475"/>
          </a:xfrm>
        </p:spPr>
        <p:txBody>
          <a:bodyPr>
            <a:normAutofit/>
          </a:bodyPr>
          <a:lstStyle/>
          <a:p>
            <a:pPr marL="36000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00B0F0"/>
                </a:solidFill>
              </a:rPr>
              <a:t>4. </a:t>
            </a:r>
            <a:r>
              <a:rPr lang="ru-RU" sz="2800" b="1" dirty="0" smtClean="0">
                <a:solidFill>
                  <a:srgbClr val="FF0000"/>
                </a:solidFill>
              </a:rPr>
              <a:t> Могут </a:t>
            </a:r>
            <a:r>
              <a:rPr lang="ru-RU" sz="2800" b="1" dirty="0">
                <a:solidFill>
                  <a:srgbClr val="FF0000"/>
                </a:solidFill>
              </a:rPr>
              <a:t>ли </a:t>
            </a:r>
            <a:r>
              <a:rPr lang="ru-RU" sz="2800" dirty="0"/>
              <a:t>две скрещивающиеся прямые </a:t>
            </a:r>
            <a:r>
              <a:rPr lang="ru-RU" sz="2800" dirty="0" smtClean="0"/>
              <a:t>       быть </a:t>
            </a:r>
            <a:r>
              <a:rPr lang="ru-RU" sz="2800" dirty="0"/>
              <a:t>перпендикулярными к одной плоскости </a:t>
            </a:r>
            <a:r>
              <a:rPr lang="ru-RU" sz="2800" dirty="0" smtClean="0">
                <a:solidFill>
                  <a:srgbClr val="FFFF00"/>
                </a:solidFill>
              </a:rPr>
              <a:t>(две </a:t>
            </a:r>
            <a:r>
              <a:rPr lang="ru-RU" sz="2800" dirty="0">
                <a:solidFill>
                  <a:srgbClr val="FFFF00"/>
                </a:solidFill>
              </a:rPr>
              <a:t>пересекающиеся прямые быть перпендикулярными к одной плоскости</a:t>
            </a:r>
            <a:r>
              <a:rPr lang="ru-RU" sz="2800" dirty="0" smtClean="0">
                <a:solidFill>
                  <a:srgbClr val="FFFF00"/>
                </a:solidFill>
              </a:rPr>
              <a:t>)?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marL="36000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B0F0"/>
                </a:solidFill>
              </a:rPr>
              <a:t>5.  </a:t>
            </a:r>
            <a:r>
              <a:rPr lang="ru-RU" b="1" dirty="0" smtClean="0">
                <a:solidFill>
                  <a:srgbClr val="C00000"/>
                </a:solidFill>
              </a:rPr>
              <a:t>Верно ли, что </a:t>
            </a:r>
            <a:r>
              <a:rPr lang="ru-RU" dirty="0" smtClean="0"/>
              <a:t>любая из трех взаимно перпендикулярных прямых перпендикулярна к плоскости двух других прямых </a:t>
            </a:r>
            <a:r>
              <a:rPr lang="ru-RU" dirty="0" smtClean="0">
                <a:solidFill>
                  <a:srgbClr val="FFFF00"/>
                </a:solidFill>
              </a:rPr>
              <a:t>(две прямые в пространстве, перпендикулярные к третьей прямой, параллельны)?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213" y="692150"/>
            <a:ext cx="8229600" cy="14398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Критерии оценок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en-US" sz="2800" b="1" dirty="0"/>
              <a:t>5</a:t>
            </a:r>
            <a:r>
              <a:rPr lang="ru-RU" sz="2800" b="1" dirty="0" smtClean="0"/>
              <a:t> правильных ответов – </a:t>
            </a:r>
            <a:r>
              <a:rPr lang="ru-RU" sz="2800" b="1" dirty="0" smtClean="0">
                <a:solidFill>
                  <a:srgbClr val="FF0000"/>
                </a:solidFill>
              </a:rPr>
              <a:t>«</a:t>
            </a:r>
            <a:r>
              <a:rPr lang="ru-RU" sz="2800" b="1" dirty="0">
                <a:solidFill>
                  <a:srgbClr val="FF0000"/>
                </a:solidFill>
              </a:rPr>
              <a:t>5</a:t>
            </a:r>
            <a:r>
              <a:rPr lang="ru-RU" sz="2800" b="1" dirty="0" smtClean="0">
                <a:solidFill>
                  <a:srgbClr val="FF0000"/>
                </a:solidFill>
              </a:rPr>
              <a:t>»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en-US" sz="2800" b="1" dirty="0" smtClean="0"/>
              <a:t>4</a:t>
            </a:r>
            <a:r>
              <a:rPr lang="ru-RU" sz="2800" b="1" dirty="0" smtClean="0"/>
              <a:t> правильных ответа – «</a:t>
            </a:r>
            <a:r>
              <a:rPr lang="ru-RU" sz="2800" b="1" dirty="0" smtClean="0">
                <a:solidFill>
                  <a:srgbClr val="00B0F0"/>
                </a:solidFill>
              </a:rPr>
              <a:t>4</a:t>
            </a:r>
            <a:r>
              <a:rPr lang="ru-RU" sz="2800" b="1" dirty="0" smtClean="0"/>
              <a:t>»</a:t>
            </a:r>
            <a:br>
              <a:rPr lang="ru-RU" sz="2800" b="1" dirty="0" smtClean="0"/>
            </a:br>
            <a:r>
              <a:rPr lang="en-US" sz="2800" b="1" dirty="0" smtClean="0"/>
              <a:t>3</a:t>
            </a:r>
            <a:r>
              <a:rPr lang="ru-RU" sz="2800" b="1" dirty="0" smtClean="0"/>
              <a:t> правильных ответа – </a:t>
            </a:r>
            <a:r>
              <a:rPr lang="ru-RU" sz="2800" b="1" dirty="0" smtClean="0">
                <a:solidFill>
                  <a:srgbClr val="FFFF00"/>
                </a:solidFill>
              </a:rPr>
              <a:t>«</a:t>
            </a:r>
            <a:r>
              <a:rPr lang="en-US" sz="2800" b="1" dirty="0" smtClean="0">
                <a:solidFill>
                  <a:srgbClr val="FFFF00"/>
                </a:solidFill>
              </a:rPr>
              <a:t>3</a:t>
            </a:r>
            <a:r>
              <a:rPr lang="ru-RU" sz="2800" b="1" dirty="0" smtClean="0">
                <a:solidFill>
                  <a:srgbClr val="FFFF00"/>
                </a:solidFill>
              </a:rPr>
              <a:t>»</a:t>
            </a:r>
            <a:r>
              <a:rPr lang="en-US" sz="2800" b="1" dirty="0">
                <a:solidFill>
                  <a:srgbClr val="FFFF00"/>
                </a:solidFill>
              </a:rPr>
              <a:t/>
            </a:r>
            <a:br>
              <a:rPr lang="en-US" sz="2800" b="1" dirty="0">
                <a:solidFill>
                  <a:srgbClr val="FFFF00"/>
                </a:solidFill>
              </a:rPr>
            </a:br>
            <a:endParaRPr lang="ru-RU" sz="28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87450" y="2133600"/>
          <a:ext cx="5946775" cy="4119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361"/>
                <a:gridCol w="894776"/>
                <a:gridCol w="867251"/>
                <a:gridCol w="991129"/>
                <a:gridCol w="991129"/>
                <a:gridCol w="991129"/>
              </a:tblGrid>
              <a:tr h="904802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</a:tr>
              <a:tr h="1294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 </a:t>
                      </a:r>
                      <a:r>
                        <a:rPr lang="ru-RU" sz="1800" dirty="0" smtClean="0"/>
                        <a:t>вариант</a:t>
                      </a:r>
                      <a:endParaRPr lang="ru-RU" sz="18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+</a:t>
                      </a:r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endParaRPr lang="ru-RU" sz="18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endParaRPr lang="ru-RU" sz="18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+</a:t>
                      </a:r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</a:tr>
              <a:tr h="192017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II</a:t>
                      </a:r>
                      <a:r>
                        <a:rPr lang="ru-RU" sz="1800" dirty="0" smtClean="0"/>
                        <a:t> вариант</a:t>
                      </a:r>
                      <a:endParaRPr lang="ru-RU" sz="18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+</a:t>
                      </a:r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pPr algn="ctr"/>
                      <a:endParaRPr lang="ru-RU" sz="6000" dirty="0"/>
                    </a:p>
                  </a:txBody>
                  <a:tcPr marL="91433" marR="91433" marT="45696" marB="45696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</a:t>
            </a:r>
            <a:r>
              <a:rPr lang="ru-RU" sz="36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Подведение итогов</a:t>
            </a:r>
            <a:endParaRPr lang="ru-RU" sz="36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481513" cy="45259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altLang="ru-RU" b="1" i="1" smtClean="0">
                <a:solidFill>
                  <a:srgbClr val="FFFF00"/>
                </a:solidFill>
              </a:rPr>
              <a:t>Дано: </a:t>
            </a:r>
            <a:r>
              <a:rPr lang="en-US" altLang="ru-RU" b="1" i="1" smtClean="0">
                <a:solidFill>
                  <a:srgbClr val="FFFF00"/>
                </a:solidFill>
              </a:rPr>
              <a:t>AD</a:t>
            </a:r>
            <a:r>
              <a:rPr lang="ru-RU" altLang="ru-RU" b="1" i="1" smtClean="0">
                <a:solidFill>
                  <a:srgbClr val="FFFF00"/>
                </a:solidFill>
                <a:cs typeface="Times New Roman" pitchFamily="18" charset="0"/>
              </a:rPr>
              <a:t>┴ (АВС)</a:t>
            </a:r>
          </a:p>
          <a:p>
            <a:pPr eaLnBrk="1" hangingPunct="1">
              <a:buFont typeface="Wingdings 2" pitchFamily="18" charset="2"/>
              <a:buNone/>
            </a:pPr>
            <a:endParaRPr lang="ru-RU" altLang="ru-RU" b="1" i="1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altLang="ru-RU" b="1" i="1" smtClean="0">
                <a:solidFill>
                  <a:srgbClr val="FFFF00"/>
                </a:solidFill>
                <a:cs typeface="Times New Roman" pitchFamily="18" charset="0"/>
              </a:rPr>
              <a:t>Каково взаимное расположение прямых </a:t>
            </a:r>
            <a:r>
              <a:rPr lang="ru-RU" altLang="ru-RU" b="1" i="1" smtClean="0">
                <a:solidFill>
                  <a:srgbClr val="00B0F0"/>
                </a:solidFill>
                <a:cs typeface="Times New Roman" pitchFamily="18" charset="0"/>
              </a:rPr>
              <a:t>СВ</a:t>
            </a:r>
            <a:r>
              <a:rPr lang="ru-RU" altLang="ru-RU" b="1" i="1" smtClean="0">
                <a:solidFill>
                  <a:srgbClr val="FFFF00"/>
                </a:solidFill>
                <a:cs typeface="Times New Roman" pitchFamily="18" charset="0"/>
              </a:rPr>
              <a:t> и </a:t>
            </a:r>
            <a:r>
              <a:rPr lang="en-US" altLang="ru-RU" b="1" i="1" smtClean="0">
                <a:solidFill>
                  <a:srgbClr val="00B0F0"/>
                </a:solidFill>
                <a:cs typeface="Times New Roman" pitchFamily="18" charset="0"/>
              </a:rPr>
              <a:t>BD</a:t>
            </a:r>
            <a:r>
              <a:rPr lang="ru-RU" altLang="ru-RU" b="1" i="1" smtClean="0">
                <a:solidFill>
                  <a:srgbClr val="FFFF00"/>
                </a:solidFill>
                <a:cs typeface="Times New Roman" pitchFamily="18" charset="0"/>
              </a:rPr>
              <a:t> ?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b="1" i="1" smtClean="0">
                <a:solidFill>
                  <a:srgbClr val="FFFF00"/>
                </a:solidFill>
                <a:cs typeface="Times New Roman" pitchFamily="18" charset="0"/>
              </a:rPr>
              <a:t>Ответ обоснуйте.</a:t>
            </a:r>
          </a:p>
          <a:p>
            <a:pPr eaLnBrk="1" hangingPunct="1">
              <a:buFont typeface="Wingdings 2" pitchFamily="18" charset="2"/>
              <a:buNone/>
            </a:pPr>
            <a:endParaRPr lang="ru-RU" altLang="ru-RU" b="1" i="1" smtClean="0">
              <a:solidFill>
                <a:srgbClr val="FFFF00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1428750" y="2643188"/>
            <a:ext cx="2428875" cy="1000125"/>
          </a:xfrm>
          <a:prstGeom prst="rtTriangle">
            <a:avLst/>
          </a:prstGeom>
          <a:solidFill>
            <a:srgbClr val="FFFF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ый треугольник 5"/>
          <p:cNvSpPr/>
          <p:nvPr/>
        </p:nvSpPr>
        <p:spPr>
          <a:xfrm rot="19352841">
            <a:off x="1679575" y="2905125"/>
            <a:ext cx="1927225" cy="1476375"/>
          </a:xfrm>
          <a:prstGeom prst="rtTriangle">
            <a:avLst/>
          </a:prstGeom>
          <a:solidFill>
            <a:srgbClr val="00B0F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428750" y="3357563"/>
            <a:ext cx="2143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1498600" y="3500438"/>
            <a:ext cx="2873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8" name="TextBox 14"/>
          <p:cNvSpPr txBox="1">
            <a:spLocks noChangeArrowheads="1"/>
          </p:cNvSpPr>
          <p:nvPr/>
        </p:nvSpPr>
        <p:spPr bwMode="auto">
          <a:xfrm>
            <a:off x="1143000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/>
              <a:t>D</a:t>
            </a:r>
            <a:endParaRPr lang="ru-RU" altLang="ru-RU" sz="1800"/>
          </a:p>
        </p:txBody>
      </p:sp>
      <p:sp>
        <p:nvSpPr>
          <p:cNvPr id="40969" name="TextBox 15"/>
          <p:cNvSpPr txBox="1">
            <a:spLocks noChangeArrowheads="1"/>
          </p:cNvSpPr>
          <p:nvPr/>
        </p:nvSpPr>
        <p:spPr bwMode="auto">
          <a:xfrm>
            <a:off x="1071563" y="35004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/>
              <a:t>A</a:t>
            </a:r>
            <a:endParaRPr lang="ru-RU" altLang="ru-RU" sz="1800"/>
          </a:p>
        </p:txBody>
      </p:sp>
      <p:sp>
        <p:nvSpPr>
          <p:cNvPr id="40970" name="TextBox 16"/>
          <p:cNvSpPr txBox="1">
            <a:spLocks noChangeArrowheads="1"/>
          </p:cNvSpPr>
          <p:nvPr/>
        </p:nvSpPr>
        <p:spPr bwMode="auto">
          <a:xfrm>
            <a:off x="3857625" y="3500438"/>
            <a:ext cx="357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/>
              <a:t>B</a:t>
            </a:r>
            <a:endParaRPr lang="ru-RU" altLang="ru-RU" sz="1800"/>
          </a:p>
        </p:txBody>
      </p:sp>
      <p:sp>
        <p:nvSpPr>
          <p:cNvPr id="40971" name="TextBox 17"/>
          <p:cNvSpPr txBox="1">
            <a:spLocks noChangeArrowheads="1"/>
          </p:cNvSpPr>
          <p:nvPr/>
        </p:nvSpPr>
        <p:spPr bwMode="auto">
          <a:xfrm>
            <a:off x="2428875" y="4786313"/>
            <a:ext cx="357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/>
              <a:t>C</a:t>
            </a:r>
            <a:endParaRPr lang="ru-RU" altLang="ru-RU" sz="180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WordArt 5"/>
          <p:cNvSpPr>
            <a:spLocks noChangeArrowheads="1" noChangeShapeType="1" noTextEdit="1"/>
          </p:cNvSpPr>
          <p:nvPr/>
        </p:nvSpPr>
        <p:spPr bwMode="auto">
          <a:xfrm>
            <a:off x="1042988" y="442913"/>
            <a:ext cx="4724400" cy="584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solidFill>
                  <a:srgbClr val="00B0F0"/>
                </a:solidFill>
                <a:latin typeface="+mn-lt"/>
                <a:cs typeface="Times New Roman"/>
              </a:rPr>
              <a:t>Домашнее задание</a:t>
            </a: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468313" y="1027113"/>
            <a:ext cx="8469312" cy="508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2800" b="1" i="1" dirty="0">
              <a:solidFill>
                <a:srgbClr val="FFFF00"/>
              </a:solidFill>
              <a:latin typeface="+mn-lt"/>
              <a:cs typeface="+mn-cs"/>
            </a:endParaRPr>
          </a:p>
          <a:p>
            <a:pPr marL="514350" indent="-51435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2800" b="1" i="1" dirty="0">
              <a:solidFill>
                <a:srgbClr val="FFFF00"/>
              </a:solidFill>
              <a:latin typeface="+mn-lt"/>
              <a:cs typeface="+mn-cs"/>
            </a:endParaRPr>
          </a:p>
          <a:p>
            <a:pPr marL="514350" indent="-51435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143, </a:t>
            </a:r>
            <a:r>
              <a:rPr lang="ru-RU" sz="2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 (№144, №153 решены в учебнике, самостоятельно разобрать).</a:t>
            </a:r>
            <a:endParaRPr lang="ru-RU" sz="2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2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Ответить на вопросы </a:t>
            </a:r>
            <a:r>
              <a:rPr lang="ru-RU" sz="28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19, 20</a:t>
            </a:r>
            <a:r>
              <a:rPr lang="ru-RU" sz="2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Найти в Интернете другие способы доказательства теоремы о трех перпендикулярах.</a:t>
            </a:r>
            <a:endParaRPr lang="ru-RU" sz="2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задача: </a:t>
            </a:r>
            <a:r>
              <a:rPr lang="ru-RU" sz="28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(С2 из ЕГЭ 2014).</a:t>
            </a:r>
            <a:endParaRPr lang="ru-RU" sz="28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кубе </a:t>
            </a:r>
            <a:r>
              <a:rPr lang="en-US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ABCD</a:t>
            </a:r>
            <a:r>
              <a:rPr lang="ru-RU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A1B1C1D1 </a:t>
            </a:r>
            <a:r>
              <a:rPr lang="ru-RU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найдите угол между плоскостями </a:t>
            </a:r>
            <a:r>
              <a:rPr lang="en-US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AB1C </a:t>
            </a:r>
            <a:r>
              <a:rPr lang="ru-RU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и </a:t>
            </a:r>
            <a:r>
              <a:rPr lang="en-US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CB1D1</a:t>
            </a:r>
            <a:r>
              <a:rPr lang="ru-RU" sz="2800" b="1" i="1" dirty="0">
                <a:solidFill>
                  <a:srgbClr val="FFFF00"/>
                </a:solidFill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0066"/>
                </a:solidFill>
                <a:latin typeface="+mn-lt"/>
                <a:cs typeface="+mn-cs"/>
              </a:rPr>
              <a:t>                    </a:t>
            </a:r>
          </a:p>
          <a:p>
            <a:pPr marL="342900" indent="-34290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0066"/>
                </a:solidFill>
                <a:latin typeface="+mn-lt"/>
                <a:cs typeface="+mn-cs"/>
              </a:rPr>
              <a:t>                    </a:t>
            </a:r>
            <a:endParaRPr lang="en-US" dirty="0">
              <a:latin typeface="+mn-lt"/>
              <a:cs typeface="+mn-cs"/>
            </a:endParaRPr>
          </a:p>
        </p:txBody>
      </p:sp>
      <p:graphicFrame>
        <p:nvGraphicFramePr>
          <p:cNvPr id="41988" name="Объект 8"/>
          <p:cNvGraphicFramePr>
            <a:graphicFrameLocks noChangeAspect="1"/>
          </p:cNvGraphicFramePr>
          <p:nvPr/>
        </p:nvGraphicFramePr>
        <p:xfrm>
          <a:off x="4500563" y="2571750"/>
          <a:ext cx="4286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0" name="Формула" r:id="rId3" imgW="342751" imgH="279279" progId="Equation.3">
                  <p:embed/>
                </p:oleObj>
              </mc:Choice>
              <mc:Fallback>
                <p:oleObj name="Формула" r:id="rId3" imgW="342751" imgH="279279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571750"/>
                        <a:ext cx="428625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22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5"/>
          <p:cNvSpPr txBox="1">
            <a:spLocks noChangeArrowheads="1"/>
          </p:cNvSpPr>
          <p:nvPr/>
        </p:nvSpPr>
        <p:spPr bwMode="auto">
          <a:xfrm>
            <a:off x="2268538" y="2143125"/>
            <a:ext cx="374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M</a:t>
            </a:r>
            <a:endParaRPr lang="ru-RU" altLang="ru-RU" sz="2000" b="1"/>
          </a:p>
        </p:txBody>
      </p:sp>
      <p:sp>
        <p:nvSpPr>
          <p:cNvPr id="8195" name="TextBox 6"/>
          <p:cNvSpPr txBox="1">
            <a:spLocks noChangeArrowheads="1"/>
          </p:cNvSpPr>
          <p:nvPr/>
        </p:nvSpPr>
        <p:spPr bwMode="auto">
          <a:xfrm>
            <a:off x="5030788" y="4786313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D</a:t>
            </a:r>
            <a:endParaRPr lang="ru-RU" altLang="ru-RU" sz="2000" b="1"/>
          </a:p>
        </p:txBody>
      </p:sp>
      <p:sp>
        <p:nvSpPr>
          <p:cNvPr id="8196" name="TextBox 7"/>
          <p:cNvSpPr txBox="1">
            <a:spLocks noChangeArrowheads="1"/>
          </p:cNvSpPr>
          <p:nvPr/>
        </p:nvSpPr>
        <p:spPr bwMode="auto">
          <a:xfrm>
            <a:off x="5530850" y="3571875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C</a:t>
            </a:r>
            <a:endParaRPr lang="ru-RU" altLang="ru-RU" sz="2000" b="1"/>
          </a:p>
        </p:txBody>
      </p:sp>
      <p:sp>
        <p:nvSpPr>
          <p:cNvPr id="8197" name="TextBox 8"/>
          <p:cNvSpPr txBox="1">
            <a:spLocks noChangeArrowheads="1"/>
          </p:cNvSpPr>
          <p:nvPr/>
        </p:nvSpPr>
        <p:spPr bwMode="auto">
          <a:xfrm>
            <a:off x="1547813" y="4857750"/>
            <a:ext cx="360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A</a:t>
            </a:r>
            <a:endParaRPr lang="ru-RU" altLang="ru-RU" sz="2000" b="1"/>
          </a:p>
        </p:txBody>
      </p: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1908175" y="3630613"/>
            <a:ext cx="36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B</a:t>
            </a:r>
            <a:endParaRPr lang="ru-RU" altLang="ru-RU" sz="2000" b="1"/>
          </a:p>
        </p:txBody>
      </p:sp>
      <p:sp>
        <p:nvSpPr>
          <p:cNvPr id="12" name="TextBox 11"/>
          <p:cNvSpPr txBox="1"/>
          <p:nvPr/>
        </p:nvSpPr>
        <p:spPr>
          <a:xfrm>
            <a:off x="357188" y="285750"/>
            <a:ext cx="7380287" cy="1570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Задача 2:</a:t>
            </a:r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+mn-lt"/>
                <a:cs typeface="+mn-cs"/>
              </a:rPr>
              <a:t>ABCD 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 - параллелограмм, ВМ 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 (АВС), МС С</a:t>
            </a:r>
            <a:r>
              <a:rPr lang="en-US" sz="2400" b="1" dirty="0">
                <a:solidFill>
                  <a:srgbClr val="FFFF00"/>
                </a:solidFill>
                <a:latin typeface="+mn-lt"/>
                <a:cs typeface="+mn-cs"/>
              </a:rPr>
              <a:t>D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.</a:t>
            </a:r>
            <a:endParaRPr lang="en-US" sz="2400" b="1" dirty="0"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 Определите вид параллелограмма АВС</a:t>
            </a:r>
            <a:r>
              <a:rPr lang="en-US" sz="2400" b="1" dirty="0">
                <a:solidFill>
                  <a:srgbClr val="FFFF00"/>
                </a:solidFill>
                <a:latin typeface="+mn-lt"/>
                <a:cs typeface="+mn-cs"/>
              </a:rPr>
              <a:t>D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" name="Параллелограмм 10"/>
          <p:cNvSpPr/>
          <p:nvPr/>
        </p:nvSpPr>
        <p:spPr>
          <a:xfrm>
            <a:off x="1763713" y="3830638"/>
            <a:ext cx="3743325" cy="1098550"/>
          </a:xfrm>
          <a:prstGeom prst="parallelogram">
            <a:avLst>
              <a:gd name="adj" fmla="val 51104"/>
            </a:avLst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2268538" y="2486025"/>
            <a:ext cx="3238500" cy="1382713"/>
          </a:xfrm>
          <a:custGeom>
            <a:avLst/>
            <a:gdLst>
              <a:gd name="connsiteX0" fmla="*/ 33454 w 2007220"/>
              <a:gd name="connsiteY0" fmla="*/ 1382751 h 1382751"/>
              <a:gd name="connsiteX1" fmla="*/ 0 w 2007220"/>
              <a:gd name="connsiteY1" fmla="*/ 0 h 1382751"/>
              <a:gd name="connsiteX2" fmla="*/ 2007220 w 2007220"/>
              <a:gd name="connsiteY2" fmla="*/ 1371600 h 138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7220" h="1382751">
                <a:moveTo>
                  <a:pt x="33454" y="1382751"/>
                </a:moveTo>
                <a:lnTo>
                  <a:pt x="0" y="0"/>
                </a:lnTo>
                <a:lnTo>
                  <a:pt x="2007220" y="1371600"/>
                </a:lnTo>
              </a:path>
            </a:pathLst>
          </a:custGeom>
          <a:solidFill>
            <a:srgbClr val="FFFF00"/>
          </a:solidFill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85750"/>
            <a:ext cx="8464550" cy="6572250"/>
          </a:xfrm>
        </p:spPr>
        <p:txBody>
          <a:bodyPr>
            <a:normAutofit lnSpcReduction="10000"/>
          </a:bodyPr>
          <a:lstStyle/>
          <a:p>
            <a:pPr marL="3657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/>
              <a:t>              </a:t>
            </a:r>
            <a:r>
              <a:rPr lang="ru-RU" b="1" i="1" dirty="0" smtClean="0">
                <a:solidFill>
                  <a:srgbClr val="00B0F0"/>
                </a:solidFill>
              </a:rPr>
              <a:t>Источники:</a:t>
            </a:r>
          </a:p>
          <a:p>
            <a:pPr marL="3657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</a:rPr>
              <a:t>   </a:t>
            </a:r>
            <a:r>
              <a:rPr lang="ru-RU" sz="2400" b="1" i="1" dirty="0" smtClean="0">
                <a:solidFill>
                  <a:srgbClr val="00B0F0"/>
                </a:solidFill>
              </a:rPr>
              <a:t>Литература:</a:t>
            </a:r>
          </a:p>
          <a:p>
            <a:pPr marL="493776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i="1" dirty="0" smtClean="0">
                <a:solidFill>
                  <a:srgbClr val="FFFF00"/>
                </a:solidFill>
              </a:rPr>
              <a:t>     </a:t>
            </a:r>
            <a:r>
              <a:rPr lang="ru-RU" sz="2400" b="1" i="1" dirty="0" smtClean="0">
                <a:solidFill>
                  <a:srgbClr val="00B0F0"/>
                </a:solidFill>
              </a:rPr>
              <a:t>Учебник Геометрия</a:t>
            </a:r>
            <a:r>
              <a:rPr lang="ru-RU" sz="2400" b="1" i="1" dirty="0" smtClean="0">
                <a:solidFill>
                  <a:srgbClr val="FFFF00"/>
                </a:solidFill>
              </a:rPr>
              <a:t> </a:t>
            </a:r>
            <a:r>
              <a:rPr lang="ru-RU" sz="2400" b="1" i="1" dirty="0">
                <a:solidFill>
                  <a:srgbClr val="FFFF00"/>
                </a:solidFill>
              </a:rPr>
              <a:t>10-11, Л.С. Атанасян;  В.Ф.Бутузов, Просвещение, Москва.2009</a:t>
            </a:r>
            <a:r>
              <a:rPr lang="ru-RU" sz="2400" b="1" i="1" dirty="0" smtClean="0">
                <a:solidFill>
                  <a:srgbClr val="FFFF00"/>
                </a:solidFill>
              </a:rPr>
              <a:t>;</a:t>
            </a:r>
          </a:p>
          <a:p>
            <a:pPr marL="493776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i="1" dirty="0" smtClean="0">
                <a:solidFill>
                  <a:srgbClr val="00B0F0"/>
                </a:solidFill>
              </a:rPr>
              <a:t>Поурочные разработки по геометрии </a:t>
            </a:r>
            <a:r>
              <a:rPr lang="ru-RU" sz="2400" b="1" i="1" dirty="0" smtClean="0">
                <a:solidFill>
                  <a:srgbClr val="FFFF00"/>
                </a:solidFill>
              </a:rPr>
              <a:t>10-11,В.А.Яровенко, Москва, Вако,20</a:t>
            </a:r>
            <a:r>
              <a:rPr lang="en-US" sz="2400" b="1" i="1" dirty="0" smtClean="0">
                <a:solidFill>
                  <a:srgbClr val="FFFF00"/>
                </a:solidFill>
              </a:rPr>
              <a:t>10</a:t>
            </a:r>
            <a:r>
              <a:rPr lang="ru-RU" sz="2400" b="1" i="1" dirty="0" smtClean="0">
                <a:solidFill>
                  <a:srgbClr val="FFFF00"/>
                </a:solidFill>
              </a:rPr>
              <a:t>.</a:t>
            </a:r>
            <a:endParaRPr lang="ru-RU" sz="2400" dirty="0" smtClean="0">
              <a:solidFill>
                <a:srgbClr val="FFFF00"/>
              </a:solidFill>
            </a:endParaRPr>
          </a:p>
          <a:p>
            <a:pPr marL="493776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i="1" dirty="0" smtClean="0">
                <a:solidFill>
                  <a:srgbClr val="FFFF00"/>
                </a:solidFill>
              </a:rPr>
              <a:t> </a:t>
            </a:r>
            <a:r>
              <a:rPr lang="ru-RU" sz="2400" b="1" i="1" dirty="0" smtClean="0">
                <a:solidFill>
                  <a:srgbClr val="00B0F0"/>
                </a:solidFill>
              </a:rPr>
              <a:t>Рабочие программы по учебнику </a:t>
            </a:r>
            <a:r>
              <a:rPr lang="ru-RU" sz="2400" b="1" i="1" dirty="0" smtClean="0">
                <a:solidFill>
                  <a:srgbClr val="FFFF00"/>
                </a:solidFill>
              </a:rPr>
              <a:t>Л.С.Атанасяна.  Геометрия 10-11 классы.(Базовый уровень.</a:t>
            </a:r>
            <a:r>
              <a:rPr lang="en-US" sz="2400" b="1" i="1" dirty="0" smtClean="0">
                <a:solidFill>
                  <a:srgbClr val="FFFF00"/>
                </a:solidFill>
              </a:rPr>
              <a:t> </a:t>
            </a:r>
            <a:r>
              <a:rPr lang="ru-RU" sz="2400" b="1" i="1" dirty="0" smtClean="0">
                <a:solidFill>
                  <a:srgbClr val="FFFF00"/>
                </a:solidFill>
              </a:rPr>
              <a:t>Дифференцированный подход), Н.А. Ким,Волгоград,Учитель,2012.</a:t>
            </a:r>
            <a:endParaRPr lang="ru-RU" sz="2400" dirty="0" smtClean="0">
              <a:solidFill>
                <a:srgbClr val="FFFF00"/>
              </a:solidFill>
            </a:endParaRPr>
          </a:p>
          <a:p>
            <a:pPr marL="493776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i="1" dirty="0" smtClean="0">
                <a:solidFill>
                  <a:srgbClr val="00B0F0"/>
                </a:solidFill>
              </a:rPr>
              <a:t>Интернет ресурс</a:t>
            </a:r>
            <a:r>
              <a:rPr lang="ru-RU" sz="2400" b="1" i="1" dirty="0">
                <a:solidFill>
                  <a:srgbClr val="00B0F0"/>
                </a:solidFill>
              </a:rPr>
              <a:t>ы</a:t>
            </a:r>
            <a:r>
              <a:rPr lang="ru-RU" sz="2400" b="1" i="1" dirty="0" smtClean="0">
                <a:solidFill>
                  <a:srgbClr val="FFFF00"/>
                </a:solidFill>
              </a:rPr>
              <a:t>: сайт</a:t>
            </a:r>
            <a:r>
              <a:rPr lang="en-US" sz="2400" b="1" i="1" u="sng" dirty="0" smtClean="0">
                <a:solidFill>
                  <a:srgbClr val="FFFF00"/>
                </a:solidFill>
              </a:rPr>
              <a:t> http</a:t>
            </a:r>
            <a:r>
              <a:rPr lang="ru-RU" sz="2400" b="1" i="1" u="sng" dirty="0" smtClean="0">
                <a:solidFill>
                  <a:srgbClr val="FFFF00"/>
                </a:solidFill>
              </a:rPr>
              <a:t>://</a:t>
            </a:r>
            <a:r>
              <a:rPr lang="en-US" sz="2400" b="1" i="1" u="sng" dirty="0" err="1" smtClean="0">
                <a:solidFill>
                  <a:srgbClr val="FFFF00"/>
                </a:solidFill>
              </a:rPr>
              <a:t>uztest</a:t>
            </a:r>
            <a:r>
              <a:rPr lang="ru-RU" sz="2400" b="1" i="1" u="sng" dirty="0" smtClean="0">
                <a:solidFill>
                  <a:srgbClr val="FFFF00"/>
                </a:solidFill>
              </a:rPr>
              <a:t>.</a:t>
            </a:r>
            <a:r>
              <a:rPr lang="en-US" sz="2400" b="1" i="1" u="sng" dirty="0" err="1" smtClean="0">
                <a:solidFill>
                  <a:srgbClr val="FFFF00"/>
                </a:solidFill>
              </a:rPr>
              <a:t>ru</a:t>
            </a:r>
            <a:r>
              <a:rPr lang="en-US" sz="2400" b="1" i="1" dirty="0" smtClean="0">
                <a:solidFill>
                  <a:srgbClr val="FFFF00"/>
                </a:solidFill>
              </a:rPr>
              <a:t> </a:t>
            </a:r>
            <a:r>
              <a:rPr lang="en-US" sz="2400" b="1" i="1" dirty="0">
                <a:solidFill>
                  <a:srgbClr val="FFFF00"/>
                </a:solidFill>
                <a:hlinkClick r:id="rId2"/>
              </a:rPr>
              <a:t>http://</a:t>
            </a:r>
            <a:r>
              <a:rPr lang="en-US" sz="2400" b="1" i="1" dirty="0" smtClean="0">
                <a:solidFill>
                  <a:srgbClr val="FFFF00"/>
                </a:solidFill>
                <a:hlinkClick r:id="rId2"/>
              </a:rPr>
              <a:t>www.gdz.name</a:t>
            </a:r>
            <a:r>
              <a:rPr lang="en-US" sz="2400" b="1" i="1" dirty="0">
                <a:solidFill>
                  <a:srgbClr val="00B0F0"/>
                </a:solidFill>
              </a:rPr>
              <a:t>/</a:t>
            </a:r>
            <a:endParaRPr lang="ru-RU" sz="2400" b="1" i="1" dirty="0" smtClean="0">
              <a:solidFill>
                <a:srgbClr val="00B0F0"/>
              </a:solidFill>
            </a:endParaRPr>
          </a:p>
          <a:p>
            <a:pPr marL="493776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i="1" dirty="0" smtClean="0">
                <a:solidFill>
                  <a:srgbClr val="00B0F0"/>
                </a:solidFill>
              </a:rPr>
              <a:t>Как сделать презентацию к уроку?</a:t>
            </a:r>
            <a:r>
              <a:rPr lang="ru-RU" sz="2400" b="1" i="1" dirty="0" smtClean="0">
                <a:solidFill>
                  <a:srgbClr val="FFFF00"/>
                </a:solidFill>
              </a:rPr>
              <a:t>, С.Л.Островский, Д.Ю. Усенков, Фестиваль педагогических идей «Открытый урок», Первое сентября,2012.</a:t>
            </a:r>
            <a:endParaRPr lang="en-US" sz="2400" b="1" i="1" dirty="0" smtClean="0">
              <a:solidFill>
                <a:srgbClr val="FFFF00"/>
              </a:solidFill>
            </a:endParaRPr>
          </a:p>
          <a:p>
            <a:pPr marL="36576" indent="0" eaLnBrk="1" fontAlgn="auto" hangingPunct="1">
              <a:spcAft>
                <a:spcPts val="0"/>
              </a:spcAft>
              <a:buNone/>
              <a:defRPr/>
            </a:pPr>
            <a:endParaRPr lang="ru-RU" sz="24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7467600" cy="1143000"/>
          </a:xfrm>
        </p:spPr>
        <p:txBody>
          <a:bodyPr/>
          <a:lstStyle/>
          <a:p>
            <a:pPr eaLnBrk="1" hangingPunct="1"/>
            <a:r>
              <a:rPr lang="ru-RU" altLang="ru-RU" sz="3600" b="1" i="1" smtClean="0">
                <a:solidFill>
                  <a:srgbClr val="00B0F0"/>
                </a:solidFill>
              </a:rPr>
              <a:t/>
            </a:r>
            <a:br>
              <a:rPr lang="ru-RU" altLang="ru-RU" sz="3600" b="1" i="1" smtClean="0">
                <a:solidFill>
                  <a:srgbClr val="00B0F0"/>
                </a:solidFill>
              </a:rPr>
            </a:br>
            <a:r>
              <a:rPr lang="ru-RU" altLang="ru-RU" sz="3600" b="1" i="1" smtClean="0">
                <a:solidFill>
                  <a:srgbClr val="00B0F0"/>
                </a:solidFill>
              </a:rPr>
              <a:t/>
            </a:r>
            <a:br>
              <a:rPr lang="ru-RU" altLang="ru-RU" sz="3600" b="1" i="1" smtClean="0">
                <a:solidFill>
                  <a:srgbClr val="00B0F0"/>
                </a:solidFill>
              </a:rPr>
            </a:br>
            <a:r>
              <a:rPr lang="ru-RU" altLang="ru-RU" sz="3600" b="1" i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Какое взаимное расположение прямых и плоскостей вы рассматривали в этих задачах?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2060575"/>
            <a:ext cx="7529512" cy="2592388"/>
          </a:xfrm>
        </p:spPr>
        <p:txBody>
          <a:bodyPr/>
          <a:lstStyle/>
          <a:p>
            <a:pPr marL="36512" indent="0" eaLnBrk="1" hangingPunct="1">
              <a:buFont typeface="Wingdings 2" pitchFamily="18" charset="2"/>
              <a:buNone/>
              <a:defRPr/>
            </a:pPr>
            <a:endParaRPr lang="ru-RU" altLang="ru-RU" i="1" dirty="0" smtClean="0">
              <a:solidFill>
                <a:srgbClr val="FFFF00"/>
              </a:solidFill>
            </a:endParaRPr>
          </a:p>
          <a:p>
            <a:pPr marL="36512" indent="0" eaLnBrk="1" hangingPunct="1">
              <a:buFont typeface="Wingdings 2" pitchFamily="18" charset="2"/>
              <a:buNone/>
              <a:defRPr/>
            </a:pPr>
            <a:endParaRPr lang="ru-RU" altLang="ru-RU" i="1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ru-RU" altLang="ru-RU" i="1" dirty="0" smtClean="0">
                <a:solidFill>
                  <a:srgbClr val="FFFF00"/>
                </a:solidFill>
              </a:rPr>
              <a:t>Перпендикулярность прямых. </a:t>
            </a:r>
          </a:p>
          <a:p>
            <a:pPr eaLnBrk="1" hangingPunct="1">
              <a:defRPr/>
            </a:pPr>
            <a:endParaRPr lang="ru-RU" altLang="ru-RU" i="1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ru-RU" altLang="ru-RU" i="1" dirty="0" smtClean="0">
                <a:solidFill>
                  <a:srgbClr val="FF0000"/>
                </a:solidFill>
              </a:rPr>
              <a:t>Перпендикулярность прямой и плоскости.                                             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748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вот задачу следующего типа так просто не решить.</a:t>
            </a:r>
            <a:br>
              <a:rPr lang="ru-RU" sz="3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Нужно познакомиться с новым понятием…</a:t>
            </a:r>
            <a:endParaRPr lang="ru-RU" sz="36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2636838"/>
            <a:ext cx="7600950" cy="3489325"/>
          </a:xfrm>
        </p:spPr>
        <p:txBody>
          <a:bodyPr>
            <a:normAutofit fontScale="92500"/>
          </a:bodyPr>
          <a:lstStyle/>
          <a:p>
            <a:pPr marL="36576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00B0F0"/>
                </a:solidFill>
              </a:rPr>
              <a:t>  </a:t>
            </a:r>
            <a:r>
              <a:rPr lang="ru-RU" b="1" i="1" dirty="0" smtClean="0">
                <a:solidFill>
                  <a:srgbClr val="00B0F0"/>
                </a:solidFill>
              </a:rPr>
              <a:t>ТРИ ПЕРПЕНДИКУЛЯРА</a:t>
            </a:r>
            <a:r>
              <a:rPr lang="ru-RU" b="1" dirty="0" smtClean="0">
                <a:solidFill>
                  <a:srgbClr val="00B0F0"/>
                </a:solidFill>
              </a:rPr>
              <a:t>…</a:t>
            </a:r>
          </a:p>
          <a:p>
            <a:pPr marL="36576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   </a:t>
            </a:r>
            <a:r>
              <a:rPr lang="ru-RU" b="1" i="1" dirty="0" smtClean="0">
                <a:solidFill>
                  <a:srgbClr val="FF0000"/>
                </a:solidFill>
              </a:rPr>
              <a:t>ТРИ ПЕРПЕНДИКУЛЯРНЫЕ ПРЯМЫЕ…</a:t>
            </a:r>
          </a:p>
          <a:p>
            <a:pPr marL="36576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FFFF00"/>
                </a:solidFill>
              </a:rPr>
              <a:t>  </a:t>
            </a:r>
            <a:r>
              <a:rPr lang="ru-RU" b="1" i="1" dirty="0" smtClean="0">
                <a:solidFill>
                  <a:srgbClr val="FFFF00"/>
                </a:solidFill>
              </a:rPr>
              <a:t>Как их увидеть среди окружающей нас обстановки?</a:t>
            </a:r>
          </a:p>
          <a:p>
            <a:pPr marL="36576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  </a:t>
            </a:r>
            <a:r>
              <a:rPr lang="ru-RU" b="1" i="1" dirty="0" smtClean="0">
                <a:solidFill>
                  <a:srgbClr val="FF0000"/>
                </a:solidFill>
              </a:rPr>
              <a:t>Нам поможет новая тема: </a:t>
            </a:r>
            <a:r>
              <a:rPr lang="ru-RU" b="1" i="1" dirty="0" smtClean="0">
                <a:solidFill>
                  <a:srgbClr val="00B0F0"/>
                </a:solidFill>
              </a:rPr>
              <a:t>«Расстояние от точки до плоскости. Теорема о трех перпендикулярах»</a:t>
            </a:r>
            <a:r>
              <a:rPr lang="ru-RU" b="1" i="1" dirty="0">
                <a:solidFill>
                  <a:srgbClr val="00B0F0"/>
                </a:solidFill>
              </a:rPr>
              <a:t>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158" y="0"/>
            <a:ext cx="7467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+mn-lt"/>
              </a:rPr>
              <a:t>Задача№145</a:t>
            </a:r>
            <a:endParaRPr lang="ru-RU" sz="3200" dirty="0">
              <a:solidFill>
                <a:srgbClr val="00B0F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62136" y="1052736"/>
                <a:ext cx="7467600" cy="5184576"/>
              </a:xfrm>
            </p:spPr>
            <p:txBody>
              <a:bodyPr/>
              <a:lstStyle/>
              <a:p>
                <a:r>
                  <a:rPr lang="ru-RU" dirty="0" smtClean="0">
                    <a:solidFill>
                      <a:srgbClr val="FFFF00"/>
                    </a:solidFill>
                  </a:rPr>
                  <a:t>Дано: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∆АВС</m:t>
                    </m:r>
                  </m:oMath>
                </a14:m>
                <a:r>
                  <a:rPr lang="ru-RU" dirty="0">
                    <a:solidFill>
                      <a:srgbClr val="FFFF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&lt;С </m:t>
                    </m:r>
                  </m:oMath>
                </a14:m>
                <a:r>
                  <a:rPr lang="ru-RU" dirty="0">
                    <a:solidFill>
                      <a:srgbClr val="FFFF00"/>
                    </a:solidFill>
                  </a:rPr>
                  <a:t>= 90º, </a:t>
                </a:r>
                <a:r>
                  <a:rPr lang="en-US" dirty="0">
                    <a:solidFill>
                      <a:srgbClr val="FFFF00"/>
                    </a:solidFill>
                  </a:rPr>
                  <a:t>AD </a:t>
                </a:r>
                <a:r>
                  <a:rPr lang="ru-RU" dirty="0">
                    <a:solidFill>
                      <a:srgbClr val="FFFF00"/>
                    </a:solidFill>
                  </a:rPr>
                  <a:t>┴ (АВС).</a:t>
                </a:r>
              </a:p>
              <a:p>
                <a:r>
                  <a:rPr lang="ru-RU" dirty="0">
                    <a:solidFill>
                      <a:srgbClr val="FFFF00"/>
                    </a:solidFill>
                  </a:rPr>
                  <a:t>Доказать: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FFFF00"/>
                        </a:solidFill>
                        <a:latin typeface="Cambria Math"/>
                      </a:rPr>
                      <m:t>∆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CBD – </a:t>
                </a:r>
                <a:r>
                  <a:rPr lang="ru-RU" dirty="0">
                    <a:solidFill>
                      <a:srgbClr val="FFFF00"/>
                    </a:solidFill>
                  </a:rPr>
                  <a:t>прямоугольный.</a:t>
                </a:r>
              </a:p>
              <a:p>
                <a:pPr marL="36576" indent="0">
                  <a:buNone/>
                </a:pPr>
                <a:r>
                  <a:rPr lang="ru-RU" dirty="0" smtClean="0"/>
                  <a:t>    </a:t>
                </a:r>
                <a:r>
                  <a:rPr lang="en-US" dirty="0" smtClean="0"/>
                  <a:t>     D                                           </a:t>
                </a:r>
              </a:p>
              <a:p>
                <a:pPr marL="36576" indent="0">
                  <a:buNone/>
                </a:pPr>
                <a:endParaRPr lang="en-US" dirty="0" smtClean="0"/>
              </a:p>
              <a:p>
                <a:pPr marL="36576" indent="0">
                  <a:buNone/>
                </a:pPr>
                <a:endParaRPr lang="en-US" dirty="0" smtClean="0"/>
              </a:p>
              <a:p>
                <a:pPr marL="36576" indent="0">
                  <a:buNone/>
                </a:pPr>
                <a:r>
                  <a:rPr lang="en-US" dirty="0" smtClean="0"/>
                  <a:t>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A                                           B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         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                          C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136" y="1052736"/>
                <a:ext cx="7467600" cy="5184576"/>
              </a:xfrm>
              <a:blipFill rotWithShape="1">
                <a:blip r:embed="rId2"/>
                <a:stretch>
                  <a:fillRect l="-408" t="-1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1403648" y="4365104"/>
            <a:ext cx="2592288" cy="100811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95936" y="4581128"/>
            <a:ext cx="1872208" cy="7920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403648" y="2780928"/>
            <a:ext cx="0" cy="1584176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403648" y="2780928"/>
            <a:ext cx="2592288" cy="25922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403648" y="2780928"/>
            <a:ext cx="4464496" cy="18002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403648" y="4365104"/>
            <a:ext cx="4464496" cy="21602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3635896" y="5102357"/>
            <a:ext cx="558062" cy="126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4193958" y="5102357"/>
            <a:ext cx="153017" cy="1260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412246" y="4077072"/>
            <a:ext cx="39604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1673255" y="4221088"/>
            <a:ext cx="3886" cy="2520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403648" y="4077072"/>
            <a:ext cx="273492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798405" y="4077072"/>
            <a:ext cx="9885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51940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80645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3600" b="1" i="1" dirty="0" smtClean="0">
                <a:solidFill>
                  <a:srgbClr val="00B0F0"/>
                </a:solidFill>
              </a:rPr>
              <a:t>Актуализация опорных знаний</a:t>
            </a:r>
            <a:r>
              <a:rPr lang="ru-RU" altLang="ru-RU" sz="3600" b="1" i="1" dirty="0">
                <a:solidFill>
                  <a:srgbClr val="00B0F0"/>
                </a:solidFill>
              </a:rPr>
              <a:t>. Проверка домашнего задания.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i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i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Symbol"/>
              </a:rPr>
              <a:t>Прежде</a:t>
            </a:r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Symbol"/>
              </a:rPr>
              <a:t>, чем рассмотреть решение новой задачи, проверим решение домашних задач и ответим на важные вопросы.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1"/>
          <p:cNvSpPr/>
          <p:nvPr/>
        </p:nvSpPr>
        <p:spPr>
          <a:xfrm>
            <a:off x="1785938" y="3716338"/>
            <a:ext cx="4605337" cy="2095500"/>
          </a:xfrm>
          <a:custGeom>
            <a:avLst/>
            <a:gdLst>
              <a:gd name="connsiteX0" fmla="*/ 111512 w 4605454"/>
              <a:gd name="connsiteY0" fmla="*/ 1873405 h 2096429"/>
              <a:gd name="connsiteX1" fmla="*/ 1516566 w 4605454"/>
              <a:gd name="connsiteY1" fmla="*/ 0 h 2096429"/>
              <a:gd name="connsiteX2" fmla="*/ 4605454 w 4605454"/>
              <a:gd name="connsiteY2" fmla="*/ 11151 h 2096429"/>
              <a:gd name="connsiteX3" fmla="*/ 3088888 w 4605454"/>
              <a:gd name="connsiteY3" fmla="*/ 2096429 h 2096429"/>
              <a:gd name="connsiteX4" fmla="*/ 0 w 4605454"/>
              <a:gd name="connsiteY4" fmla="*/ 2096429 h 2096429"/>
              <a:gd name="connsiteX5" fmla="*/ 111512 w 4605454"/>
              <a:gd name="connsiteY5" fmla="*/ 1873405 h 2096429"/>
              <a:gd name="connsiteX0" fmla="*/ 254356 w 4605454"/>
              <a:gd name="connsiteY0" fmla="*/ 1730505 h 2096429"/>
              <a:gd name="connsiteX1" fmla="*/ 1516566 w 4605454"/>
              <a:gd name="connsiteY1" fmla="*/ 0 h 2096429"/>
              <a:gd name="connsiteX2" fmla="*/ 4605454 w 4605454"/>
              <a:gd name="connsiteY2" fmla="*/ 11151 h 2096429"/>
              <a:gd name="connsiteX3" fmla="*/ 3088888 w 4605454"/>
              <a:gd name="connsiteY3" fmla="*/ 2096429 h 2096429"/>
              <a:gd name="connsiteX4" fmla="*/ 0 w 4605454"/>
              <a:gd name="connsiteY4" fmla="*/ 2096429 h 2096429"/>
              <a:gd name="connsiteX5" fmla="*/ 254356 w 4605454"/>
              <a:gd name="connsiteY5" fmla="*/ 1730505 h 209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5454" h="2096429">
                <a:moveTo>
                  <a:pt x="254356" y="1730505"/>
                </a:moveTo>
                <a:lnTo>
                  <a:pt x="1516566" y="0"/>
                </a:lnTo>
                <a:lnTo>
                  <a:pt x="4605454" y="11151"/>
                </a:lnTo>
                <a:lnTo>
                  <a:pt x="3088888" y="2096429"/>
                </a:lnTo>
                <a:lnTo>
                  <a:pt x="0" y="2096429"/>
                </a:lnTo>
                <a:lnTo>
                  <a:pt x="254356" y="1730505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Полилиния 2"/>
          <p:cNvSpPr/>
          <p:nvPr/>
        </p:nvSpPr>
        <p:spPr>
          <a:xfrm>
            <a:off x="2735263" y="4291013"/>
            <a:ext cx="2443162" cy="781050"/>
          </a:xfrm>
          <a:custGeom>
            <a:avLst/>
            <a:gdLst>
              <a:gd name="connsiteX0" fmla="*/ 0 w 2442117"/>
              <a:gd name="connsiteY0" fmla="*/ 713678 h 780585"/>
              <a:gd name="connsiteX1" fmla="*/ 2442117 w 2442117"/>
              <a:gd name="connsiteY1" fmla="*/ 0 h 780585"/>
              <a:gd name="connsiteX2" fmla="*/ 1594624 w 2442117"/>
              <a:gd name="connsiteY2" fmla="*/ 780585 h 780585"/>
              <a:gd name="connsiteX3" fmla="*/ 0 w 2442117"/>
              <a:gd name="connsiteY3" fmla="*/ 713678 h 780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2117" h="780585">
                <a:moveTo>
                  <a:pt x="0" y="713678"/>
                </a:moveTo>
                <a:lnTo>
                  <a:pt x="2442117" y="0"/>
                </a:lnTo>
                <a:lnTo>
                  <a:pt x="1594624" y="780585"/>
                </a:lnTo>
                <a:lnTo>
                  <a:pt x="0" y="713678"/>
                </a:lnTo>
                <a:close/>
              </a:path>
            </a:pathLst>
          </a:custGeom>
          <a:noFill/>
          <a:ln w="57150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4387850" y="2392363"/>
            <a:ext cx="858838" cy="2679700"/>
          </a:xfrm>
          <a:custGeom>
            <a:avLst/>
            <a:gdLst>
              <a:gd name="connsiteX0" fmla="*/ 0 w 858644"/>
              <a:gd name="connsiteY0" fmla="*/ 2587083 h 2587083"/>
              <a:gd name="connsiteX1" fmla="*/ 858644 w 858644"/>
              <a:gd name="connsiteY1" fmla="*/ 0 h 2587083"/>
              <a:gd name="connsiteX2" fmla="*/ 825190 w 858644"/>
              <a:gd name="connsiteY2" fmla="*/ 1851102 h 2587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8644" h="2587083">
                <a:moveTo>
                  <a:pt x="0" y="2587083"/>
                </a:moveTo>
                <a:lnTo>
                  <a:pt x="858644" y="0"/>
                </a:lnTo>
                <a:lnTo>
                  <a:pt x="825190" y="1851102"/>
                </a:ln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2735263" y="4564063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/>
              <a:t>А</a:t>
            </a:r>
          </a:p>
        </p:txBody>
      </p:sp>
      <p:sp>
        <p:nvSpPr>
          <p:cNvPr id="7174" name="TextBox 5"/>
          <p:cNvSpPr txBox="1">
            <a:spLocks noChangeArrowheads="1"/>
          </p:cNvSpPr>
          <p:nvPr/>
        </p:nvSpPr>
        <p:spPr bwMode="auto">
          <a:xfrm>
            <a:off x="4554538" y="4764088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/>
              <a:t>С</a:t>
            </a:r>
          </a:p>
        </p:txBody>
      </p:sp>
      <p:sp>
        <p:nvSpPr>
          <p:cNvPr id="7175" name="TextBox 6"/>
          <p:cNvSpPr txBox="1">
            <a:spLocks noChangeArrowheads="1"/>
          </p:cNvSpPr>
          <p:nvPr/>
        </p:nvSpPr>
        <p:spPr bwMode="auto">
          <a:xfrm>
            <a:off x="5378450" y="4035425"/>
            <a:ext cx="37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/>
              <a:t>В</a:t>
            </a:r>
          </a:p>
        </p:txBody>
      </p:sp>
      <p:sp>
        <p:nvSpPr>
          <p:cNvPr id="7176" name="TextBox 7"/>
          <p:cNvSpPr txBox="1">
            <a:spLocks noChangeArrowheads="1"/>
          </p:cNvSpPr>
          <p:nvPr/>
        </p:nvSpPr>
        <p:spPr bwMode="auto">
          <a:xfrm>
            <a:off x="5322888" y="2222500"/>
            <a:ext cx="368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b="1"/>
              <a:t>D</a:t>
            </a:r>
            <a:endParaRPr lang="ru-RU" altLang="ru-RU" sz="2000" b="1"/>
          </a:p>
        </p:txBody>
      </p:sp>
      <p:sp>
        <p:nvSpPr>
          <p:cNvPr id="10" name="TextBox 9"/>
          <p:cNvSpPr txBox="1"/>
          <p:nvPr/>
        </p:nvSpPr>
        <p:spPr>
          <a:xfrm>
            <a:off x="196850" y="634396"/>
            <a:ext cx="5076825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Задача </a:t>
            </a:r>
            <a:r>
              <a:rPr lang="ru-RU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1: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</a:rPr>
              <a:t>Дано: 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А = 30</a:t>
            </a:r>
            <a:r>
              <a:rPr lang="ru-RU" sz="2400" baseline="300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0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,  АВС = </a:t>
            </a:r>
            <a:r>
              <a:rPr lang="ru-RU" sz="2400" dirty="0" smtClean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60</a:t>
            </a:r>
            <a:r>
              <a:rPr lang="ru-RU" sz="2400" baseline="30000" dirty="0" smtClean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0 </a:t>
            </a:r>
            <a:endParaRPr lang="ru-RU" sz="2400" baseline="30000" dirty="0">
              <a:solidFill>
                <a:srgbClr val="FFFF00"/>
              </a:solidFill>
              <a:latin typeface="+mn-lt"/>
              <a:cs typeface="+mn-cs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 D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В </a:t>
            </a: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(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 АВС</a:t>
            </a: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)</a:t>
            </a:r>
            <a:endParaRPr lang="ru-RU" sz="2400" dirty="0">
              <a:solidFill>
                <a:srgbClr val="FFFF00"/>
              </a:solidFill>
              <a:latin typeface="+mn-lt"/>
              <a:cs typeface="+mn-cs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Доказать, что С</a:t>
            </a: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D</a:t>
            </a:r>
            <a:r>
              <a:rPr lang="ru-RU" sz="2400" dirty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 </a:t>
            </a:r>
            <a:r>
              <a:rPr lang="ru-RU" sz="2400" dirty="0" smtClean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АС</a:t>
            </a:r>
            <a:r>
              <a:rPr lang="en-US" sz="2400" dirty="0" smtClean="0">
                <a:solidFill>
                  <a:srgbClr val="FFFF00"/>
                </a:solidFill>
                <a:latin typeface="+mn-lt"/>
                <a:cs typeface="+mn-cs"/>
                <a:sym typeface="Symbol"/>
              </a:rPr>
              <a:t>.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178" name="TextBox 10"/>
          <p:cNvSpPr txBox="1">
            <a:spLocks noChangeArrowheads="1"/>
          </p:cNvSpPr>
          <p:nvPr/>
        </p:nvSpPr>
        <p:spPr bwMode="auto">
          <a:xfrm>
            <a:off x="2160588" y="5300663"/>
            <a:ext cx="473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itchFamily="34" charset="0"/>
              <a:buChar char="○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sym typeface="Symbol" pitchFamily="18" charset="2"/>
              </a:rPr>
              <a:t></a:t>
            </a:r>
            <a:endParaRPr lang="ru-RU" altLang="ru-RU" sz="1800" b="1"/>
          </a:p>
        </p:txBody>
      </p:sp>
    </p:spTree>
    <p:extLst>
      <p:ext uri="{BB962C8B-B14F-4D97-AF65-F5344CB8AC3E}">
        <p14:creationId xmlns:p14="http://schemas.microsoft.com/office/powerpoint/2010/main" val="340796653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1948</TotalTime>
  <Words>2010</Words>
  <Application>Microsoft Office PowerPoint</Application>
  <PresentationFormat>Экран (4:3)</PresentationFormat>
  <Paragraphs>383</Paragraphs>
  <Slides>40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2" baseType="lpstr">
      <vt:lpstr>Техническая</vt:lpstr>
      <vt:lpstr>Формула</vt:lpstr>
      <vt:lpstr> Урок геометрии в 10 классе:   «Расстояние от точки до плоскости. Теорема о трех перпендикулярах» </vt:lpstr>
      <vt:lpstr>       План урока</vt:lpstr>
      <vt:lpstr>Презентация PowerPoint</vt:lpstr>
      <vt:lpstr>Презентация PowerPoint</vt:lpstr>
      <vt:lpstr>  Какое взаимное расположение прямых и плоскостей вы рассматривали в этих задачах?</vt:lpstr>
      <vt:lpstr>А вот задачу следующего типа так просто не решить.  Нужно познакомиться с новым понятием…</vt:lpstr>
      <vt:lpstr>Задача№145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 Расстояние от лампочки  до земли…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Задача№145</vt:lpstr>
      <vt:lpstr>Задача№145</vt:lpstr>
      <vt:lpstr>Решение задачи из ЕГЭ (типа С2).</vt:lpstr>
      <vt:lpstr>Решение задачи:</vt:lpstr>
      <vt:lpstr>Презентация PowerPoint</vt:lpstr>
      <vt:lpstr>(Работа с тестом)</vt:lpstr>
      <vt:lpstr>Презентация PowerPoint</vt:lpstr>
      <vt:lpstr>Презентация PowerPoint</vt:lpstr>
      <vt:lpstr>Критерии оценок 5 правильных ответов – «5» 4 правильных ответа – «4» 3 правильных ответа – «3» </vt:lpstr>
      <vt:lpstr>       Подведение итогов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геометрии в 10 классе   «Расстояние от точки до плоскости. Теорема о трех перпендикулярах»</dc:title>
  <dc:creator>Дмитрий Каленюк</dc:creator>
  <cp:lastModifiedBy>1</cp:lastModifiedBy>
  <cp:revision>175</cp:revision>
  <dcterms:created xsi:type="dcterms:W3CDTF">2013-10-01T03:10:41Z</dcterms:created>
  <dcterms:modified xsi:type="dcterms:W3CDTF">2014-01-28T05:51:08Z</dcterms:modified>
</cp:coreProperties>
</file>