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78" r:id="rId1"/>
  </p:sldMasterIdLst>
  <p:notesMasterIdLst>
    <p:notesMasterId r:id="rId30"/>
  </p:notesMasterIdLst>
  <p:handoutMasterIdLst>
    <p:handoutMasterId r:id="rId31"/>
  </p:handoutMasterIdLst>
  <p:sldIdLst>
    <p:sldId id="329" r:id="rId2"/>
    <p:sldId id="326" r:id="rId3"/>
    <p:sldId id="327" r:id="rId4"/>
    <p:sldId id="352" r:id="rId5"/>
    <p:sldId id="294" r:id="rId6"/>
    <p:sldId id="296" r:id="rId7"/>
    <p:sldId id="295" r:id="rId8"/>
    <p:sldId id="263" r:id="rId9"/>
    <p:sldId id="300" r:id="rId10"/>
    <p:sldId id="301" r:id="rId11"/>
    <p:sldId id="350" r:id="rId12"/>
    <p:sldId id="303" r:id="rId13"/>
    <p:sldId id="306" r:id="rId14"/>
    <p:sldId id="314" r:id="rId15"/>
    <p:sldId id="316" r:id="rId16"/>
    <p:sldId id="311" r:id="rId17"/>
    <p:sldId id="308" r:id="rId18"/>
    <p:sldId id="307" r:id="rId19"/>
    <p:sldId id="325" r:id="rId20"/>
    <p:sldId id="321" r:id="rId21"/>
    <p:sldId id="322" r:id="rId22"/>
    <p:sldId id="323" r:id="rId23"/>
    <p:sldId id="348" r:id="rId24"/>
    <p:sldId id="344" r:id="rId25"/>
    <p:sldId id="333" r:id="rId26"/>
    <p:sldId id="337" r:id="rId27"/>
    <p:sldId id="345" r:id="rId28"/>
    <p:sldId id="349" r:id="rId29"/>
  </p:sldIdLst>
  <p:sldSz cx="9144000" cy="6858000" type="screen4x3"/>
  <p:notesSz cx="6858000" cy="9144000"/>
  <p:custShowLst>
    <p:custShow name="Произвольный показ 1" id="0">
      <p:sldLst/>
    </p:custShow>
    <p:custShow name="Произвольный показ 2" id="1">
      <p:sldLst/>
    </p:custShow>
  </p:custShow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  <p:clrMru>
    <a:srgbClr val="FF0000"/>
    <a:srgbClr val="FFCCFF"/>
    <a:srgbClr val="CC00CC"/>
    <a:srgbClr val="078F17"/>
    <a:srgbClr val="8C0A26"/>
    <a:srgbClr val="FF9900"/>
    <a:srgbClr val="F0F4B8"/>
    <a:srgbClr val="00FFFF"/>
    <a:srgbClr val="CC6600"/>
    <a:srgbClr val="FF66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977" autoAdjust="0"/>
    <p:restoredTop sz="83661" autoAdjust="0"/>
  </p:normalViewPr>
  <p:slideViewPr>
    <p:cSldViewPr snapToGrid="0">
      <p:cViewPr>
        <p:scale>
          <a:sx n="70" d="100"/>
          <a:sy n="70" d="100"/>
        </p:scale>
        <p:origin x="-810" y="-45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66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2" d="100"/>
          <a:sy n="82" d="100"/>
        </p:scale>
        <p:origin x="-2004" y="-90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5DC1E3C-1B68-42FF-AB5D-0E3F765494C1}" type="doc">
      <dgm:prSet loTypeId="urn:microsoft.com/office/officeart/2005/8/layout/vList2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DA932CF-4865-4993-8DFD-1407E6E5B471}">
      <dgm:prSet custT="1"/>
      <dgm:spPr>
        <a:solidFill>
          <a:schemeClr val="accent4">
            <a:lumMod val="50000"/>
          </a:schemeClr>
        </a:solidFill>
      </dgm:spPr>
      <dgm:t>
        <a:bodyPr/>
        <a:lstStyle/>
        <a:p>
          <a:pPr rtl="0"/>
          <a:r>
            <a:rPr lang="ru-RU" sz="40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  <a:cs typeface="Arial" pitchFamily="34" charset="0"/>
            </a:rPr>
            <a:t>Арифметическая прогрессия</a:t>
          </a:r>
          <a:endParaRPr lang="ru-RU" sz="4000" b="1" i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omic Sans MS" pitchFamily="66" charset="0"/>
            <a:cs typeface="Arial" pitchFamily="34" charset="0"/>
          </a:endParaRPr>
        </a:p>
      </dgm:t>
    </dgm:pt>
    <dgm:pt modelId="{4FA6A72E-3EBC-49B5-828E-AFFAA3489603}" type="sibTrans" cxnId="{F85C84AF-BDBD-4114-B8AC-D0A83598955D}">
      <dgm:prSet/>
      <dgm:spPr/>
      <dgm:t>
        <a:bodyPr/>
        <a:lstStyle/>
        <a:p>
          <a:endParaRPr lang="ru-RU"/>
        </a:p>
      </dgm:t>
    </dgm:pt>
    <dgm:pt modelId="{AFB13858-CA27-498B-B734-BD4EAA0378FA}" type="parTrans" cxnId="{F85C84AF-BDBD-4114-B8AC-D0A83598955D}">
      <dgm:prSet/>
      <dgm:spPr/>
      <dgm:t>
        <a:bodyPr/>
        <a:lstStyle/>
        <a:p>
          <a:endParaRPr lang="ru-RU"/>
        </a:p>
      </dgm:t>
    </dgm:pt>
    <dgm:pt modelId="{16A9C456-211E-4AE6-AFDA-955547BF9F0E}" type="pres">
      <dgm:prSet presAssocID="{E5DC1E3C-1B68-42FF-AB5D-0E3F765494C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7C281C7-02BF-41DD-8772-60971968A07D}" type="pres">
      <dgm:prSet presAssocID="{BDA932CF-4865-4993-8DFD-1407E6E5B471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D5C7F0F-9F60-48FA-BEA1-D0452BB00509}" type="presOf" srcId="{E5DC1E3C-1B68-42FF-AB5D-0E3F765494C1}" destId="{16A9C456-211E-4AE6-AFDA-955547BF9F0E}" srcOrd="0" destOrd="0" presId="urn:microsoft.com/office/officeart/2005/8/layout/vList2"/>
    <dgm:cxn modelId="{F85C84AF-BDBD-4114-B8AC-D0A83598955D}" srcId="{E5DC1E3C-1B68-42FF-AB5D-0E3F765494C1}" destId="{BDA932CF-4865-4993-8DFD-1407E6E5B471}" srcOrd="0" destOrd="0" parTransId="{AFB13858-CA27-498B-B734-BD4EAA0378FA}" sibTransId="{4FA6A72E-3EBC-49B5-828E-AFFAA3489603}"/>
    <dgm:cxn modelId="{50434692-F7EA-4002-9902-0EB916666DA8}" type="presOf" srcId="{BDA932CF-4865-4993-8DFD-1407E6E5B471}" destId="{D7C281C7-02BF-41DD-8772-60971968A07D}" srcOrd="0" destOrd="0" presId="urn:microsoft.com/office/officeart/2005/8/layout/vList2"/>
    <dgm:cxn modelId="{416A1482-DC7B-412E-B02B-680EA7166720}" type="presParOf" srcId="{16A9C456-211E-4AE6-AFDA-955547BF9F0E}" destId="{D7C281C7-02BF-41DD-8772-60971968A07D}" srcOrd="0" destOrd="0" presId="urn:microsoft.com/office/officeart/2005/8/layout/vList2"/>
  </dgm:cxnLst>
  <dgm:bg>
    <a:solidFill>
      <a:schemeClr val="accent4">
        <a:lumMod val="50000"/>
      </a:schemeClr>
    </a:solidFill>
  </dgm:bg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image" Target="../media/image5.wmf"/><Relationship Id="rId7" Type="http://schemas.openxmlformats.org/officeDocument/2006/relationships/image" Target="../media/image9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6.wmf"/><Relationship Id="rId9" Type="http://schemas.openxmlformats.org/officeDocument/2006/relationships/image" Target="../media/image11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56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image" Target="../media/image5.wmf"/><Relationship Id="rId7" Type="http://schemas.openxmlformats.org/officeDocument/2006/relationships/image" Target="../media/image9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6.wmf"/><Relationship Id="rId9" Type="http://schemas.openxmlformats.org/officeDocument/2006/relationships/image" Target="../media/image1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7" Type="http://schemas.openxmlformats.org/officeDocument/2006/relationships/image" Target="../media/image10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image" Target="../media/image20.wmf"/><Relationship Id="rId7" Type="http://schemas.openxmlformats.org/officeDocument/2006/relationships/image" Target="../media/image24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6" Type="http://schemas.openxmlformats.org/officeDocument/2006/relationships/image" Target="../media/image23.wmf"/><Relationship Id="rId5" Type="http://schemas.openxmlformats.org/officeDocument/2006/relationships/image" Target="../media/image22.wmf"/><Relationship Id="rId4" Type="http://schemas.openxmlformats.org/officeDocument/2006/relationships/image" Target="../media/image21.wmf"/><Relationship Id="rId9" Type="http://schemas.openxmlformats.org/officeDocument/2006/relationships/image" Target="../media/image26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49.wmf"/><Relationship Id="rId3" Type="http://schemas.openxmlformats.org/officeDocument/2006/relationships/image" Target="../media/image44.wmf"/><Relationship Id="rId7" Type="http://schemas.openxmlformats.org/officeDocument/2006/relationships/image" Target="../media/image48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Relationship Id="rId6" Type="http://schemas.openxmlformats.org/officeDocument/2006/relationships/image" Target="../media/image47.wmf"/><Relationship Id="rId5" Type="http://schemas.openxmlformats.org/officeDocument/2006/relationships/image" Target="../media/image46.wmf"/><Relationship Id="rId4" Type="http://schemas.openxmlformats.org/officeDocument/2006/relationships/image" Target="../media/image45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54.wmf"/><Relationship Id="rId1" Type="http://schemas.openxmlformats.org/officeDocument/2006/relationships/image" Target="../media/image53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5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CFBF0D-CD54-4026-8C3D-F3A36F692A50}" type="datetimeFigureOut">
              <a:rPr lang="ru-RU" smtClean="0"/>
              <a:pPr/>
              <a:t>08.12.2013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88F15F-AF05-47B0-8B22-ED7B428AAFB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3516AA-B2D0-4E5B-874A-A21505EB1C2D}" type="datetimeFigureOut">
              <a:rPr lang="ru-RU" smtClean="0"/>
              <a:pPr/>
              <a:t>08.12.2013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D59104-34B6-426F-A5EE-3C47F5D4EBF4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59104-34B6-426F-A5EE-3C47F5D4EBF4}" type="slidenum">
              <a:rPr lang="ru-RU" smtClean="0"/>
              <a:pPr/>
              <a:t>4</a:t>
            </a:fld>
            <a:endParaRPr lang="ru-RU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59104-34B6-426F-A5EE-3C47F5D4EBF4}" type="slidenum">
              <a:rPr lang="ru-RU" smtClean="0"/>
              <a:pPr/>
              <a:t>14</a:t>
            </a:fld>
            <a:endParaRPr lang="ru-RU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59104-34B6-426F-A5EE-3C47F5D4EBF4}" type="slidenum">
              <a:rPr lang="ru-RU" smtClean="0"/>
              <a:pPr/>
              <a:t>15</a:t>
            </a:fld>
            <a:endParaRPr lang="ru-RU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59104-34B6-426F-A5EE-3C47F5D4EBF4}" type="slidenum">
              <a:rPr lang="ru-RU" smtClean="0"/>
              <a:pPr/>
              <a:t>16</a:t>
            </a:fld>
            <a:endParaRPr lang="ru-RU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59104-34B6-426F-A5EE-3C47F5D4EBF4}" type="slidenum">
              <a:rPr lang="ru-RU" smtClean="0"/>
              <a:pPr/>
              <a:t>17</a:t>
            </a:fld>
            <a:endParaRPr lang="ru-RU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59104-34B6-426F-A5EE-3C47F5D4EBF4}" type="slidenum">
              <a:rPr lang="ru-RU" smtClean="0"/>
              <a:pPr/>
              <a:t>18</a:t>
            </a:fld>
            <a:endParaRPr lang="ru-RU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59104-34B6-426F-A5EE-3C47F5D4EBF4}" type="slidenum">
              <a:rPr lang="ru-RU" smtClean="0"/>
              <a:pPr/>
              <a:t>19</a:t>
            </a:fld>
            <a:endParaRPr lang="ru-RU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59104-34B6-426F-A5EE-3C47F5D4EBF4}" type="slidenum">
              <a:rPr lang="ru-RU" smtClean="0"/>
              <a:pPr/>
              <a:t>23</a:t>
            </a:fld>
            <a:endParaRPr lang="ru-RU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59104-34B6-426F-A5EE-3C47F5D4EBF4}" type="slidenum">
              <a:rPr lang="ru-RU" smtClean="0"/>
              <a:pPr/>
              <a:t>24</a:t>
            </a:fld>
            <a:endParaRPr lang="ru-RU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59104-34B6-426F-A5EE-3C47F5D4EBF4}" type="slidenum">
              <a:rPr lang="ru-RU" smtClean="0"/>
              <a:pPr/>
              <a:t>25</a:t>
            </a:fld>
            <a:endParaRPr lang="ru-RU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59104-34B6-426F-A5EE-3C47F5D4EBF4}" type="slidenum">
              <a:rPr lang="ru-RU" smtClean="0"/>
              <a:pPr/>
              <a:t>27</a:t>
            </a:fld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59104-34B6-426F-A5EE-3C47F5D4EBF4}" type="slidenum">
              <a:rPr lang="ru-RU" smtClean="0"/>
              <a:pPr/>
              <a:t>5</a:t>
            </a:fld>
            <a:endParaRPr lang="ru-RU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59104-34B6-426F-A5EE-3C47F5D4EBF4}" type="slidenum">
              <a:rPr lang="ru-RU" smtClean="0"/>
              <a:pPr/>
              <a:t>28</a:t>
            </a:fld>
            <a:endParaRPr lang="ru-RU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59104-34B6-426F-A5EE-3C47F5D4EBF4}" type="slidenum">
              <a:rPr lang="ru-RU" smtClean="0"/>
              <a:pPr/>
              <a:t>6</a:t>
            </a:fld>
            <a:endParaRPr lang="ru-RU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59104-34B6-426F-A5EE-3C47F5D4EBF4}" type="slidenum">
              <a:rPr lang="ru-RU" smtClean="0"/>
              <a:pPr/>
              <a:t>7</a:t>
            </a:fld>
            <a:endParaRPr lang="ru-RU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59104-34B6-426F-A5EE-3C47F5D4EBF4}" type="slidenum">
              <a:rPr lang="ru-RU" smtClean="0"/>
              <a:pPr/>
              <a:t>8</a:t>
            </a:fld>
            <a:endParaRPr lang="ru-RU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59104-34B6-426F-A5EE-3C47F5D4EBF4}" type="slidenum">
              <a:rPr lang="ru-RU" smtClean="0"/>
              <a:pPr/>
              <a:t>9</a:t>
            </a:fld>
            <a:endParaRPr lang="ru-RU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59104-34B6-426F-A5EE-3C47F5D4EBF4}" type="slidenum">
              <a:rPr lang="ru-RU" smtClean="0"/>
              <a:pPr/>
              <a:t>10</a:t>
            </a:fld>
            <a:endParaRPr lang="ru-RU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59104-34B6-426F-A5EE-3C47F5D4EBF4}" type="slidenum">
              <a:rPr lang="ru-RU" smtClean="0"/>
              <a:pPr/>
              <a:t>11</a:t>
            </a:fld>
            <a:endParaRPr lang="ru-RU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59104-34B6-426F-A5EE-3C47F5D4EBF4}" type="slidenum">
              <a:rPr lang="ru-RU" smtClean="0"/>
              <a:pPr/>
              <a:t>12</a:t>
            </a:fld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82544-2D51-464C-BCA0-9CEADE7802EC}" type="datetimeFigureOut">
              <a:rPr lang="ru-RU" smtClean="0"/>
              <a:pPr/>
              <a:t>08.12.2013</a:t>
            </a:fld>
            <a:endParaRPr lang="ru-RU" dirty="0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328BB-4D2C-45BE-9781-DA19EA7324F4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82544-2D51-464C-BCA0-9CEADE7802EC}" type="datetimeFigureOut">
              <a:rPr lang="ru-RU" smtClean="0"/>
              <a:pPr/>
              <a:t>08.12.2013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328BB-4D2C-45BE-9781-DA19EA7324F4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2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2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82544-2D51-464C-BCA0-9CEADE7802EC}" type="datetimeFigureOut">
              <a:rPr lang="ru-RU" smtClean="0"/>
              <a:pPr/>
              <a:t>08.12.2013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328BB-4D2C-45BE-9781-DA19EA7324F4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ColTx" type="twoColTx">
  <p:cSld name="twoColTx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3994500" cy="4967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Shape 16"/>
          <p:cNvSpPr txBox="1">
            <a:spLocks noGrp="1"/>
          </p:cNvSpPr>
          <p:nvPr>
            <p:ph type="body" idx="2"/>
          </p:nvPr>
        </p:nvSpPr>
        <p:spPr>
          <a:xfrm>
            <a:off x="4692273" y="1600200"/>
            <a:ext cx="3994500" cy="4967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13FD8B-3314-49E9-AF96-D43124AA014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82544-2D51-464C-BCA0-9CEADE7802EC}" type="datetimeFigureOut">
              <a:rPr lang="ru-RU" smtClean="0"/>
              <a:pPr/>
              <a:t>08.12.2013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328BB-4D2C-45BE-9781-DA19EA7324F4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5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82544-2D51-464C-BCA0-9CEADE7802EC}" type="datetimeFigureOut">
              <a:rPr lang="ru-RU" smtClean="0"/>
              <a:pPr/>
              <a:t>08.12.2013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328BB-4D2C-45BE-9781-DA19EA7324F4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82544-2D51-464C-BCA0-9CEADE7802EC}" type="datetimeFigureOut">
              <a:rPr lang="ru-RU" smtClean="0"/>
              <a:pPr/>
              <a:t>08.12.2013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328BB-4D2C-45BE-9781-DA19EA7324F4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1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1859758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1" y="2514601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2514601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82544-2D51-464C-BCA0-9CEADE7802EC}" type="datetimeFigureOut">
              <a:rPr lang="ru-RU" smtClean="0"/>
              <a:pPr/>
              <a:t>08.12.2013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328BB-4D2C-45BE-9781-DA19EA7324F4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82544-2D51-464C-BCA0-9CEADE7802EC}" type="datetimeFigureOut">
              <a:rPr lang="ru-RU" smtClean="0"/>
              <a:pPr/>
              <a:t>08.12.2013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328BB-4D2C-45BE-9781-DA19EA7324F4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82544-2D51-464C-BCA0-9CEADE7802EC}" type="datetimeFigureOut">
              <a:rPr lang="ru-RU" smtClean="0"/>
              <a:pPr/>
              <a:t>08.12.2013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328BB-4D2C-45BE-9781-DA19EA7324F4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1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82544-2D51-464C-BCA0-9CEADE7802EC}" type="datetimeFigureOut">
              <a:rPr lang="ru-RU" smtClean="0"/>
              <a:pPr/>
              <a:t>08.12.2013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328BB-4D2C-45BE-9781-DA19EA7324F4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5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7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82544-2D51-464C-BCA0-9CEADE7802EC}" type="datetimeFigureOut">
              <a:rPr lang="ru-RU" smtClean="0"/>
              <a:pPr/>
              <a:t>08.12.2013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1"/>
            <a:ext cx="609600" cy="365125"/>
          </a:xfrm>
        </p:spPr>
        <p:txBody>
          <a:bodyPr/>
          <a:lstStyle/>
          <a:p>
            <a:fld id="{468328BB-4D2C-45BE-9781-DA19EA7324F4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6" y="5816601"/>
            <a:ext cx="9163051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1" y="6219826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6" y="-7144"/>
            <a:ext cx="9163051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1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dirty="0" smtClean="0"/>
              <a:t>Образец текста</a:t>
            </a:r>
          </a:p>
          <a:p>
            <a:pPr lvl="1" eaLnBrk="1" latinLnBrk="0" hangingPunct="1"/>
            <a:r>
              <a:rPr kumimoji="0" lang="ru-RU" dirty="0" smtClean="0"/>
              <a:t>Второй уровень</a:t>
            </a:r>
          </a:p>
          <a:p>
            <a:pPr lvl="2" eaLnBrk="1" latinLnBrk="0" hangingPunct="1"/>
            <a:r>
              <a:rPr kumimoji="0" lang="ru-RU" dirty="0" smtClean="0"/>
              <a:t>Третий уровень</a:t>
            </a:r>
          </a:p>
          <a:p>
            <a:pPr lvl="3" eaLnBrk="1" latinLnBrk="0" hangingPunct="1"/>
            <a:r>
              <a:rPr kumimoji="0" lang="ru-RU" dirty="0" smtClean="0"/>
              <a:t>Четвертый уровень</a:t>
            </a:r>
          </a:p>
          <a:p>
            <a:pPr lvl="4" eaLnBrk="1" latinLnBrk="0" hangingPunct="1"/>
            <a:r>
              <a:rPr kumimoji="0" lang="ru-RU" dirty="0" smtClean="0"/>
              <a:t>Пятый уровень</a:t>
            </a:r>
            <a:endParaRPr kumimoji="0" lang="en-US" dirty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1682544-2D51-464C-BCA0-9CEADE7802EC}" type="datetimeFigureOut">
              <a:rPr lang="ru-RU" smtClean="0"/>
              <a:pPr/>
              <a:t>08.12.2013</a:t>
            </a:fld>
            <a:endParaRPr lang="ru-RU" dirty="0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1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1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68328BB-4D2C-45BE-9781-DA19EA7324F4}" type="slidenum">
              <a:rPr lang="ru-RU" smtClean="0"/>
              <a:pPr/>
              <a:t>‹#›</a:t>
            </a:fld>
            <a:endParaRPr lang="ru-RU" dirty="0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79" r:id="rId1"/>
    <p:sldLayoutId id="2147484180" r:id="rId2"/>
    <p:sldLayoutId id="2147484181" r:id="rId3"/>
    <p:sldLayoutId id="2147484182" r:id="rId4"/>
    <p:sldLayoutId id="2147484183" r:id="rId5"/>
    <p:sldLayoutId id="2147484184" r:id="rId6"/>
    <p:sldLayoutId id="2147484185" r:id="rId7"/>
    <p:sldLayoutId id="2147484186" r:id="rId8"/>
    <p:sldLayoutId id="2147484187" r:id="rId9"/>
    <p:sldLayoutId id="2147484188" r:id="rId10"/>
    <p:sldLayoutId id="2147484189" r:id="rId11"/>
    <p:sldLayoutId id="2147484190" r:id="rId12"/>
    <p:sldLayoutId id="2147484191" r:id="rId13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3" Type="http://schemas.openxmlformats.org/officeDocument/2006/relationships/notesSlide" Target="../notesSlides/notesSlide7.xml"/><Relationship Id="rId7" Type="http://schemas.openxmlformats.org/officeDocument/2006/relationships/oleObject" Target="../embeddings/oleObject21.bin"/><Relationship Id="rId12" Type="http://schemas.openxmlformats.org/officeDocument/2006/relationships/oleObject" Target="../embeddings/oleObject2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20.bin"/><Relationship Id="rId11" Type="http://schemas.openxmlformats.org/officeDocument/2006/relationships/oleObject" Target="../embeddings/oleObject25.bin"/><Relationship Id="rId5" Type="http://schemas.openxmlformats.org/officeDocument/2006/relationships/oleObject" Target="../embeddings/oleObject19.bin"/><Relationship Id="rId10" Type="http://schemas.openxmlformats.org/officeDocument/2006/relationships/oleObject" Target="../embeddings/oleObject24.bin"/><Relationship Id="rId4" Type="http://schemas.openxmlformats.org/officeDocument/2006/relationships/oleObject" Target="../embeddings/oleObject18.bin"/><Relationship Id="rId9" Type="http://schemas.openxmlformats.org/officeDocument/2006/relationships/oleObject" Target="../embeddings/oleObject23.bin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8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eg"/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2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7" Type="http://schemas.openxmlformats.org/officeDocument/2006/relationships/oleObject" Target="../embeddings/oleObject2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8.bin"/><Relationship Id="rId5" Type="http://schemas.openxmlformats.org/officeDocument/2006/relationships/oleObject" Target="../embeddings/oleObject27.bin"/><Relationship Id="rId4" Type="http://schemas.openxmlformats.org/officeDocument/2006/relationships/image" Target="../media/image35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jpeg"/><Relationship Id="rId7" Type="http://schemas.openxmlformats.org/officeDocument/2006/relationships/image" Target="../media/image4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0.jpeg"/><Relationship Id="rId5" Type="http://schemas.openxmlformats.org/officeDocument/2006/relationships/image" Target="../media/image39.jpeg"/><Relationship Id="rId4" Type="http://schemas.openxmlformats.org/officeDocument/2006/relationships/image" Target="../media/image38.jpe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4.bin"/><Relationship Id="rId3" Type="http://schemas.openxmlformats.org/officeDocument/2006/relationships/notesSlide" Target="../notesSlides/notesSlide14.xml"/><Relationship Id="rId7" Type="http://schemas.openxmlformats.org/officeDocument/2006/relationships/oleObject" Target="../embeddings/oleObject3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32.bin"/><Relationship Id="rId11" Type="http://schemas.openxmlformats.org/officeDocument/2006/relationships/oleObject" Target="../embeddings/oleObject37.bin"/><Relationship Id="rId5" Type="http://schemas.openxmlformats.org/officeDocument/2006/relationships/oleObject" Target="../embeddings/oleObject31.bin"/><Relationship Id="rId10" Type="http://schemas.openxmlformats.org/officeDocument/2006/relationships/oleObject" Target="../embeddings/oleObject36.bin"/><Relationship Id="rId4" Type="http://schemas.openxmlformats.org/officeDocument/2006/relationships/oleObject" Target="../embeddings/oleObject30.bin"/><Relationship Id="rId9" Type="http://schemas.openxmlformats.org/officeDocument/2006/relationships/oleObject" Target="../embeddings/oleObject35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9.bin"/><Relationship Id="rId3" Type="http://schemas.openxmlformats.org/officeDocument/2006/relationships/notesSlide" Target="../notesSlides/notesSlide15.xml"/><Relationship Id="rId7" Type="http://schemas.openxmlformats.org/officeDocument/2006/relationships/oleObject" Target="../embeddings/oleObject3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52.jpeg"/><Relationship Id="rId11" Type="http://schemas.openxmlformats.org/officeDocument/2006/relationships/slide" Target="slide22.xml"/><Relationship Id="rId5" Type="http://schemas.openxmlformats.org/officeDocument/2006/relationships/image" Target="../media/image51.jpeg"/><Relationship Id="rId10" Type="http://schemas.openxmlformats.org/officeDocument/2006/relationships/slide" Target="slide21.xml"/><Relationship Id="rId4" Type="http://schemas.openxmlformats.org/officeDocument/2006/relationships/image" Target="../media/image50.jpeg"/><Relationship Id="rId9" Type="http://schemas.openxmlformats.org/officeDocument/2006/relationships/slide" Target="slide2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slide" Target="slide19.xml"/><Relationship Id="rId5" Type="http://schemas.openxmlformats.org/officeDocument/2006/relationships/oleObject" Target="../embeddings/oleObject42.bin"/><Relationship Id="rId4" Type="http://schemas.openxmlformats.org/officeDocument/2006/relationships/oleObject" Target="../embeddings/oleObject41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slide" Target="slide19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9.bin"/><Relationship Id="rId3" Type="http://schemas.openxmlformats.org/officeDocument/2006/relationships/notesSlide" Target="../notesSlides/notesSlide17.xml"/><Relationship Id="rId7" Type="http://schemas.openxmlformats.org/officeDocument/2006/relationships/oleObject" Target="../embeddings/oleObject48.bin"/><Relationship Id="rId12" Type="http://schemas.openxmlformats.org/officeDocument/2006/relationships/oleObject" Target="../embeddings/oleObject5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47.bin"/><Relationship Id="rId11" Type="http://schemas.openxmlformats.org/officeDocument/2006/relationships/oleObject" Target="../embeddings/oleObject52.bin"/><Relationship Id="rId5" Type="http://schemas.openxmlformats.org/officeDocument/2006/relationships/oleObject" Target="../embeddings/oleObject46.bin"/><Relationship Id="rId10" Type="http://schemas.openxmlformats.org/officeDocument/2006/relationships/oleObject" Target="../embeddings/oleObject51.bin"/><Relationship Id="rId4" Type="http://schemas.openxmlformats.org/officeDocument/2006/relationships/oleObject" Target="../embeddings/oleObject45.bin"/><Relationship Id="rId9" Type="http://schemas.openxmlformats.org/officeDocument/2006/relationships/oleObject" Target="../embeddings/oleObject50.bin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7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notesSlide" Target="../notesSlides/notesSlide4.xml"/><Relationship Id="rId7" Type="http://schemas.openxmlformats.org/officeDocument/2006/relationships/oleObject" Target="../embeddings/oleObject4.bin"/><Relationship Id="rId12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11" Type="http://schemas.openxmlformats.org/officeDocument/2006/relationships/oleObject" Target="../embeddings/oleObject8.bin"/><Relationship Id="rId5" Type="http://schemas.openxmlformats.org/officeDocument/2006/relationships/oleObject" Target="../embeddings/oleObject2.bin"/><Relationship Id="rId10" Type="http://schemas.openxmlformats.org/officeDocument/2006/relationships/oleObject" Target="../embeddings/oleObject7.bin"/><Relationship Id="rId4" Type="http://schemas.openxmlformats.org/officeDocument/2006/relationships/oleObject" Target="../embeddings/oleObject1.bin"/><Relationship Id="rId9" Type="http://schemas.openxmlformats.org/officeDocument/2006/relationships/oleObject" Target="../embeddings/oleObject6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10.bin"/></Relationships>
</file>

<file path=ppt/slides/_rels/slide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13" Type="http://schemas.openxmlformats.org/officeDocument/2006/relationships/oleObject" Target="../embeddings/oleObject15.bin"/><Relationship Id="rId3" Type="http://schemas.openxmlformats.org/officeDocument/2006/relationships/notesSlide" Target="../notesSlides/notesSlide6.xml"/><Relationship Id="rId7" Type="http://schemas.openxmlformats.org/officeDocument/2006/relationships/diagramColors" Target="../diagrams/colors1.xml"/><Relationship Id="rId12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diagramQuickStyle" Target="../diagrams/quickStyle1.xml"/><Relationship Id="rId11" Type="http://schemas.openxmlformats.org/officeDocument/2006/relationships/oleObject" Target="../embeddings/oleObject13.bin"/><Relationship Id="rId5" Type="http://schemas.openxmlformats.org/officeDocument/2006/relationships/diagramLayout" Target="../diagrams/layout1.xml"/><Relationship Id="rId15" Type="http://schemas.openxmlformats.org/officeDocument/2006/relationships/oleObject" Target="../embeddings/oleObject17.bin"/><Relationship Id="rId10" Type="http://schemas.openxmlformats.org/officeDocument/2006/relationships/oleObject" Target="../embeddings/oleObject12.bin"/><Relationship Id="rId4" Type="http://schemas.openxmlformats.org/officeDocument/2006/relationships/diagramData" Target="../diagrams/data1.xml"/><Relationship Id="rId9" Type="http://schemas.openxmlformats.org/officeDocument/2006/relationships/oleObject" Target="../embeddings/oleObject11.bin"/><Relationship Id="rId14" Type="http://schemas.openxmlformats.org/officeDocument/2006/relationships/oleObject" Target="../embeddings/oleObject1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5" descr="j028030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70766" y="214342"/>
            <a:ext cx="4040372" cy="11695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3352800" y="3971971"/>
            <a:ext cx="529266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 algn="ctr"/>
            <a:r>
              <a:rPr lang="ru-RU" sz="2000" b="1" i="1" dirty="0" smtClean="0">
                <a:solidFill>
                  <a:schemeClr val="accent1">
                    <a:lumMod val="50000"/>
                  </a:schemeClr>
                </a:solidFill>
              </a:rPr>
              <a:t>Учитель математики МБОУ</a:t>
            </a:r>
            <a:r>
              <a:rPr lang="en-US" sz="2000" b="1" i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000" b="1" i="1" dirty="0" smtClean="0">
                <a:solidFill>
                  <a:schemeClr val="accent1">
                    <a:lumMod val="50000"/>
                  </a:schemeClr>
                </a:solidFill>
              </a:rPr>
              <a:t>СОШ №68</a:t>
            </a:r>
          </a:p>
          <a:p>
            <a:pPr marL="342900" indent="-342900" algn="ctr"/>
            <a:r>
              <a:rPr lang="ru-RU" sz="2000" b="1" i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000" b="1" i="1" dirty="0" err="1" smtClean="0">
                <a:solidFill>
                  <a:schemeClr val="accent1">
                    <a:lumMod val="50000"/>
                  </a:schemeClr>
                </a:solidFill>
              </a:rPr>
              <a:t>Сологубова</a:t>
            </a:r>
            <a:r>
              <a:rPr lang="ru-RU" sz="2000" b="1" i="1" dirty="0" smtClean="0">
                <a:solidFill>
                  <a:schemeClr val="accent1">
                    <a:lumMod val="50000"/>
                  </a:schemeClr>
                </a:solidFill>
              </a:rPr>
              <a:t>  Тамара Алексеевна</a:t>
            </a:r>
            <a:endParaRPr lang="ru-RU" sz="20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55698" y="5620524"/>
            <a:ext cx="22007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i="1" dirty="0" smtClean="0">
                <a:solidFill>
                  <a:schemeClr val="accent1">
                    <a:lumMod val="50000"/>
                  </a:schemeClr>
                </a:solidFill>
              </a:rPr>
              <a:t>г. Хабаровск</a:t>
            </a:r>
            <a:endParaRPr lang="ru-RU" sz="20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613907" y="6196319"/>
            <a:ext cx="86273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</a:rPr>
              <a:t>2013г</a:t>
            </a:r>
            <a:endParaRPr lang="ru-RU" sz="2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446663" y="1992572"/>
            <a:ext cx="6673755" cy="1173709"/>
          </a:xfrm>
          <a:prstGeom prst="rect">
            <a:avLst/>
          </a:prstGeom>
          <a:solidFill>
            <a:schemeClr val="accent4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364776" y="1943935"/>
            <a:ext cx="659186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36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AriaX" pitchFamily="34" charset="0"/>
              </a:rPr>
              <a:t>Семинар - практикум</a:t>
            </a:r>
            <a:br>
              <a:rPr lang="ru-RU" sz="36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AriaX" pitchFamily="34" charset="0"/>
              </a:rPr>
            </a:br>
            <a:r>
              <a:rPr lang="ru-RU" sz="36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AriaX" pitchFamily="34" charset="0"/>
              </a:rPr>
              <a:t> по теме: «Прогрессии</a:t>
            </a:r>
            <a:r>
              <a:rPr lang="ru-RU" sz="32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AriaX" pitchFamily="34" charset="0"/>
              </a:rPr>
              <a:t>»</a:t>
            </a:r>
            <a:endParaRPr lang="ru-RU" sz="32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000"/>
                            </p:stCondLst>
                            <p:childTnLst>
                              <p:par>
                                <p:cTn id="2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6160"/>
                            </p:stCondLst>
                            <p:childTnLst>
                              <p:par>
                                <p:cTn id="2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0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1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6640"/>
                            </p:stCondLst>
                            <p:childTnLst>
                              <p:par>
                                <p:cTn id="34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  <p:bldP spid="11" grpId="0" animBg="1"/>
      <p:bldP spid="10" grpId="0" build="allAtOnce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634620" y="1760654"/>
          <a:ext cx="8229599" cy="4322135"/>
        </p:xfrm>
        <a:graphic>
          <a:graphicData uri="http://schemas.openxmlformats.org/drawingml/2006/table">
            <a:tbl>
              <a:tblPr firstRow="1" bandRow="1">
                <a:solidFill>
                  <a:schemeClr val="tx2">
                    <a:lumMod val="60000"/>
                    <a:lumOff val="40000"/>
                  </a:schemeClr>
                </a:solidFill>
                <a:tableStyleId>{00A15C55-8517-42AA-B614-E9B94910E393}</a:tableStyleId>
              </a:tblPr>
              <a:tblGrid>
                <a:gridCol w="1175657"/>
                <a:gridCol w="1175657"/>
                <a:gridCol w="1175657"/>
                <a:gridCol w="1175657"/>
                <a:gridCol w="1175657"/>
                <a:gridCol w="1175657"/>
                <a:gridCol w="1175657"/>
              </a:tblGrid>
              <a:tr h="97852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97852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004419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82138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97852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Скругленный прямоугольник 3"/>
          <p:cNvSpPr/>
          <p:nvPr/>
        </p:nvSpPr>
        <p:spPr>
          <a:xfrm>
            <a:off x="587208" y="640205"/>
            <a:ext cx="8039595" cy="795647"/>
          </a:xfrm>
          <a:prstGeom prst="roundRect">
            <a:avLst/>
          </a:prstGeom>
          <a:solidFill>
            <a:schemeClr val="accent4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ea typeface="Batang" pitchFamily="18" charset="-127"/>
                <a:cs typeface="Courier New" pitchFamily="49" charset="0"/>
              </a:rPr>
              <a:t>Геометрическая прогрессия</a:t>
            </a:r>
            <a:endParaRPr lang="ru-RU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  <a:ea typeface="Batang" pitchFamily="18" charset="-127"/>
              <a:cs typeface="Courier New" pitchFamily="49" charset="0"/>
            </a:endParaRPr>
          </a:p>
        </p:txBody>
      </p:sp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1704975" y="1771650"/>
          <a:ext cx="1166813" cy="973138"/>
        </p:xfrm>
        <a:graphic>
          <a:graphicData uri="http://schemas.openxmlformats.org/presentationml/2006/ole">
            <p:oleObj spid="_x0000_s48132" name="Формула" r:id="rId4" imgW="152280" imgH="215640" progId="Equation.3">
              <p:embed/>
            </p:oleObj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2947916" y="1693863"/>
          <a:ext cx="1090684" cy="1149529"/>
        </p:xfrm>
        <a:graphic>
          <a:graphicData uri="http://schemas.openxmlformats.org/presentationml/2006/ole">
            <p:oleObj spid="_x0000_s48133" name="Формула" r:id="rId5" imgW="164880" imgH="228600" progId="Equation.3">
              <p:embed/>
            </p:oleObj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4148918" y="1828090"/>
          <a:ext cx="1098733" cy="923716"/>
        </p:xfrm>
        <a:graphic>
          <a:graphicData uri="http://schemas.openxmlformats.org/presentationml/2006/ole">
            <p:oleObj spid="_x0000_s48134" name="Формула" r:id="rId6" imgW="126720" imgH="164880" progId="Equation.3">
              <p:embed/>
            </p:oleObj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5404513" y="1883393"/>
          <a:ext cx="1056194" cy="947264"/>
        </p:xfrm>
        <a:graphic>
          <a:graphicData uri="http://schemas.openxmlformats.org/presentationml/2006/ole">
            <p:oleObj spid="_x0000_s48135" name="Формула" r:id="rId7" imgW="126720" imgH="139680" progId="Equation.3">
              <p:embed/>
            </p:oleObj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6578221" y="1561300"/>
          <a:ext cx="1119117" cy="1359321"/>
        </p:xfrm>
        <a:graphic>
          <a:graphicData uri="http://schemas.openxmlformats.org/presentationml/2006/ole">
            <p:oleObj spid="_x0000_s48136" name="Формула" r:id="rId8" imgW="164880" imgH="228600" progId="Equation.3">
              <p:embed/>
            </p:oleObj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7597195" y="1795478"/>
          <a:ext cx="1151906" cy="938151"/>
        </p:xfrm>
        <a:graphic>
          <a:graphicData uri="http://schemas.openxmlformats.org/presentationml/2006/ole">
            <p:oleObj spid="_x0000_s48137" name="Формула" r:id="rId9" imgW="177480" imgH="228600" progId="Equation.3">
              <p:embed/>
            </p:oleObj>
          </a:graphicData>
        </a:graphic>
      </p:graphicFrame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616985" y="2841037"/>
          <a:ext cx="1140030" cy="997527"/>
        </p:xfrm>
        <a:graphic>
          <a:graphicData uri="http://schemas.openxmlformats.org/presentationml/2006/ole">
            <p:oleObj spid="_x0000_s48138" name="Формула" r:id="rId10" imgW="88560" imgH="164880" progId="Equation.3">
              <p:embed/>
            </p:oleObj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1852551" y="3087585"/>
            <a:ext cx="6293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   </a:t>
            </a:r>
            <a:endParaRPr lang="ru-RU" dirty="0"/>
          </a:p>
        </p:txBody>
      </p:sp>
      <p:graphicFrame>
        <p:nvGraphicFramePr>
          <p:cNvPr id="21" name="Объект 20"/>
          <p:cNvGraphicFramePr>
            <a:graphicFrameLocks noChangeAspect="1"/>
          </p:cNvGraphicFramePr>
          <p:nvPr/>
        </p:nvGraphicFramePr>
        <p:xfrm>
          <a:off x="646585" y="3838564"/>
          <a:ext cx="997527" cy="973777"/>
        </p:xfrm>
        <a:graphic>
          <a:graphicData uri="http://schemas.openxmlformats.org/presentationml/2006/ole">
            <p:oleObj spid="_x0000_s48140" name="Формула" r:id="rId11" imgW="126720" imgH="164880" progId="Equation.3">
              <p:embed/>
            </p:oleObj>
          </a:graphicData>
        </a:graphic>
      </p:graphicFrame>
      <p:graphicFrame>
        <p:nvGraphicFramePr>
          <p:cNvPr id="22" name="Объект 21"/>
          <p:cNvGraphicFramePr>
            <a:graphicFrameLocks noChangeAspect="1"/>
          </p:cNvGraphicFramePr>
          <p:nvPr/>
        </p:nvGraphicFramePr>
        <p:xfrm>
          <a:off x="549810" y="4917980"/>
          <a:ext cx="1151907" cy="950026"/>
        </p:xfrm>
        <a:graphic>
          <a:graphicData uri="http://schemas.openxmlformats.org/presentationml/2006/ole">
            <p:oleObj spid="_x0000_s48141" name="Формула" r:id="rId12" imgW="114120" imgH="177480" progId="Equation.3">
              <p:embed/>
            </p:oleObj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1842448" y="2852382"/>
            <a:ext cx="95410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smtClean="0"/>
              <a:t>16</a:t>
            </a:r>
            <a:endParaRPr lang="ru-RU" sz="5400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4121624" y="2838734"/>
            <a:ext cx="114646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smtClean="0"/>
              <a:t>1/2</a:t>
            </a:r>
            <a:endParaRPr lang="ru-RU" sz="5400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3330053" y="2811439"/>
            <a:ext cx="56938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smtClean="0">
                <a:solidFill>
                  <a:srgbClr val="FF0000"/>
                </a:solidFill>
              </a:rPr>
              <a:t>4</a:t>
            </a:r>
            <a:endParaRPr lang="ru-RU" sz="5400" b="1" dirty="0">
              <a:solidFill>
                <a:srgbClr val="FF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636526" y="2838735"/>
            <a:ext cx="56938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smtClean="0"/>
              <a:t>4</a:t>
            </a:r>
            <a:endParaRPr lang="ru-RU" sz="54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6741994" y="2838734"/>
            <a:ext cx="9007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solidFill>
                  <a:srgbClr val="FF0000"/>
                </a:solidFill>
              </a:rPr>
              <a:t>2</a:t>
            </a:r>
            <a:endParaRPr lang="ru-RU" sz="5400" b="1" dirty="0">
              <a:solidFill>
                <a:srgbClr val="FF00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751929" y="2784144"/>
            <a:ext cx="95410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smtClean="0"/>
              <a:t>30</a:t>
            </a:r>
            <a:endParaRPr lang="ru-RU" sz="5400" b="1" dirty="0"/>
          </a:p>
        </p:txBody>
      </p:sp>
      <p:sp>
        <p:nvSpPr>
          <p:cNvPr id="28" name="Управляющая кнопка: справка 27">
            <a:hlinkClick r:id="" action="ppaction://noaction" highlightClick="1"/>
          </p:cNvPr>
          <p:cNvSpPr/>
          <p:nvPr/>
        </p:nvSpPr>
        <p:spPr>
          <a:xfrm>
            <a:off x="3043451" y="2743199"/>
            <a:ext cx="1042416" cy="1042416"/>
          </a:xfrm>
          <a:prstGeom prst="actionButtonHelp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Управляющая кнопка: справка 28">
            <a:hlinkClick r:id="" action="ppaction://noaction" highlightClick="1"/>
          </p:cNvPr>
          <p:cNvSpPr/>
          <p:nvPr/>
        </p:nvSpPr>
        <p:spPr>
          <a:xfrm>
            <a:off x="6550925" y="2743199"/>
            <a:ext cx="1042416" cy="1042416"/>
          </a:xfrm>
          <a:prstGeom prst="actionButtonHelp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TextBox 29"/>
          <p:cNvSpPr txBox="1"/>
          <p:nvPr/>
        </p:nvSpPr>
        <p:spPr>
          <a:xfrm>
            <a:off x="1992573" y="3794078"/>
            <a:ext cx="77792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solidFill>
                  <a:srgbClr val="FF0000"/>
                </a:solidFill>
              </a:rPr>
              <a:t>2</a:t>
            </a:r>
            <a:endParaRPr lang="ru-RU" sz="5400" b="1" dirty="0">
              <a:solidFill>
                <a:srgbClr val="FF000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152633" y="3862317"/>
            <a:ext cx="6823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/>
              <a:t>8</a:t>
            </a:r>
            <a:endParaRPr lang="ru-RU" sz="5400" b="1" dirty="0"/>
          </a:p>
        </p:txBody>
      </p:sp>
      <p:sp>
        <p:nvSpPr>
          <p:cNvPr id="32" name="TextBox 31"/>
          <p:cNvSpPr txBox="1"/>
          <p:nvPr/>
        </p:nvSpPr>
        <p:spPr>
          <a:xfrm>
            <a:off x="4339988" y="3766782"/>
            <a:ext cx="80021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smtClean="0">
                <a:solidFill>
                  <a:srgbClr val="FF0000"/>
                </a:solidFill>
              </a:rPr>
              <a:t>-2</a:t>
            </a:r>
            <a:endParaRPr lang="ru-RU" sz="5400" b="1" dirty="0">
              <a:solidFill>
                <a:srgbClr val="FF000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540991" y="3753134"/>
            <a:ext cx="56938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smtClean="0"/>
              <a:t>5</a:t>
            </a:r>
            <a:endParaRPr lang="ru-RU" sz="5400" b="1" dirty="0"/>
          </a:p>
        </p:txBody>
      </p:sp>
      <p:sp>
        <p:nvSpPr>
          <p:cNvPr id="35" name="TextBox 34"/>
          <p:cNvSpPr txBox="1"/>
          <p:nvPr/>
        </p:nvSpPr>
        <p:spPr>
          <a:xfrm>
            <a:off x="6619164" y="3766782"/>
            <a:ext cx="95410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smtClean="0"/>
              <a:t>32</a:t>
            </a:r>
            <a:endParaRPr lang="ru-RU" sz="5400" b="1" dirty="0"/>
          </a:p>
        </p:txBody>
      </p:sp>
      <p:sp>
        <p:nvSpPr>
          <p:cNvPr id="36" name="TextBox 35"/>
          <p:cNvSpPr txBox="1"/>
          <p:nvPr/>
        </p:nvSpPr>
        <p:spPr>
          <a:xfrm>
            <a:off x="7806520" y="3794078"/>
            <a:ext cx="95410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smtClean="0"/>
              <a:t>22</a:t>
            </a:r>
            <a:endParaRPr lang="ru-RU" sz="5400" b="1" dirty="0"/>
          </a:p>
        </p:txBody>
      </p:sp>
      <p:sp>
        <p:nvSpPr>
          <p:cNvPr id="37" name="Управляющая кнопка: справка 36">
            <a:hlinkClick r:id="" action="ppaction://noaction" highlightClick="1"/>
          </p:cNvPr>
          <p:cNvSpPr/>
          <p:nvPr/>
        </p:nvSpPr>
        <p:spPr>
          <a:xfrm>
            <a:off x="1774208" y="3712193"/>
            <a:ext cx="1105470" cy="1042416"/>
          </a:xfrm>
          <a:prstGeom prst="actionButtonHelp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Управляющая кнопка: справка 37">
            <a:hlinkClick r:id="" action="ppaction://noaction" highlightClick="1"/>
          </p:cNvPr>
          <p:cNvSpPr/>
          <p:nvPr/>
        </p:nvSpPr>
        <p:spPr>
          <a:xfrm>
            <a:off x="4271749" y="3725839"/>
            <a:ext cx="1069712" cy="1042416"/>
          </a:xfrm>
          <a:prstGeom prst="actionButtonHelp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TextBox 41"/>
          <p:cNvSpPr txBox="1"/>
          <p:nvPr/>
        </p:nvSpPr>
        <p:spPr>
          <a:xfrm>
            <a:off x="5650173" y="4790365"/>
            <a:ext cx="56938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smtClean="0">
                <a:solidFill>
                  <a:srgbClr val="FF0000"/>
                </a:solidFill>
              </a:rPr>
              <a:t>4</a:t>
            </a:r>
            <a:endParaRPr lang="ru-RU" sz="5400" b="1" dirty="0">
              <a:solidFill>
                <a:srgbClr val="FF0000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 rot="21449005" flipH="1">
            <a:off x="1712793" y="4883665"/>
            <a:ext cx="105534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/>
              <a:t>-3</a:t>
            </a:r>
            <a:endParaRPr lang="ru-RU" sz="5400" b="1" dirty="0"/>
          </a:p>
        </p:txBody>
      </p:sp>
      <p:sp>
        <p:nvSpPr>
          <p:cNvPr id="48" name="TextBox 47"/>
          <p:cNvSpPr txBox="1"/>
          <p:nvPr/>
        </p:nvSpPr>
        <p:spPr>
          <a:xfrm>
            <a:off x="6550925" y="4749420"/>
            <a:ext cx="118494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smtClean="0"/>
              <a:t>-24</a:t>
            </a:r>
            <a:endParaRPr lang="ru-RU" sz="5400" b="1" dirty="0"/>
          </a:p>
        </p:txBody>
      </p:sp>
      <p:sp>
        <p:nvSpPr>
          <p:cNvPr id="49" name="TextBox 48"/>
          <p:cNvSpPr txBox="1"/>
          <p:nvPr/>
        </p:nvSpPr>
        <p:spPr>
          <a:xfrm>
            <a:off x="4421875" y="4776715"/>
            <a:ext cx="84616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/>
              <a:t>2</a:t>
            </a:r>
            <a:endParaRPr lang="ru-RU" sz="5400" b="1" dirty="0"/>
          </a:p>
        </p:txBody>
      </p:sp>
      <p:sp>
        <p:nvSpPr>
          <p:cNvPr id="50" name="TextBox 49"/>
          <p:cNvSpPr txBox="1"/>
          <p:nvPr/>
        </p:nvSpPr>
        <p:spPr>
          <a:xfrm>
            <a:off x="2975212" y="4844954"/>
            <a:ext cx="118494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smtClean="0"/>
              <a:t>-12</a:t>
            </a:r>
            <a:endParaRPr lang="ru-RU" sz="5400" b="1" dirty="0"/>
          </a:p>
        </p:txBody>
      </p:sp>
      <p:sp>
        <p:nvSpPr>
          <p:cNvPr id="51" name="TextBox 50"/>
          <p:cNvSpPr txBox="1"/>
          <p:nvPr/>
        </p:nvSpPr>
        <p:spPr>
          <a:xfrm>
            <a:off x="7629098" y="4653886"/>
            <a:ext cx="118494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smtClean="0">
                <a:solidFill>
                  <a:srgbClr val="FF0000"/>
                </a:solidFill>
              </a:rPr>
              <a:t>-45</a:t>
            </a:r>
            <a:endParaRPr lang="ru-RU" sz="5400" b="1" dirty="0">
              <a:solidFill>
                <a:srgbClr val="FF0000"/>
              </a:solidFill>
            </a:endParaRPr>
          </a:p>
        </p:txBody>
      </p:sp>
      <p:sp>
        <p:nvSpPr>
          <p:cNvPr id="52" name="Управляющая кнопка: справка 51">
            <a:hlinkClick r:id="" action="ppaction://noaction" highlightClick="1"/>
          </p:cNvPr>
          <p:cNvSpPr/>
          <p:nvPr/>
        </p:nvSpPr>
        <p:spPr>
          <a:xfrm>
            <a:off x="5390867" y="4792003"/>
            <a:ext cx="1042416" cy="1042416"/>
          </a:xfrm>
          <a:prstGeom prst="actionButtonHelp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Управляющая кнопка: справка 52">
            <a:hlinkClick r:id="" action="ppaction://noaction" highlightClick="1"/>
          </p:cNvPr>
          <p:cNvSpPr/>
          <p:nvPr/>
        </p:nvSpPr>
        <p:spPr>
          <a:xfrm>
            <a:off x="7724631" y="4832945"/>
            <a:ext cx="1042416" cy="1042416"/>
          </a:xfrm>
          <a:prstGeom prst="actionButtonHelp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9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4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1" build="allAtOnce" animBg="1"/>
      <p:bldP spid="20" grpId="0"/>
      <p:bldP spid="23" grpId="0"/>
      <p:bldP spid="24" grpId="0"/>
      <p:bldP spid="25" grpId="0"/>
      <p:bldP spid="26" grpId="0"/>
      <p:bldP spid="27" grpId="0"/>
      <p:bldP spid="28" grpId="0" animBg="1"/>
      <p:bldP spid="28" grpId="1" animBg="1"/>
      <p:bldP spid="29" grpId="0" animBg="1"/>
      <p:bldP spid="29" grpId="1" animBg="1"/>
      <p:bldP spid="30" grpId="0"/>
      <p:bldP spid="31" grpId="0"/>
      <p:bldP spid="32" grpId="0"/>
      <p:bldP spid="34" grpId="0"/>
      <p:bldP spid="35" grpId="0"/>
      <p:bldP spid="36" grpId="0"/>
      <p:bldP spid="37" grpId="0" animBg="1"/>
      <p:bldP spid="37" grpId="1" animBg="1"/>
      <p:bldP spid="38" grpId="0" animBg="1"/>
      <p:bldP spid="38" grpId="1" animBg="1"/>
      <p:bldP spid="42" grpId="0"/>
      <p:bldP spid="46" grpId="0"/>
      <p:bldP spid="48" grpId="0"/>
      <p:bldP spid="49" grpId="0"/>
      <p:bldP spid="50" grpId="0"/>
      <p:bldP spid="51" grpId="0"/>
      <p:bldP spid="52" grpId="0" animBg="1"/>
      <p:bldP spid="52" grpId="1" animBg="1"/>
      <p:bldP spid="53" grpId="0" animBg="1"/>
      <p:bldP spid="53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825500" y="1397000"/>
            <a:ext cx="8318500" cy="46355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sz="3200" b="1" i="1" dirty="0" smtClean="0">
                <a:solidFill>
                  <a:srgbClr val="7030A0"/>
                </a:solidFill>
              </a:rPr>
              <a:t>I группа</a:t>
            </a:r>
            <a:r>
              <a:rPr lang="en-US" sz="3200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</a:p>
          <a:p>
            <a:pPr>
              <a:buNone/>
            </a:pPr>
            <a:r>
              <a:rPr lang="ru-RU" sz="32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onotype Corsiva" pitchFamily="66" charset="0"/>
              </a:rPr>
              <a:t>Афера или </a:t>
            </a:r>
            <a:r>
              <a:rPr lang="en-US" sz="32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Narrow" pitchFamily="34" charset="0"/>
              </a:rPr>
              <a:t> </a:t>
            </a:r>
            <a:r>
              <a:rPr lang="ru-RU" sz="32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onotype Corsiva" pitchFamily="66" charset="0"/>
              </a:rPr>
              <a:t>выгодная сделка?</a:t>
            </a:r>
          </a:p>
          <a:p>
            <a:pPr>
              <a:buNone/>
            </a:pPr>
            <a:r>
              <a:rPr lang="en-US" sz="3200" b="1" i="1" dirty="0" smtClean="0">
                <a:solidFill>
                  <a:srgbClr val="7030A0"/>
                </a:solidFill>
              </a:rPr>
              <a:t>II</a:t>
            </a:r>
            <a:r>
              <a:rPr lang="ru-RU" sz="3200" b="1" i="1" dirty="0" smtClean="0">
                <a:solidFill>
                  <a:srgbClr val="7030A0"/>
                </a:solidFill>
              </a:rPr>
              <a:t> группа</a:t>
            </a:r>
            <a:endParaRPr lang="ru-RU" sz="3200" b="1" dirty="0" smtClean="0">
              <a:solidFill>
                <a:srgbClr val="7030A0"/>
              </a:solidFill>
            </a:endParaRPr>
          </a:p>
          <a:p>
            <a:pPr marL="342900" lvl="4" indent="-342900">
              <a:buSzPct val="85000"/>
              <a:buNone/>
            </a:pPr>
            <a:r>
              <a:rPr lang="ru-RU" sz="32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onotype Corsiva" pitchFamily="66" charset="0"/>
              </a:rPr>
              <a:t>Какую награду должен получить изобретатель шахмат?   </a:t>
            </a:r>
          </a:p>
          <a:p>
            <a:pPr marL="342900" lvl="4" indent="-342900">
              <a:buSzPct val="85000"/>
              <a:buNone/>
            </a:pPr>
            <a:r>
              <a:rPr lang="en-US" sz="3200" b="1" i="1" dirty="0" smtClean="0">
                <a:solidFill>
                  <a:srgbClr val="7030A0"/>
                </a:solidFill>
              </a:rPr>
              <a:t>III</a:t>
            </a:r>
            <a:r>
              <a:rPr lang="ru-RU" sz="3200" b="1" i="1" dirty="0" smtClean="0">
                <a:solidFill>
                  <a:srgbClr val="7030A0"/>
                </a:solidFill>
              </a:rPr>
              <a:t> группа</a:t>
            </a:r>
            <a:endParaRPr lang="en-US" sz="3200" b="1" i="1" dirty="0" smtClean="0">
              <a:solidFill>
                <a:srgbClr val="7030A0"/>
              </a:solidFill>
            </a:endParaRPr>
          </a:p>
          <a:p>
            <a:pPr lvl="0">
              <a:buNone/>
            </a:pPr>
            <a:r>
              <a:rPr lang="ru-RU" sz="32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Как  быстро распространяются городские слухи?</a:t>
            </a:r>
            <a:endParaRPr lang="ru-RU" sz="3200" b="1" i="1" dirty="0" smtClean="0">
              <a:solidFill>
                <a:schemeClr val="tx1">
                  <a:lumMod val="95000"/>
                  <a:lumOff val="5000"/>
                </a:schemeClr>
              </a:solidFill>
              <a:latin typeface="Monotype Corsiva" pitchFamily="66" charset="0"/>
              <a:cs typeface="Times New Roman" pitchFamily="18" charset="0"/>
            </a:endParaRPr>
          </a:p>
          <a:p>
            <a:pPr>
              <a:buNone/>
            </a:pPr>
            <a:r>
              <a:rPr lang="en-US" sz="32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IV</a:t>
            </a:r>
            <a:r>
              <a:rPr lang="ru-RU" sz="32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группа</a:t>
            </a:r>
          </a:p>
          <a:p>
            <a:pPr>
              <a:buNone/>
            </a:pPr>
            <a:r>
              <a:rPr lang="ru-RU" sz="32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onotype Corsiva" pitchFamily="66" charset="0"/>
                <a:ea typeface="Malgun Gothic" pitchFamily="34" charset="-127"/>
                <a:cs typeface="Arabic Typesetting" pitchFamily="66" charset="-78"/>
              </a:rPr>
              <a:t>На какую зарплату выгодно согласиться</a:t>
            </a:r>
            <a:r>
              <a:rPr lang="ru-RU" sz="32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ea typeface="Malgun Gothic" pitchFamily="34" charset="-127"/>
                <a:cs typeface="Arabic Typesetting" pitchFamily="66" charset="-78"/>
              </a:rPr>
              <a:t> ?</a:t>
            </a:r>
          </a:p>
          <a:p>
            <a:pPr>
              <a:buNone/>
            </a:pPr>
            <a:endParaRPr lang="en-US" sz="3200" i="1" dirty="0" smtClean="0">
              <a:solidFill>
                <a:srgbClr val="C00000"/>
              </a:solidFill>
              <a:latin typeface="Monotype Corsiva" pitchFamily="66" charset="0"/>
              <a:ea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3200" b="1" i="1" dirty="0" smtClean="0">
              <a:solidFill>
                <a:srgbClr val="7030A0"/>
              </a:solidFill>
            </a:endParaRPr>
          </a:p>
          <a:p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542197" y="341195"/>
            <a:ext cx="5923128" cy="818865"/>
          </a:xfrm>
          <a:prstGeom prst="roundRect">
            <a:avLst/>
          </a:prstGeom>
          <a:solidFill>
            <a:schemeClr val="accent4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Вопросы семинара</a:t>
            </a:r>
            <a:endParaRPr lang="ru-RU" sz="4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000"/>
                            </p:stCondLst>
                            <p:childTnLst>
                              <p:par>
                                <p:cTn id="30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6000"/>
                            </p:stCondLst>
                            <p:childTnLst>
                              <p:par>
                                <p:cTn id="39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8000"/>
                            </p:stCondLst>
                            <p:childTnLst>
                              <p:par>
                                <p:cTn id="48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 build="allAtOnce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Вертикальный свиток 6"/>
          <p:cNvSpPr/>
          <p:nvPr/>
        </p:nvSpPr>
        <p:spPr>
          <a:xfrm>
            <a:off x="3752604" y="1852551"/>
            <a:ext cx="4892632" cy="4370119"/>
          </a:xfrm>
          <a:prstGeom prst="verticalScroll">
            <a:avLst/>
          </a:prstGeom>
          <a:solidFill>
            <a:srgbClr val="FF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90000"/>
              </a:lnSpc>
              <a:buFont typeface="Wingdings 3" pitchFamily="18" charset="2"/>
              <a:buNone/>
            </a:pP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</a:rPr>
              <a:t>Однажды богач заключил выгодную, как ему казалось, сделку: мужик целый месяц ежедневно должен был приносить по 100 тыс. руб., а взамен в первый день месяца богач должен был отдать 1 коп., во второй-2 коп., в третий-4 коп., в четвертый-8 коп. и т. д. в течении 30 дней. Сколько денег получил богач и сколько отдал? Кто выиграл от этой сделки?</a:t>
            </a:r>
            <a:endParaRPr lang="ru-RU" sz="2000" dirty="0">
              <a:solidFill>
                <a:srgbClr val="002060"/>
              </a:solidFill>
              <a:latin typeface="Times New Roman" pitchFamily="18" charset="0"/>
            </a:endParaRPr>
          </a:p>
        </p:txBody>
      </p:sp>
      <p:pic>
        <p:nvPicPr>
          <p:cNvPr id="22529" name="Picture 1" descr="C:\Users\User\Desktop\2710331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3143" y="1852548"/>
            <a:ext cx="1836716" cy="1377537"/>
          </a:xfrm>
          <a:prstGeom prst="rect">
            <a:avLst/>
          </a:prstGeom>
          <a:noFill/>
        </p:spPr>
      </p:pic>
      <p:pic>
        <p:nvPicPr>
          <p:cNvPr id="2" name="Picture 1" descr="C:\Users\User\Desktop\загруженное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5014" y="3479470"/>
            <a:ext cx="2644178" cy="2505694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261258" y="561128"/>
            <a:ext cx="8718969" cy="830997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50000"/>
                  <a:shade val="30000"/>
                  <a:satMod val="115000"/>
                </a:schemeClr>
              </a:gs>
              <a:gs pos="50000">
                <a:schemeClr val="accent4">
                  <a:lumMod val="50000"/>
                  <a:shade val="67500"/>
                  <a:satMod val="115000"/>
                </a:schemeClr>
              </a:gs>
              <a:gs pos="100000">
                <a:schemeClr val="accent4">
                  <a:lumMod val="50000"/>
                  <a:shade val="100000"/>
                  <a:satMod val="115000"/>
                </a:schemeClr>
              </a:gs>
            </a:gsLst>
            <a:lin ang="18900000" scaled="1"/>
            <a:tileRect/>
          </a:gradFill>
        </p:spPr>
        <p:txBody>
          <a:bodyPr wrap="square">
            <a:spAutoFit/>
          </a:bodyPr>
          <a:lstStyle/>
          <a:p>
            <a:pPr lvl="0"/>
            <a:r>
              <a:rPr lang="ru-RU" sz="4800" b="1" i="1" spc="3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Афера или выгодная сделка? </a:t>
            </a:r>
            <a:endParaRPr lang="ru-RU" sz="4800" b="1" i="1" spc="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027229" y="6082784"/>
            <a:ext cx="211677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Monotype Corsiva" pitchFamily="66" charset="0"/>
              </a:rPr>
              <a:t>2 группа</a:t>
            </a:r>
            <a:endParaRPr lang="ru-RU" sz="3600" b="1" dirty="0">
              <a:solidFill>
                <a:srgbClr val="FF0000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0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22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6000"/>
                            </p:stCondLst>
                            <p:childTnLst>
                              <p:par>
                                <p:cTn id="2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6" grpId="0" animBg="1"/>
      <p:bldP spid="6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982638" y="660011"/>
            <a:ext cx="7028598" cy="839972"/>
          </a:xfrm>
          <a:prstGeom prst="rect">
            <a:avLst/>
          </a:prstGeom>
          <a:solidFill>
            <a:schemeClr val="accent4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type="subTitle" idx="1"/>
          </p:nvPr>
        </p:nvSpPr>
        <p:spPr>
          <a:xfrm>
            <a:off x="0" y="4184072"/>
            <a:ext cx="5791200" cy="1447800"/>
          </a:xfrm>
        </p:spPr>
        <p:txBody>
          <a:bodyPr>
            <a:normAutofit fontScale="77500" lnSpcReduction="20000"/>
          </a:bodyPr>
          <a:lstStyle/>
          <a:p>
            <a:pPr>
              <a:buFont typeface="Wingdings 3" pitchFamily="18" charset="2"/>
              <a:buNone/>
            </a:pPr>
            <a:r>
              <a:rPr lang="ru-RU" b="1" dirty="0" smtClean="0">
                <a:solidFill>
                  <a:srgbClr val="0000FF"/>
                </a:solidFill>
                <a:latin typeface="Times New Roman" pitchFamily="18" charset="0"/>
              </a:rPr>
              <a:t>“</a:t>
            </a:r>
            <a:r>
              <a:rPr lang="ru-RU" sz="3400" b="1" i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Купец” заплатил: 1; 2; 4;… q=2/1=2. </a:t>
            </a:r>
          </a:p>
          <a:p>
            <a:pPr>
              <a:buFont typeface="Wingdings 3" pitchFamily="18" charset="2"/>
              <a:buNone/>
            </a:pPr>
            <a:r>
              <a:rPr lang="ru-RU" sz="3400" b="1" i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S</a:t>
            </a:r>
            <a:r>
              <a:rPr lang="ru-RU" sz="3400" b="1" i="1" baseline="-250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30</a:t>
            </a:r>
            <a:r>
              <a:rPr lang="ru-RU" sz="3400" b="1" i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=1• (2</a:t>
            </a:r>
            <a:r>
              <a:rPr lang="ru-RU" sz="3400" b="1" i="1" baseline="300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30</a:t>
            </a:r>
            <a:r>
              <a:rPr lang="ru-RU" sz="3400" b="1" i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– 1):(2-1)= 2 </a:t>
            </a:r>
            <a:r>
              <a:rPr lang="ru-RU" sz="3400" b="1" i="1" baseline="300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30</a:t>
            </a:r>
            <a:r>
              <a:rPr lang="ru-RU" sz="3400" b="1" i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-1= =1 073 741 824 -1 =1 073 741 823 (коп.) т.е.</a:t>
            </a:r>
            <a:r>
              <a:rPr lang="ru-RU" sz="34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ru-RU" sz="34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10 738 418 руб.23коп</a:t>
            </a:r>
            <a:endParaRPr lang="ru-RU" sz="34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701635" y="2068163"/>
            <a:ext cx="6074229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 3" pitchFamily="18" charset="2"/>
              <a:buNone/>
            </a:pPr>
            <a:r>
              <a:rPr lang="ru-RU" sz="3600" b="1" i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“Мужик” заплатил: </a:t>
            </a:r>
          </a:p>
          <a:p>
            <a:pPr>
              <a:buFont typeface="Wingdings 3" pitchFamily="18" charset="2"/>
              <a:buNone/>
            </a:pPr>
            <a:r>
              <a:rPr lang="ru-RU" sz="3600" b="1" i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S</a:t>
            </a:r>
            <a:r>
              <a:rPr lang="ru-RU" sz="3600" b="1" i="1" baseline="-250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30</a:t>
            </a:r>
            <a:r>
              <a:rPr lang="ru-RU" sz="3600" b="1" i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= 100 000• 30 = </a:t>
            </a:r>
            <a:r>
              <a:rPr lang="ru-RU" sz="36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3 000 000 (рублей).</a:t>
            </a:r>
            <a:endParaRPr lang="ru-RU" sz="36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  <p:pic>
        <p:nvPicPr>
          <p:cNvPr id="9" name="Picture 2" descr="http://t3.gstatic.com/images?q=tbn:ANd9GcRqOmV_EWVJyDdqche0WeifNlaQt7X9fKAORkGvgBsGAZw1eagz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0977203">
            <a:off x="447549" y="1951520"/>
            <a:ext cx="1688019" cy="1688019"/>
          </a:xfrm>
          <a:prstGeom prst="rect">
            <a:avLst/>
          </a:prstGeom>
          <a:noFill/>
        </p:spPr>
      </p:pic>
      <p:pic>
        <p:nvPicPr>
          <p:cNvPr id="50178" name="Picture 2" descr="C:\Users\User\Desktop\images (2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23264" y="4533592"/>
            <a:ext cx="2705100" cy="1685925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>
            <a:off x="3054092" y="641445"/>
            <a:ext cx="30628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48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cs typeface="AriaX" pitchFamily="34" charset="0"/>
              </a:rPr>
              <a:t>Решение</a:t>
            </a:r>
            <a:endParaRPr lang="ru-RU" sz="48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886575" y="6273225"/>
            <a:ext cx="158115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  <a:latin typeface="Monotype Corsiva" pitchFamily="66" charset="0"/>
              </a:rPr>
              <a:t>2 группа</a:t>
            </a:r>
            <a:endParaRPr lang="ru-RU" sz="3200" b="1" dirty="0">
              <a:solidFill>
                <a:srgbClr val="FF0000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000"/>
                            </p:stCondLst>
                            <p:childTnLst>
                              <p:par>
                                <p:cTn id="1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880"/>
                            </p:stCondLst>
                            <p:childTnLst>
                              <p:par>
                                <p:cTn id="2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7160"/>
                            </p:stCondLst>
                            <p:childTnLst>
                              <p:par>
                                <p:cTn id="2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0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1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280"/>
                            </p:stCondLst>
                            <p:childTnLst>
                              <p:par>
                                <p:cTn id="3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50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3" grpId="0" build="p"/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4" descr="C:\Users\User\Desktop\Рисунок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195299"/>
            <a:ext cx="3423274" cy="5108280"/>
          </a:xfrm>
          <a:prstGeom prst="rect">
            <a:avLst/>
          </a:prstGeom>
          <a:noFill/>
        </p:spPr>
      </p:pic>
      <p:pic>
        <p:nvPicPr>
          <p:cNvPr id="58370" name="Picture 2" descr="C:\Users\User\Desktop\i (4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57725" y="3994525"/>
            <a:ext cx="3000375" cy="1907381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519265" y="314222"/>
            <a:ext cx="8125942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6000" kern="10" dirty="0" smtClean="0">
                <a:ln w="15875">
                  <a:solidFill>
                    <a:srgbClr val="000080"/>
                  </a:solidFill>
                  <a:prstDash val="sysDot"/>
                  <a:round/>
                  <a:headEnd/>
                  <a:tailEnd/>
                </a:ln>
                <a:solidFill>
                  <a:srgbClr val="0070C0"/>
                </a:solidFill>
                <a:latin typeface="Monotype Corsiva" pitchFamily="66" charset="0"/>
              </a:rPr>
              <a:t>Древняя индийская легенда</a:t>
            </a:r>
            <a:endParaRPr lang="ru-RU" sz="6000" kern="10" dirty="0">
              <a:ln w="15875">
                <a:solidFill>
                  <a:srgbClr val="000080"/>
                </a:solidFill>
                <a:prstDash val="sysDot"/>
                <a:round/>
                <a:headEnd/>
                <a:tailEnd/>
              </a:ln>
              <a:solidFill>
                <a:srgbClr val="0070C0"/>
              </a:solidFill>
              <a:latin typeface="Monotype Corsiva" pitchFamily="66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827847" y="2603919"/>
            <a:ext cx="61436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«Награда обещана</a:t>
            </a:r>
          </a:p>
          <a:p>
            <a:pPr algn="ctr"/>
            <a:r>
              <a:rPr lang="ru-RU" sz="36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и должна быть выдана!!!!!</a:t>
            </a:r>
            <a:endParaRPr lang="ru-RU" sz="36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294254" y="2171821"/>
            <a:ext cx="29708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b="1" i="1" dirty="0" smtClean="0">
                <a:solidFill>
                  <a:srgbClr val="0070C0"/>
                </a:solidFill>
              </a:rPr>
              <a:t>Индусский царь Шерам:</a:t>
            </a:r>
            <a:endParaRPr lang="ru-RU" b="1" i="1" dirty="0">
              <a:solidFill>
                <a:srgbClr val="0070C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 rot="10800000">
            <a:off x="8372475" y="3238068"/>
            <a:ext cx="55245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FF0000"/>
                </a:solidFill>
              </a:rPr>
              <a:t> </a:t>
            </a:r>
            <a:r>
              <a:rPr lang="ru-RU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</a:t>
            </a:r>
            <a:endParaRPr lang="ru-RU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361051" y="5940716"/>
            <a:ext cx="149432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  <a:latin typeface="Monotype Corsiva" pitchFamily="66" charset="0"/>
              </a:rPr>
              <a:t>1 группа</a:t>
            </a:r>
            <a:endParaRPr lang="ru-RU" sz="3200" b="1" dirty="0">
              <a:solidFill>
                <a:srgbClr val="FF0000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6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0"/>
                            </p:stCondLst>
                            <p:childTnLst>
                              <p:par>
                                <p:cTn id="32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583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583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583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58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7000"/>
                            </p:stCondLst>
                            <p:childTnLst>
                              <p:par>
                                <p:cTn id="39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0" dur="2000" fill="hold"/>
                                        <p:tgtEl>
                                          <p:spTgt spid="5837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322" name="Picture 2" descr="C:\Users\User\Desktop\i (2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9144000" cy="7220682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>
            <a:off x="593767" y="831274"/>
            <a:ext cx="7623958" cy="2123658"/>
          </a:xfrm>
          <a:prstGeom prst="rect">
            <a:avLst/>
          </a:prstGeom>
          <a:solidFill>
            <a:srgbClr val="FBEAC7"/>
          </a:solidFill>
        </p:spPr>
        <p:txBody>
          <a:bodyPr wrap="square">
            <a:spAutoFit/>
          </a:bodyPr>
          <a:lstStyle/>
          <a:p>
            <a:r>
              <a:rPr lang="ru-RU" sz="4400" b="1" i="1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Сколько зёрен должен получить изобретатель шахмат ?</a:t>
            </a:r>
            <a:r>
              <a:rPr lang="ru-RU" sz="4400" b="1" dirty="0" smtClean="0">
                <a:solidFill>
                  <a:schemeClr val="accent4">
                    <a:lumMod val="50000"/>
                  </a:schemeClr>
                </a:solidFill>
                <a:latin typeface="Monotype Corsiva" pitchFamily="66" charset="0"/>
              </a:rPr>
              <a:t> </a:t>
            </a:r>
            <a:r>
              <a:rPr lang="ru-RU" sz="4400" b="1" dirty="0" smtClean="0">
                <a:solidFill>
                  <a:srgbClr val="FF0000"/>
                </a:solidFill>
                <a:latin typeface="Monotype Corsiva" pitchFamily="66" charset="0"/>
              </a:rPr>
              <a:t>(1 группа)</a:t>
            </a:r>
          </a:p>
          <a:p>
            <a:endParaRPr lang="ru-RU" sz="4400" dirty="0">
              <a:solidFill>
                <a:srgbClr val="7030A0"/>
              </a:solidFill>
            </a:endParaRPr>
          </a:p>
        </p:txBody>
      </p:sp>
      <p:sp>
        <p:nvSpPr>
          <p:cNvPr id="9" name="Загнутый угол 8"/>
          <p:cNvSpPr/>
          <p:nvPr/>
        </p:nvSpPr>
        <p:spPr>
          <a:xfrm>
            <a:off x="571500" y="2968831"/>
            <a:ext cx="7648575" cy="4114800"/>
          </a:xfrm>
          <a:prstGeom prst="foldedCorner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000000"/>
                </a:solidFill>
              </a:rPr>
              <a:t>1</a:t>
            </a:r>
            <a:r>
              <a:rPr lang="ru-RU" sz="2800" b="1" dirty="0" smtClean="0">
                <a:solidFill>
                  <a:srgbClr val="000000"/>
                </a:solidFill>
              </a:rPr>
              <a:t>,</a:t>
            </a:r>
            <a:r>
              <a:rPr lang="en-US" sz="2800" b="1" dirty="0" smtClean="0">
                <a:solidFill>
                  <a:srgbClr val="000000"/>
                </a:solidFill>
              </a:rPr>
              <a:t>2</a:t>
            </a:r>
            <a:r>
              <a:rPr lang="ru-RU" sz="2800" b="1" dirty="0" smtClean="0">
                <a:solidFill>
                  <a:srgbClr val="000000"/>
                </a:solidFill>
              </a:rPr>
              <a:t>,4,8,16,…геометрическая прогрессия</a:t>
            </a:r>
          </a:p>
          <a:p>
            <a:endParaRPr lang="ru-RU" dirty="0" smtClean="0">
              <a:solidFill>
                <a:srgbClr val="008000"/>
              </a:solidFill>
            </a:endParaRPr>
          </a:p>
          <a:p>
            <a:pPr algn="ctr"/>
            <a:endParaRPr lang="ru-RU" dirty="0" smtClean="0">
              <a:solidFill>
                <a:srgbClr val="008000"/>
              </a:solidFill>
            </a:endParaRPr>
          </a:p>
          <a:p>
            <a:pPr algn="ctr"/>
            <a:endParaRPr lang="ru-RU" dirty="0" smtClean="0">
              <a:solidFill>
                <a:srgbClr val="008000"/>
              </a:solidFill>
            </a:endParaRPr>
          </a:p>
          <a:p>
            <a:pPr algn="ctr"/>
            <a:endParaRPr lang="ru-RU" dirty="0" smtClean="0">
              <a:solidFill>
                <a:srgbClr val="008000"/>
              </a:solidFill>
            </a:endParaRPr>
          </a:p>
          <a:p>
            <a:pPr algn="ctr"/>
            <a:endParaRPr lang="ru-RU" dirty="0" smtClean="0">
              <a:solidFill>
                <a:srgbClr val="008000"/>
              </a:solidFill>
            </a:endParaRPr>
          </a:p>
          <a:p>
            <a:pPr algn="ctr"/>
            <a:endParaRPr lang="ru-RU" dirty="0" smtClean="0">
              <a:solidFill>
                <a:srgbClr val="008000"/>
              </a:solidFill>
            </a:endParaRPr>
          </a:p>
          <a:p>
            <a:pPr algn="ctr"/>
            <a:endParaRPr lang="ru-RU" dirty="0" smtClean="0">
              <a:solidFill>
                <a:srgbClr val="008000"/>
              </a:solidFill>
            </a:endParaRPr>
          </a:p>
          <a:p>
            <a:pPr algn="ctr"/>
            <a:endParaRPr lang="ru-RU" dirty="0">
              <a:solidFill>
                <a:srgbClr val="008000"/>
              </a:solidFill>
            </a:endParaRPr>
          </a:p>
        </p:txBody>
      </p:sp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1042062" y="3629972"/>
          <a:ext cx="7524751" cy="793751"/>
        </p:xfrm>
        <a:graphic>
          <a:graphicData uri="http://schemas.openxmlformats.org/presentationml/2006/ole">
            <p:oleObj spid="_x0000_s59396" name="Формула" r:id="rId5" imgW="1143000" imgH="215640" progId="Equation.3">
              <p:embed/>
            </p:oleObj>
          </a:graphicData>
        </a:graphic>
      </p:graphicFrame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1401963" y="4378822"/>
          <a:ext cx="6706655" cy="2069603"/>
        </p:xfrm>
        <a:graphic>
          <a:graphicData uri="http://schemas.openxmlformats.org/presentationml/2006/ole">
            <p:oleObj spid="_x0000_s59397" name="Формула" r:id="rId6" imgW="1028520" imgH="634680" progId="Equation.3">
              <p:embed/>
            </p:oleObj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3438525" y="3705225"/>
            <a:ext cx="1047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b="1" dirty="0">
              <a:solidFill>
                <a:srgbClr val="FF0000"/>
              </a:solidFill>
            </a:endParaRPr>
          </a:p>
        </p:txBody>
      </p:sp>
      <p:graphicFrame>
        <p:nvGraphicFramePr>
          <p:cNvPr id="17" name="Объект 16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59398" name="Формула" r:id="rId7" imgW="114120" imgH="215640" progId="Equation.3">
              <p:embed/>
            </p:oleObj>
          </a:graphicData>
        </a:graphic>
      </p:graphicFrame>
      <p:sp>
        <p:nvSpPr>
          <p:cNvPr id="24" name="TextBox 23"/>
          <p:cNvSpPr txBox="1"/>
          <p:nvPr/>
        </p:nvSpPr>
        <p:spPr>
          <a:xfrm>
            <a:off x="701749" y="5645889"/>
            <a:ext cx="752785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i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18 446 744 073 709 551615 </a:t>
            </a:r>
            <a:endParaRPr lang="ru-RU" sz="4000" b="1" i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89636" y="5645889"/>
            <a:ext cx="3193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 smtClean="0">
                <a:solidFill>
                  <a:srgbClr val="002060"/>
                </a:solidFill>
              </a:rPr>
              <a:t>=</a:t>
            </a:r>
            <a:endParaRPr lang="ru-RU" sz="4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6000"/>
                            </p:stCondLst>
                            <p:childTnLst>
                              <p:par>
                                <p:cTn id="4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allAtOnce" animBg="1"/>
      <p:bldP spid="9" grpId="0" build="allAtOnce" animBg="1"/>
      <p:bldP spid="2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Picture 12" descr="C:\Users\User\Desktop\i (3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72251" y="1869282"/>
            <a:ext cx="2571749" cy="1607343"/>
          </a:xfrm>
          <a:prstGeom prst="rect">
            <a:avLst/>
          </a:prstGeom>
          <a:noFill/>
        </p:spPr>
      </p:pic>
      <p:pic>
        <p:nvPicPr>
          <p:cNvPr id="34" name="Picture 9" descr="C:\Users\User\Desktop\i (3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238750"/>
            <a:ext cx="2590800" cy="1619250"/>
          </a:xfrm>
          <a:prstGeom prst="rect">
            <a:avLst/>
          </a:prstGeom>
          <a:noFill/>
        </p:spPr>
      </p:pic>
      <p:pic>
        <p:nvPicPr>
          <p:cNvPr id="61451" name="Picture 11" descr="C:\Users\User\Desktop\i (3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24450" y="5248275"/>
            <a:ext cx="2575560" cy="1609725"/>
          </a:xfrm>
          <a:prstGeom prst="rect">
            <a:avLst/>
          </a:prstGeom>
          <a:noFill/>
        </p:spPr>
      </p:pic>
      <p:pic>
        <p:nvPicPr>
          <p:cNvPr id="61450" name="Picture 10" descr="C:\Users\User\Desktop\i (3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90800" y="5257800"/>
            <a:ext cx="2560320" cy="1600200"/>
          </a:xfrm>
          <a:prstGeom prst="rect">
            <a:avLst/>
          </a:prstGeom>
          <a:noFill/>
        </p:spPr>
      </p:pic>
      <p:pic>
        <p:nvPicPr>
          <p:cNvPr id="39" name="Picture 12" descr="C:\Users\User\Desktop\i (3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640932"/>
            <a:ext cx="2571749" cy="1607343"/>
          </a:xfrm>
          <a:prstGeom prst="rect">
            <a:avLst/>
          </a:prstGeom>
          <a:noFill/>
        </p:spPr>
      </p:pic>
      <p:pic>
        <p:nvPicPr>
          <p:cNvPr id="38" name="Picture 12" descr="C:\Users\User\Desktop\i (3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52501" y="3659982"/>
            <a:ext cx="2724150" cy="1702594"/>
          </a:xfrm>
          <a:prstGeom prst="rect">
            <a:avLst/>
          </a:prstGeom>
          <a:noFill/>
        </p:spPr>
      </p:pic>
      <p:pic>
        <p:nvPicPr>
          <p:cNvPr id="37" name="Picture 12" descr="C:\Users\User\Desktop\i (3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876" y="3574257"/>
            <a:ext cx="2876549" cy="1797843"/>
          </a:xfrm>
          <a:prstGeom prst="rect">
            <a:avLst/>
          </a:prstGeom>
          <a:noFill/>
        </p:spPr>
      </p:pic>
      <p:pic>
        <p:nvPicPr>
          <p:cNvPr id="36" name="Picture 12" descr="C:\Users\User\Desktop\i (3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91251" y="3459956"/>
            <a:ext cx="2952750" cy="1845469"/>
          </a:xfrm>
          <a:prstGeom prst="rect">
            <a:avLst/>
          </a:prstGeom>
          <a:noFill/>
        </p:spPr>
      </p:pic>
      <p:pic>
        <p:nvPicPr>
          <p:cNvPr id="35" name="Picture 12" descr="C:\Users\User\Desktop\i (3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069307"/>
            <a:ext cx="2571749" cy="1607343"/>
          </a:xfrm>
          <a:prstGeom prst="rect">
            <a:avLst/>
          </a:prstGeom>
          <a:noFill/>
        </p:spPr>
      </p:pic>
      <p:pic>
        <p:nvPicPr>
          <p:cNvPr id="32" name="Picture 12" descr="C:\Users\User\Desktop\i (3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28776" y="2078832"/>
            <a:ext cx="2571749" cy="1607343"/>
          </a:xfrm>
          <a:prstGeom prst="rect">
            <a:avLst/>
          </a:prstGeom>
          <a:noFill/>
        </p:spPr>
      </p:pic>
      <p:pic>
        <p:nvPicPr>
          <p:cNvPr id="25" name="Picture 9" descr="C:\Users\User\Desktop\i (3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2590800" cy="2050977"/>
          </a:xfrm>
          <a:prstGeom prst="rect">
            <a:avLst/>
          </a:prstGeom>
          <a:noFill/>
        </p:spPr>
      </p:pic>
      <p:pic>
        <p:nvPicPr>
          <p:cNvPr id="26" name="Picture 10" descr="C:\Users\User\Desktop\i (3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33650" y="0"/>
            <a:ext cx="2560320" cy="1847850"/>
          </a:xfrm>
          <a:prstGeom prst="rect">
            <a:avLst/>
          </a:prstGeom>
          <a:noFill/>
        </p:spPr>
      </p:pic>
      <p:pic>
        <p:nvPicPr>
          <p:cNvPr id="27" name="Picture 10" descr="C:\Users\User\Desktop\i (3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05400" y="0"/>
            <a:ext cx="2560320" cy="1847850"/>
          </a:xfrm>
          <a:prstGeom prst="rect">
            <a:avLst/>
          </a:prstGeom>
          <a:noFill/>
        </p:spPr>
      </p:pic>
      <p:pic>
        <p:nvPicPr>
          <p:cNvPr id="31" name="Picture 12" descr="C:\Users\User\Desktop\i (3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91001" y="1964532"/>
            <a:ext cx="2571749" cy="1607343"/>
          </a:xfrm>
          <a:prstGeom prst="rect">
            <a:avLst/>
          </a:prstGeom>
          <a:noFill/>
        </p:spPr>
      </p:pic>
      <p:pic>
        <p:nvPicPr>
          <p:cNvPr id="28" name="Picture 12" descr="C:\Users\User\Desktop\i (3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72251" y="0"/>
            <a:ext cx="2571749" cy="185737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6325" y="752475"/>
            <a:ext cx="7010400" cy="1295400"/>
          </a:xfrm>
        </p:spPr>
        <p:txBody>
          <a:bodyPr/>
          <a:lstStyle/>
          <a:p>
            <a:endParaRPr lang="ru-RU" dirty="0">
              <a:solidFill>
                <a:srgbClr val="008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00051" y="2124076"/>
            <a:ext cx="782954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4800" b="1" i="1" kern="10" dirty="0">
              <a:ln w="15875">
                <a:solidFill>
                  <a:schemeClr val="tx1"/>
                </a:solidFill>
                <a:round/>
                <a:headEnd/>
                <a:tailEnd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  <a:ea typeface="MingLiU_HKSCS" pitchFamily="18" charset="-120"/>
              <a:cs typeface="Mangal" pitchFamily="18" charset="0"/>
            </a:endParaRPr>
          </a:p>
        </p:txBody>
      </p:sp>
      <p:pic>
        <p:nvPicPr>
          <p:cNvPr id="61449" name="Picture 9" descr="C:\Users\User\Desktop\i (3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079262"/>
            <a:ext cx="2590800" cy="1619250"/>
          </a:xfrm>
          <a:prstGeom prst="rect">
            <a:avLst/>
          </a:prstGeom>
          <a:noFill/>
        </p:spPr>
      </p:pic>
      <p:pic>
        <p:nvPicPr>
          <p:cNvPr id="61452" name="Picture 12" descr="C:\Users\User\Desktop\i (3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72251" y="5250657"/>
            <a:ext cx="2571749" cy="1607343"/>
          </a:xfrm>
          <a:prstGeom prst="rect">
            <a:avLst/>
          </a:prstGeom>
          <a:noFill/>
        </p:spPr>
      </p:pic>
      <p:pic>
        <p:nvPicPr>
          <p:cNvPr id="29" name="Picture 12" descr="C:\Users\User\Desktop\i (3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34176" y="5250657"/>
            <a:ext cx="2571749" cy="1607343"/>
          </a:xfrm>
          <a:prstGeom prst="rect">
            <a:avLst/>
          </a:prstGeom>
          <a:noFill/>
        </p:spPr>
      </p:pic>
      <p:sp>
        <p:nvSpPr>
          <p:cNvPr id="41" name="Загнутый угол 40"/>
          <p:cNvSpPr/>
          <p:nvPr/>
        </p:nvSpPr>
        <p:spPr>
          <a:xfrm>
            <a:off x="776177" y="829339"/>
            <a:ext cx="7825563" cy="5029200"/>
          </a:xfrm>
          <a:prstGeom prst="foldedCorner">
            <a:avLst>
              <a:gd name="adj" fmla="val 10832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400" b="1" i="1" kern="10" dirty="0">
              <a:ln w="15875">
                <a:solidFill>
                  <a:schemeClr val="tx1"/>
                </a:solidFill>
                <a:round/>
                <a:headEnd/>
                <a:tailEnd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MingLiU_HKSCS" pitchFamily="18" charset="-120"/>
              <a:cs typeface="Times New Roman" pitchFamily="18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1307805" y="1010093"/>
            <a:ext cx="73152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chemeClr val="accent4">
                    <a:lumMod val="50000"/>
                  </a:schemeClr>
                </a:solidFill>
                <a:latin typeface="Monotype Corsiva" pitchFamily="66" charset="0"/>
              </a:rPr>
              <a:t>18  квинтильонов </a:t>
            </a:r>
          </a:p>
          <a:p>
            <a:pPr algn="ctr"/>
            <a:r>
              <a:rPr lang="ru-RU" sz="4800" b="1" dirty="0" smtClean="0">
                <a:solidFill>
                  <a:schemeClr val="accent4">
                    <a:lumMod val="50000"/>
                  </a:schemeClr>
                </a:solidFill>
                <a:latin typeface="Monotype Corsiva" pitchFamily="66" charset="0"/>
              </a:rPr>
              <a:t>446 квадрильонов </a:t>
            </a:r>
          </a:p>
          <a:p>
            <a:pPr algn="ctr"/>
            <a:r>
              <a:rPr lang="ru-RU" sz="4800" b="1" dirty="0" smtClean="0">
                <a:solidFill>
                  <a:schemeClr val="accent4">
                    <a:lumMod val="50000"/>
                  </a:schemeClr>
                </a:solidFill>
                <a:latin typeface="Monotype Corsiva" pitchFamily="66" charset="0"/>
              </a:rPr>
              <a:t>744 триллиона</a:t>
            </a:r>
          </a:p>
          <a:p>
            <a:pPr algn="ctr"/>
            <a:r>
              <a:rPr lang="ru-RU" sz="4800" b="1" dirty="0" smtClean="0">
                <a:solidFill>
                  <a:schemeClr val="accent4">
                    <a:lumMod val="50000"/>
                  </a:schemeClr>
                </a:solidFill>
                <a:latin typeface="Monotype Corsiva" pitchFamily="66" charset="0"/>
              </a:rPr>
              <a:t>73  миллиарда ( биллиона) </a:t>
            </a:r>
          </a:p>
          <a:p>
            <a:pPr algn="ctr"/>
            <a:r>
              <a:rPr lang="ru-RU" sz="4800" b="1" dirty="0" smtClean="0">
                <a:solidFill>
                  <a:schemeClr val="accent4">
                    <a:lumMod val="50000"/>
                  </a:schemeClr>
                </a:solidFill>
                <a:latin typeface="Monotype Corsiva" pitchFamily="66" charset="0"/>
              </a:rPr>
              <a:t>709 миллионов 551 тысяча</a:t>
            </a:r>
          </a:p>
          <a:p>
            <a:pPr algn="ctr"/>
            <a:r>
              <a:rPr lang="ru-RU" sz="4800" b="1" dirty="0" smtClean="0">
                <a:solidFill>
                  <a:schemeClr val="accent4">
                    <a:lumMod val="50000"/>
                  </a:schemeClr>
                </a:solidFill>
                <a:latin typeface="Monotype Corsiva" pitchFamily="66" charset="0"/>
              </a:rPr>
              <a:t>615</a:t>
            </a:r>
            <a:endParaRPr lang="ru-RU" sz="4800" b="1" dirty="0">
              <a:solidFill>
                <a:schemeClr val="accent4">
                  <a:lumMod val="50000"/>
                </a:schemeClr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8000"/>
                            </p:stCondLst>
                            <p:childTnLst>
                              <p:par>
                                <p:cTn id="33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0"/>
                            </p:stCondLst>
                            <p:childTnLst>
                              <p:par>
                                <p:cTn id="40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одержимое 1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7" name="Загнутый угол 16"/>
          <p:cNvSpPr/>
          <p:nvPr/>
        </p:nvSpPr>
        <p:spPr>
          <a:xfrm>
            <a:off x="4503939" y="2028908"/>
            <a:ext cx="4298867" cy="4572000"/>
          </a:xfrm>
          <a:prstGeom prst="foldedCorner">
            <a:avLst/>
          </a:prstGeom>
          <a:solidFill>
            <a:srgbClr val="FF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 smtClean="0">
              <a:solidFill>
                <a:srgbClr val="C00000"/>
              </a:solidFill>
            </a:endParaRPr>
          </a:p>
          <a:p>
            <a:pPr algn="ctr"/>
            <a:r>
              <a:rPr lang="ru-RU" sz="2400" dirty="0" smtClean="0">
                <a:solidFill>
                  <a:srgbClr val="C00000"/>
                </a:solidFill>
              </a:rPr>
              <a:t> </a:t>
            </a:r>
          </a:p>
          <a:p>
            <a:pPr algn="ctr"/>
            <a:r>
              <a:rPr lang="ru-RU" sz="2400" b="1" dirty="0" smtClean="0">
                <a:solidFill>
                  <a:srgbClr val="7030A0"/>
                </a:solidFill>
              </a:rPr>
              <a:t>Задача</a:t>
            </a:r>
            <a:endParaRPr lang="en-US" sz="2400" dirty="0" smtClean="0">
              <a:solidFill>
                <a:srgbClr val="7030A0"/>
              </a:solidFill>
            </a:endParaRPr>
          </a:p>
          <a:p>
            <a:pPr algn="ctr"/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В городе 50000 жителей.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Приезжий в 8 часов утра рассказывает новость трём соседям,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через 15 минут каждый из них рассказывает новость трём своим соседям и т.д.Во сколько часов эта новость будет известна половине жителей города?</a:t>
            </a:r>
          </a:p>
        </p:txBody>
      </p:sp>
      <p:pic>
        <p:nvPicPr>
          <p:cNvPr id="22529" name="Picture 1" descr="C:\Users\User\Desktop\devushka-telefon-trubka-mobilnyy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9222" y="2802989"/>
            <a:ext cx="926776" cy="926776"/>
          </a:xfrm>
          <a:prstGeom prst="rect">
            <a:avLst/>
          </a:prstGeom>
          <a:noFill/>
        </p:spPr>
      </p:pic>
      <p:pic>
        <p:nvPicPr>
          <p:cNvPr id="22530" name="Picture 2" descr="C:\Users\User\Desktop\devushka-telefon-more-trubka (2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84342" y="2056548"/>
            <a:ext cx="1028555" cy="1099807"/>
          </a:xfrm>
          <a:prstGeom prst="rect">
            <a:avLst/>
          </a:prstGeom>
          <a:noFill/>
        </p:spPr>
      </p:pic>
      <p:pic>
        <p:nvPicPr>
          <p:cNvPr id="22533" name="Picture 5" descr="C:\Users\User\Desktop\devushka-trubka-telefon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98586" y="4940702"/>
            <a:ext cx="995898" cy="995898"/>
          </a:xfrm>
          <a:prstGeom prst="rect">
            <a:avLst/>
          </a:prstGeom>
          <a:noFill/>
        </p:spPr>
      </p:pic>
      <p:pic>
        <p:nvPicPr>
          <p:cNvPr id="22534" name="Picture 6" descr="C:\Users\User\Desktop\devushka-temnokozhaya-telefon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rot="19074445">
            <a:off x="194108" y="3864119"/>
            <a:ext cx="941375" cy="941375"/>
          </a:xfrm>
          <a:prstGeom prst="rect">
            <a:avLst/>
          </a:prstGeom>
          <a:noFill/>
        </p:spPr>
      </p:pic>
      <p:pic>
        <p:nvPicPr>
          <p:cNvPr id="22535" name="Picture 7" descr="C:\Users\User\Desktop\img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144173" y="3002281"/>
            <a:ext cx="3190321" cy="2697875"/>
          </a:xfrm>
          <a:prstGeom prst="rect">
            <a:avLst/>
          </a:prstGeom>
          <a:noFill/>
        </p:spPr>
      </p:pic>
      <p:sp>
        <p:nvSpPr>
          <p:cNvPr id="13" name="Прямоугольник 12"/>
          <p:cNvSpPr/>
          <p:nvPr/>
        </p:nvSpPr>
        <p:spPr>
          <a:xfrm>
            <a:off x="955343" y="1"/>
            <a:ext cx="7096837" cy="1514902"/>
          </a:xfrm>
          <a:prstGeom prst="rect">
            <a:avLst/>
          </a:prstGeom>
          <a:solidFill>
            <a:schemeClr val="accent4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4000" b="1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Как быстро распространяются городские  </a:t>
            </a:r>
            <a:r>
              <a:rPr lang="ru-RU" sz="4000" b="1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слухи?</a:t>
            </a:r>
            <a:endParaRPr lang="ru-RU" sz="4000" b="1" i="1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dirty="0">
              <a:latin typeface="Monotype Corsiva" pitchFamily="66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497874" y="6269593"/>
            <a:ext cx="140455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  <a:latin typeface="Monotype Corsiva" pitchFamily="66" charset="0"/>
              </a:rPr>
              <a:t>3группа</a:t>
            </a:r>
            <a:endParaRPr lang="ru-RU" sz="3200" b="1" dirty="0">
              <a:solidFill>
                <a:srgbClr val="FF0000"/>
              </a:solidFill>
              <a:latin typeface="Monotype Corsiva" pitchFamily="66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533400" y="6255822"/>
            <a:ext cx="120967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Monotype Corsiva" pitchFamily="66" charset="0"/>
              </a:rPr>
              <a:t> 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225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225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225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225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8000"/>
                            </p:stCondLst>
                            <p:childTnLst>
                              <p:par>
                                <p:cTn id="33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0"/>
                            </p:stCondLst>
                            <p:childTnLst>
                              <p:par>
                                <p:cTn id="40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2000"/>
                            </p:stCondLst>
                            <p:childTnLst>
                              <p:par>
                                <p:cTn id="4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4000"/>
                            </p:stCondLst>
                            <p:childTnLst>
                              <p:par>
                                <p:cTn id="5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5000"/>
                            </p:stCondLst>
                            <p:childTnLst>
                              <p:par>
                                <p:cTn id="5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64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5" fill="hold">
                      <p:stCondLst>
                        <p:cond delay="0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2000" fill="hold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2000" fill="hold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17" grpId="0" uiExpand="1" build="allAtOnce" animBg="1"/>
      <p:bldP spid="13" grpId="0" uiExpand="1" build="allAtOnce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оугольник 20"/>
          <p:cNvSpPr/>
          <p:nvPr/>
        </p:nvSpPr>
        <p:spPr>
          <a:xfrm>
            <a:off x="846161" y="546862"/>
            <a:ext cx="7287904" cy="818707"/>
          </a:xfrm>
          <a:prstGeom prst="rect">
            <a:avLst/>
          </a:prstGeom>
          <a:solidFill>
            <a:schemeClr val="accent4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600" b="1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AriaX" pitchFamily="34" charset="0"/>
              </a:rPr>
              <a:t>Решение</a:t>
            </a:r>
            <a:endParaRPr lang="ru-RU" sz="6600" dirty="0">
              <a:solidFill>
                <a:srgbClr val="FFC000"/>
              </a:solidFill>
              <a:latin typeface="Monotype Corsiva" pitchFamily="66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50376" y="1555845"/>
            <a:ext cx="7075035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 smtClean="0">
                <a:solidFill>
                  <a:srgbClr val="7030A0"/>
                </a:solidFill>
              </a:rPr>
              <a:t>Слухи в городе распространяются в геометрической прогрессии</a:t>
            </a:r>
            <a:r>
              <a:rPr lang="ru-RU" sz="2800" dirty="0" smtClean="0">
                <a:solidFill>
                  <a:srgbClr val="7030A0"/>
                </a:solidFill>
              </a:rPr>
              <a:t>.</a:t>
            </a:r>
            <a:r>
              <a:rPr lang="ru-RU" sz="28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cs typeface="AriaX" pitchFamily="34" charset="0"/>
              </a:rPr>
              <a:t> </a:t>
            </a:r>
            <a:endParaRPr lang="ru-RU" sz="2800" b="1" i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  <a:p>
            <a:endParaRPr lang="ru-RU" sz="2800" dirty="0">
              <a:solidFill>
                <a:srgbClr val="00B05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838902" y="2483893"/>
            <a:ext cx="464325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C00000"/>
                </a:solidFill>
              </a:rPr>
              <a:t>1;3;9;…  </a:t>
            </a:r>
            <a:r>
              <a:rPr lang="en-US" sz="3600" b="1" dirty="0" smtClean="0">
                <a:solidFill>
                  <a:srgbClr val="C00000"/>
                </a:solidFill>
              </a:rPr>
              <a:t>q=3</a:t>
            </a:r>
          </a:p>
          <a:p>
            <a:pPr algn="ctr"/>
            <a:endParaRPr lang="en-US" b="1" dirty="0" smtClean="0">
              <a:solidFill>
                <a:srgbClr val="FF0000"/>
              </a:solidFill>
            </a:endParaRPr>
          </a:p>
          <a:p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823527" y="1869743"/>
            <a:ext cx="2137558" cy="978917"/>
          </a:xfrm>
          <a:prstGeom prst="rect">
            <a:avLst/>
          </a:prstGeom>
          <a:solidFill>
            <a:srgbClr val="99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50181" name="Object 5"/>
          <p:cNvGraphicFramePr>
            <a:graphicFrameLocks noChangeAspect="1"/>
          </p:cNvGraphicFramePr>
          <p:nvPr/>
        </p:nvGraphicFramePr>
        <p:xfrm>
          <a:off x="6837528" y="1910687"/>
          <a:ext cx="2049292" cy="1027962"/>
        </p:xfrm>
        <a:graphic>
          <a:graphicData uri="http://schemas.openxmlformats.org/presentationml/2006/ole">
            <p:oleObj spid="_x0000_s50181" name="Формула" r:id="rId4" imgW="863280" imgH="444240" progId="Equation.3">
              <p:embed/>
            </p:oleObj>
          </a:graphicData>
        </a:graphic>
      </p:graphicFrame>
      <p:graphicFrame>
        <p:nvGraphicFramePr>
          <p:cNvPr id="19" name="Объект 18"/>
          <p:cNvGraphicFramePr>
            <a:graphicFrameLocks noChangeAspect="1"/>
          </p:cNvGraphicFramePr>
          <p:nvPr/>
        </p:nvGraphicFramePr>
        <p:xfrm>
          <a:off x="3853049" y="3152774"/>
          <a:ext cx="2192338" cy="638175"/>
        </p:xfrm>
        <a:graphic>
          <a:graphicData uri="http://schemas.openxmlformats.org/presentationml/2006/ole">
            <p:oleObj spid="_x0000_s50182" name="Формула" r:id="rId5" imgW="698400" imgH="203040" progId="Equation.3">
              <p:embed/>
            </p:oleObj>
          </a:graphicData>
        </a:graphic>
      </p:graphicFrame>
      <p:graphicFrame>
        <p:nvGraphicFramePr>
          <p:cNvPr id="24" name="Объект 23"/>
          <p:cNvGraphicFramePr>
            <a:graphicFrameLocks noChangeAspect="1"/>
          </p:cNvGraphicFramePr>
          <p:nvPr/>
        </p:nvGraphicFramePr>
        <p:xfrm>
          <a:off x="438305" y="2873828"/>
          <a:ext cx="3053039" cy="1199408"/>
        </p:xfrm>
        <a:graphic>
          <a:graphicData uri="http://schemas.openxmlformats.org/presentationml/2006/ole">
            <p:oleObj spid="_x0000_s50186" name="Формула" r:id="rId6" imgW="1066680" imgH="419040" progId="Equation.3">
              <p:embed/>
            </p:oleObj>
          </a:graphicData>
        </a:graphic>
      </p:graphicFrame>
      <p:graphicFrame>
        <p:nvGraphicFramePr>
          <p:cNvPr id="25" name="Объект 24"/>
          <p:cNvGraphicFramePr>
            <a:graphicFrameLocks noChangeAspect="1"/>
          </p:cNvGraphicFramePr>
          <p:nvPr/>
        </p:nvGraphicFramePr>
        <p:xfrm>
          <a:off x="3336967" y="3241965"/>
          <a:ext cx="1384324" cy="370114"/>
        </p:xfrm>
        <a:graphic>
          <a:graphicData uri="http://schemas.openxmlformats.org/presentationml/2006/ole">
            <p:oleObj spid="_x0000_s50187" name="Формула" r:id="rId7" imgW="190440" imgH="152280" progId="Equation.3">
              <p:embed/>
            </p:oleObj>
          </a:graphicData>
        </a:graphic>
      </p:graphicFrame>
      <p:graphicFrame>
        <p:nvGraphicFramePr>
          <p:cNvPr id="26" name="Объект 25"/>
          <p:cNvGraphicFramePr>
            <a:graphicFrameLocks noChangeAspect="1"/>
          </p:cNvGraphicFramePr>
          <p:nvPr/>
        </p:nvGraphicFramePr>
        <p:xfrm>
          <a:off x="0" y="3989345"/>
          <a:ext cx="7997588" cy="1220910"/>
        </p:xfrm>
        <a:graphic>
          <a:graphicData uri="http://schemas.openxmlformats.org/presentationml/2006/ole">
            <p:oleObj spid="_x0000_s50188" name="Формула" r:id="rId8" imgW="2108160" imgH="419040" progId="Equation.3">
              <p:embed/>
            </p:oleObj>
          </a:graphicData>
        </a:graphic>
      </p:graphicFrame>
      <p:sp>
        <p:nvSpPr>
          <p:cNvPr id="28" name="TextBox 27"/>
          <p:cNvSpPr txBox="1"/>
          <p:nvPr/>
        </p:nvSpPr>
        <p:spPr>
          <a:xfrm>
            <a:off x="5806385" y="4249593"/>
            <a:ext cx="4948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C00000"/>
                </a:solidFill>
              </a:rPr>
              <a:t>&gt;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505692" y="4821384"/>
            <a:ext cx="16506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  </a:t>
            </a:r>
            <a:endParaRPr lang="ru-RU" sz="4800" b="1" dirty="0">
              <a:solidFill>
                <a:schemeClr val="bg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1971304" y="5106390"/>
            <a:ext cx="15556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bg1">
                    <a:lumMod val="50000"/>
                  </a:schemeClr>
                </a:solidFill>
              </a:rPr>
              <a:t>    </a:t>
            </a:r>
            <a:endParaRPr lang="ru-RU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6831857" y="2924166"/>
            <a:ext cx="2078181" cy="1104406"/>
          </a:xfrm>
          <a:prstGeom prst="rect">
            <a:avLst/>
          </a:prstGeom>
          <a:solidFill>
            <a:srgbClr val="99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50190" name="Object 14"/>
          <p:cNvGraphicFramePr>
            <a:graphicFrameLocks noChangeAspect="1"/>
          </p:cNvGraphicFramePr>
          <p:nvPr/>
        </p:nvGraphicFramePr>
        <p:xfrm>
          <a:off x="6986768" y="2892206"/>
          <a:ext cx="1854158" cy="1154719"/>
        </p:xfrm>
        <a:graphic>
          <a:graphicData uri="http://schemas.openxmlformats.org/presentationml/2006/ole">
            <p:oleObj spid="_x0000_s50190" name="Формула" r:id="rId9" imgW="736560" imgH="457200" progId="Equation.3">
              <p:embed/>
            </p:oleObj>
          </a:graphicData>
        </a:graphic>
      </p:graphicFrame>
      <p:sp>
        <p:nvSpPr>
          <p:cNvPr id="42" name="TextBox 41"/>
          <p:cNvSpPr txBox="1"/>
          <p:nvPr/>
        </p:nvSpPr>
        <p:spPr>
          <a:xfrm>
            <a:off x="2137560" y="5657672"/>
            <a:ext cx="61870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i="1" dirty="0" smtClean="0">
                <a:solidFill>
                  <a:srgbClr val="C00000"/>
                </a:solidFill>
              </a:rPr>
              <a:t>Ответ</a:t>
            </a:r>
            <a:r>
              <a:rPr lang="ru-RU" sz="2400" i="1" dirty="0" smtClean="0">
                <a:solidFill>
                  <a:srgbClr val="7030A0"/>
                </a:solidFill>
              </a:rPr>
              <a:t>:   </a:t>
            </a:r>
            <a:r>
              <a:rPr lang="ru-RU" sz="2400" b="1" i="1" dirty="0" smtClean="0">
                <a:solidFill>
                  <a:srgbClr val="7030A0"/>
                </a:solidFill>
              </a:rPr>
              <a:t>В половине одиннадцатого дня</a:t>
            </a:r>
            <a:r>
              <a:rPr lang="ru-RU" sz="2400" i="1" dirty="0" smtClean="0">
                <a:solidFill>
                  <a:srgbClr val="7030A0"/>
                </a:solidFill>
              </a:rPr>
              <a:t> </a:t>
            </a:r>
            <a:r>
              <a:rPr lang="ru-RU" sz="2400" b="1" i="1" dirty="0" smtClean="0">
                <a:solidFill>
                  <a:srgbClr val="7030A0"/>
                </a:solidFill>
              </a:rPr>
              <a:t>поголовно все жители будут осведомлены о новости.</a:t>
            </a:r>
            <a:endParaRPr lang="ru-RU" sz="2400" b="1" i="1" dirty="0">
              <a:solidFill>
                <a:srgbClr val="7030A0"/>
              </a:solidFill>
            </a:endParaRPr>
          </a:p>
        </p:txBody>
      </p:sp>
      <p:graphicFrame>
        <p:nvGraphicFramePr>
          <p:cNvPr id="48" name="Объект 47"/>
          <p:cNvGraphicFramePr>
            <a:graphicFrameLocks noChangeAspect="1"/>
          </p:cNvGraphicFramePr>
          <p:nvPr/>
        </p:nvGraphicFramePr>
        <p:xfrm>
          <a:off x="6020789" y="5121167"/>
          <a:ext cx="2755076" cy="560135"/>
        </p:xfrm>
        <a:graphic>
          <a:graphicData uri="http://schemas.openxmlformats.org/presentationml/2006/ole">
            <p:oleObj spid="_x0000_s50191" name="Формула" r:id="rId10" imgW="1117440" imgH="203040" progId="Equation.3">
              <p:embed/>
            </p:oleObj>
          </a:graphicData>
        </a:graphic>
      </p:graphicFrame>
      <p:sp>
        <p:nvSpPr>
          <p:cNvPr id="62" name="TextBox 61"/>
          <p:cNvSpPr txBox="1"/>
          <p:nvPr/>
        </p:nvSpPr>
        <p:spPr>
          <a:xfrm>
            <a:off x="2528284" y="5165767"/>
            <a:ext cx="6383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b="1" dirty="0">
              <a:solidFill>
                <a:schemeClr val="bg1">
                  <a:lumMod val="50000"/>
                </a:schemeClr>
              </a:solidFill>
            </a:endParaRPr>
          </a:p>
        </p:txBody>
      </p:sp>
      <p:graphicFrame>
        <p:nvGraphicFramePr>
          <p:cNvPr id="64" name="Объект 63"/>
          <p:cNvGraphicFramePr>
            <a:graphicFrameLocks noChangeAspect="1"/>
          </p:cNvGraphicFramePr>
          <p:nvPr/>
        </p:nvGraphicFramePr>
        <p:xfrm>
          <a:off x="0" y="5031594"/>
          <a:ext cx="5712030" cy="622797"/>
        </p:xfrm>
        <a:graphic>
          <a:graphicData uri="http://schemas.openxmlformats.org/presentationml/2006/ole">
            <p:oleObj spid="_x0000_s50193" name="Формула" r:id="rId11" imgW="1917360" imgH="203040" progId="Equation.3">
              <p:embed/>
            </p:oleObj>
          </a:graphicData>
        </a:graphic>
      </p:graphicFrame>
      <p:sp>
        <p:nvSpPr>
          <p:cNvPr id="65" name="TextBox 64"/>
          <p:cNvSpPr txBox="1"/>
          <p:nvPr/>
        </p:nvSpPr>
        <p:spPr>
          <a:xfrm>
            <a:off x="5524526" y="5106388"/>
            <a:ext cx="29848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i="1" dirty="0" smtClean="0">
                <a:solidFill>
                  <a:schemeClr val="bg1">
                    <a:lumMod val="50000"/>
                  </a:schemeClr>
                </a:solidFill>
              </a:rPr>
              <a:t>;</a:t>
            </a:r>
            <a:endParaRPr lang="ru-RU" sz="3200" i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683579" y="6292334"/>
            <a:ext cx="143097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  <a:latin typeface="Monotype Corsiva" pitchFamily="66" charset="0"/>
              </a:rPr>
              <a:t>3группа</a:t>
            </a:r>
            <a:endParaRPr lang="ru-RU" sz="3200" b="1" dirty="0">
              <a:solidFill>
                <a:srgbClr val="FF0000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3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4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200"/>
                            </p:stCondLst>
                            <p:childTnLst>
                              <p:par>
                                <p:cTn id="27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501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501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50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50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501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501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501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50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4000"/>
                            </p:stCondLst>
                            <p:childTnLst>
                              <p:par>
                                <p:cTn id="60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2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2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2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2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2000"/>
                            </p:stCondLst>
                            <p:childTnLst>
                              <p:par>
                                <p:cTn id="10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9" dur="80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0" dur="80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1" dur="80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build="allAtOnce" animBg="1"/>
      <p:bldP spid="10" grpId="0" animBg="1"/>
      <p:bldP spid="28" grpId="0"/>
      <p:bldP spid="39" grpId="0" animBg="1"/>
      <p:bldP spid="42" grpId="0"/>
      <p:bldP spid="6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Хорда 24"/>
          <p:cNvSpPr/>
          <p:nvPr/>
        </p:nvSpPr>
        <p:spPr>
          <a:xfrm rot="-10680000">
            <a:off x="-3193132" y="-2696"/>
            <a:ext cx="6699552" cy="6885353"/>
          </a:xfrm>
          <a:prstGeom prst="chord">
            <a:avLst>
              <a:gd name="adj1" fmla="val 5129163"/>
              <a:gd name="adj2" fmla="val 16224949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3" name="Загнутый угол 12"/>
          <p:cNvSpPr/>
          <p:nvPr/>
        </p:nvSpPr>
        <p:spPr>
          <a:xfrm>
            <a:off x="4197427" y="1476260"/>
            <a:ext cx="4307595" cy="5233012"/>
          </a:xfrm>
          <a:prstGeom prst="foldedCorner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2775857" y="354842"/>
            <a:ext cx="6161314" cy="974481"/>
          </a:xfrm>
          <a:prstGeom prst="rect">
            <a:avLst/>
          </a:prstGeom>
          <a:solidFill>
            <a:schemeClr val="accent4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ea typeface="Malgun Gothic" pitchFamily="34" charset="-127"/>
                <a:cs typeface="Arabic Typesetting" pitchFamily="66" charset="-78"/>
              </a:rPr>
              <a:t>На какую зарплату выгодно согласиться</a:t>
            </a:r>
            <a:endParaRPr lang="ru-RU" sz="3200" b="1" i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  <a:ea typeface="Malgun Gothic" pitchFamily="34" charset="-127"/>
              <a:cs typeface="Arabic Typesetting" pitchFamily="66" charset="-78"/>
            </a:endParaRPr>
          </a:p>
        </p:txBody>
      </p:sp>
      <p:pic>
        <p:nvPicPr>
          <p:cNvPr id="6" name="Picture 2" descr="C:\Users\User\Desktop\загруженное (1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35723" y="740230"/>
            <a:ext cx="1857545" cy="1338942"/>
          </a:xfrm>
          <a:prstGeom prst="rect">
            <a:avLst/>
          </a:prstGeom>
          <a:noFill/>
        </p:spPr>
      </p:pic>
      <p:pic>
        <p:nvPicPr>
          <p:cNvPr id="8" name="Picture 3" descr="C:\Users\User\Desktop\загруженное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80540" y="2577867"/>
            <a:ext cx="2242201" cy="1558705"/>
          </a:xfrm>
          <a:prstGeom prst="rect">
            <a:avLst/>
          </a:prstGeom>
          <a:noFill/>
        </p:spPr>
      </p:pic>
      <p:pic>
        <p:nvPicPr>
          <p:cNvPr id="7" name="Picture 1" descr="C:\Users\User\Desktop\ispitatelnii-srok-cleverlady.ru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28600" y="4506688"/>
            <a:ext cx="1861457" cy="1550317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/>
        </p:nvSpPr>
        <p:spPr>
          <a:xfrm>
            <a:off x="4362679" y="1564395"/>
            <a:ext cx="4182605" cy="4524315"/>
          </a:xfrm>
          <a:prstGeom prst="rect">
            <a:avLst/>
          </a:prstGeom>
          <a:solidFill>
            <a:srgbClr val="FFCCFF"/>
          </a:solidFill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Между работником и работодателем должен быть заключён договор.</a:t>
            </a:r>
          </a:p>
          <a:p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Предлагается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 варианта месячной 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оплаты труда:</a:t>
            </a:r>
          </a:p>
          <a:p>
            <a:r>
              <a:rPr lang="ru-RU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вариант</a:t>
            </a:r>
            <a:r>
              <a:rPr lang="ru-RU" dirty="0" smtClean="0">
                <a:solidFill>
                  <a:srgbClr val="FF0000"/>
                </a:solidFill>
              </a:rPr>
              <a:t>; 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работнику в первый день работы выплачивается 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</a:rPr>
              <a:t>100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руб.,во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второй-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</a:rPr>
              <a:t>101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руб.в третий-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</a:rPr>
              <a:t>102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руб.и т.д.</a:t>
            </a:r>
          </a:p>
          <a:p>
            <a:r>
              <a:rPr lang="ru-RU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вариант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; работнику в первый день работы выплачивается 2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</a:rPr>
              <a:t>00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руб.,во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второй-3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</a:rPr>
              <a:t>00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руб.в третий-4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</a:rPr>
              <a:t>00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руб. В четвёртый 5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</a:rPr>
              <a:t>00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руб.и т.д</a:t>
            </a:r>
            <a:r>
              <a:rPr lang="ru-RU" dirty="0" smtClean="0">
                <a:solidFill>
                  <a:srgbClr val="C00000"/>
                </a:solidFill>
              </a:rPr>
              <a:t>.</a:t>
            </a:r>
          </a:p>
          <a:p>
            <a:r>
              <a:rPr lang="ru-RU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 вариант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; работнику в первый день работы выплачивается 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</a:rPr>
              <a:t>2 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коп, в каждый  следующий  в 2раза больше чем в предыдущий день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860335" y="852884"/>
            <a:ext cx="4347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FFC000"/>
                </a:solidFill>
              </a:rPr>
              <a:t>?</a:t>
            </a:r>
            <a:endParaRPr lang="ru-RU" sz="3200" b="1" dirty="0">
              <a:solidFill>
                <a:srgbClr val="FFC000"/>
              </a:solidFill>
            </a:endParaRPr>
          </a:p>
        </p:txBody>
      </p:sp>
      <p:graphicFrame>
        <p:nvGraphicFramePr>
          <p:cNvPr id="19" name="Объект 18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102402" name="Формула" r:id="rId7" imgW="114120" imgH="215640" progId="Equation.3">
              <p:embed/>
            </p:oleObj>
          </a:graphicData>
        </a:graphic>
      </p:graphicFrame>
      <p:graphicFrame>
        <p:nvGraphicFramePr>
          <p:cNvPr id="20" name="Объект 19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102403" name="Формула" r:id="rId8" imgW="114120" imgH="215640" progId="Equation.3">
              <p:embed/>
            </p:oleObj>
          </a:graphicData>
        </a:graphic>
      </p:graphicFrame>
      <p:sp>
        <p:nvSpPr>
          <p:cNvPr id="14" name="Прямоугольник 13"/>
          <p:cNvSpPr/>
          <p:nvPr/>
        </p:nvSpPr>
        <p:spPr>
          <a:xfrm>
            <a:off x="2479074" y="6273225"/>
            <a:ext cx="140455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  <a:latin typeface="Monotype Corsiva" pitchFamily="66" charset="0"/>
              </a:rPr>
              <a:t>4группа</a:t>
            </a:r>
            <a:endParaRPr lang="ru-RU" sz="3200" b="1" dirty="0">
              <a:solidFill>
                <a:srgbClr val="FF0000"/>
              </a:solidFill>
              <a:latin typeface="Monotype Corsiva" pitchFamily="66" charset="0"/>
            </a:endParaRPr>
          </a:p>
        </p:txBody>
      </p:sp>
      <p:sp>
        <p:nvSpPr>
          <p:cNvPr id="17" name="Управляющая кнопка: далее 16">
            <a:hlinkClick r:id="rId9" action="ppaction://hlinksldjump" highlightClick="1"/>
          </p:cNvPr>
          <p:cNvSpPr/>
          <p:nvPr/>
        </p:nvSpPr>
        <p:spPr>
          <a:xfrm rot="5400000">
            <a:off x="7915701" y="2579430"/>
            <a:ext cx="709684" cy="491320"/>
          </a:xfrm>
          <a:prstGeom prst="actionButtonForwardNex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Управляющая кнопка: далее 17">
            <a:hlinkClick r:id="rId10" action="ppaction://hlinksldjump" highlightClick="1"/>
          </p:cNvPr>
          <p:cNvSpPr/>
          <p:nvPr/>
        </p:nvSpPr>
        <p:spPr>
          <a:xfrm>
            <a:off x="8106770" y="3957852"/>
            <a:ext cx="464024" cy="887104"/>
          </a:xfrm>
          <a:prstGeom prst="actionButtonForwardNext">
            <a:avLst/>
          </a:prstGeom>
          <a:solidFill>
            <a:srgbClr val="99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Управляющая кнопка: далее 20">
            <a:hlinkClick r:id="rId11" action="ppaction://hlinksldjump" highlightClick="1"/>
          </p:cNvPr>
          <p:cNvSpPr/>
          <p:nvPr/>
        </p:nvSpPr>
        <p:spPr>
          <a:xfrm>
            <a:off x="6341433" y="6005016"/>
            <a:ext cx="1055653" cy="518616"/>
          </a:xfrm>
          <a:prstGeom prst="actionButtonForwardNext">
            <a:avLst/>
          </a:prstGeom>
          <a:solidFill>
            <a:srgbClr val="CC00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000"/>
                            </p:stCondLst>
                            <p:childTnLst>
                              <p:par>
                                <p:cTn id="3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6000"/>
                            </p:stCondLst>
                            <p:childTnLst>
                              <p:par>
                                <p:cTn id="3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8000"/>
                            </p:stCondLst>
                            <p:childTnLst>
                              <p:par>
                                <p:cTn id="4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0"/>
                            </p:stCondLst>
                            <p:childTnLst>
                              <p:par>
                                <p:cTn id="5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2000"/>
                            </p:stCondLst>
                            <p:childTnLst>
                              <p:par>
                                <p:cTn id="5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4000"/>
                            </p:stCondLst>
                            <p:childTnLst>
                              <p:par>
                                <p:cTn id="5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2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2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2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2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20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2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2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13" grpId="0" animBg="1"/>
      <p:bldP spid="11" grpId="0" build="allAtOnce" animBg="1"/>
      <p:bldP spid="12" grpId="0"/>
      <p:bldP spid="17" grpId="0" animBg="1"/>
      <p:bldP spid="18" grpId="0" animBg="1"/>
      <p:bldP spid="2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52419" y="1835626"/>
            <a:ext cx="8045671" cy="4517409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ru-RU" sz="3600" b="1" i="1" dirty="0" smtClean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  </a:t>
            </a:r>
          </a:p>
          <a:p>
            <a:pPr>
              <a:buNone/>
            </a:pPr>
            <a:r>
              <a:rPr lang="ru-RU" sz="98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ОБРАЗОВАТЕЛЬНЫЕ</a:t>
            </a:r>
            <a:endParaRPr lang="ru-RU" sz="9600" dirty="0" smtClean="0"/>
          </a:p>
          <a:p>
            <a:pPr>
              <a:buNone/>
            </a:pPr>
            <a:endParaRPr lang="ru-RU" sz="9800" b="1" i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  <a:p>
            <a:r>
              <a:rPr lang="ru-RU" sz="9600" b="1" i="1" dirty="0" smtClean="0">
                <a:solidFill>
                  <a:schemeClr val="accent1">
                    <a:lumMod val="50000"/>
                  </a:schemeClr>
                </a:solidFill>
                <a:latin typeface="Monotype Corsiva" pitchFamily="66" charset="0"/>
              </a:rPr>
              <a:t>обобщение, систематизация и углубление знаний</a:t>
            </a:r>
            <a:r>
              <a:rPr lang="en-US" sz="9600" b="1" i="1" dirty="0" smtClean="0">
                <a:solidFill>
                  <a:schemeClr val="accent1">
                    <a:lumMod val="50000"/>
                  </a:schemeClr>
                </a:solidFill>
                <a:latin typeface="Monotype Corsiva" pitchFamily="66" charset="0"/>
              </a:rPr>
              <a:t> </a:t>
            </a:r>
            <a:r>
              <a:rPr lang="ru-RU" sz="9600" b="1" i="1" dirty="0" smtClean="0">
                <a:solidFill>
                  <a:schemeClr val="accent1">
                    <a:lumMod val="50000"/>
                  </a:schemeClr>
                </a:solidFill>
                <a:latin typeface="Monotype Corsiva" pitchFamily="66" charset="0"/>
              </a:rPr>
              <a:t>по теме «Прогрессии»;</a:t>
            </a:r>
          </a:p>
          <a:p>
            <a:r>
              <a:rPr lang="ru-RU" sz="9600" b="1" i="1" dirty="0" smtClean="0">
                <a:solidFill>
                  <a:schemeClr val="accent1">
                    <a:lumMod val="50000"/>
                  </a:schemeClr>
                </a:solidFill>
                <a:latin typeface="Monotype Corsiva" pitchFamily="66" charset="0"/>
              </a:rPr>
              <a:t> обеспечение  выработки умений и способов самостоятельно применять знания, осуществлять их перенос в новые условия.</a:t>
            </a:r>
          </a:p>
          <a:p>
            <a:pPr>
              <a:buNone/>
            </a:pPr>
            <a:endParaRPr lang="ru-RU" sz="9600" b="1" i="1" dirty="0" smtClean="0">
              <a:solidFill>
                <a:srgbClr val="C00000"/>
              </a:solidFill>
              <a:latin typeface="Monotype Corsiva" pitchFamily="66" charset="0"/>
            </a:endParaRPr>
          </a:p>
          <a:p>
            <a:pPr>
              <a:buNone/>
            </a:pPr>
            <a:r>
              <a:rPr lang="ru-RU" sz="9600" b="1" i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   </a:t>
            </a:r>
            <a:r>
              <a:rPr lang="ru-RU" sz="96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РАЗВИВАЮЩИЕ</a:t>
            </a:r>
          </a:p>
          <a:p>
            <a:pPr>
              <a:buNone/>
            </a:pPr>
            <a:endParaRPr lang="ru-RU" sz="3600" b="1" i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  <a:p>
            <a:r>
              <a:rPr lang="ru-RU" sz="96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 </a:t>
            </a:r>
            <a:r>
              <a:rPr lang="ru-RU" sz="9600" b="1" i="1" dirty="0" smtClean="0">
                <a:solidFill>
                  <a:schemeClr val="accent1">
                    <a:lumMod val="50000"/>
                  </a:schemeClr>
                </a:solidFill>
                <a:latin typeface="Monotype Corsiva" pitchFamily="66" charset="0"/>
              </a:rPr>
              <a:t>развитие познавательного интереса</a:t>
            </a:r>
          </a:p>
          <a:p>
            <a:r>
              <a:rPr lang="ru-RU" sz="9600" b="1" i="1" dirty="0" smtClean="0">
                <a:solidFill>
                  <a:schemeClr val="accent1">
                    <a:lumMod val="50000"/>
                  </a:schemeClr>
                </a:solidFill>
                <a:latin typeface="Monotype Corsiva" pitchFamily="66" charset="0"/>
              </a:rPr>
              <a:t>развития навыка самостоятельного поиска решения задач (планирование, выдвижение гипотез, проведение анализа и обобщения).</a:t>
            </a:r>
            <a:r>
              <a:rPr lang="ru-RU" sz="9600" b="1" dirty="0" smtClean="0">
                <a:solidFill>
                  <a:schemeClr val="accent1">
                    <a:lumMod val="50000"/>
                  </a:schemeClr>
                </a:solidFill>
                <a:latin typeface="Monotype Corsiva" pitchFamily="66" charset="0"/>
              </a:rPr>
              <a:t> </a:t>
            </a:r>
            <a:endParaRPr lang="ru-RU" sz="9600" b="1" i="1" dirty="0" smtClean="0">
              <a:solidFill>
                <a:schemeClr val="accent1">
                  <a:lumMod val="50000"/>
                </a:schemeClr>
              </a:solidFill>
              <a:latin typeface="Monotype Corsiva" pitchFamily="66" charset="0"/>
            </a:endParaRPr>
          </a:p>
          <a:p>
            <a:pPr>
              <a:buNone/>
              <a:defRPr/>
            </a:pPr>
            <a:endParaRPr lang="ru-RU" sz="9600" b="1" i="1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  <a:cs typeface="Arial" charset="0"/>
            </a:endParaRPr>
          </a:p>
          <a:p>
            <a:pPr>
              <a:buNone/>
              <a:defRPr/>
            </a:pPr>
            <a:endParaRPr lang="ru-RU" sz="2400" b="1" i="1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C00000"/>
              </a:solidFill>
              <a:effectLst>
                <a:outerShdw blurRad="38100" dist="38100" dir="2700000" algn="tl" rotWithShape="0">
                  <a:srgbClr val="000000">
                    <a:alpha val="43137"/>
                  </a:srgbClr>
                </a:outerShdw>
              </a:effectLst>
              <a:latin typeface="Arial Narrow" pitchFamily="34" charset="0"/>
              <a:cs typeface="Arial" charset="0"/>
            </a:endParaRPr>
          </a:p>
          <a:p>
            <a:pPr>
              <a:buNone/>
            </a:pPr>
            <a:r>
              <a:rPr lang="ru-RU" sz="2400" dirty="0" smtClean="0"/>
              <a:t> </a:t>
            </a:r>
            <a:endParaRPr lang="ru-RU" sz="2400" b="1" i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173707" y="846162"/>
            <a:ext cx="6359857" cy="818866"/>
          </a:xfrm>
          <a:prstGeom prst="rect">
            <a:avLst/>
          </a:prstGeom>
          <a:solidFill>
            <a:schemeClr val="accent4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Цели</a:t>
            </a:r>
            <a:endParaRPr lang="ru-RU" sz="5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000"/>
                            </p:stCondLst>
                            <p:childTnLst>
                              <p:par>
                                <p:cTn id="27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6000"/>
                            </p:stCondLst>
                            <p:childTnLst>
                              <p:par>
                                <p:cTn id="32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8000"/>
                            </p:stCondLst>
                            <p:childTnLst>
                              <p:par>
                                <p:cTn id="3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0"/>
                            </p:stCondLst>
                            <p:childTnLst>
                              <p:par>
                                <p:cTn id="43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2000"/>
                            </p:stCondLst>
                            <p:childTnLst>
                              <p:par>
                                <p:cTn id="48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2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2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232013" y="1937980"/>
            <a:ext cx="8734566" cy="1351129"/>
          </a:xfrm>
          <a:prstGeom prst="rect">
            <a:avLst/>
          </a:prstGeom>
          <a:gradFill flip="none" rotWithShape="1">
            <a:gsLst>
              <a:gs pos="0">
                <a:srgbClr val="FFCCFF">
                  <a:shade val="30000"/>
                  <a:satMod val="115000"/>
                </a:srgbClr>
              </a:gs>
              <a:gs pos="50000">
                <a:srgbClr val="FFCCFF">
                  <a:shade val="67500"/>
                  <a:satMod val="115000"/>
                </a:srgbClr>
              </a:gs>
              <a:gs pos="100000">
                <a:srgbClr val="FFCCFF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72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Решение</a:t>
            </a:r>
            <a:endParaRPr lang="ru-RU" sz="7200" b="1" i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971550" y="2647950"/>
          <a:ext cx="6400800" cy="781050"/>
        </p:xfrm>
        <a:graphic>
          <a:graphicData uri="http://schemas.openxmlformats.org/presentationml/2006/ole">
            <p:oleObj spid="_x0000_s65538" name="Формула" r:id="rId3" imgW="1942920" imgH="241200" progId="Equation.3">
              <p:embed/>
            </p:oleObj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274638" y="3284538"/>
          <a:ext cx="8748712" cy="2603500"/>
        </p:xfrm>
        <a:graphic>
          <a:graphicData uri="http://schemas.openxmlformats.org/presentationml/2006/ole">
            <p:oleObj spid="_x0000_s65539" name="Формула" r:id="rId4" imgW="2336760" imgH="634680" progId="Equation.3">
              <p:embed/>
            </p:oleObj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65540" name="Формула" r:id="rId5" imgW="114120" imgH="215640" progId="Equation.3">
              <p:embed/>
            </p:oleObj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6977615" y="6263759"/>
            <a:ext cx="149432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  <a:latin typeface="Monotype Corsiva" pitchFamily="66" charset="0"/>
              </a:rPr>
              <a:t>4 группа</a:t>
            </a:r>
            <a:endParaRPr lang="ru-RU" sz="3200" b="1" dirty="0">
              <a:solidFill>
                <a:srgbClr val="FF0000"/>
              </a:solidFill>
              <a:latin typeface="Monotype Corsiva" pitchFamily="66" charset="0"/>
            </a:endParaRPr>
          </a:p>
        </p:txBody>
      </p:sp>
      <p:sp>
        <p:nvSpPr>
          <p:cNvPr id="8" name="Управляющая кнопка: домой 7">
            <a:hlinkClick r:id="rId6" action="ppaction://hlinksldjump" highlightClick="1"/>
          </p:cNvPr>
          <p:cNvSpPr/>
          <p:nvPr/>
        </p:nvSpPr>
        <p:spPr>
          <a:xfrm>
            <a:off x="873457" y="5540991"/>
            <a:ext cx="1405720" cy="1139587"/>
          </a:xfrm>
          <a:prstGeom prst="actionButtonHome">
            <a:avLst/>
          </a:prstGeom>
          <a:solidFill>
            <a:srgbClr val="00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одержимое 9"/>
          <p:cNvSpPr>
            <a:spLocks noGrp="1"/>
          </p:cNvSpPr>
          <p:nvPr>
            <p:ph idx="1"/>
          </p:nvPr>
        </p:nvSpPr>
        <p:spPr>
          <a:xfrm>
            <a:off x="641443" y="1828800"/>
            <a:ext cx="7936173" cy="4045424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327546" y="3425588"/>
            <a:ext cx="8202305" cy="2265529"/>
          </a:xfrm>
          <a:prstGeom prst="rect">
            <a:avLst/>
          </a:prstGeom>
          <a:gradFill flip="none" rotWithShape="1">
            <a:gsLst>
              <a:gs pos="0">
                <a:srgbClr val="CC6600">
                  <a:tint val="66000"/>
                  <a:satMod val="160000"/>
                </a:srgbClr>
              </a:gs>
              <a:gs pos="50000">
                <a:srgbClr val="CC6600">
                  <a:tint val="44500"/>
                  <a:satMod val="160000"/>
                </a:srgbClr>
              </a:gs>
              <a:gs pos="100000">
                <a:srgbClr val="CC6600">
                  <a:tint val="23500"/>
                  <a:satMod val="160000"/>
                </a:srgbClr>
              </a:gs>
            </a:gsLst>
            <a:lin ang="81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95785" y="1910688"/>
            <a:ext cx="8093123" cy="1473957"/>
          </a:xfrm>
          <a:prstGeom prst="rect">
            <a:avLst/>
          </a:prstGeom>
          <a:gradFill flip="none" rotWithShape="1">
            <a:gsLst>
              <a:gs pos="0">
                <a:srgbClr val="FFCCFF">
                  <a:shade val="30000"/>
                  <a:satMod val="115000"/>
                </a:srgbClr>
              </a:gs>
              <a:gs pos="50000">
                <a:srgbClr val="FFCCFF">
                  <a:shade val="67500"/>
                  <a:satMod val="115000"/>
                </a:srgbClr>
              </a:gs>
              <a:gs pos="100000">
                <a:srgbClr val="FFCCFF">
                  <a:shade val="100000"/>
                  <a:satMod val="115000"/>
                </a:srgbClr>
              </a:gs>
            </a:gsLst>
            <a:path path="circle">
              <a:fillToRect l="100000" b="100000"/>
            </a:path>
            <a:tileRect t="-100000" r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6400" y="325227"/>
            <a:ext cx="6019800" cy="1295400"/>
          </a:xfrm>
        </p:spPr>
        <p:txBody>
          <a:bodyPr/>
          <a:lstStyle/>
          <a:p>
            <a:pPr algn="ctr"/>
            <a:r>
              <a:rPr lang="ru-RU" sz="72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Решение</a:t>
            </a:r>
            <a:endParaRPr lang="ru-RU" sz="7200" b="1" i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344058"/>
            <a:ext cx="8775509" cy="4751943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ru-RU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Вариант 2.</a:t>
            </a:r>
          </a:p>
          <a:p>
            <a:endParaRPr lang="ru-RU" b="1" i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447723" y="2101754"/>
          <a:ext cx="8202059" cy="3692099"/>
        </p:xfrm>
        <a:graphic>
          <a:graphicData uri="http://schemas.openxmlformats.org/presentationml/2006/ole">
            <p:oleObj spid="_x0000_s66562" name="Формула" r:id="rId3" imgW="2565360" imgH="1168200" progId="Equation.3">
              <p:embed/>
            </p:oleObj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6568040" y="6311384"/>
            <a:ext cx="149432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  <a:latin typeface="Monotype Corsiva" pitchFamily="66" charset="0"/>
              </a:rPr>
              <a:t>4 группа</a:t>
            </a:r>
            <a:endParaRPr lang="ru-RU" sz="3200" b="1" dirty="0">
              <a:solidFill>
                <a:srgbClr val="FF0000"/>
              </a:solidFill>
              <a:latin typeface="Monotype Corsiva" pitchFamily="66" charset="0"/>
            </a:endParaRPr>
          </a:p>
        </p:txBody>
      </p:sp>
      <p:sp>
        <p:nvSpPr>
          <p:cNvPr id="8" name="Управляющая кнопка: домой 7">
            <a:hlinkClick r:id="rId4" action="ppaction://hlinksldjump" highlightClick="1"/>
          </p:cNvPr>
          <p:cNvSpPr/>
          <p:nvPr/>
        </p:nvSpPr>
        <p:spPr>
          <a:xfrm>
            <a:off x="1433016" y="5581935"/>
            <a:ext cx="1042416" cy="1042416"/>
          </a:xfrm>
          <a:prstGeom prst="actionButtonHom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/>
        </p:nvSpPr>
        <p:spPr>
          <a:xfrm>
            <a:off x="204716" y="1132764"/>
            <a:ext cx="8734568" cy="1119117"/>
          </a:xfrm>
          <a:prstGeom prst="rect">
            <a:avLst/>
          </a:prstGeom>
          <a:gradFill flip="none" rotWithShape="1">
            <a:gsLst>
              <a:gs pos="0">
                <a:srgbClr val="FFCCFF">
                  <a:shade val="30000"/>
                  <a:satMod val="115000"/>
                </a:srgbClr>
              </a:gs>
              <a:gs pos="50000">
                <a:srgbClr val="FFCCFF">
                  <a:shade val="67500"/>
                  <a:satMod val="115000"/>
                </a:srgbClr>
              </a:gs>
              <a:gs pos="100000">
                <a:srgbClr val="FFCCFF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177421" y="2292822"/>
            <a:ext cx="8802806" cy="2579427"/>
          </a:xfrm>
          <a:prstGeom prst="rect">
            <a:avLst/>
          </a:prstGeom>
          <a:gradFill flip="none" rotWithShape="1">
            <a:gsLst>
              <a:gs pos="0">
                <a:srgbClr val="FF9900">
                  <a:tint val="66000"/>
                  <a:satMod val="160000"/>
                </a:srgbClr>
              </a:gs>
              <a:gs pos="50000">
                <a:srgbClr val="FF9900">
                  <a:tint val="44500"/>
                  <a:satMod val="160000"/>
                </a:srgbClr>
              </a:gs>
              <a:gs pos="100000">
                <a:srgbClr val="FF990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57350" y="1"/>
            <a:ext cx="7010400" cy="1146412"/>
          </a:xfrm>
        </p:spPr>
        <p:txBody>
          <a:bodyPr>
            <a:normAutofit/>
          </a:bodyPr>
          <a:lstStyle/>
          <a:p>
            <a:pPr algn="ctr"/>
            <a:r>
              <a:rPr lang="ru-RU" sz="72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Решение</a:t>
            </a:r>
            <a:endParaRPr lang="ru-RU" sz="7200" b="1" i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09432" y="341194"/>
            <a:ext cx="8134067" cy="597772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ru-RU" sz="32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Вариант 3.</a:t>
            </a:r>
          </a:p>
          <a:p>
            <a:r>
              <a:rPr lang="ru-RU" sz="5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Геометрическая прогрессия</a:t>
            </a:r>
          </a:p>
          <a:p>
            <a:endParaRPr lang="ru-RU" sz="3200" b="1" i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  <a:p>
            <a:endParaRPr lang="ru-RU" sz="3200" b="1" i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  <a:p>
            <a:endParaRPr lang="ru-RU" sz="3200" b="1" i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  <a:p>
            <a:endParaRPr lang="ru-RU" sz="3200" b="1" i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  <a:p>
            <a:pPr>
              <a:buNone/>
            </a:pPr>
            <a:endParaRPr lang="ru-RU" sz="3200" b="1" i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sz="32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Вывод</a:t>
            </a:r>
          </a:p>
          <a:p>
            <a:r>
              <a:rPr lang="ru-RU" sz="32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Работнику выгоден третий вариант !</a:t>
            </a:r>
            <a:endParaRPr lang="ru-RU" sz="32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81175" y="4276725"/>
            <a:ext cx="27717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628775" y="4248150"/>
            <a:ext cx="18859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504950" y="4219575"/>
            <a:ext cx="20859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593874" y="6320909"/>
            <a:ext cx="140455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  <a:latin typeface="Monotype Corsiva" pitchFamily="66" charset="0"/>
              </a:rPr>
              <a:t>4группа</a:t>
            </a:r>
            <a:endParaRPr lang="ru-RU" sz="3200" b="1" dirty="0">
              <a:solidFill>
                <a:srgbClr val="FF0000"/>
              </a:solidFill>
              <a:latin typeface="Monotype Corsiva" pitchFamily="66" charset="0"/>
            </a:endParaRPr>
          </a:p>
        </p:txBody>
      </p:sp>
      <p:graphicFrame>
        <p:nvGraphicFramePr>
          <p:cNvPr id="16" name="Объект 15"/>
          <p:cNvGraphicFramePr>
            <a:graphicFrameLocks noChangeAspect="1"/>
          </p:cNvGraphicFramePr>
          <p:nvPr/>
        </p:nvGraphicFramePr>
        <p:xfrm>
          <a:off x="201613" y="2511425"/>
          <a:ext cx="8385175" cy="1909763"/>
        </p:xfrm>
        <a:graphic>
          <a:graphicData uri="http://schemas.openxmlformats.org/presentationml/2006/ole">
            <p:oleObj spid="_x0000_s67590" name="Формула" r:id="rId3" imgW="3314520" imgH="685800" progId="Equation.3">
              <p:embed/>
            </p:oleObj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2734" y="1591192"/>
            <a:ext cx="8305800" cy="11430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91319" y="286603"/>
            <a:ext cx="8434317" cy="4524315"/>
          </a:xfrm>
          <a:prstGeom prst="rect">
            <a:avLst/>
          </a:prstGeom>
          <a:solidFill>
            <a:srgbClr val="00B050"/>
          </a:solidFill>
        </p:spPr>
        <p:txBody>
          <a:bodyPr wrap="square">
            <a:spAutoFit/>
          </a:bodyPr>
          <a:lstStyle/>
          <a:p>
            <a:r>
              <a:rPr lang="ru-RU" sz="3600" dirty="0" smtClean="0">
                <a:solidFill>
                  <a:srgbClr val="FF0000"/>
                </a:solidFill>
                <a:latin typeface="Monotype Corsiva" pitchFamily="66" charset="0"/>
              </a:rPr>
              <a:t>Задача 3 </a:t>
            </a:r>
            <a:r>
              <a:rPr lang="ru-RU" sz="3600" dirty="0" smtClean="0">
                <a:solidFill>
                  <a:srgbClr val="0000FF"/>
                </a:solidFill>
                <a:latin typeface="Monotype Corsiva" pitchFamily="66" charset="0"/>
              </a:rPr>
              <a:t>.</a:t>
            </a:r>
          </a:p>
          <a:p>
            <a:r>
              <a:rPr lang="ru-RU" sz="3600" dirty="0" smtClean="0">
                <a:solidFill>
                  <a:srgbClr val="000000"/>
                </a:solidFill>
                <a:latin typeface="Monotype Corsiva" pitchFamily="66" charset="0"/>
              </a:rPr>
              <a:t>Даны арифметическая и геометрическая прогрессии. Сумма их вторых членов равна -2,</a:t>
            </a:r>
          </a:p>
          <a:p>
            <a:r>
              <a:rPr lang="ru-RU" sz="3600" dirty="0" smtClean="0">
                <a:solidFill>
                  <a:srgbClr val="000000"/>
                </a:solidFill>
                <a:latin typeface="Monotype Corsiva" pitchFamily="66" charset="0"/>
              </a:rPr>
              <a:t>Сумма третьих членов равна 1, а сумма четвёртых членов равна 4.</a:t>
            </a:r>
          </a:p>
          <a:p>
            <a:r>
              <a:rPr lang="ru-RU" sz="3600" dirty="0" smtClean="0">
                <a:solidFill>
                  <a:srgbClr val="000000"/>
                </a:solidFill>
                <a:latin typeface="Monotype Corsiva" pitchFamily="66" charset="0"/>
              </a:rPr>
              <a:t>Найдите разность арифметической прогрессии.</a:t>
            </a:r>
          </a:p>
          <a:p>
            <a:r>
              <a:rPr lang="ru-RU" sz="3600" b="1" i="1" dirty="0" smtClean="0">
                <a:solidFill>
                  <a:srgbClr val="FF0000"/>
                </a:solidFill>
                <a:latin typeface="Monotype Corsiva" pitchFamily="66" charset="0"/>
              </a:rPr>
              <a:t>Ответ: </a:t>
            </a:r>
            <a:r>
              <a:rPr lang="en-US" sz="3600" b="1" i="1" dirty="0" smtClean="0">
                <a:solidFill>
                  <a:srgbClr val="FF0000"/>
                </a:solidFill>
                <a:latin typeface="Monotype Corsiva" pitchFamily="66" charset="0"/>
              </a:rPr>
              <a:t>d=3</a:t>
            </a:r>
            <a:r>
              <a:rPr lang="ru-RU" sz="3600" b="1" i="1" dirty="0" smtClean="0">
                <a:solidFill>
                  <a:srgbClr val="FF0000"/>
                </a:solidFill>
                <a:latin typeface="Monotype Corsiva" pitchFamily="66" charset="0"/>
              </a:rPr>
              <a:t>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23081" y="314488"/>
            <a:ext cx="8284191" cy="3970318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ru-RU" sz="3600" dirty="0" smtClean="0">
                <a:solidFill>
                  <a:srgbClr val="FF0000"/>
                </a:solidFill>
                <a:latin typeface="Monotype Corsiva" pitchFamily="66" charset="0"/>
              </a:rPr>
              <a:t>Задача 2.</a:t>
            </a:r>
            <a:r>
              <a:rPr lang="ru-RU" sz="3600" dirty="0" smtClean="0">
                <a:solidFill>
                  <a:srgbClr val="7030A0"/>
                </a:solidFill>
                <a:latin typeface="Monotype Corsiva" pitchFamily="66" charset="0"/>
              </a:rPr>
              <a:t>  Три числа ,сумма которых равна 28, образуют геометрическую прогрессию Если к первому числу прибавить 3,ко второму 1, а от третьего отнять 5. то полученные числа образуют арифметическую  прогрессию.  Найдите эти числа.</a:t>
            </a:r>
          </a:p>
          <a:p>
            <a:pPr>
              <a:defRPr/>
            </a:pPr>
            <a:r>
              <a:rPr lang="ru-RU" sz="3600" b="1" i="1" dirty="0" smtClean="0">
                <a:solidFill>
                  <a:srgbClr val="7030A0"/>
                </a:solidFill>
                <a:latin typeface="Monotype Corsiva" pitchFamily="66" charset="0"/>
              </a:rPr>
              <a:t> </a:t>
            </a:r>
            <a:r>
              <a:rPr lang="ru-RU" sz="3600" b="1" i="1" dirty="0" smtClean="0">
                <a:solidFill>
                  <a:srgbClr val="FF0000"/>
                </a:solidFill>
                <a:latin typeface="Monotype Corsiva" pitchFamily="66" charset="0"/>
              </a:rPr>
              <a:t>Ответ: 4;8;16.</a:t>
            </a:r>
            <a:endParaRPr lang="ru-RU" sz="3600" dirty="0" smtClean="0">
              <a:solidFill>
                <a:srgbClr val="FF0000"/>
              </a:solidFill>
              <a:latin typeface="Monotype Corsiva" pitchFamily="66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00502" y="470905"/>
            <a:ext cx="7983941" cy="4462760"/>
          </a:xfrm>
          <a:prstGeom prst="rect">
            <a:avLst/>
          </a:prstGeom>
          <a:solidFill>
            <a:srgbClr val="7030A0"/>
          </a:solidFill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4400" dirty="0" smtClean="0">
                <a:solidFill>
                  <a:srgbClr val="FF0000"/>
                </a:solidFill>
                <a:latin typeface="Monotype Corsiva" pitchFamily="66" charset="0"/>
              </a:rPr>
              <a:t>З</a:t>
            </a:r>
            <a:r>
              <a:rPr lang="ru-RU" sz="4000" dirty="0" smtClean="0">
                <a:solidFill>
                  <a:srgbClr val="FF0000"/>
                </a:solidFill>
                <a:latin typeface="Monotype Corsiva" pitchFamily="66" charset="0"/>
              </a:rPr>
              <a:t>адача 1</a:t>
            </a:r>
            <a:r>
              <a:rPr lang="ru-RU" sz="4000" dirty="0" smtClean="0">
                <a:solidFill>
                  <a:srgbClr val="0000FF"/>
                </a:solidFill>
                <a:latin typeface="Monotype Corsiva" pitchFamily="66" charset="0"/>
              </a:rPr>
              <a:t>.</a:t>
            </a:r>
            <a:r>
              <a:rPr lang="ru-RU" sz="4000" dirty="0" smtClean="0">
                <a:solidFill>
                  <a:schemeClr val="bg1"/>
                </a:solidFill>
                <a:latin typeface="Monotype Corsiva" pitchFamily="66" charset="0"/>
              </a:rPr>
              <a:t>Второй, первый и третий члены арифметической  прогрессии, разность которой отлична от нуля, образуют в указанном порядке геометрическую прогрессию .Найдите её знаменатель. </a:t>
            </a:r>
          </a:p>
          <a:p>
            <a:pPr>
              <a:defRPr/>
            </a:pPr>
            <a:r>
              <a:rPr lang="ru-RU" sz="4000" dirty="0" smtClean="0">
                <a:solidFill>
                  <a:schemeClr val="bg1"/>
                </a:solidFill>
                <a:latin typeface="Monotype Corsiva" pitchFamily="66" charset="0"/>
              </a:rPr>
              <a:t> </a:t>
            </a:r>
            <a:r>
              <a:rPr lang="ru-RU" sz="4000" i="1" dirty="0" smtClean="0">
                <a:solidFill>
                  <a:srgbClr val="FF0000"/>
                </a:solidFill>
                <a:latin typeface="Monotype Corsiva" pitchFamily="66" charset="0"/>
              </a:rPr>
              <a:t>Ответ: </a:t>
            </a:r>
            <a:r>
              <a:rPr lang="en-US" sz="4000" i="1" dirty="0" smtClean="0">
                <a:solidFill>
                  <a:srgbClr val="FF0000"/>
                </a:solidFill>
                <a:latin typeface="Monotype Corsiva" pitchFamily="66" charset="0"/>
              </a:rPr>
              <a:t>q=</a:t>
            </a:r>
            <a:r>
              <a:rPr lang="ru-RU" sz="4000" i="1" dirty="0" smtClean="0">
                <a:solidFill>
                  <a:srgbClr val="FF0000"/>
                </a:solidFill>
                <a:latin typeface="Monotype Corsiva" pitchFamily="66" charset="0"/>
              </a:rPr>
              <a:t> </a:t>
            </a:r>
            <a:r>
              <a:rPr lang="en-US" sz="4000" i="1" dirty="0" smtClean="0">
                <a:solidFill>
                  <a:srgbClr val="FF0000"/>
                </a:solidFill>
                <a:latin typeface="Monotype Corsiva" pitchFamily="66" charset="0"/>
              </a:rPr>
              <a:t>-2</a:t>
            </a:r>
            <a:r>
              <a:rPr lang="ru-RU" sz="4000" i="1" dirty="0" smtClean="0">
                <a:solidFill>
                  <a:srgbClr val="FF0000"/>
                </a:solidFill>
                <a:latin typeface="Monotype Corsiva" pitchFamily="66" charset="0"/>
              </a:rPr>
              <a:t>. 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6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 animBg="1"/>
      <p:bldP spid="3" grpId="1" build="allAtOnce" animBg="1"/>
      <p:bldP spid="4" grpId="0" uiExpand="1" build="allAtOnce" animBg="1"/>
      <p:bldP spid="4" grpId="1" uiExpand="1" build="allAtOnce" animBg="1"/>
      <p:bldP spid="5" grpId="1" build="allAtOnce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9809" y="368489"/>
            <a:ext cx="7840638" cy="805218"/>
          </a:xfrm>
          <a:gradFill flip="none" rotWithShape="1">
            <a:gsLst>
              <a:gs pos="0">
                <a:schemeClr val="accent4">
                  <a:shade val="30000"/>
                  <a:satMod val="115000"/>
                </a:schemeClr>
              </a:gs>
              <a:gs pos="50000">
                <a:schemeClr val="accent4">
                  <a:shade val="67500"/>
                  <a:satMod val="115000"/>
                </a:schemeClr>
              </a:gs>
              <a:gs pos="100000">
                <a:schemeClr val="accent4">
                  <a:shade val="100000"/>
                  <a:satMod val="115000"/>
                </a:schemeClr>
              </a:gs>
            </a:gsLst>
            <a:lin ang="8100000" scaled="1"/>
            <a:tileRect/>
          </a:gra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sz="66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cs typeface="Times New Roman" pitchFamily="18" charset="0"/>
              </a:rPr>
              <a:t>Что мы знаем</a:t>
            </a:r>
            <a:endParaRPr lang="ru-RU" sz="66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1400176"/>
          <a:ext cx="9020175" cy="5157224"/>
        </p:xfrm>
        <a:graphic>
          <a:graphicData uri="http://schemas.openxmlformats.org/drawingml/2006/table">
            <a:tbl>
              <a:tblPr/>
              <a:tblGrid>
                <a:gridCol w="3038475"/>
                <a:gridCol w="2978887"/>
                <a:gridCol w="3002813"/>
              </a:tblGrid>
              <a:tr h="7706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i="1" dirty="0">
                          <a:ln>
                            <a:solidFill>
                              <a:srgbClr val="000000"/>
                            </a:solidFill>
                          </a:ln>
                          <a:solidFill>
                            <a:srgbClr val="7030A0"/>
                          </a:solidFill>
                          <a:latin typeface="Monotype Corsiva" pitchFamily="66" charset="0"/>
                          <a:ea typeface="Times New Roman"/>
                          <a:cs typeface="Times New Roman" pitchFamily="18" charset="0"/>
                        </a:rPr>
                        <a:t>Прогрессии</a:t>
                      </a:r>
                      <a:endParaRPr lang="ru-RU" sz="2000" i="1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7030A0"/>
                        </a:solidFill>
                        <a:latin typeface="Monotype Corsiva" pitchFamily="66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675" marR="66675" marT="66675" marB="666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i="1" dirty="0">
                          <a:ln>
                            <a:solidFill>
                              <a:srgbClr val="000000"/>
                            </a:solidFill>
                          </a:ln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Арифметическая ( </a:t>
                      </a:r>
                      <a:r>
                        <a:rPr lang="ru-RU" sz="2000" b="1" i="1" dirty="0" err="1">
                          <a:ln>
                            <a:solidFill>
                              <a:srgbClr val="000000"/>
                            </a:solidFill>
                          </a:ln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a</a:t>
                      </a:r>
                      <a:r>
                        <a:rPr lang="ru-RU" sz="2000" b="1" i="1" baseline="-25000" dirty="0" err="1">
                          <a:ln>
                            <a:solidFill>
                              <a:srgbClr val="000000"/>
                            </a:solidFill>
                          </a:ln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n</a:t>
                      </a:r>
                      <a:r>
                        <a:rPr lang="ru-RU" sz="2000" b="1" i="1" baseline="-25000" dirty="0">
                          <a:ln>
                            <a:solidFill>
                              <a:srgbClr val="000000"/>
                            </a:solidFill>
                          </a:ln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i="1" dirty="0">
                          <a:ln>
                            <a:solidFill>
                              <a:srgbClr val="000000"/>
                            </a:solidFill>
                          </a:ln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)</a:t>
                      </a:r>
                      <a:endParaRPr lang="ru-RU" sz="2000" i="1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7030A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675" marR="66675" marT="66675" marB="666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i="1" dirty="0">
                          <a:ln>
                            <a:solidFill>
                              <a:srgbClr val="000000"/>
                            </a:solidFill>
                          </a:ln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Геометрическая ( </a:t>
                      </a:r>
                      <a:r>
                        <a:rPr lang="ru-RU" sz="2000" b="1" i="1" dirty="0" err="1">
                          <a:ln>
                            <a:solidFill>
                              <a:srgbClr val="000000"/>
                            </a:solidFill>
                          </a:ln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b</a:t>
                      </a:r>
                      <a:r>
                        <a:rPr lang="ru-RU" sz="2000" b="1" i="1" baseline="-25000" dirty="0" err="1">
                          <a:ln>
                            <a:solidFill>
                              <a:srgbClr val="000000"/>
                            </a:solidFill>
                          </a:ln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n</a:t>
                      </a:r>
                      <a:r>
                        <a:rPr lang="ru-RU" sz="2000" b="1" i="1" baseline="-25000" dirty="0">
                          <a:ln>
                            <a:solidFill>
                              <a:srgbClr val="000000"/>
                            </a:solidFill>
                          </a:ln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i="1" dirty="0">
                          <a:ln>
                            <a:solidFill>
                              <a:srgbClr val="000000"/>
                            </a:solidFill>
                          </a:ln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)</a:t>
                      </a:r>
                      <a:endParaRPr lang="ru-RU" sz="2000" i="1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7030A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675" marR="66675" marT="66675" marB="666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8405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1" dirty="0" smtClean="0">
                          <a:ln>
                            <a:solidFill>
                              <a:srgbClr val="000000"/>
                            </a:solidFill>
                          </a:ln>
                          <a:solidFill>
                            <a:srgbClr val="7030A0"/>
                          </a:solidFill>
                          <a:latin typeface="+mn-lt"/>
                          <a:ea typeface="Times New Roman"/>
                        </a:rPr>
                        <a:t>Определение</a:t>
                      </a:r>
                      <a:r>
                        <a:rPr lang="ru-RU" sz="1800" i="1" dirty="0" smtClean="0">
                          <a:ln>
                            <a:solidFill>
                              <a:srgbClr val="000000"/>
                            </a:solidFill>
                          </a:ln>
                          <a:solidFill>
                            <a:srgbClr val="0000FF"/>
                          </a:solidFill>
                          <a:latin typeface="+mn-lt"/>
                          <a:ea typeface="Times New Roman"/>
                        </a:rPr>
                        <a:t> </a:t>
                      </a:r>
                      <a:endParaRPr lang="ru-RU" sz="1800" i="1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FF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6675" marR="66675" marT="66675" marB="666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n>
                            <a:solidFill>
                              <a:srgbClr val="000000"/>
                            </a:solidFill>
                          </a:ln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FF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6675" marR="66675" marT="66675" marB="666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n>
                            <a:solidFill>
                              <a:srgbClr val="000000"/>
                            </a:solidFill>
                          </a:ln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FF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6675" marR="66675" marT="66675" marB="666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90624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i="1" dirty="0">
                          <a:ln>
                            <a:solidFill>
                              <a:srgbClr val="000000"/>
                            </a:solidFill>
                          </a:ln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Формула для нахождения n-го члена</a:t>
                      </a:r>
                    </a:p>
                  </a:txBody>
                  <a:tcPr marL="66675" marR="66675" marT="66675" marB="666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n>
                            <a:solidFill>
                              <a:srgbClr val="000000"/>
                            </a:solidFill>
                          </a:ln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FF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6675" marR="66675" marT="66675" marB="666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n>
                            <a:solidFill>
                              <a:srgbClr val="000000"/>
                            </a:solidFill>
                          </a:ln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FF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6675" marR="66675" marT="66675" marB="666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12354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i="1" dirty="0">
                          <a:ln>
                            <a:solidFill>
                              <a:srgbClr val="000000"/>
                            </a:solidFill>
                          </a:ln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Сумма n-первых членов прогрессии </a:t>
                      </a:r>
                    </a:p>
                  </a:txBody>
                  <a:tcPr marL="66675" marR="66675" marT="66675" marB="666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n>
                            <a:solidFill>
                              <a:srgbClr val="000000"/>
                            </a:solidFill>
                          </a:ln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FF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6675" marR="66675" marT="66675" marB="666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n>
                            <a:solidFill>
                              <a:srgbClr val="000000"/>
                            </a:solidFill>
                          </a:ln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FF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6675" marR="66675" marT="66675" marB="666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14043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i="1" dirty="0">
                          <a:ln>
                            <a:solidFill>
                              <a:srgbClr val="000000"/>
                            </a:solidFill>
                          </a:ln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Свойства</a:t>
                      </a:r>
                    </a:p>
                  </a:txBody>
                  <a:tcPr marL="66675" marR="66675" marT="66675" marB="666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n>
                            <a:solidFill>
                              <a:srgbClr val="000000"/>
                            </a:solidFill>
                          </a:ln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FF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6675" marR="66675" marT="66675" marB="666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n>
                            <a:solidFill>
                              <a:srgbClr val="000000"/>
                            </a:solidFill>
                          </a:ln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FF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6675" marR="66675" marT="66675" marB="666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</a:tbl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3152775" y="2996804"/>
          <a:ext cx="2914650" cy="632222"/>
        </p:xfrm>
        <a:graphic>
          <a:graphicData uri="http://schemas.openxmlformats.org/presentationml/2006/ole">
            <p:oleObj spid="_x0000_s106498" name="Формула" r:id="rId4" imgW="1054080" imgH="228600" progId="Equation.3">
              <p:embed/>
            </p:oleObj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6044396" y="3012177"/>
          <a:ext cx="3099604" cy="693048"/>
        </p:xfrm>
        <a:graphic>
          <a:graphicData uri="http://schemas.openxmlformats.org/presentationml/2006/ole">
            <p:oleObj spid="_x0000_s106499" name="Формула" r:id="rId5" imgW="723600" imgH="241200" progId="Equation.3">
              <p:embed/>
            </p:oleObj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3059875" y="2219325"/>
          <a:ext cx="2952750" cy="609600"/>
        </p:xfrm>
        <a:graphic>
          <a:graphicData uri="http://schemas.openxmlformats.org/presentationml/2006/ole">
            <p:oleObj spid="_x0000_s106500" name="Формула" r:id="rId6" imgW="787320" imgH="228600" progId="Equation.3">
              <p:embed/>
            </p:oleObj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6134100" y="2171700"/>
          <a:ext cx="3009900" cy="657225"/>
        </p:xfrm>
        <a:graphic>
          <a:graphicData uri="http://schemas.openxmlformats.org/presentationml/2006/ole">
            <p:oleObj spid="_x0000_s106501" name="Формула" r:id="rId7" imgW="685800" imgH="228600" progId="Equation.3">
              <p:embed/>
            </p:oleObj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3198696" y="3981451"/>
          <a:ext cx="2783004" cy="1028700"/>
        </p:xfrm>
        <a:graphic>
          <a:graphicData uri="http://schemas.openxmlformats.org/presentationml/2006/ole">
            <p:oleObj spid="_x0000_s106502" name="Формула" r:id="rId8" imgW="1295280" imgH="393480" progId="Equation.3">
              <p:embed/>
            </p:oleObj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6040438" y="3819525"/>
          <a:ext cx="3084512" cy="1238250"/>
        </p:xfrm>
        <a:graphic>
          <a:graphicData uri="http://schemas.openxmlformats.org/presentationml/2006/ole">
            <p:oleObj spid="_x0000_s106503" name="Формула" r:id="rId9" imgW="1066680" imgH="444240" progId="Equation.3">
              <p:embed/>
            </p:oleObj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2989192" y="5143500"/>
          <a:ext cx="2989263" cy="1257300"/>
        </p:xfrm>
        <a:graphic>
          <a:graphicData uri="http://schemas.openxmlformats.org/presentationml/2006/ole">
            <p:oleObj spid="_x0000_s106504" name="Формула" r:id="rId10" imgW="939600" imgH="393480" progId="Equation.3">
              <p:embed/>
            </p:oleObj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4248150" y="3216275"/>
          <a:ext cx="114300" cy="215900"/>
        </p:xfrm>
        <a:graphic>
          <a:graphicData uri="http://schemas.openxmlformats.org/presentationml/2006/ole">
            <p:oleObj spid="_x0000_s106505" name="Формула" r:id="rId11" imgW="114120" imgH="215640" progId="Equation.3">
              <p:embed/>
            </p:oleObj>
          </a:graphicData>
        </a:graphic>
      </p:graphicFrame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6057900" y="5248275"/>
          <a:ext cx="2933700" cy="847725"/>
        </p:xfrm>
        <a:graphic>
          <a:graphicData uri="http://schemas.openxmlformats.org/presentationml/2006/ole">
            <p:oleObj spid="_x0000_s106506" name="Формула" r:id="rId12" imgW="927000" imgH="266400" progId="Equation.3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569493" y="201881"/>
            <a:ext cx="6728346" cy="938150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4395" y="1151905"/>
            <a:ext cx="7623958" cy="843149"/>
          </a:xfrm>
        </p:spPr>
        <p:txBody>
          <a:bodyPr>
            <a:normAutofit fontScale="90000"/>
          </a:bodyPr>
          <a:lstStyle/>
          <a:p>
            <a:r>
              <a:rPr lang="ru-RU" sz="32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Заполни  лист  итоговой самооценки успешности обучающегося</a:t>
            </a:r>
            <a:endParaRPr lang="ru-RU" sz="3200" b="1" i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16089" y="2196935"/>
          <a:ext cx="8105423" cy="4489485"/>
        </p:xfrm>
        <a:graphic>
          <a:graphicData uri="http://schemas.openxmlformats.org/drawingml/2006/table">
            <a:tbl>
              <a:tblPr/>
              <a:tblGrid>
                <a:gridCol w="404315"/>
                <a:gridCol w="5060455"/>
                <a:gridCol w="1212944"/>
                <a:gridCol w="1427709"/>
              </a:tblGrid>
              <a:tr h="26560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Monotype Corsiva" pitchFamily="66" charset="0"/>
                          <a:ea typeface="Calibri"/>
                          <a:cs typeface="Times New Roman"/>
                        </a:rPr>
                        <a:t>№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CCFF">
                            <a:shade val="30000"/>
                            <a:satMod val="115000"/>
                          </a:srgbClr>
                        </a:gs>
                        <a:gs pos="50000">
                          <a:srgbClr val="FFCCFF">
                            <a:shade val="67500"/>
                            <a:satMod val="115000"/>
                          </a:srgbClr>
                        </a:gs>
                        <a:gs pos="100000">
                          <a:srgbClr val="FFCCFF">
                            <a:shade val="100000"/>
                            <a:satMod val="115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Monotype Corsiva" pitchFamily="66" charset="0"/>
                          <a:ea typeface="Calibri"/>
                          <a:cs typeface="Times New Roman"/>
                        </a:rPr>
                        <a:t>Вид работы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CCFF">
                            <a:shade val="30000"/>
                            <a:satMod val="115000"/>
                          </a:srgbClr>
                        </a:gs>
                        <a:gs pos="50000">
                          <a:srgbClr val="FFCCFF">
                            <a:shade val="67500"/>
                            <a:satMod val="115000"/>
                          </a:srgbClr>
                        </a:gs>
                        <a:gs pos="100000">
                          <a:srgbClr val="FFCCFF">
                            <a:shade val="100000"/>
                            <a:satMod val="115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Monotype Corsiva" pitchFamily="66" charset="0"/>
                          <a:ea typeface="Calibri"/>
                          <a:cs typeface="Times New Roman"/>
                        </a:rPr>
                        <a:t>Границы оценки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CCFF">
                            <a:shade val="30000"/>
                            <a:satMod val="115000"/>
                          </a:srgbClr>
                        </a:gs>
                        <a:gs pos="50000">
                          <a:srgbClr val="FFCCFF">
                            <a:shade val="67500"/>
                            <a:satMod val="115000"/>
                          </a:srgbClr>
                        </a:gs>
                        <a:gs pos="100000">
                          <a:srgbClr val="FFCCFF">
                            <a:shade val="100000"/>
                            <a:satMod val="115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Monotype Corsiva" pitchFamily="66" charset="0"/>
                          <a:ea typeface="Calibri"/>
                          <a:cs typeface="Times New Roman"/>
                        </a:rPr>
                        <a:t>Самооценка обучающихся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CCFF">
                            <a:shade val="30000"/>
                            <a:satMod val="115000"/>
                          </a:srgbClr>
                        </a:gs>
                        <a:gs pos="50000">
                          <a:srgbClr val="FFCCFF">
                            <a:shade val="67500"/>
                            <a:satMod val="115000"/>
                          </a:srgbClr>
                        </a:gs>
                        <a:gs pos="100000">
                          <a:srgbClr val="FFCCFF">
                            <a:shade val="100000"/>
                            <a:satMod val="115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</a:tr>
              <a:tr h="28783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Monotype Corsiva" pitchFamily="66" charset="0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CCFF">
                            <a:shade val="30000"/>
                            <a:satMod val="115000"/>
                          </a:srgbClr>
                        </a:gs>
                        <a:gs pos="50000">
                          <a:srgbClr val="FFCCFF">
                            <a:shade val="67500"/>
                            <a:satMod val="115000"/>
                          </a:srgbClr>
                        </a:gs>
                        <a:gs pos="100000">
                          <a:srgbClr val="FFCCFF">
                            <a:shade val="100000"/>
                            <a:satMod val="115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Monotype Corsiva" pitchFamily="66" charset="0"/>
                          <a:ea typeface="Calibri"/>
                          <a:cs typeface="Times New Roman"/>
                        </a:rPr>
                        <a:t>Домашнее задание к уроку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CCFF">
                            <a:shade val="30000"/>
                            <a:satMod val="115000"/>
                          </a:srgbClr>
                        </a:gs>
                        <a:gs pos="50000">
                          <a:srgbClr val="FFCCFF">
                            <a:shade val="67500"/>
                            <a:satMod val="115000"/>
                          </a:srgbClr>
                        </a:gs>
                        <a:gs pos="100000">
                          <a:srgbClr val="FFCCFF">
                            <a:shade val="100000"/>
                            <a:satMod val="115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Monotype Corsiva" pitchFamily="66" charset="0"/>
                          <a:ea typeface="Calibri"/>
                          <a:cs typeface="Times New Roman"/>
                        </a:rPr>
                        <a:t>0-6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CCFF">
                            <a:shade val="30000"/>
                            <a:satMod val="115000"/>
                          </a:srgbClr>
                        </a:gs>
                        <a:gs pos="50000">
                          <a:srgbClr val="FFCCFF">
                            <a:shade val="67500"/>
                            <a:satMod val="115000"/>
                          </a:srgbClr>
                        </a:gs>
                        <a:gs pos="100000">
                          <a:srgbClr val="FFCCFF">
                            <a:shade val="100000"/>
                            <a:satMod val="115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8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Monotype Corsiva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CCFF">
                            <a:shade val="30000"/>
                            <a:satMod val="115000"/>
                          </a:srgbClr>
                        </a:gs>
                        <a:gs pos="50000">
                          <a:srgbClr val="FFCCFF">
                            <a:shade val="67500"/>
                            <a:satMod val="115000"/>
                          </a:srgbClr>
                        </a:gs>
                        <a:gs pos="100000">
                          <a:srgbClr val="FFCCFF">
                            <a:shade val="100000"/>
                            <a:satMod val="115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</a:tr>
              <a:tr h="32589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Monotype Corsiva" pitchFamily="66" charset="0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CCFF">
                            <a:shade val="30000"/>
                            <a:satMod val="115000"/>
                          </a:srgbClr>
                        </a:gs>
                        <a:gs pos="50000">
                          <a:srgbClr val="FFCCFF">
                            <a:shade val="67500"/>
                            <a:satMod val="115000"/>
                          </a:srgbClr>
                        </a:gs>
                        <a:gs pos="100000">
                          <a:srgbClr val="FFCCFF">
                            <a:shade val="100000"/>
                            <a:satMod val="115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Monotype Corsiva" pitchFamily="66" charset="0"/>
                          <a:ea typeface="Calibri"/>
                          <a:cs typeface="Times New Roman"/>
                        </a:rPr>
                        <a:t>Участие в </a:t>
                      </a:r>
                      <a:r>
                        <a:rPr lang="ru-RU" sz="18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Monotype Corsiva" pitchFamily="66" charset="0"/>
                          <a:ea typeface="Calibri"/>
                          <a:cs typeface="Times New Roman"/>
                        </a:rPr>
                        <a:t>устной</a:t>
                      </a:r>
                      <a:r>
                        <a:rPr lang="ru-RU" sz="18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Monotype Corsiva" pitchFamily="66" charset="0"/>
                          <a:ea typeface="Calibri"/>
                          <a:cs typeface="Times New Roman"/>
                        </a:rPr>
                        <a:t> работе « Проверь себя»</a:t>
                      </a:r>
                      <a:endParaRPr lang="ru-RU" sz="18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Monotype Corsiva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CCFF">
                            <a:shade val="30000"/>
                            <a:satMod val="115000"/>
                          </a:srgbClr>
                        </a:gs>
                        <a:gs pos="50000">
                          <a:srgbClr val="FFCCFF">
                            <a:shade val="67500"/>
                            <a:satMod val="115000"/>
                          </a:srgbClr>
                        </a:gs>
                        <a:gs pos="100000">
                          <a:srgbClr val="FFCCFF">
                            <a:shade val="100000"/>
                            <a:satMod val="115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Monotype Corsiva" pitchFamily="66" charset="0"/>
                          <a:ea typeface="Calibri"/>
                          <a:cs typeface="Times New Roman"/>
                        </a:rPr>
                        <a:t>0-2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CCFF">
                            <a:shade val="30000"/>
                            <a:satMod val="115000"/>
                          </a:srgbClr>
                        </a:gs>
                        <a:gs pos="50000">
                          <a:srgbClr val="FFCCFF">
                            <a:shade val="67500"/>
                            <a:satMod val="115000"/>
                          </a:srgbClr>
                        </a:gs>
                        <a:gs pos="100000">
                          <a:srgbClr val="FFCCFF">
                            <a:shade val="100000"/>
                            <a:satMod val="115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8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Monotype Corsiva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CCFF">
                            <a:shade val="30000"/>
                            <a:satMod val="115000"/>
                          </a:srgbClr>
                        </a:gs>
                        <a:gs pos="50000">
                          <a:srgbClr val="FFCCFF">
                            <a:shade val="67500"/>
                            <a:satMod val="115000"/>
                          </a:srgbClr>
                        </a:gs>
                        <a:gs pos="100000">
                          <a:srgbClr val="FFCCFF">
                            <a:shade val="100000"/>
                            <a:satMod val="115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</a:tr>
              <a:tr h="43018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Monotype Corsiva" pitchFamily="66" charset="0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CCFF">
                            <a:shade val="30000"/>
                            <a:satMod val="115000"/>
                          </a:srgbClr>
                        </a:gs>
                        <a:gs pos="50000">
                          <a:srgbClr val="FFCCFF">
                            <a:shade val="67500"/>
                            <a:satMod val="115000"/>
                          </a:srgbClr>
                        </a:gs>
                        <a:gs pos="100000">
                          <a:srgbClr val="FFCCFF">
                            <a:shade val="100000"/>
                            <a:satMod val="115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Monotype Corsiva" pitchFamily="66" charset="0"/>
                          <a:ea typeface="Calibri"/>
                          <a:cs typeface="Times New Roman"/>
                        </a:rPr>
                        <a:t>Участие в семинаре «Живые прогрессии»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CCFF">
                            <a:shade val="30000"/>
                            <a:satMod val="115000"/>
                          </a:srgbClr>
                        </a:gs>
                        <a:gs pos="50000">
                          <a:srgbClr val="FFCCFF">
                            <a:shade val="67500"/>
                            <a:satMod val="115000"/>
                          </a:srgbClr>
                        </a:gs>
                        <a:gs pos="100000">
                          <a:srgbClr val="FFCCFF">
                            <a:shade val="100000"/>
                            <a:satMod val="115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Monotype Corsiva" pitchFamily="66" charset="0"/>
                          <a:ea typeface="Calibri"/>
                          <a:cs typeface="Times New Roman"/>
                        </a:rPr>
                        <a:t>0-7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CCFF">
                            <a:shade val="30000"/>
                            <a:satMod val="115000"/>
                          </a:srgbClr>
                        </a:gs>
                        <a:gs pos="50000">
                          <a:srgbClr val="FFCCFF">
                            <a:shade val="67500"/>
                            <a:satMod val="115000"/>
                          </a:srgbClr>
                        </a:gs>
                        <a:gs pos="100000">
                          <a:srgbClr val="FFCCFF">
                            <a:shade val="100000"/>
                            <a:satMod val="115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8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Monotype Corsiva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CCFF">
                            <a:shade val="30000"/>
                            <a:satMod val="115000"/>
                          </a:srgbClr>
                        </a:gs>
                        <a:gs pos="50000">
                          <a:srgbClr val="FFCCFF">
                            <a:shade val="67500"/>
                            <a:satMod val="115000"/>
                          </a:srgbClr>
                        </a:gs>
                        <a:gs pos="100000">
                          <a:srgbClr val="FFCCFF">
                            <a:shade val="100000"/>
                            <a:satMod val="115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</a:tr>
              <a:tr h="64390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Monotype Corsiva" pitchFamily="66" charset="0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CCFF">
                            <a:shade val="30000"/>
                            <a:satMod val="115000"/>
                          </a:srgbClr>
                        </a:gs>
                        <a:gs pos="50000">
                          <a:srgbClr val="FFCCFF">
                            <a:shade val="67500"/>
                            <a:satMod val="115000"/>
                          </a:srgbClr>
                        </a:gs>
                        <a:gs pos="100000">
                          <a:srgbClr val="FFCCFF">
                            <a:shade val="100000"/>
                            <a:satMod val="115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Monotype Corsiva" pitchFamily="66" charset="0"/>
                          <a:ea typeface="Calibri"/>
                          <a:cs typeface="Times New Roman"/>
                        </a:rPr>
                        <a:t>Участие в практикуме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CCFF">
                            <a:shade val="30000"/>
                            <a:satMod val="115000"/>
                          </a:srgbClr>
                        </a:gs>
                        <a:gs pos="50000">
                          <a:srgbClr val="FFCCFF">
                            <a:shade val="67500"/>
                            <a:satMod val="115000"/>
                          </a:srgbClr>
                        </a:gs>
                        <a:gs pos="100000">
                          <a:srgbClr val="FFCCFF">
                            <a:shade val="100000"/>
                            <a:satMod val="115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Monotype Corsiva" pitchFamily="66" charset="0"/>
                          <a:ea typeface="Calibri"/>
                          <a:cs typeface="Times New Roman"/>
                        </a:rPr>
                        <a:t>0-8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CCFF">
                            <a:shade val="30000"/>
                            <a:satMod val="115000"/>
                          </a:srgbClr>
                        </a:gs>
                        <a:gs pos="50000">
                          <a:srgbClr val="FFCCFF">
                            <a:shade val="67500"/>
                            <a:satMod val="115000"/>
                          </a:srgbClr>
                        </a:gs>
                        <a:gs pos="100000">
                          <a:srgbClr val="FFCCFF">
                            <a:shade val="100000"/>
                            <a:satMod val="115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8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Monotype Corsiva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CCFF">
                            <a:shade val="30000"/>
                            <a:satMod val="115000"/>
                          </a:srgbClr>
                        </a:gs>
                        <a:gs pos="50000">
                          <a:srgbClr val="FFCCFF">
                            <a:shade val="67500"/>
                            <a:satMod val="115000"/>
                          </a:srgbClr>
                        </a:gs>
                        <a:gs pos="100000">
                          <a:srgbClr val="FFCCFF">
                            <a:shade val="100000"/>
                            <a:satMod val="115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</a:tr>
              <a:tr h="44321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Monotype Corsiva" pitchFamily="66" charset="0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CCFF">
                            <a:shade val="30000"/>
                            <a:satMod val="115000"/>
                          </a:srgbClr>
                        </a:gs>
                        <a:gs pos="50000">
                          <a:srgbClr val="FFCCFF">
                            <a:shade val="67500"/>
                            <a:satMod val="115000"/>
                          </a:srgbClr>
                        </a:gs>
                        <a:gs pos="100000">
                          <a:srgbClr val="FFCCFF">
                            <a:shade val="100000"/>
                            <a:satMod val="115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Monotype Corsiva" pitchFamily="66" charset="0"/>
                          <a:ea typeface="Calibri"/>
                          <a:cs typeface="Times New Roman"/>
                        </a:rPr>
                        <a:t>Участие в защите решений задач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CCFF">
                            <a:shade val="30000"/>
                            <a:satMod val="115000"/>
                          </a:srgbClr>
                        </a:gs>
                        <a:gs pos="50000">
                          <a:srgbClr val="FFCCFF">
                            <a:shade val="67500"/>
                            <a:satMod val="115000"/>
                          </a:srgbClr>
                        </a:gs>
                        <a:gs pos="100000">
                          <a:srgbClr val="FFCCFF">
                            <a:shade val="100000"/>
                            <a:satMod val="115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Monotype Corsiva" pitchFamily="66" charset="0"/>
                          <a:ea typeface="Calibri"/>
                          <a:cs typeface="Times New Roman"/>
                        </a:rPr>
                        <a:t>0-10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CCFF">
                            <a:shade val="30000"/>
                            <a:satMod val="115000"/>
                          </a:srgbClr>
                        </a:gs>
                        <a:gs pos="50000">
                          <a:srgbClr val="FFCCFF">
                            <a:shade val="67500"/>
                            <a:satMod val="115000"/>
                          </a:srgbClr>
                        </a:gs>
                        <a:gs pos="100000">
                          <a:srgbClr val="FFCCFF">
                            <a:shade val="100000"/>
                            <a:satMod val="115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8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Monotype Corsiva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CCFF">
                            <a:shade val="30000"/>
                            <a:satMod val="115000"/>
                          </a:srgbClr>
                        </a:gs>
                        <a:gs pos="50000">
                          <a:srgbClr val="FFCCFF">
                            <a:shade val="67500"/>
                            <a:satMod val="115000"/>
                          </a:srgbClr>
                        </a:gs>
                        <a:gs pos="100000">
                          <a:srgbClr val="FFCCFF">
                            <a:shade val="100000"/>
                            <a:satMod val="115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</a:tr>
              <a:tr h="41714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Monotype Corsiva" pitchFamily="66" charset="0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CCFF">
                            <a:shade val="30000"/>
                            <a:satMod val="115000"/>
                          </a:srgbClr>
                        </a:gs>
                        <a:gs pos="50000">
                          <a:srgbClr val="FFCCFF">
                            <a:shade val="67500"/>
                            <a:satMod val="115000"/>
                          </a:srgbClr>
                        </a:gs>
                        <a:gs pos="100000">
                          <a:srgbClr val="FFCCFF">
                            <a:shade val="100000"/>
                            <a:satMod val="115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Monotype Corsiva" pitchFamily="66" charset="0"/>
                          <a:ea typeface="Calibri"/>
                          <a:cs typeface="Times New Roman"/>
                        </a:rPr>
                        <a:t>Участие в </a:t>
                      </a:r>
                      <a:r>
                        <a:rPr lang="ru-RU" sz="18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Monotype Corsiva" pitchFamily="66" charset="0"/>
                          <a:ea typeface="Calibri"/>
                          <a:cs typeface="Times New Roman"/>
                        </a:rPr>
                        <a:t>обсуждении</a:t>
                      </a:r>
                      <a:r>
                        <a:rPr lang="ru-RU" sz="18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Monotype Corsiva" pitchFamily="66" charset="0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8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Monotype Corsiva" pitchFamily="66" charset="0"/>
                          <a:ea typeface="Calibri"/>
                          <a:cs typeface="Times New Roman"/>
                        </a:rPr>
                        <a:t>способов </a:t>
                      </a:r>
                      <a:r>
                        <a:rPr lang="ru-RU" sz="1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Monotype Corsiva" pitchFamily="66" charset="0"/>
                          <a:ea typeface="Calibri"/>
                          <a:cs typeface="Times New Roman"/>
                        </a:rPr>
                        <a:t>решений, </a:t>
                      </a:r>
                      <a:r>
                        <a:rPr lang="ru-RU" sz="18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Monotype Corsiva" pitchFamily="66" charset="0"/>
                          <a:ea typeface="Calibri"/>
                          <a:cs typeface="Times New Roman"/>
                        </a:rPr>
                        <a:t>обосновании</a:t>
                      </a:r>
                      <a:r>
                        <a:rPr lang="ru-RU" sz="18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Monotype Corsiva" pitchFamily="66" charset="0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8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Monotype Corsiva" pitchFamily="66" charset="0"/>
                          <a:ea typeface="Calibri"/>
                          <a:cs typeface="Times New Roman"/>
                        </a:rPr>
                        <a:t>их</a:t>
                      </a:r>
                      <a:endParaRPr lang="ru-RU" sz="18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Monotype Corsiva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CCFF">
                            <a:shade val="30000"/>
                            <a:satMod val="115000"/>
                          </a:srgbClr>
                        </a:gs>
                        <a:gs pos="50000">
                          <a:srgbClr val="FFCCFF">
                            <a:shade val="67500"/>
                            <a:satMod val="115000"/>
                          </a:srgbClr>
                        </a:gs>
                        <a:gs pos="100000">
                          <a:srgbClr val="FFCCFF">
                            <a:shade val="100000"/>
                            <a:satMod val="115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Monotype Corsiva" pitchFamily="66" charset="0"/>
                          <a:ea typeface="Calibri"/>
                          <a:cs typeface="Times New Roman"/>
                        </a:rPr>
                        <a:t>0-4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CCFF">
                            <a:shade val="30000"/>
                            <a:satMod val="115000"/>
                          </a:srgbClr>
                        </a:gs>
                        <a:gs pos="50000">
                          <a:srgbClr val="FFCCFF">
                            <a:shade val="67500"/>
                            <a:satMod val="115000"/>
                          </a:srgbClr>
                        </a:gs>
                        <a:gs pos="100000">
                          <a:srgbClr val="FFCCFF">
                            <a:shade val="100000"/>
                            <a:satMod val="115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8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Monotype Corsiva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CCFF">
                            <a:shade val="30000"/>
                            <a:satMod val="115000"/>
                          </a:srgbClr>
                        </a:gs>
                        <a:gs pos="50000">
                          <a:srgbClr val="FFCCFF">
                            <a:shade val="67500"/>
                            <a:satMod val="115000"/>
                          </a:srgbClr>
                        </a:gs>
                        <a:gs pos="100000">
                          <a:srgbClr val="FFCCFF">
                            <a:shade val="100000"/>
                            <a:satMod val="115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</a:tr>
              <a:tr h="32589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Monotype Corsiva" pitchFamily="66" charset="0"/>
                          <a:ea typeface="Calibri"/>
                          <a:cs typeface="Times New Roman"/>
                        </a:rPr>
                        <a:t>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CCFF">
                            <a:shade val="30000"/>
                            <a:satMod val="115000"/>
                          </a:srgbClr>
                        </a:gs>
                        <a:gs pos="50000">
                          <a:srgbClr val="FFCCFF">
                            <a:shade val="67500"/>
                            <a:satMod val="115000"/>
                          </a:srgbClr>
                        </a:gs>
                        <a:gs pos="100000">
                          <a:srgbClr val="FFCCFF">
                            <a:shade val="100000"/>
                            <a:satMod val="115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Monotype Corsiva" pitchFamily="66" charset="0"/>
                          <a:ea typeface="Calibri"/>
                          <a:cs typeface="Times New Roman"/>
                        </a:rPr>
                        <a:t>Индивидуальное решение задач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CCFF">
                            <a:shade val="30000"/>
                            <a:satMod val="115000"/>
                          </a:srgbClr>
                        </a:gs>
                        <a:gs pos="50000">
                          <a:srgbClr val="FFCCFF">
                            <a:shade val="67500"/>
                            <a:satMod val="115000"/>
                          </a:srgbClr>
                        </a:gs>
                        <a:gs pos="100000">
                          <a:srgbClr val="FFCCFF">
                            <a:shade val="100000"/>
                            <a:satMod val="115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Monotype Corsiva" pitchFamily="66" charset="0"/>
                          <a:ea typeface="Calibri"/>
                          <a:cs typeface="Times New Roman"/>
                        </a:rPr>
                        <a:t>0-8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CCFF">
                            <a:shade val="30000"/>
                            <a:satMod val="115000"/>
                          </a:srgbClr>
                        </a:gs>
                        <a:gs pos="50000">
                          <a:srgbClr val="FFCCFF">
                            <a:shade val="67500"/>
                            <a:satMod val="115000"/>
                          </a:srgbClr>
                        </a:gs>
                        <a:gs pos="100000">
                          <a:srgbClr val="FFCCFF">
                            <a:shade val="100000"/>
                            <a:satMod val="115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8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Monotype Corsiva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CCFF">
                            <a:shade val="30000"/>
                            <a:satMod val="115000"/>
                          </a:srgbClr>
                        </a:gs>
                        <a:gs pos="50000">
                          <a:srgbClr val="FFCCFF">
                            <a:shade val="67500"/>
                            <a:satMod val="115000"/>
                          </a:srgbClr>
                        </a:gs>
                        <a:gs pos="100000">
                          <a:srgbClr val="FFCCFF">
                            <a:shade val="100000"/>
                            <a:satMod val="115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</a:tr>
              <a:tr h="56627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Monotype Corsiva" pitchFamily="66" charset="0"/>
                          <a:ea typeface="Calibri"/>
                          <a:cs typeface="Times New Roman"/>
                        </a:rPr>
                        <a:t>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CCFF">
                            <a:shade val="30000"/>
                            <a:satMod val="115000"/>
                          </a:srgbClr>
                        </a:gs>
                        <a:gs pos="50000">
                          <a:srgbClr val="FFCCFF">
                            <a:shade val="67500"/>
                            <a:satMod val="115000"/>
                          </a:srgbClr>
                        </a:gs>
                        <a:gs pos="100000">
                          <a:srgbClr val="FFCCFF">
                            <a:shade val="100000"/>
                            <a:satMod val="115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Monotype Corsiva" pitchFamily="66" charset="0"/>
                          <a:ea typeface="Calibri"/>
                          <a:cs typeface="Times New Roman"/>
                        </a:rPr>
                        <a:t>Дополнительные баллы за активность, помощь одноклассникам в подготовке </a:t>
                      </a:r>
                      <a:r>
                        <a:rPr lang="ru-RU" sz="18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Monotype Corsiva" pitchFamily="66" charset="0"/>
                          <a:ea typeface="Calibri"/>
                          <a:cs typeface="Times New Roman"/>
                        </a:rPr>
                        <a:t>мини-призентаций</a:t>
                      </a:r>
                      <a:r>
                        <a:rPr lang="ru-RU" sz="1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Monotype Corsiva" pitchFamily="66" charset="0"/>
                          <a:ea typeface="Calibri"/>
                          <a:cs typeface="Times New Roman"/>
                        </a:rPr>
                        <a:t> и т. п.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CCFF">
                            <a:shade val="30000"/>
                            <a:satMod val="115000"/>
                          </a:srgbClr>
                        </a:gs>
                        <a:gs pos="50000">
                          <a:srgbClr val="FFCCFF">
                            <a:shade val="67500"/>
                            <a:satMod val="115000"/>
                          </a:srgbClr>
                        </a:gs>
                        <a:gs pos="100000">
                          <a:srgbClr val="FFCCFF">
                            <a:shade val="100000"/>
                            <a:satMod val="115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Monotype Corsiva" pitchFamily="66" charset="0"/>
                          <a:ea typeface="Calibri"/>
                          <a:cs typeface="Times New Roman"/>
                        </a:rPr>
                        <a:t>0-5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CCFF">
                            <a:shade val="30000"/>
                            <a:satMod val="115000"/>
                          </a:srgbClr>
                        </a:gs>
                        <a:gs pos="50000">
                          <a:srgbClr val="FFCCFF">
                            <a:shade val="67500"/>
                            <a:satMod val="115000"/>
                          </a:srgbClr>
                        </a:gs>
                        <a:gs pos="100000">
                          <a:srgbClr val="FFCCFF">
                            <a:shade val="100000"/>
                            <a:satMod val="115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8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Monotype Corsiva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CCFF">
                            <a:shade val="30000"/>
                            <a:satMod val="115000"/>
                          </a:srgbClr>
                        </a:gs>
                        <a:gs pos="50000">
                          <a:srgbClr val="FFCCFF">
                            <a:shade val="67500"/>
                            <a:satMod val="115000"/>
                          </a:srgbClr>
                        </a:gs>
                        <a:gs pos="100000">
                          <a:srgbClr val="FFCCFF">
                            <a:shade val="100000"/>
                            <a:satMod val="115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</a:tr>
              <a:tr h="32589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8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Monotype Corsiva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CCFF">
                            <a:shade val="30000"/>
                            <a:satMod val="115000"/>
                          </a:srgbClr>
                        </a:gs>
                        <a:gs pos="50000">
                          <a:srgbClr val="FFCCFF">
                            <a:shade val="67500"/>
                            <a:satMod val="115000"/>
                          </a:srgbClr>
                        </a:gs>
                        <a:gs pos="100000">
                          <a:srgbClr val="FFCCFF">
                            <a:shade val="100000"/>
                            <a:satMod val="115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Monotype Corsiva" pitchFamily="66" charset="0"/>
                          <a:ea typeface="Calibri"/>
                          <a:cs typeface="Times New Roman"/>
                        </a:rPr>
                        <a:t>Итого баллов(0-50)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CCFF">
                            <a:shade val="30000"/>
                            <a:satMod val="115000"/>
                          </a:srgbClr>
                        </a:gs>
                        <a:gs pos="50000">
                          <a:srgbClr val="FFCCFF">
                            <a:shade val="67500"/>
                            <a:satMod val="115000"/>
                          </a:srgbClr>
                        </a:gs>
                        <a:gs pos="100000">
                          <a:srgbClr val="FFCCFF">
                            <a:shade val="100000"/>
                            <a:satMod val="115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629424" y="0"/>
            <a:ext cx="534139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6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Что умеем</a:t>
            </a:r>
            <a:endParaRPr lang="ru-RU" sz="66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080"/>
                            </p:stCondLst>
                            <p:childTnLst>
                              <p:par>
                                <p:cTn id="22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45046" y="479234"/>
            <a:ext cx="7010400" cy="12954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54235" y="2825086"/>
          <a:ext cx="8747394" cy="2944368"/>
        </p:xfrm>
        <a:graphic>
          <a:graphicData uri="http://schemas.openxmlformats.org/drawingml/2006/table">
            <a:tbl>
              <a:tblPr/>
              <a:tblGrid>
                <a:gridCol w="2585848"/>
                <a:gridCol w="1570971"/>
                <a:gridCol w="1570971"/>
                <a:gridCol w="1444923"/>
                <a:gridCol w="1574681"/>
              </a:tblGrid>
              <a:tr h="24100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Monotype Corsiva" pitchFamily="66" charset="0"/>
                          <a:ea typeface="Calibri"/>
                          <a:cs typeface="Times New Roman"/>
                        </a:rPr>
                        <a:t>0-10баллов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CCFF">
                            <a:shade val="30000"/>
                            <a:satMod val="115000"/>
                          </a:srgbClr>
                        </a:gs>
                        <a:gs pos="50000">
                          <a:srgbClr val="FFCCFF">
                            <a:shade val="67500"/>
                            <a:satMod val="115000"/>
                          </a:srgbClr>
                        </a:gs>
                        <a:gs pos="100000">
                          <a:srgbClr val="FFCCFF">
                            <a:shade val="100000"/>
                            <a:satMod val="115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Monotype Corsiva" pitchFamily="66" charset="0"/>
                          <a:ea typeface="Calibri"/>
                          <a:cs typeface="Times New Roman"/>
                        </a:rPr>
                        <a:t>11-20баллов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CCFF">
                            <a:shade val="30000"/>
                            <a:satMod val="115000"/>
                          </a:srgbClr>
                        </a:gs>
                        <a:gs pos="50000">
                          <a:srgbClr val="FFCCFF">
                            <a:shade val="67500"/>
                            <a:satMod val="115000"/>
                          </a:srgbClr>
                        </a:gs>
                        <a:gs pos="100000">
                          <a:srgbClr val="FFCCFF">
                            <a:shade val="100000"/>
                            <a:satMod val="115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Monotype Corsiva" pitchFamily="66" charset="0"/>
                          <a:ea typeface="Calibri"/>
                          <a:cs typeface="Times New Roman"/>
                        </a:rPr>
                        <a:t>21-30баллов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CCFF">
                            <a:shade val="30000"/>
                            <a:satMod val="115000"/>
                          </a:srgbClr>
                        </a:gs>
                        <a:gs pos="50000">
                          <a:srgbClr val="FFCCFF">
                            <a:shade val="67500"/>
                            <a:satMod val="115000"/>
                          </a:srgbClr>
                        </a:gs>
                        <a:gs pos="100000">
                          <a:srgbClr val="FFCCFF">
                            <a:shade val="100000"/>
                            <a:satMod val="115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Monotype Corsiva" pitchFamily="66" charset="0"/>
                          <a:ea typeface="Calibri"/>
                          <a:cs typeface="Times New Roman"/>
                        </a:rPr>
                        <a:t>31-40баллов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CCFF">
                            <a:shade val="30000"/>
                            <a:satMod val="115000"/>
                          </a:srgbClr>
                        </a:gs>
                        <a:gs pos="50000">
                          <a:srgbClr val="FFCCFF">
                            <a:shade val="67500"/>
                            <a:satMod val="115000"/>
                          </a:srgbClr>
                        </a:gs>
                        <a:gs pos="100000">
                          <a:srgbClr val="FFCCFF">
                            <a:shade val="100000"/>
                            <a:satMod val="115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Monotype Corsiva" pitchFamily="66" charset="0"/>
                          <a:ea typeface="Calibri"/>
                          <a:cs typeface="Times New Roman"/>
                        </a:rPr>
                        <a:t>41-50баллов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CCFF">
                            <a:shade val="30000"/>
                            <a:satMod val="115000"/>
                          </a:srgbClr>
                        </a:gs>
                        <a:gs pos="50000">
                          <a:srgbClr val="FFCCFF">
                            <a:shade val="67500"/>
                            <a:satMod val="115000"/>
                          </a:srgbClr>
                        </a:gs>
                        <a:gs pos="100000">
                          <a:srgbClr val="FFCCFF">
                            <a:shade val="100000"/>
                            <a:satMod val="115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</a:tr>
              <a:tr h="14089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Monotype Corsiva" pitchFamily="66" charset="0"/>
                          <a:ea typeface="Calibri"/>
                          <a:cs typeface="Times New Roman"/>
                        </a:rPr>
                        <a:t>Очень низкий уровень успешности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CCFF">
                            <a:shade val="30000"/>
                            <a:satMod val="115000"/>
                          </a:srgbClr>
                        </a:gs>
                        <a:gs pos="50000">
                          <a:srgbClr val="FFCCFF">
                            <a:shade val="67500"/>
                            <a:satMod val="115000"/>
                          </a:srgbClr>
                        </a:gs>
                        <a:gs pos="100000">
                          <a:srgbClr val="FFCCFF">
                            <a:shade val="100000"/>
                            <a:satMod val="115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Monotype Corsiva" pitchFamily="66" charset="0"/>
                          <a:ea typeface="Calibri"/>
                          <a:cs typeface="Times New Roman"/>
                        </a:rPr>
                        <a:t>Низкий уровень успешности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CCFF">
                            <a:shade val="30000"/>
                            <a:satMod val="115000"/>
                          </a:srgbClr>
                        </a:gs>
                        <a:gs pos="50000">
                          <a:srgbClr val="FFCCFF">
                            <a:shade val="67500"/>
                            <a:satMod val="115000"/>
                          </a:srgbClr>
                        </a:gs>
                        <a:gs pos="100000">
                          <a:srgbClr val="FFCCFF">
                            <a:shade val="100000"/>
                            <a:satMod val="115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Monotype Corsiva" pitchFamily="66" charset="0"/>
                          <a:ea typeface="Calibri"/>
                          <a:cs typeface="Times New Roman"/>
                        </a:rPr>
                        <a:t>Средний уровень успешности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CCFF">
                            <a:shade val="30000"/>
                            <a:satMod val="115000"/>
                          </a:srgbClr>
                        </a:gs>
                        <a:gs pos="50000">
                          <a:srgbClr val="FFCCFF">
                            <a:shade val="67500"/>
                            <a:satMod val="115000"/>
                          </a:srgbClr>
                        </a:gs>
                        <a:gs pos="100000">
                          <a:srgbClr val="FFCCFF">
                            <a:shade val="100000"/>
                            <a:satMod val="115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Monotype Corsiva" pitchFamily="66" charset="0"/>
                          <a:ea typeface="Calibri"/>
                          <a:cs typeface="Times New Roman"/>
                        </a:rPr>
                        <a:t>Высокий уровень успешности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CCFF">
                            <a:shade val="30000"/>
                            <a:satMod val="115000"/>
                          </a:srgbClr>
                        </a:gs>
                        <a:gs pos="50000">
                          <a:srgbClr val="FFCCFF">
                            <a:shade val="67500"/>
                            <a:satMod val="115000"/>
                          </a:srgbClr>
                        </a:gs>
                        <a:gs pos="100000">
                          <a:srgbClr val="FFCCFF">
                            <a:shade val="100000"/>
                            <a:satMod val="115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Monotype Corsiva" pitchFamily="66" charset="0"/>
                          <a:ea typeface="Calibri"/>
                          <a:cs typeface="Times New Roman"/>
                        </a:rPr>
                        <a:t>Очень высокий уровень успешности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CCFF">
                            <a:shade val="30000"/>
                            <a:satMod val="115000"/>
                          </a:srgbClr>
                        </a:gs>
                        <a:gs pos="50000">
                          <a:srgbClr val="FFCCFF">
                            <a:shade val="67500"/>
                            <a:satMod val="115000"/>
                          </a:srgbClr>
                        </a:gs>
                        <a:gs pos="100000">
                          <a:srgbClr val="FFCCFF">
                            <a:shade val="100000"/>
                            <a:satMod val="115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</a:tr>
              <a:tr h="3522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4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Monotype Corsiva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CCFF">
                            <a:shade val="30000"/>
                            <a:satMod val="115000"/>
                          </a:srgbClr>
                        </a:gs>
                        <a:gs pos="50000">
                          <a:srgbClr val="FFCCFF">
                            <a:shade val="67500"/>
                            <a:satMod val="115000"/>
                          </a:srgbClr>
                        </a:gs>
                        <a:gs pos="100000">
                          <a:srgbClr val="FFCCFF">
                            <a:shade val="100000"/>
                            <a:satMod val="115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Monotype Corsiva" pitchFamily="66" charset="0"/>
                          <a:ea typeface="Calibri"/>
                          <a:cs typeface="Times New Roman"/>
                        </a:rPr>
                        <a:t>«3»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CCFF">
                            <a:shade val="30000"/>
                            <a:satMod val="115000"/>
                          </a:srgbClr>
                        </a:gs>
                        <a:gs pos="50000">
                          <a:srgbClr val="FFCCFF">
                            <a:shade val="67500"/>
                            <a:satMod val="115000"/>
                          </a:srgbClr>
                        </a:gs>
                        <a:gs pos="100000">
                          <a:srgbClr val="FFCCFF">
                            <a:shade val="100000"/>
                            <a:satMod val="115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Monotype Corsiva" pitchFamily="66" charset="0"/>
                          <a:ea typeface="Calibri"/>
                          <a:cs typeface="Times New Roman"/>
                        </a:rPr>
                        <a:t>«4»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CCFF">
                            <a:shade val="30000"/>
                            <a:satMod val="115000"/>
                          </a:srgbClr>
                        </a:gs>
                        <a:gs pos="50000">
                          <a:srgbClr val="FFCCFF">
                            <a:shade val="67500"/>
                            <a:satMod val="115000"/>
                          </a:srgbClr>
                        </a:gs>
                        <a:gs pos="100000">
                          <a:srgbClr val="FFCCFF">
                            <a:shade val="100000"/>
                            <a:satMod val="115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Monotype Corsiva" pitchFamily="66" charset="0"/>
                          <a:ea typeface="Calibri"/>
                          <a:cs typeface="Times New Roman"/>
                        </a:rPr>
                        <a:t>«5»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CCFF">
                            <a:shade val="30000"/>
                            <a:satMod val="115000"/>
                          </a:srgbClr>
                        </a:gs>
                        <a:gs pos="50000">
                          <a:srgbClr val="FFCCFF">
                            <a:shade val="67500"/>
                            <a:satMod val="115000"/>
                          </a:srgbClr>
                        </a:gs>
                        <a:gs pos="100000">
                          <a:srgbClr val="FFCCFF">
                            <a:shade val="100000"/>
                            <a:satMod val="115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Monotype Corsiva" pitchFamily="66" charset="0"/>
                          <a:ea typeface="Calibri"/>
                          <a:cs typeface="Times New Roman"/>
                        </a:rPr>
                        <a:t>«5»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CCFF">
                            <a:shade val="30000"/>
                            <a:satMod val="115000"/>
                          </a:srgbClr>
                        </a:gs>
                        <a:gs pos="50000">
                          <a:srgbClr val="FFCCFF">
                            <a:shade val="67500"/>
                            <a:satMod val="115000"/>
                          </a:srgbClr>
                        </a:gs>
                        <a:gs pos="100000">
                          <a:srgbClr val="FFCCFF">
                            <a:shade val="100000"/>
                            <a:satMod val="115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</a:tr>
            </a:tbl>
          </a:graphicData>
        </a:graphic>
      </p:graphicFrame>
      <p:sp>
        <p:nvSpPr>
          <p:cNvPr id="113665" name="Rectangle 1"/>
          <p:cNvSpPr>
            <a:spLocks noChangeArrowheads="1"/>
          </p:cNvSpPr>
          <p:nvPr/>
        </p:nvSpPr>
        <p:spPr bwMode="auto">
          <a:xfrm>
            <a:off x="936434" y="474985"/>
            <a:ext cx="7899094" cy="1600438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4000" b="1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Примени критерии итоговой оценки уровня успешности</a:t>
            </a:r>
            <a:r>
              <a:rPr lang="ru-RU" sz="40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(школьная отметка) </a:t>
            </a:r>
            <a:endParaRPr kumimoji="0" lang="ru-RU" sz="4000" b="1" u="none" strike="noStrike" cap="none" normalizeH="0" baseline="0" dirty="0" smtClean="0">
              <a:ln>
                <a:noFill/>
              </a:ln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rgbClr val="FFC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136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136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136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520"/>
                            </p:stCondLst>
                            <p:childTnLst>
                              <p:par>
                                <p:cTn id="1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6478" y="1009935"/>
            <a:ext cx="8288089" cy="4667534"/>
          </a:xfrm>
        </p:spPr>
        <p:txBody>
          <a:bodyPr>
            <a:normAutofit fontScale="90000"/>
          </a:bodyPr>
          <a:lstStyle/>
          <a:p>
            <a:pPr>
              <a:tabLst>
                <a:tab pos="1706563" algn="l"/>
              </a:tabLst>
            </a:pPr>
            <a:r>
              <a:rPr lang="ru-RU" b="1" i="1" dirty="0" smtClean="0">
                <a:solidFill>
                  <a:schemeClr val="bg1"/>
                </a:solidFill>
              </a:rPr>
              <a:t> </a:t>
            </a:r>
            <a:r>
              <a:rPr lang="ru-RU" dirty="0" smtClean="0">
                <a:solidFill>
                  <a:srgbClr val="C00000"/>
                </a:solidFill>
                <a:latin typeface="Monotype Corsiva" pitchFamily="66" charset="0"/>
              </a:rPr>
              <a:t>1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  <a:latin typeface="Monotype Corsiva" pitchFamily="66" charset="0"/>
              </a:rPr>
              <a:t>.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  <a:latin typeface="Monotype Corsiva" pitchFamily="66" charset="0"/>
              </a:rPr>
              <a:t> </a:t>
            </a:r>
            <a:r>
              <a:rPr lang="ru-RU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onotype Corsiva" pitchFamily="66" charset="0"/>
              </a:rPr>
              <a:t>Составить опорный конспект по теории (.п. 4.2 – 4.5 , стр209-240).</a:t>
            </a:r>
            <a:br>
              <a:rPr lang="ru-RU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onotype Corsiva" pitchFamily="66" charset="0"/>
              </a:rPr>
            </a:br>
            <a:r>
              <a:rPr lang="ru-RU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onotype Corsiva" pitchFamily="66" charset="0"/>
              </a:rPr>
              <a:t>2.</a:t>
            </a:r>
            <a:r>
              <a:rPr lang="en-US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onotype Corsiva" pitchFamily="66" charset="0"/>
              </a:rPr>
              <a:t> </a:t>
            </a:r>
            <a:r>
              <a:rPr lang="ru-RU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onotype Corsiva" pitchFamily="66" charset="0"/>
              </a:rPr>
              <a:t> Выполнить тест (стр. 259, №8 - №16)</a:t>
            </a:r>
            <a:br>
              <a:rPr lang="ru-RU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onotype Corsiva" pitchFamily="66" charset="0"/>
              </a:rPr>
            </a:br>
            <a:r>
              <a:rPr lang="en-US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onotype Corsiva" pitchFamily="66" charset="0"/>
              </a:rPr>
              <a:t>3</a:t>
            </a:r>
            <a:r>
              <a:rPr lang="ru-RU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onotype Corsiva" pitchFamily="66" charset="0"/>
              </a:rPr>
              <a:t>*№682, №683 (стр.240, </a:t>
            </a:r>
            <a:r>
              <a:rPr lang="ru-RU" b="1" i="1" dirty="0" smtClean="0">
                <a:solidFill>
                  <a:srgbClr val="FF0000"/>
                </a:solidFill>
                <a:latin typeface="Monotype Corsiva" pitchFamily="66" charset="0"/>
              </a:rPr>
              <a:t>желающим</a:t>
            </a:r>
            <a:br>
              <a:rPr lang="ru-RU" b="1" i="1" dirty="0" smtClean="0">
                <a:solidFill>
                  <a:srgbClr val="FF0000"/>
                </a:solidFill>
                <a:latin typeface="Monotype Corsiva" pitchFamily="66" charset="0"/>
              </a:rPr>
            </a:br>
            <a:r>
              <a:rPr lang="ru-RU" b="1" i="1" dirty="0" smtClean="0">
                <a:solidFill>
                  <a:srgbClr val="FF0000"/>
                </a:solidFill>
                <a:latin typeface="Monotype Corsiva" pitchFamily="66" charset="0"/>
              </a:rPr>
              <a:t>дополнительно)</a:t>
            </a:r>
            <a:endParaRPr lang="ru-RU" dirty="0">
              <a:solidFill>
                <a:schemeClr val="bg2">
                  <a:lumMod val="10000"/>
                </a:schemeClr>
              </a:solidFill>
              <a:latin typeface="Monotype Corsiva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04966" y="365299"/>
            <a:ext cx="8639033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6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Домашнее задание</a:t>
            </a:r>
          </a:p>
          <a:p>
            <a:pPr algn="ctr"/>
            <a:endParaRPr lang="ru-RU" sz="6600" b="1" i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666" name="Picture 2" descr="http://f.mypage.ru/80ea9a2d7214fe9d2c808f5b91b3298b_0b3e703133c320a1ab6a586681b817d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61546" y="627796"/>
            <a:ext cx="4762500" cy="3810000"/>
          </a:xfrm>
          <a:prstGeom prst="rect">
            <a:avLst/>
          </a:prstGeom>
          <a:solidFill>
            <a:srgbClr val="FF0000"/>
          </a:solidFill>
        </p:spPr>
      </p:pic>
      <p:sp>
        <p:nvSpPr>
          <p:cNvPr id="6" name="Прямоугольник 5"/>
          <p:cNvSpPr/>
          <p:nvPr/>
        </p:nvSpPr>
        <p:spPr>
          <a:xfrm>
            <a:off x="1228298" y="1119116"/>
            <a:ext cx="55000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3600" b="1" i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«</a:t>
            </a:r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4572000" y="5190447"/>
            <a:ext cx="3581709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6600" b="1" i="1" kern="10" dirty="0" smtClean="0">
                <a:ln w="11430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за урок </a:t>
            </a:r>
            <a:r>
              <a:rPr lang="en-US" sz="6600" b="1" i="1" kern="10" dirty="0" smtClean="0">
                <a:ln w="11430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!</a:t>
            </a:r>
            <a:endParaRPr lang="ru-RU" sz="6600" b="1" dirty="0">
              <a:ln w="11430"/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497540" y="1323832"/>
            <a:ext cx="3671248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i="1" dirty="0" smtClean="0">
                <a:solidFill>
                  <a:srgbClr val="002060"/>
                </a:solidFill>
                <a:latin typeface="Monotype Corsiva" pitchFamily="66" charset="0"/>
              </a:rPr>
              <a:t>Математику уже затем знать</a:t>
            </a:r>
            <a:endParaRPr lang="en-US" sz="3200" b="1" i="1" dirty="0" smtClean="0">
              <a:solidFill>
                <a:srgbClr val="002060"/>
              </a:solidFill>
              <a:latin typeface="Monotype Corsiva" pitchFamily="66" charset="0"/>
            </a:endParaRPr>
          </a:p>
          <a:p>
            <a:r>
              <a:rPr lang="ru-RU" sz="3200" b="1" i="1" dirty="0" smtClean="0">
                <a:solidFill>
                  <a:srgbClr val="002060"/>
                </a:solidFill>
                <a:latin typeface="Monotype Corsiva" pitchFamily="66" charset="0"/>
              </a:rPr>
              <a:t> надо, что она ум в порядок приводит.</a:t>
            </a:r>
          </a:p>
          <a:p>
            <a:r>
              <a:rPr lang="ru-RU" sz="2400" dirty="0" smtClean="0">
                <a:solidFill>
                  <a:srgbClr val="002060"/>
                </a:solidFill>
              </a:rPr>
              <a:t>* * *</a:t>
            </a:r>
            <a:r>
              <a:rPr lang="ru-RU" sz="2400" b="1" dirty="0" smtClean="0">
                <a:solidFill>
                  <a:srgbClr val="002060"/>
                </a:solidFill>
                <a:latin typeface="Monotype Corsiva" pitchFamily="66" charset="0"/>
              </a:rPr>
              <a:t>М.В. </a:t>
            </a:r>
            <a:r>
              <a:rPr lang="ru-RU" sz="2400" dirty="0" err="1" smtClean="0">
                <a:solidFill>
                  <a:srgbClr val="002060"/>
                </a:solidFill>
                <a:latin typeface="Monotype Corsiva" pitchFamily="66" charset="0"/>
              </a:rPr>
              <a:t>Ма</a:t>
            </a:r>
            <a:r>
              <a:rPr lang="ru-RU" sz="2400" b="1" dirty="0" err="1" smtClean="0">
                <a:solidFill>
                  <a:srgbClr val="002060"/>
                </a:solidFill>
                <a:latin typeface="Monotype Corsiva" pitchFamily="66" charset="0"/>
              </a:rPr>
              <a:t>Ломоносов</a:t>
            </a:r>
            <a:r>
              <a:rPr lang="ru-RU" sz="2400" b="1" dirty="0" smtClean="0">
                <a:solidFill>
                  <a:srgbClr val="002060"/>
                </a:solidFill>
              </a:rPr>
              <a:t> 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566837" y="5308979"/>
            <a:ext cx="2841391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600" b="1" kern="10" dirty="0" smtClean="0">
                <a:ln w="11430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Спасибо</a:t>
            </a:r>
            <a:endParaRPr lang="ru-RU" sz="6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51283" y="1842872"/>
            <a:ext cx="7655442" cy="4469218"/>
          </a:xfrm>
        </p:spPr>
        <p:txBody>
          <a:bodyPr>
            <a:normAutofit lnSpcReduction="10000"/>
          </a:bodyPr>
          <a:lstStyle/>
          <a:p>
            <a:endParaRPr lang="ru-RU" dirty="0" smtClean="0"/>
          </a:p>
          <a:p>
            <a:endParaRPr lang="ru-RU" dirty="0" smtClean="0"/>
          </a:p>
          <a:p>
            <a:r>
              <a:rPr lang="ru-RU" sz="3200" b="1" i="1" dirty="0" smtClean="0">
                <a:solidFill>
                  <a:schemeClr val="accent1">
                    <a:lumMod val="50000"/>
                  </a:schemeClr>
                </a:solidFill>
                <a:latin typeface="Monotype Corsiva" pitchFamily="66" charset="0"/>
              </a:rPr>
              <a:t>Воспитание коммуникативных компетенций (активности, умения реагировать позитивно на различные точки зрения и тактично отстаивать свою позицию). </a:t>
            </a:r>
          </a:p>
          <a:p>
            <a:r>
              <a:rPr lang="en-US" sz="3200" b="1" i="1" dirty="0" smtClean="0">
                <a:solidFill>
                  <a:schemeClr val="accent1">
                    <a:lumMod val="50000"/>
                  </a:schemeClr>
                </a:solidFill>
                <a:latin typeface="Monotype Corsiva" pitchFamily="66" charset="0"/>
              </a:rPr>
              <a:t> </a:t>
            </a:r>
            <a:r>
              <a:rPr lang="ru-RU" sz="3200" b="1" i="1" dirty="0" smtClean="0">
                <a:solidFill>
                  <a:schemeClr val="accent1">
                    <a:lumMod val="50000"/>
                  </a:schemeClr>
                </a:solidFill>
                <a:latin typeface="Monotype Corsiva" pitchFamily="66" charset="0"/>
              </a:rPr>
              <a:t>Воспитание понимания практической значимости учебного материала и  исторических  фактов.</a:t>
            </a:r>
          </a:p>
          <a:p>
            <a:pPr>
              <a:buNone/>
            </a:pPr>
            <a:endParaRPr lang="ru-RU" b="1" dirty="0">
              <a:solidFill>
                <a:srgbClr val="C00000"/>
              </a:solidFill>
              <a:latin typeface="Monotype Corsiva" pitchFamily="66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541907" y="1892729"/>
            <a:ext cx="4051927" cy="477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5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ВОСПИТАТЕЛЬНЫЕ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419368" y="846161"/>
            <a:ext cx="6032310" cy="873457"/>
          </a:xfrm>
          <a:prstGeom prst="rect">
            <a:avLst/>
          </a:prstGeom>
          <a:solidFill>
            <a:schemeClr val="accent4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Цели</a:t>
            </a:r>
            <a:endParaRPr lang="ru-RU" sz="5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000"/>
                            </p:stCondLst>
                            <p:childTnLst>
                              <p:par>
                                <p:cTn id="27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6000"/>
                            </p:stCondLst>
                            <p:childTnLst>
                              <p:par>
                                <p:cTn id="32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allAtOnce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AutoShape 18"/>
          <p:cNvSpPr>
            <a:spLocks noChangeArrowheads="1"/>
          </p:cNvSpPr>
          <p:nvPr/>
        </p:nvSpPr>
        <p:spPr bwMode="auto">
          <a:xfrm>
            <a:off x="5521325" y="3794079"/>
            <a:ext cx="2912991" cy="805217"/>
          </a:xfrm>
          <a:prstGeom prst="roundRect">
            <a:avLst>
              <a:gd name="adj" fmla="val 16667"/>
            </a:avLst>
          </a:prstGeom>
          <a:solidFill>
            <a:srgbClr val="CDE9EB"/>
          </a:solidFill>
          <a:ln w="19050">
            <a:solidFill>
              <a:srgbClr val="00660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ru-RU" b="1" dirty="0" smtClean="0"/>
              <a:t>    </a:t>
            </a:r>
            <a:r>
              <a:rPr lang="ru-RU" b="1" dirty="0" smtClean="0"/>
              <a:t>Подведения итогов</a:t>
            </a:r>
            <a:endParaRPr lang="ru-RU" dirty="0"/>
          </a:p>
        </p:txBody>
      </p:sp>
      <p:sp>
        <p:nvSpPr>
          <p:cNvPr id="29729" name="Oval 33"/>
          <p:cNvSpPr>
            <a:spLocks noChangeArrowheads="1"/>
          </p:cNvSpPr>
          <p:nvPr/>
        </p:nvSpPr>
        <p:spPr bwMode="gray">
          <a:xfrm rot="-37439143">
            <a:off x="218744" y="1182534"/>
            <a:ext cx="4391025" cy="4392613"/>
          </a:xfrm>
          <a:prstGeom prst="ellipse">
            <a:avLst/>
          </a:prstGeom>
          <a:solidFill>
            <a:srgbClr val="008000"/>
          </a:solidFill>
          <a:ln w="28575">
            <a:solidFill>
              <a:srgbClr val="F8F8F8"/>
            </a:solidFill>
            <a:round/>
            <a:headEnd/>
            <a:tailEnd/>
          </a:ln>
          <a:effectLst>
            <a:outerShdw dist="77251" dir="567739" algn="ctr" rotWithShape="0">
              <a:srgbClr val="080808">
                <a:alpha val="50000"/>
              </a:srgb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14339" name="AutoShape 3"/>
          <p:cNvSpPr>
            <a:spLocks noChangeArrowheads="1"/>
          </p:cNvSpPr>
          <p:nvPr/>
        </p:nvSpPr>
        <p:spPr bwMode="auto">
          <a:xfrm>
            <a:off x="5636525" y="2156347"/>
            <a:ext cx="2743200" cy="764274"/>
          </a:xfrm>
          <a:prstGeom prst="roundRect">
            <a:avLst>
              <a:gd name="adj" fmla="val 16667"/>
            </a:avLst>
          </a:prstGeom>
          <a:solidFill>
            <a:srgbClr val="CDE9EB"/>
          </a:solidFill>
          <a:ln w="19050">
            <a:solidFill>
              <a:srgbClr val="00660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ru-RU" b="1" dirty="0" smtClean="0"/>
              <a:t>Семинар на тему </a:t>
            </a:r>
          </a:p>
          <a:p>
            <a:r>
              <a:rPr lang="ru-RU" b="1" dirty="0" smtClean="0"/>
              <a:t>«Живые прогрессии</a:t>
            </a:r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</a:t>
            </a:r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pPr>
              <a:buFont typeface="Wingdings" pitchFamily="2" charset="2"/>
              <a:buChar char="v"/>
            </a:pPr>
            <a:endParaRPr lang="ru-RU" b="1" i="1" dirty="0" smtClean="0">
              <a:solidFill>
                <a:schemeClr val="accent1">
                  <a:lumMod val="50000"/>
                </a:schemeClr>
              </a:solidFill>
              <a:latin typeface="Monotype Corsiva" pitchFamily="66" charset="0"/>
            </a:endParaRPr>
          </a:p>
        </p:txBody>
      </p:sp>
      <p:sp>
        <p:nvSpPr>
          <p:cNvPr id="14340" name="AutoShape 4"/>
          <p:cNvSpPr>
            <a:spLocks noChangeArrowheads="1"/>
          </p:cNvSpPr>
          <p:nvPr/>
        </p:nvSpPr>
        <p:spPr bwMode="auto">
          <a:xfrm>
            <a:off x="5336274" y="1255594"/>
            <a:ext cx="3029804" cy="850998"/>
          </a:xfrm>
          <a:prstGeom prst="roundRect">
            <a:avLst>
              <a:gd name="adj" fmla="val 16667"/>
            </a:avLst>
          </a:prstGeom>
          <a:solidFill>
            <a:srgbClr val="CDE9EB"/>
          </a:solidFill>
          <a:ln w="19050">
            <a:solidFill>
              <a:srgbClr val="0066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 dirty="0"/>
          </a:p>
        </p:txBody>
      </p:sp>
      <p:sp>
        <p:nvSpPr>
          <p:cNvPr id="29701" name="Oval 5"/>
          <p:cNvSpPr>
            <a:spLocks noChangeArrowheads="1"/>
          </p:cNvSpPr>
          <p:nvPr/>
        </p:nvSpPr>
        <p:spPr bwMode="gray">
          <a:xfrm rot="-37439143">
            <a:off x="551656" y="1907382"/>
            <a:ext cx="3679825" cy="3681412"/>
          </a:xfrm>
          <a:prstGeom prst="ellipse">
            <a:avLst/>
          </a:prstGeom>
          <a:solidFill>
            <a:schemeClr val="accent2"/>
          </a:solidFill>
          <a:ln w="28575">
            <a:solidFill>
              <a:srgbClr val="F8F8F8"/>
            </a:solidFill>
            <a:round/>
            <a:headEnd/>
            <a:tailEnd/>
          </a:ln>
          <a:effectLst>
            <a:outerShdw dist="77251" dir="567739" algn="ctr" rotWithShape="0">
              <a:srgbClr val="080808">
                <a:alpha val="50000"/>
              </a:srgb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29702" name="Oval 6"/>
          <p:cNvSpPr>
            <a:spLocks noChangeArrowheads="1"/>
          </p:cNvSpPr>
          <p:nvPr/>
        </p:nvSpPr>
        <p:spPr bwMode="gray">
          <a:xfrm rot="-37440864">
            <a:off x="896144" y="2612231"/>
            <a:ext cx="2971800" cy="2973388"/>
          </a:xfrm>
          <a:prstGeom prst="ellipse">
            <a:avLst/>
          </a:prstGeom>
          <a:solidFill>
            <a:srgbClr val="FF66FF"/>
          </a:solidFill>
          <a:ln w="28575">
            <a:solidFill>
              <a:srgbClr val="F8F8F8"/>
            </a:solidFill>
            <a:round/>
            <a:headEnd/>
            <a:tailEnd/>
          </a:ln>
          <a:effectLst>
            <a:outerShdw dist="77251" dir="567739" algn="ctr" rotWithShape="0">
              <a:srgbClr val="080808">
                <a:alpha val="50000"/>
              </a:srgb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29703" name="Oval 7"/>
          <p:cNvSpPr>
            <a:spLocks noChangeArrowheads="1"/>
          </p:cNvSpPr>
          <p:nvPr/>
        </p:nvSpPr>
        <p:spPr bwMode="gray">
          <a:xfrm rot="-37448793">
            <a:off x="1246981" y="3320257"/>
            <a:ext cx="2263775" cy="2265362"/>
          </a:xfrm>
          <a:prstGeom prst="ellipse">
            <a:avLst/>
          </a:prstGeom>
          <a:solidFill>
            <a:srgbClr val="FFFF00"/>
          </a:solidFill>
          <a:ln w="28575">
            <a:solidFill>
              <a:srgbClr val="F8F8F8"/>
            </a:solidFill>
            <a:round/>
            <a:headEnd/>
            <a:tailEnd/>
          </a:ln>
          <a:effectLst>
            <a:outerShdw dist="77251" dir="567739" algn="ctr" rotWithShape="0">
              <a:srgbClr val="080808">
                <a:alpha val="50000"/>
              </a:srgb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29704" name="Oval 8"/>
          <p:cNvSpPr>
            <a:spLocks noChangeArrowheads="1"/>
          </p:cNvSpPr>
          <p:nvPr/>
        </p:nvSpPr>
        <p:spPr bwMode="gray">
          <a:xfrm rot="-37456135">
            <a:off x="1547813" y="4016375"/>
            <a:ext cx="1555750" cy="1558925"/>
          </a:xfrm>
          <a:prstGeom prst="ellipse">
            <a:avLst/>
          </a:prstGeom>
          <a:solidFill>
            <a:srgbClr val="00FFFF"/>
          </a:solidFill>
          <a:ln w="28575">
            <a:solidFill>
              <a:srgbClr val="F8F8F8"/>
            </a:solidFill>
            <a:round/>
            <a:headEnd/>
            <a:tailEnd/>
          </a:ln>
          <a:effectLst>
            <a:outerShdw dist="77251" dir="567739" algn="ctr" rotWithShape="0">
              <a:srgbClr val="080808">
                <a:alpha val="50000"/>
              </a:srgb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29710" name="AutoShape 14"/>
          <p:cNvSpPr>
            <a:spLocks noChangeArrowheads="1"/>
          </p:cNvSpPr>
          <p:nvPr/>
        </p:nvSpPr>
        <p:spPr bwMode="gray">
          <a:xfrm>
            <a:off x="4394579" y="1400175"/>
            <a:ext cx="1429959" cy="496888"/>
          </a:xfrm>
          <a:prstGeom prst="homePlate">
            <a:avLst>
              <a:gd name="adj" fmla="val 39919"/>
            </a:avLst>
          </a:prstGeom>
          <a:solidFill>
            <a:srgbClr val="008000"/>
          </a:solidFill>
          <a:ln w="19050">
            <a:solidFill>
              <a:srgbClr val="FEFFFF"/>
            </a:solidFill>
            <a:miter lim="800000"/>
            <a:headEnd/>
            <a:tailEnd/>
          </a:ln>
          <a:effectLst>
            <a:outerShdw dist="53882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14347" name="AutoShape 19"/>
          <p:cNvSpPr>
            <a:spLocks noChangeArrowheads="1"/>
          </p:cNvSpPr>
          <p:nvPr/>
        </p:nvSpPr>
        <p:spPr bwMode="auto">
          <a:xfrm>
            <a:off x="5505404" y="3016155"/>
            <a:ext cx="2887969" cy="689070"/>
          </a:xfrm>
          <a:prstGeom prst="roundRect">
            <a:avLst>
              <a:gd name="adj" fmla="val 16667"/>
            </a:avLst>
          </a:prstGeom>
          <a:solidFill>
            <a:srgbClr val="CDE9EB"/>
          </a:solidFill>
          <a:ln w="19050">
            <a:solidFill>
              <a:srgbClr val="0066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9716" name="AutoShape 20"/>
          <p:cNvSpPr>
            <a:spLocks noChangeArrowheads="1"/>
          </p:cNvSpPr>
          <p:nvPr/>
        </p:nvSpPr>
        <p:spPr bwMode="gray">
          <a:xfrm>
            <a:off x="4418677" y="2225036"/>
            <a:ext cx="1323975" cy="496887"/>
          </a:xfrm>
          <a:prstGeom prst="homePlate">
            <a:avLst>
              <a:gd name="adj" fmla="val 39919"/>
            </a:avLst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shade val="62745"/>
                  <a:invGamma/>
                </a:schemeClr>
              </a:gs>
            </a:gsLst>
            <a:lin ang="5400000" scaled="1"/>
          </a:gradFill>
          <a:ln w="19050">
            <a:solidFill>
              <a:srgbClr val="FEFFFF"/>
            </a:solidFill>
            <a:miter lim="800000"/>
            <a:headEnd/>
            <a:tailEnd/>
          </a:ln>
          <a:effectLst>
            <a:outerShdw dist="53882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14349" name="Text Box 24"/>
          <p:cNvSpPr txBox="1">
            <a:spLocks noChangeArrowheads="1"/>
          </p:cNvSpPr>
          <p:nvPr/>
        </p:nvSpPr>
        <p:spPr bwMode="gray">
          <a:xfrm>
            <a:off x="5813945" y="982639"/>
            <a:ext cx="3043451" cy="100642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1">
              <a:lnSpc>
                <a:spcPct val="70000"/>
              </a:lnSpc>
              <a:spcBef>
                <a:spcPct val="50000"/>
              </a:spcBef>
              <a:buFontTx/>
              <a:buChar char="•"/>
            </a:pPr>
            <a:endParaRPr lang="en-US" b="1" dirty="0" smtClean="0"/>
          </a:p>
          <a:p>
            <a:pPr lvl="1">
              <a:lnSpc>
                <a:spcPct val="70000"/>
              </a:lnSpc>
              <a:spcBef>
                <a:spcPct val="50000"/>
              </a:spcBef>
              <a:buFontTx/>
              <a:buChar char="•"/>
            </a:pPr>
            <a:r>
              <a:rPr lang="ru-RU" b="1" dirty="0" smtClean="0"/>
              <a:t>Актуализация </a:t>
            </a:r>
            <a:r>
              <a:rPr lang="ru-RU" b="1" dirty="0" smtClean="0"/>
              <a:t>опорных знаний  «Проверь себя»</a:t>
            </a:r>
            <a:endParaRPr lang="ru-RU" b="1" i="1" dirty="0" smtClean="0">
              <a:solidFill>
                <a:schemeClr val="accent1">
                  <a:lumMod val="50000"/>
                </a:schemeClr>
              </a:solidFill>
              <a:latin typeface="Monotype Corsiva" pitchFamily="66" charset="0"/>
            </a:endParaRPr>
          </a:p>
        </p:txBody>
      </p:sp>
      <p:sp>
        <p:nvSpPr>
          <p:cNvPr id="14350" name="Text Box 25"/>
          <p:cNvSpPr txBox="1">
            <a:spLocks noChangeArrowheads="1"/>
          </p:cNvSpPr>
          <p:nvPr/>
        </p:nvSpPr>
        <p:spPr bwMode="gray">
          <a:xfrm>
            <a:off x="5622879" y="3016155"/>
            <a:ext cx="2975211" cy="67813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ru-RU" b="1" dirty="0" smtClean="0"/>
              <a:t>      Практикум </a:t>
            </a:r>
            <a:r>
              <a:rPr lang="ru-RU" b="1" dirty="0" smtClean="0"/>
              <a:t>решение </a:t>
            </a:r>
            <a:r>
              <a:rPr lang="ru-RU" b="1" dirty="0" smtClean="0"/>
              <a:t>задач </a:t>
            </a:r>
            <a:r>
              <a:rPr lang="ru-RU" b="1" dirty="0" smtClean="0"/>
              <a:t>     </a:t>
            </a:r>
            <a:r>
              <a:rPr lang="ru-RU" b="1" dirty="0" smtClean="0"/>
              <a:t>смешанного </a:t>
            </a:r>
            <a:r>
              <a:rPr lang="ru-RU" b="1" dirty="0" smtClean="0"/>
              <a:t>     (</a:t>
            </a:r>
            <a:r>
              <a:rPr lang="ru-RU" b="1" dirty="0" smtClean="0"/>
              <a:t>типа),защита решений</a:t>
            </a:r>
            <a:endParaRPr lang="en-US" b="1" dirty="0"/>
          </a:p>
        </p:txBody>
      </p:sp>
      <p:sp>
        <p:nvSpPr>
          <p:cNvPr id="14353" name="AutoShape 34"/>
          <p:cNvSpPr>
            <a:spLocks noChangeArrowheads="1"/>
          </p:cNvSpPr>
          <p:nvPr/>
        </p:nvSpPr>
        <p:spPr bwMode="auto">
          <a:xfrm>
            <a:off x="5378450" y="4749420"/>
            <a:ext cx="3103563" cy="709684"/>
          </a:xfrm>
          <a:prstGeom prst="roundRect">
            <a:avLst>
              <a:gd name="adj" fmla="val 16667"/>
            </a:avLst>
          </a:prstGeom>
          <a:solidFill>
            <a:srgbClr val="CDE9EB"/>
          </a:solidFill>
          <a:ln w="19050">
            <a:solidFill>
              <a:srgbClr val="0066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9731" name="AutoShape 35"/>
          <p:cNvSpPr>
            <a:spLocks noChangeArrowheads="1"/>
          </p:cNvSpPr>
          <p:nvPr/>
        </p:nvSpPr>
        <p:spPr bwMode="gray">
          <a:xfrm>
            <a:off x="4387258" y="3949036"/>
            <a:ext cx="1323975" cy="496888"/>
          </a:xfrm>
          <a:prstGeom prst="homePlate">
            <a:avLst>
              <a:gd name="adj" fmla="val 39919"/>
            </a:avLst>
          </a:prstGeom>
          <a:solidFill>
            <a:srgbClr val="FFFF00"/>
          </a:solidFill>
          <a:ln w="19050">
            <a:solidFill>
              <a:srgbClr val="FEFFFF"/>
            </a:solidFill>
            <a:miter lim="800000"/>
            <a:headEnd/>
            <a:tailEnd/>
          </a:ln>
          <a:effectLst>
            <a:outerShdw dist="53882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14355" name="Text Box 37"/>
          <p:cNvSpPr txBox="1">
            <a:spLocks noChangeArrowheads="1"/>
          </p:cNvSpPr>
          <p:nvPr/>
        </p:nvSpPr>
        <p:spPr bwMode="gray">
          <a:xfrm>
            <a:off x="5932488" y="4872038"/>
            <a:ext cx="2468562" cy="29033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ru-RU" b="1" dirty="0" smtClean="0"/>
              <a:t>рефлексия</a:t>
            </a:r>
            <a:endParaRPr lang="en-US" b="1" dirty="0"/>
          </a:p>
        </p:txBody>
      </p:sp>
      <p:sp>
        <p:nvSpPr>
          <p:cNvPr id="29718" name="AutoShape 22"/>
          <p:cNvSpPr>
            <a:spLocks noChangeArrowheads="1"/>
          </p:cNvSpPr>
          <p:nvPr/>
        </p:nvSpPr>
        <p:spPr bwMode="gray">
          <a:xfrm>
            <a:off x="4335842" y="4710752"/>
            <a:ext cx="1323975" cy="493713"/>
          </a:xfrm>
          <a:prstGeom prst="homePlate">
            <a:avLst>
              <a:gd name="adj" fmla="val 40175"/>
            </a:avLst>
          </a:prstGeom>
          <a:solidFill>
            <a:srgbClr val="00FFFF"/>
          </a:solidFill>
          <a:ln w="19050">
            <a:solidFill>
              <a:srgbClr val="FEFFFF"/>
            </a:solidFill>
            <a:miter lim="800000"/>
            <a:headEnd/>
            <a:tailEnd/>
          </a:ln>
          <a:effectLst>
            <a:outerShdw dist="53882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29712" name="AutoShape 16"/>
          <p:cNvSpPr>
            <a:spLocks noChangeArrowheads="1"/>
          </p:cNvSpPr>
          <p:nvPr/>
        </p:nvSpPr>
        <p:spPr bwMode="gray">
          <a:xfrm>
            <a:off x="4364087" y="3050867"/>
            <a:ext cx="1323975" cy="493712"/>
          </a:xfrm>
          <a:prstGeom prst="homePlate">
            <a:avLst>
              <a:gd name="adj" fmla="val 40175"/>
            </a:avLst>
          </a:prstGeom>
          <a:solidFill>
            <a:srgbClr val="FF66FF"/>
          </a:solidFill>
          <a:ln w="19050">
            <a:solidFill>
              <a:srgbClr val="FEFFFF"/>
            </a:solidFill>
            <a:miter lim="800000"/>
            <a:headEnd/>
            <a:tailEnd/>
          </a:ln>
          <a:effectLst>
            <a:outerShdw dist="53882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14358" name="Rectangle 38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911297"/>
          </a:xfrm>
          <a:noFill/>
        </p:spPr>
        <p:txBody>
          <a:bodyPr/>
          <a:lstStyle/>
          <a:p>
            <a:pPr eaLnBrk="1" hangingPunct="1"/>
            <a:r>
              <a:rPr lang="ru-RU" sz="3200" b="1" dirty="0" smtClean="0">
                <a:solidFill>
                  <a:schemeClr val="accent4">
                    <a:lumMod val="50000"/>
                  </a:schemeClr>
                </a:solidFill>
              </a:rPr>
              <a:t>                  </a:t>
            </a:r>
            <a:r>
              <a:rPr lang="ru-RU" sz="5400" b="1" dirty="0" smtClean="0">
                <a:solidFill>
                  <a:schemeClr val="accent4">
                    <a:lumMod val="50000"/>
                  </a:schemeClr>
                </a:solidFill>
                <a:latin typeface="Monotype Corsiva" pitchFamily="66" charset="0"/>
              </a:rPr>
              <a:t>План занятия ( 2 часа)</a:t>
            </a:r>
          </a:p>
        </p:txBody>
      </p:sp>
      <p:sp>
        <p:nvSpPr>
          <p:cNvPr id="14359" name="Text Box 41"/>
          <p:cNvSpPr txBox="1">
            <a:spLocks noChangeArrowheads="1"/>
          </p:cNvSpPr>
          <p:nvPr/>
        </p:nvSpPr>
        <p:spPr bwMode="auto">
          <a:xfrm>
            <a:off x="1925021" y="4681846"/>
            <a:ext cx="96830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smtClean="0"/>
              <a:t>10</a:t>
            </a:r>
            <a:r>
              <a:rPr lang="ru-RU" sz="2400" b="1" dirty="0" smtClean="0"/>
              <a:t> </a:t>
            </a:r>
            <a:r>
              <a:rPr lang="ru-RU" sz="1200" b="1" dirty="0" smtClean="0"/>
              <a:t>мин</a:t>
            </a:r>
            <a:endParaRPr lang="ru-RU" sz="1200" b="1" dirty="0"/>
          </a:p>
        </p:txBody>
      </p:sp>
      <p:sp>
        <p:nvSpPr>
          <p:cNvPr id="14360" name="Text Box 42"/>
          <p:cNvSpPr txBox="1">
            <a:spLocks noChangeArrowheads="1"/>
          </p:cNvSpPr>
          <p:nvPr/>
        </p:nvSpPr>
        <p:spPr bwMode="auto">
          <a:xfrm>
            <a:off x="1979613" y="3502025"/>
            <a:ext cx="100806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5</a:t>
            </a:r>
            <a:r>
              <a:rPr lang="ru-RU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мин</a:t>
            </a:r>
            <a:endParaRPr lang="ru-RU" sz="1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361" name="Text Box 43"/>
          <p:cNvSpPr txBox="1">
            <a:spLocks noChangeArrowheads="1"/>
          </p:cNvSpPr>
          <p:nvPr/>
        </p:nvSpPr>
        <p:spPr bwMode="auto">
          <a:xfrm>
            <a:off x="1979613" y="2755900"/>
            <a:ext cx="100806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30</a:t>
            </a:r>
            <a:r>
              <a:rPr lang="ru-RU" sz="1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ми</a:t>
            </a:r>
            <a:r>
              <a:rPr lang="ru-RU" sz="1200" b="1" dirty="0" smtClean="0"/>
              <a:t>н</a:t>
            </a:r>
            <a:endParaRPr lang="ru-RU" sz="2400" b="1" dirty="0"/>
          </a:p>
        </p:txBody>
      </p:sp>
      <p:sp>
        <p:nvSpPr>
          <p:cNvPr id="14362" name="Text Box 44"/>
          <p:cNvSpPr txBox="1">
            <a:spLocks noChangeArrowheads="1"/>
          </p:cNvSpPr>
          <p:nvPr/>
        </p:nvSpPr>
        <p:spPr bwMode="auto">
          <a:xfrm>
            <a:off x="1979613" y="2062163"/>
            <a:ext cx="100806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25</a:t>
            </a:r>
            <a:r>
              <a:rPr lang="ru-RU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мин</a:t>
            </a:r>
            <a:endParaRPr lang="ru-RU" sz="1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363" name="Text Box 45"/>
          <p:cNvSpPr txBox="1">
            <a:spLocks noChangeArrowheads="1"/>
          </p:cNvSpPr>
          <p:nvPr/>
        </p:nvSpPr>
        <p:spPr bwMode="auto">
          <a:xfrm>
            <a:off x="1979612" y="1341438"/>
            <a:ext cx="135044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5</a:t>
            </a:r>
            <a:r>
              <a:rPr lang="ru-RU" sz="1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мин</a:t>
            </a:r>
            <a:endParaRPr lang="ru-RU" sz="1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827595" y="1241946"/>
            <a:ext cx="2487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 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43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43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14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43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143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297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297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14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14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297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297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143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143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2000" fill="hold"/>
                                        <p:tgtEl>
                                          <p:spTgt spid="297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2000" fill="hold"/>
                                        <p:tgtEl>
                                          <p:spTgt spid="297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143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143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2000" fill="hold"/>
                                        <p:tgtEl>
                                          <p:spTgt spid="297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2000" fill="hold"/>
                                        <p:tgtEl>
                                          <p:spTgt spid="297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2000" fill="hold"/>
                                        <p:tgtEl>
                                          <p:spTgt spid="143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2000" fill="hold"/>
                                        <p:tgtEl>
                                          <p:spTgt spid="143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2000" fill="hold"/>
                                        <p:tgtEl>
                                          <p:spTgt spid="297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2000" fill="hold"/>
                                        <p:tgtEl>
                                          <p:spTgt spid="297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4000"/>
                            </p:stCondLst>
                            <p:childTnLst>
                              <p:par>
                                <p:cTn id="52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2000" fill="hold"/>
                                        <p:tgtEl>
                                          <p:spTgt spid="297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2000" fill="hold"/>
                                        <p:tgtEl>
                                          <p:spTgt spid="297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2000" fill="hold"/>
                                        <p:tgtEl>
                                          <p:spTgt spid="143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2000" fill="hold"/>
                                        <p:tgtEl>
                                          <p:spTgt spid="143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2000" fill="hold"/>
                                        <p:tgtEl>
                                          <p:spTgt spid="143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2000" fill="hold"/>
                                        <p:tgtEl>
                                          <p:spTgt spid="143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2000" fill="hold"/>
                                        <p:tgtEl>
                                          <p:spTgt spid="297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2000" fill="hold"/>
                                        <p:tgtEl>
                                          <p:spTgt spid="297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2000" fill="hold"/>
                                        <p:tgtEl>
                                          <p:spTgt spid="1433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2000" fill="hold"/>
                                        <p:tgtEl>
                                          <p:spTgt spid="1433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20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20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20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20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20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20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20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20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2000" fill="hold"/>
                                        <p:tgtEl>
                                          <p:spTgt spid="297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2000" fill="hold"/>
                                        <p:tgtEl>
                                          <p:spTgt spid="297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2000" fill="hold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2000" fill="hold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6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2000" fill="hold"/>
                                        <p:tgtEl>
                                          <p:spTgt spid="143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2000" fill="hold"/>
                                        <p:tgtEl>
                                          <p:spTgt spid="143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2000" fill="hold"/>
                                        <p:tgtEl>
                                          <p:spTgt spid="297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2000" fill="hold"/>
                                        <p:tgtEl>
                                          <p:spTgt spid="297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4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2000" fill="hold"/>
                                        <p:tgtEl>
                                          <p:spTgt spid="2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2000" fill="hold"/>
                                        <p:tgtEl>
                                          <p:spTgt spid="2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8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20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20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2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4" dur="20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20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6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8" dur="2000" fill="hold"/>
                                        <p:tgtEl>
                                          <p:spTgt spid="297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2000" fill="hold"/>
                                        <p:tgtEl>
                                          <p:spTgt spid="297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0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2" dur="2000" fill="hold"/>
                                        <p:tgtEl>
                                          <p:spTgt spid="143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2000" fill="hold"/>
                                        <p:tgtEl>
                                          <p:spTgt spid="143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4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6" dur="2000" fill="hold"/>
                                        <p:tgtEl>
                                          <p:spTgt spid="14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7" dur="2000" fill="hold"/>
                                        <p:tgtEl>
                                          <p:spTgt spid="14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8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0" dur="20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1" dur="20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build="allAtOnce" animBg="1"/>
      <p:bldP spid="29729" grpId="0" animBg="1"/>
      <p:bldP spid="14339" grpId="0" build="allAtOnce" animBg="1"/>
      <p:bldP spid="14340" grpId="0" animBg="1"/>
      <p:bldP spid="29701" grpId="0" animBg="1"/>
      <p:bldP spid="29702" grpId="0" animBg="1"/>
      <p:bldP spid="29703" grpId="0" animBg="1"/>
      <p:bldP spid="29704" grpId="0" animBg="1"/>
      <p:bldP spid="29710" grpId="0" animBg="1"/>
      <p:bldP spid="14347" grpId="0" animBg="1"/>
      <p:bldP spid="29716" grpId="0" animBg="1"/>
      <p:bldP spid="14349" grpId="0" build="allAtOnce"/>
      <p:bldP spid="14353" grpId="0" animBg="1"/>
      <p:bldP spid="29731" grpId="0" animBg="1"/>
      <p:bldP spid="29718" grpId="0" animBg="1"/>
      <p:bldP spid="29712" grpId="0" animBg="1"/>
      <p:bldP spid="14358" grpId="0"/>
      <p:bldP spid="14359" grpId="0"/>
      <p:bldP spid="14360" grpId="0"/>
      <p:bldP spid="14361" grpId="0"/>
      <p:bldP spid="14362" grpId="0"/>
      <p:bldP spid="1436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Выноска со стрелкой вниз 19"/>
          <p:cNvSpPr/>
          <p:nvPr/>
        </p:nvSpPr>
        <p:spPr>
          <a:xfrm>
            <a:off x="238888" y="1461790"/>
            <a:ext cx="8208912" cy="2160240"/>
          </a:xfrm>
          <a:prstGeom prst="downArrowCallout">
            <a:avLst>
              <a:gd name="adj1" fmla="val 23175"/>
              <a:gd name="adj2" fmla="val 25000"/>
              <a:gd name="adj3" fmla="val 25000"/>
              <a:gd name="adj4" fmla="val 71819"/>
            </a:avLst>
          </a:prstGeom>
          <a:solidFill>
            <a:schemeClr val="accent4">
              <a:lumMod val="40000"/>
              <a:lumOff val="60000"/>
            </a:schemeClr>
          </a:solidFill>
          <a:ln cap="rnd" cmpd="dbl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556792"/>
            <a:ext cx="8208912" cy="2160240"/>
          </a:xfrm>
          <a:noFill/>
          <a:scene3d>
            <a:camera prst="orthographicFront"/>
            <a:lightRig rig="threePt" dir="t">
              <a:rot lat="0" lon="0" rev="10200000"/>
            </a:lightRig>
          </a:scene3d>
          <a:sp3d extrusionH="6350">
            <a:bevelT w="63500" h="25400"/>
            <a:bevelB w="63500" h="25400"/>
            <a:extrusionClr>
              <a:srgbClr val="C00000"/>
            </a:extrusionClr>
          </a:sp3d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b="1" i="1" dirty="0" smtClean="0">
                <a:solidFill>
                  <a:srgbClr val="C00000"/>
                </a:solidFill>
              </a:rPr>
              <a:t>   </a:t>
            </a:r>
            <a:r>
              <a:rPr lang="ru-RU" sz="32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Miriam Fixed" pitchFamily="49" charset="-79"/>
              </a:rPr>
              <a:t>Арифметической </a:t>
            </a:r>
            <a:r>
              <a:rPr lang="ru-RU" i="1" dirty="0" smtClean="0">
                <a:solidFill>
                  <a:srgbClr val="C00000"/>
                </a:solidFill>
                <a:latin typeface="Monotype Corsiva" pitchFamily="66" charset="0"/>
              </a:rPr>
              <a:t>прогрессией называется числовая последовательность, каждый член которой, начиная со второго, равен предыдущему</a:t>
            </a:r>
            <a:endParaRPr lang="ru-RU" dirty="0">
              <a:solidFill>
                <a:srgbClr val="C00000"/>
              </a:solidFill>
              <a:latin typeface="Monotype Corsiva" pitchFamily="66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178756" y="4007332"/>
            <a:ext cx="2808312" cy="57606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32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умноженному</a:t>
            </a:r>
            <a:endParaRPr lang="ru-RU" sz="32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  <a:cs typeface="Times New Roman" pitchFamily="18" charset="0"/>
            </a:endParaRPr>
          </a:p>
        </p:txBody>
      </p:sp>
      <p:sp>
        <p:nvSpPr>
          <p:cNvPr id="25" name="Овал 24"/>
          <p:cNvSpPr/>
          <p:nvPr/>
        </p:nvSpPr>
        <p:spPr>
          <a:xfrm>
            <a:off x="3036082" y="3887067"/>
            <a:ext cx="2952328" cy="864096"/>
          </a:xfrm>
          <a:prstGeom prst="ellipse">
            <a:avLst/>
          </a:prstGeom>
          <a:gradFill flip="none" rotWithShape="1">
            <a:gsLst>
              <a:gs pos="0">
                <a:srgbClr val="FF6600">
                  <a:tint val="66000"/>
                  <a:satMod val="160000"/>
                </a:srgbClr>
              </a:gs>
              <a:gs pos="50000">
                <a:srgbClr val="FF6600">
                  <a:tint val="44500"/>
                  <a:satMod val="160000"/>
                </a:srgbClr>
              </a:gs>
              <a:gs pos="100000">
                <a:srgbClr val="FF6600">
                  <a:tint val="23500"/>
                  <a:satMod val="160000"/>
                </a:srgbClr>
              </a:gs>
            </a:gsLst>
            <a:lin ang="108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32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сложенному</a:t>
            </a:r>
            <a:endParaRPr lang="ru-RU" sz="32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  <a:cs typeface="Times New Roman" pitchFamily="18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6073049" y="4042202"/>
            <a:ext cx="2592288" cy="648072"/>
          </a:xfrm>
          <a:prstGeom prst="rect">
            <a:avLst/>
          </a:prstGeom>
          <a:gradFill flip="none" rotWithShape="1">
            <a:gsLst>
              <a:gs pos="0">
                <a:srgbClr val="CC00CC">
                  <a:tint val="66000"/>
                  <a:satMod val="160000"/>
                </a:srgbClr>
              </a:gs>
              <a:gs pos="50000">
                <a:srgbClr val="CC00CC">
                  <a:tint val="44500"/>
                  <a:satMod val="160000"/>
                </a:srgbClr>
              </a:gs>
              <a:gs pos="100000">
                <a:srgbClr val="CC00CC">
                  <a:tint val="23500"/>
                  <a:satMod val="160000"/>
                </a:srgbClr>
              </a:gs>
            </a:gsLst>
            <a:path path="circle">
              <a:fillToRect l="100000" b="100000"/>
            </a:path>
            <a:tileRect t="-100000" r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32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разделенному</a:t>
            </a:r>
            <a:endParaRPr lang="ru-RU" sz="32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  <a:cs typeface="Times New Roman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2183860" y="5973030"/>
            <a:ext cx="4680520" cy="648072"/>
          </a:xfrm>
          <a:prstGeom prst="rect">
            <a:avLst/>
          </a:prstGeom>
          <a:gradFill flip="none" rotWithShape="1">
            <a:gsLst>
              <a:gs pos="0">
                <a:srgbClr val="7030A0">
                  <a:tint val="66000"/>
                  <a:satMod val="160000"/>
                </a:srgbClr>
              </a:gs>
              <a:gs pos="50000">
                <a:srgbClr val="7030A0">
                  <a:tint val="44500"/>
                  <a:satMod val="160000"/>
                </a:srgbClr>
              </a:gs>
              <a:gs pos="100000">
                <a:srgbClr val="7030A0">
                  <a:tint val="23500"/>
                  <a:satMod val="160000"/>
                </a:srgbClr>
              </a:gs>
            </a:gsLst>
            <a:path path="circle">
              <a:fillToRect l="100000" b="100000"/>
            </a:path>
            <a:tileRect t="-100000" r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000000"/>
                </a:solidFill>
                <a:latin typeface="Monotype Corsiva" pitchFamily="66" charset="0"/>
              </a:rPr>
              <a:t>с </a:t>
            </a:r>
            <a:r>
              <a:rPr lang="ru-RU" sz="3200" b="1" dirty="0" smtClean="0">
                <a:solidFill>
                  <a:srgbClr val="000000"/>
                </a:solidFill>
                <a:latin typeface="Monotype Corsiva" pitchFamily="66" charset="0"/>
                <a:cs typeface="Times New Roman" pitchFamily="18" charset="0"/>
              </a:rPr>
              <a:t>одним</a:t>
            </a:r>
            <a:r>
              <a:rPr lang="ru-RU" sz="3200" b="1" dirty="0" smtClean="0">
                <a:solidFill>
                  <a:srgbClr val="000000"/>
                </a:solidFill>
                <a:latin typeface="Monotype Corsiva" pitchFamily="66" charset="0"/>
              </a:rPr>
              <a:t> и тем же числом</a:t>
            </a:r>
            <a:endParaRPr lang="ru-RU" sz="3200" b="1" dirty="0" smtClean="0">
              <a:solidFill>
                <a:srgbClr val="000000"/>
              </a:solidFill>
              <a:latin typeface="Monotype Corsiva" pitchFamily="66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805801" y="3169698"/>
            <a:ext cx="51125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>
              <a:solidFill>
                <a:srgbClr val="C00000"/>
              </a:solidFill>
              <a:cs typeface="Times New Roman" pitchFamily="18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2517569" y="5085184"/>
            <a:ext cx="3811979" cy="648072"/>
          </a:xfrm>
          <a:prstGeom prst="rect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32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на одно и то же число</a:t>
            </a:r>
            <a:endParaRPr lang="ru-RU" sz="32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805245" y="0"/>
            <a:ext cx="3209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008000"/>
                </a:solidFill>
              </a:rPr>
              <a:t>:</a:t>
            </a:r>
            <a:endParaRPr lang="ru-RU" sz="3200" b="1" dirty="0">
              <a:solidFill>
                <a:srgbClr val="008000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323833" y="180501"/>
            <a:ext cx="6441743" cy="1107996"/>
          </a:xfrm>
          <a:prstGeom prst="rect">
            <a:avLst/>
          </a:prstGeom>
          <a:solidFill>
            <a:schemeClr val="accent4">
              <a:lumMod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6600" i="1" dirty="0" smtClean="0">
                <a:solidFill>
                  <a:srgbClr val="E9EEF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Проверь себя</a:t>
            </a:r>
            <a:endParaRPr lang="ru-RU" sz="6600" i="1" dirty="0">
              <a:solidFill>
                <a:srgbClr val="E9EEF7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000"/>
                            </p:stCondLst>
                            <p:childTnLst>
                              <p:par>
                                <p:cTn id="27" presetID="53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24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24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2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25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25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2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30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30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3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20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20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53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28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0" fill="hold"/>
                                        <p:tgtEl>
                                          <p:spTgt spid="28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2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53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20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20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20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20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2000"/>
                                        <p:tgtEl>
                                          <p:spTgt spid="2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20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4" dur="2000"/>
                                        <p:tgtEl>
                                          <p:spTgt spid="2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20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0" dur="2000"/>
                                        <p:tgtEl>
                                          <p:spTgt spid="3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0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3" dur="20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0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6" dur="2000"/>
                                        <p:tgtEl>
                                          <p:spTgt spid="2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53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9" dur="20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20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1" dur="20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0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4" dur="20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0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7" dur="2000"/>
                                        <p:tgtEl>
                                          <p:spTgt spid="2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2" uiExpand="1" build="allAtOnce" animBg="1"/>
      <p:bldP spid="24" grpId="3" build="allAtOnce" animBg="1"/>
      <p:bldP spid="24" grpId="4" build="allAtOnce" animBg="1"/>
      <p:bldP spid="24" grpId="5" build="allAtOnce" animBg="1"/>
      <p:bldP spid="25" grpId="0" build="allAtOnce" animBg="1"/>
      <p:bldP spid="27" grpId="1" build="allAtOnce" animBg="1"/>
      <p:bldP spid="28" grpId="1" uiExpand="1" build="allAtOnce" animBg="1"/>
      <p:bldP spid="30" grpId="0" build="allAtOnce" animBg="1"/>
      <p:bldP spid="30" grpId="1" build="allAtOnce" animBg="1"/>
      <p:bldP spid="16" grpId="0" uiExpand="1" build="allAtOnce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 13"/>
          <p:cNvSpPr/>
          <p:nvPr/>
        </p:nvSpPr>
        <p:spPr>
          <a:xfrm>
            <a:off x="313920" y="4485369"/>
            <a:ext cx="2664296" cy="720080"/>
          </a:xfrm>
          <a:prstGeom prst="rect">
            <a:avLst/>
          </a:prstGeom>
          <a:gradFill flip="none" rotWithShape="1">
            <a:gsLst>
              <a:gs pos="0">
                <a:srgbClr val="FF9900">
                  <a:tint val="66000"/>
                  <a:satMod val="160000"/>
                </a:srgbClr>
              </a:gs>
              <a:gs pos="50000">
                <a:srgbClr val="FF9900">
                  <a:tint val="44500"/>
                  <a:satMod val="160000"/>
                </a:srgbClr>
              </a:gs>
              <a:gs pos="100000">
                <a:srgbClr val="FF9900">
                  <a:tint val="23500"/>
                  <a:satMod val="160000"/>
                </a:srgbClr>
              </a:gs>
            </a:gsLst>
            <a:path path="circle">
              <a:fillToRect l="100000" t="100000"/>
            </a:path>
            <a:tileRect r="-100000" b="-100000"/>
          </a:gradFill>
          <a:ln w="28575"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sunset" dir="t"/>
          </a:scene3d>
          <a:sp3d prstMaterial="matt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Умноженному</a:t>
            </a:r>
            <a:endParaRPr lang="ru-RU" sz="28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4443857" y="5784112"/>
            <a:ext cx="4417621" cy="803517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40000"/>
                  <a:lumOff val="60000"/>
                  <a:tint val="66000"/>
                  <a:satMod val="160000"/>
                </a:schemeClr>
              </a:gs>
              <a:gs pos="50000">
                <a:schemeClr val="bg1">
                  <a:lumMod val="40000"/>
                  <a:lumOff val="60000"/>
                  <a:tint val="44500"/>
                  <a:satMod val="160000"/>
                </a:schemeClr>
              </a:gs>
              <a:gs pos="100000">
                <a:schemeClr val="bg1">
                  <a:lumMod val="40000"/>
                  <a:lumOff val="60000"/>
                  <a:tint val="23500"/>
                  <a:satMod val="160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Выноска со стрелкой вниз 3"/>
          <p:cNvSpPr/>
          <p:nvPr/>
        </p:nvSpPr>
        <p:spPr>
          <a:xfrm>
            <a:off x="212651" y="1358283"/>
            <a:ext cx="8652909" cy="2852209"/>
          </a:xfrm>
          <a:prstGeom prst="downArrowCallout">
            <a:avLst/>
          </a:prstGeom>
          <a:solidFill>
            <a:schemeClr val="accent1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7" name="Прямоугольник 26"/>
          <p:cNvSpPr/>
          <p:nvPr/>
        </p:nvSpPr>
        <p:spPr>
          <a:xfrm rot="10800000">
            <a:off x="213756" y="5774241"/>
            <a:ext cx="3716976" cy="864064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6203615" y="4430047"/>
            <a:ext cx="2650216" cy="763527"/>
          </a:xfrm>
          <a:prstGeom prst="rect">
            <a:avLst/>
          </a:prstGeom>
          <a:gradFill flip="none" rotWithShape="1">
            <a:gsLst>
              <a:gs pos="0">
                <a:srgbClr val="FF6600">
                  <a:tint val="66000"/>
                  <a:satMod val="160000"/>
                </a:srgbClr>
              </a:gs>
              <a:gs pos="50000">
                <a:srgbClr val="FF6600">
                  <a:tint val="44500"/>
                  <a:satMod val="160000"/>
                </a:srgbClr>
              </a:gs>
              <a:gs pos="100000">
                <a:srgbClr val="FF6600">
                  <a:tint val="23500"/>
                  <a:satMod val="160000"/>
                </a:srgbClr>
              </a:gs>
            </a:gsLst>
            <a:path path="circle">
              <a:fillToRect l="100000" b="100000"/>
            </a:path>
            <a:tileRect t="-100000" r="-100000"/>
          </a:gra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3170710" y="4310743"/>
            <a:ext cx="2885705" cy="1211283"/>
          </a:xfrm>
          <a:prstGeom prst="ellipse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path path="circle">
              <a:fillToRect l="100000" b="100000"/>
            </a:path>
            <a:tileRect t="-100000" r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сложенному</a:t>
            </a:r>
            <a:endParaRPr lang="ru-RU" sz="3200" b="1" dirty="0"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6402" y="1200238"/>
            <a:ext cx="7962901" cy="2962330"/>
          </a:xfrm>
        </p:spPr>
        <p:txBody>
          <a:bodyPr/>
          <a:lstStyle/>
          <a:p>
            <a:pPr algn="ctr">
              <a:buNone/>
            </a:pPr>
            <a:r>
              <a:rPr lang="ru-RU" sz="36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Геометрической</a:t>
            </a:r>
            <a:r>
              <a:rPr lang="ru-RU" sz="3200" dirty="0" smtClean="0">
                <a:solidFill>
                  <a:srgbClr val="FF0000"/>
                </a:solidFill>
                <a:latin typeface="Monotype Corsiva" pitchFamily="66" charset="0"/>
              </a:rPr>
              <a:t>  </a:t>
            </a:r>
            <a:r>
              <a:rPr lang="ru-RU" sz="3200" i="1" dirty="0" smtClean="0">
                <a:solidFill>
                  <a:srgbClr val="C00000"/>
                </a:solidFill>
                <a:latin typeface="Monotype Corsiva" pitchFamily="66" charset="0"/>
              </a:rPr>
              <a:t>прогрессией называется числовая последовательность, каждый член которой, начиная со второго, равен предыдущему</a:t>
            </a:r>
            <a:endParaRPr lang="ru-RU" sz="3200" dirty="0">
              <a:solidFill>
                <a:srgbClr val="C00000"/>
              </a:solidFill>
              <a:latin typeface="Monotype Corsiva" pitchFamily="66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6246420" y="4581128"/>
            <a:ext cx="271806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200" b="1" dirty="0" smtClean="0">
                <a:solidFill>
                  <a:schemeClr val="bg2">
                    <a:lumMod val="10000"/>
                  </a:schemeClr>
                </a:solidFill>
                <a:latin typeface="Monotype Corsiva" pitchFamily="66" charset="0"/>
                <a:cs typeface="Times New Roman" pitchFamily="18" charset="0"/>
              </a:rPr>
              <a:t>разделенному</a:t>
            </a:r>
            <a:endParaRPr lang="ru-RU" sz="3200" b="1" dirty="0">
              <a:solidFill>
                <a:schemeClr val="bg2">
                  <a:lumMod val="10000"/>
                </a:schemeClr>
              </a:solidFill>
              <a:latin typeface="Monotype Corsiva" pitchFamily="66" charset="0"/>
              <a:cs typeface="Times New Roman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190005" y="5823867"/>
            <a:ext cx="404948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200" b="1" dirty="0" smtClean="0">
                <a:solidFill>
                  <a:schemeClr val="bg2">
                    <a:lumMod val="10000"/>
                  </a:schemeClr>
                </a:solidFill>
                <a:latin typeface="Monotype Corsiva" pitchFamily="66" charset="0"/>
                <a:cs typeface="Times New Roman" pitchFamily="18" charset="0"/>
              </a:rPr>
              <a:t>на одно и то же число</a:t>
            </a:r>
            <a:endParaRPr lang="ru-RU" sz="3200" b="1" dirty="0">
              <a:solidFill>
                <a:schemeClr val="bg2">
                  <a:lumMod val="10000"/>
                </a:schemeClr>
              </a:solidFill>
              <a:latin typeface="Monotype Corsiva" pitchFamily="66" charset="0"/>
              <a:cs typeface="Times New Roman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4571862" y="5931367"/>
            <a:ext cx="437011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chemeClr val="bg2">
                    <a:lumMod val="10000"/>
                  </a:schemeClr>
                </a:solidFill>
                <a:latin typeface="Monotype Corsiva" pitchFamily="66" charset="0"/>
              </a:rPr>
              <a:t>с одним </a:t>
            </a:r>
            <a:r>
              <a:rPr lang="en-US" sz="3200" b="1" dirty="0" smtClean="0">
                <a:solidFill>
                  <a:schemeClr val="bg2">
                    <a:lumMod val="10000"/>
                  </a:schemeClr>
                </a:solidFill>
                <a:latin typeface="Monotype Corsiva" pitchFamily="66" charset="0"/>
              </a:rPr>
              <a:t> </a:t>
            </a:r>
            <a:r>
              <a:rPr lang="ru-RU" sz="3200" b="1" dirty="0" smtClean="0">
                <a:solidFill>
                  <a:schemeClr val="bg2">
                    <a:lumMod val="10000"/>
                  </a:schemeClr>
                </a:solidFill>
                <a:latin typeface="Monotype Corsiva" pitchFamily="66" charset="0"/>
              </a:rPr>
              <a:t>и тем же числом</a:t>
            </a:r>
            <a:endParaRPr lang="ru-RU" sz="3200" b="1" dirty="0">
              <a:solidFill>
                <a:schemeClr val="bg2">
                  <a:lumMod val="10000"/>
                </a:schemeClr>
              </a:solidFill>
              <a:latin typeface="Monotype Corsiva" pitchFamily="66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 flipH="1">
            <a:off x="1173707" y="261257"/>
            <a:ext cx="7055893" cy="1015663"/>
          </a:xfrm>
          <a:prstGeom prst="rect">
            <a:avLst/>
          </a:prstGeom>
          <a:solidFill>
            <a:schemeClr val="accent4">
              <a:lumMod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6000" i="1" dirty="0" smtClean="0">
                <a:solidFill>
                  <a:srgbClr val="E9EEF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Проверь себя</a:t>
            </a:r>
            <a:endParaRPr lang="ru-RU" sz="6000" i="1" dirty="0">
              <a:solidFill>
                <a:srgbClr val="E9EEF7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000"/>
                            </p:stCondLst>
                            <p:childTnLst>
                              <p:par>
                                <p:cTn id="2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6000"/>
                            </p:stCondLst>
                            <p:childTnLst>
                              <p:par>
                                <p:cTn id="3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8000"/>
                            </p:stCondLst>
                            <p:childTnLst>
                              <p:par>
                                <p:cTn id="3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0"/>
                            </p:stCondLst>
                            <p:childTnLst>
                              <p:par>
                                <p:cTn id="60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0" presetClass="exit" presetSubtype="0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20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0" presetClass="exit" presetSubtype="0" fill="hold" grpId="1" nodeType="withEffect">
                                  <p:stCondLst>
                                    <p:cond delay="4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53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29" grpId="1" animBg="1"/>
      <p:bldP spid="27" grpId="0" animBg="1"/>
      <p:bldP spid="17" grpId="0" animBg="1"/>
      <p:bldP spid="10" grpId="0" animBg="1"/>
      <p:bldP spid="10" grpId="1" animBg="1"/>
      <p:bldP spid="10" grpId="2" animBg="1"/>
      <p:bldP spid="19" grpId="0" build="allAtOnce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23825" y="1705971"/>
          <a:ext cx="9020175" cy="5152029"/>
        </p:xfrm>
        <a:graphic>
          <a:graphicData uri="http://schemas.openxmlformats.org/drawingml/2006/table">
            <a:tbl>
              <a:tblPr/>
              <a:tblGrid>
                <a:gridCol w="3038475"/>
                <a:gridCol w="2978887"/>
                <a:gridCol w="3002813"/>
              </a:tblGrid>
              <a:tr h="7478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i="1" dirty="0">
                          <a:ln>
                            <a:solidFill>
                              <a:srgbClr val="000000"/>
                            </a:solidFill>
                          </a:ln>
                          <a:solidFill>
                            <a:srgbClr val="7030A0"/>
                          </a:solidFill>
                          <a:latin typeface="Monotype Corsiva" pitchFamily="66" charset="0"/>
                          <a:ea typeface="Times New Roman"/>
                          <a:cs typeface="Times New Roman" pitchFamily="18" charset="0"/>
                        </a:rPr>
                        <a:t>Прогрессии</a:t>
                      </a:r>
                      <a:endParaRPr lang="ru-RU" sz="2000" i="1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7030A0"/>
                        </a:solidFill>
                        <a:latin typeface="Monotype Corsiva" pitchFamily="66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675" marR="66675" marT="66675" marB="666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i="1" dirty="0">
                          <a:ln>
                            <a:solidFill>
                              <a:srgbClr val="000000"/>
                            </a:solidFill>
                          </a:ln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Арифметическая ( </a:t>
                      </a:r>
                      <a:r>
                        <a:rPr lang="ru-RU" sz="2000" b="1" i="1" dirty="0" err="1">
                          <a:ln>
                            <a:solidFill>
                              <a:srgbClr val="000000"/>
                            </a:solidFill>
                          </a:ln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a</a:t>
                      </a:r>
                      <a:r>
                        <a:rPr lang="ru-RU" sz="2000" b="1" i="1" baseline="-25000" dirty="0" err="1">
                          <a:ln>
                            <a:solidFill>
                              <a:srgbClr val="000000"/>
                            </a:solidFill>
                          </a:ln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n</a:t>
                      </a:r>
                      <a:r>
                        <a:rPr lang="ru-RU" sz="2000" b="1" i="1" baseline="-25000" dirty="0">
                          <a:ln>
                            <a:solidFill>
                              <a:srgbClr val="000000"/>
                            </a:solidFill>
                          </a:ln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i="1" dirty="0">
                          <a:ln>
                            <a:solidFill>
                              <a:srgbClr val="000000"/>
                            </a:solidFill>
                          </a:ln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)</a:t>
                      </a:r>
                      <a:endParaRPr lang="ru-RU" sz="2000" i="1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7030A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675" marR="66675" marT="66675" marB="666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i="1" dirty="0">
                          <a:ln>
                            <a:solidFill>
                              <a:srgbClr val="000000"/>
                            </a:solidFill>
                          </a:ln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Геометрическая ( </a:t>
                      </a:r>
                      <a:r>
                        <a:rPr lang="ru-RU" sz="2000" b="1" i="1" dirty="0" err="1">
                          <a:ln>
                            <a:solidFill>
                              <a:srgbClr val="000000"/>
                            </a:solidFill>
                          </a:ln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b</a:t>
                      </a:r>
                      <a:r>
                        <a:rPr lang="ru-RU" sz="2000" b="1" i="1" baseline="-25000" dirty="0" err="1">
                          <a:ln>
                            <a:solidFill>
                              <a:srgbClr val="000000"/>
                            </a:solidFill>
                          </a:ln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n</a:t>
                      </a:r>
                      <a:r>
                        <a:rPr lang="ru-RU" sz="2000" b="1" i="1" baseline="-25000" dirty="0">
                          <a:ln>
                            <a:solidFill>
                              <a:srgbClr val="000000"/>
                            </a:solidFill>
                          </a:ln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i="1" dirty="0">
                          <a:ln>
                            <a:solidFill>
                              <a:srgbClr val="000000"/>
                            </a:solidFill>
                          </a:ln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)</a:t>
                      </a:r>
                      <a:endParaRPr lang="ru-RU" sz="2000" i="1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7030A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675" marR="66675" marT="66675" marB="666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8438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1" dirty="0" smtClean="0">
                          <a:ln>
                            <a:solidFill>
                              <a:srgbClr val="000000"/>
                            </a:solidFill>
                          </a:ln>
                          <a:solidFill>
                            <a:srgbClr val="7030A0"/>
                          </a:solidFill>
                          <a:latin typeface="+mn-lt"/>
                          <a:ea typeface="Times New Roman"/>
                        </a:rPr>
                        <a:t>Определение</a:t>
                      </a:r>
                      <a:r>
                        <a:rPr lang="ru-RU" sz="1800" i="1" dirty="0" smtClean="0">
                          <a:ln>
                            <a:solidFill>
                              <a:srgbClr val="000000"/>
                            </a:solidFill>
                          </a:ln>
                          <a:solidFill>
                            <a:srgbClr val="0000FF"/>
                          </a:solidFill>
                          <a:latin typeface="+mn-lt"/>
                          <a:ea typeface="Times New Roman"/>
                        </a:rPr>
                        <a:t> </a:t>
                      </a:r>
                      <a:endParaRPr lang="ru-RU" sz="1800" i="1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FF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6675" marR="66675" marT="66675" marB="666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n>
                            <a:solidFill>
                              <a:srgbClr val="000000"/>
                            </a:solidFill>
                          </a:ln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FF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6675" marR="66675" marT="66675" marB="666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n>
                            <a:solidFill>
                              <a:srgbClr val="000000"/>
                            </a:solidFill>
                          </a:ln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FF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6675" marR="66675" marT="66675" marB="666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9098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i="1" dirty="0">
                          <a:ln>
                            <a:solidFill>
                              <a:srgbClr val="000000"/>
                            </a:solidFill>
                          </a:ln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Формула для нахождения n-го члена</a:t>
                      </a:r>
                    </a:p>
                  </a:txBody>
                  <a:tcPr marL="66675" marR="66675" marT="66675" marB="666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n>
                            <a:solidFill>
                              <a:srgbClr val="000000"/>
                            </a:solidFill>
                          </a:ln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FF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6675" marR="66675" marT="66675" marB="666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n>
                            <a:solidFill>
                              <a:srgbClr val="000000"/>
                            </a:solidFill>
                          </a:ln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FF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6675" marR="66675" marT="66675" marB="666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12404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i="1" dirty="0">
                          <a:ln>
                            <a:solidFill>
                              <a:srgbClr val="000000"/>
                            </a:solidFill>
                          </a:ln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Сумма n-первых членов прогрессии </a:t>
                      </a:r>
                    </a:p>
                  </a:txBody>
                  <a:tcPr marL="66675" marR="66675" marT="66675" marB="666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n>
                            <a:solidFill>
                              <a:srgbClr val="000000"/>
                            </a:solidFill>
                          </a:ln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FF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6675" marR="66675" marT="66675" marB="666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n>
                            <a:solidFill>
                              <a:srgbClr val="000000"/>
                            </a:solidFill>
                          </a:ln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FF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6675" marR="66675" marT="66675" marB="666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14099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i="1" dirty="0">
                          <a:ln>
                            <a:solidFill>
                              <a:srgbClr val="000000"/>
                            </a:solidFill>
                          </a:ln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Свойства</a:t>
                      </a:r>
                    </a:p>
                  </a:txBody>
                  <a:tcPr marL="66675" marR="66675" marT="66675" marB="666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n>
                            <a:solidFill>
                              <a:srgbClr val="000000"/>
                            </a:solidFill>
                          </a:ln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FF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6675" marR="66675" marT="66675" marB="666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n>
                            <a:solidFill>
                              <a:srgbClr val="000000"/>
                            </a:solidFill>
                          </a:ln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FF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6675" marR="66675" marT="66675" marB="666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</a:tbl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3234661" y="3392590"/>
          <a:ext cx="2914650" cy="632222"/>
        </p:xfrm>
        <a:graphic>
          <a:graphicData uri="http://schemas.openxmlformats.org/presentationml/2006/ole">
            <p:oleObj spid="_x0000_s21505" name="Формула" r:id="rId4" imgW="1054080" imgH="228600" progId="Equation.3">
              <p:embed/>
            </p:oleObj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6249112" y="3448905"/>
          <a:ext cx="3099604" cy="693048"/>
        </p:xfrm>
        <a:graphic>
          <a:graphicData uri="http://schemas.openxmlformats.org/presentationml/2006/ole">
            <p:oleObj spid="_x0000_s21506" name="Формула" r:id="rId5" imgW="723600" imgH="241200" progId="Equation.3">
              <p:embed/>
            </p:oleObj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3182705" y="2560519"/>
          <a:ext cx="2952750" cy="609600"/>
        </p:xfrm>
        <a:graphic>
          <a:graphicData uri="http://schemas.openxmlformats.org/presentationml/2006/ole">
            <p:oleObj spid="_x0000_s21507" name="Формула" r:id="rId6" imgW="787320" imgH="228600" progId="Equation.3">
              <p:embed/>
            </p:oleObj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6134100" y="2594780"/>
          <a:ext cx="3009900" cy="657225"/>
        </p:xfrm>
        <a:graphic>
          <a:graphicData uri="http://schemas.openxmlformats.org/presentationml/2006/ole">
            <p:oleObj spid="_x0000_s21508" name="Формула" r:id="rId7" imgW="685800" imgH="228600" progId="Equation.3">
              <p:embed/>
            </p:oleObj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3239640" y="4363589"/>
          <a:ext cx="2783004" cy="1028700"/>
        </p:xfrm>
        <a:graphic>
          <a:graphicData uri="http://schemas.openxmlformats.org/presentationml/2006/ole">
            <p:oleObj spid="_x0000_s21510" name="Формула" r:id="rId8" imgW="1295280" imgH="393480" progId="Equation.3">
              <p:embed/>
            </p:oleObj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6059488" y="4174367"/>
          <a:ext cx="3084512" cy="1238250"/>
        </p:xfrm>
        <a:graphic>
          <a:graphicData uri="http://schemas.openxmlformats.org/presentationml/2006/ole">
            <p:oleObj spid="_x0000_s21511" name="Формула" r:id="rId9" imgW="1066680" imgH="444240" progId="Equation.3">
              <p:embed/>
            </p:oleObj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3152300" y="5600700"/>
          <a:ext cx="2927493" cy="1257300"/>
        </p:xfrm>
        <a:graphic>
          <a:graphicData uri="http://schemas.openxmlformats.org/presentationml/2006/ole">
            <p:oleObj spid="_x0000_s21512" name="Формула" r:id="rId10" imgW="939600" imgH="393480" progId="Equation.3">
              <p:embed/>
            </p:oleObj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4248150" y="3216275"/>
          <a:ext cx="114300" cy="215900"/>
        </p:xfrm>
        <a:graphic>
          <a:graphicData uri="http://schemas.openxmlformats.org/presentationml/2006/ole">
            <p:oleObj spid="_x0000_s21513" name="Формула" r:id="rId11" imgW="114120" imgH="215640" progId="Equation.3">
              <p:embed/>
            </p:oleObj>
          </a:graphicData>
        </a:graphic>
      </p:graphicFrame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6210300" y="5644060"/>
          <a:ext cx="2933700" cy="847725"/>
        </p:xfrm>
        <a:graphic>
          <a:graphicData uri="http://schemas.openxmlformats.org/presentationml/2006/ole">
            <p:oleObj spid="_x0000_s21514" name="Формула" r:id="rId12" imgW="927000" imgH="266400" progId="Equation.3">
              <p:embed/>
            </p:oleObj>
          </a:graphicData>
        </a:graphic>
      </p:graphicFrame>
      <p:sp>
        <p:nvSpPr>
          <p:cNvPr id="18" name="Заголовок 17"/>
          <p:cNvSpPr>
            <a:spLocks noGrp="1"/>
          </p:cNvSpPr>
          <p:nvPr>
            <p:ph type="title"/>
          </p:nvPr>
        </p:nvSpPr>
        <p:spPr>
          <a:xfrm>
            <a:off x="539087" y="-1978924"/>
            <a:ext cx="8229600" cy="2511187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22" name="Параллелограмм 21"/>
          <p:cNvSpPr/>
          <p:nvPr/>
        </p:nvSpPr>
        <p:spPr>
          <a:xfrm>
            <a:off x="1009935" y="586854"/>
            <a:ext cx="7274256" cy="914399"/>
          </a:xfrm>
          <a:prstGeom prst="parallelogram">
            <a:avLst/>
          </a:prstGeom>
          <a:solidFill>
            <a:schemeClr val="accent4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dirty="0" smtClean="0">
                <a:latin typeface="Monotype Corsiva" pitchFamily="66" charset="0"/>
              </a:rPr>
              <a:t>Заполни таблицу</a:t>
            </a:r>
            <a:endParaRPr lang="ru-RU" sz="6000" dirty="0">
              <a:latin typeface="Monotype Corsiva" pitchFamily="6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Овал 32"/>
          <p:cNvSpPr/>
          <p:nvPr/>
        </p:nvSpPr>
        <p:spPr>
          <a:xfrm>
            <a:off x="614149" y="2606722"/>
            <a:ext cx="3302758" cy="1105469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ятно 1 24"/>
          <p:cNvSpPr/>
          <p:nvPr/>
        </p:nvSpPr>
        <p:spPr>
          <a:xfrm>
            <a:off x="832513" y="1228300"/>
            <a:ext cx="3057099" cy="1310184"/>
          </a:xfrm>
          <a:prstGeom prst="irregularSeal1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1; 4; 16;64;…</a:t>
            </a:r>
            <a:endParaRPr lang="ru-RU" b="1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8" name="Горизонтальный свиток 17"/>
          <p:cNvSpPr/>
          <p:nvPr/>
        </p:nvSpPr>
        <p:spPr>
          <a:xfrm>
            <a:off x="5236269" y="1290890"/>
            <a:ext cx="3704897" cy="1261241"/>
          </a:xfrm>
          <a:prstGeom prst="horizontalScroll">
            <a:avLst/>
          </a:prstGeom>
          <a:solidFill>
            <a:srgbClr val="CC00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1,3,5,7,…</a:t>
            </a:r>
          </a:p>
          <a:p>
            <a:pPr algn="ctr"/>
            <a:r>
              <a:rPr lang="ru-RU" sz="3200" dirty="0" smtClean="0">
                <a:latin typeface="Monotype Corsiva" pitchFamily="66" charset="0"/>
              </a:rPr>
              <a:t>арифметическая</a:t>
            </a:r>
            <a:endParaRPr lang="ru-RU" sz="3200" dirty="0">
              <a:latin typeface="Monotype Corsiva" pitchFamily="66" charset="0"/>
            </a:endParaRPr>
          </a:p>
        </p:txBody>
      </p:sp>
      <p:sp>
        <p:nvSpPr>
          <p:cNvPr id="241701" name="Oval 37"/>
          <p:cNvSpPr>
            <a:spLocks noChangeArrowheads="1"/>
          </p:cNvSpPr>
          <p:nvPr/>
        </p:nvSpPr>
        <p:spPr bwMode="auto">
          <a:xfrm>
            <a:off x="314324" y="5324476"/>
            <a:ext cx="3836293" cy="1009650"/>
          </a:xfrm>
          <a:prstGeom prst="ellipse">
            <a:avLst/>
          </a:prstGeom>
          <a:solidFill>
            <a:srgbClr val="0099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b="1" dirty="0">
              <a:solidFill>
                <a:srgbClr val="0000CC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/>
            <a:r>
              <a:rPr lang="ru-RU" sz="2000" b="1" dirty="0">
                <a:solidFill>
                  <a:schemeClr val="bg1"/>
                </a:solidFill>
                <a:latin typeface="Monotype Corsiva" pitchFamily="66" charset="0"/>
              </a:rPr>
              <a:t>В порядке возрастания  </a:t>
            </a:r>
          </a:p>
          <a:p>
            <a:pPr algn="ctr"/>
            <a:r>
              <a:rPr lang="ru-RU" sz="2000" b="1" dirty="0">
                <a:solidFill>
                  <a:schemeClr val="bg1"/>
                </a:solidFill>
                <a:latin typeface="Monotype Corsiva" pitchFamily="66" charset="0"/>
              </a:rPr>
              <a:t>положительные ч</a:t>
            </a:r>
            <a:r>
              <a:rPr lang="ru-RU" sz="2000" dirty="0">
                <a:solidFill>
                  <a:schemeClr val="bg1"/>
                </a:solidFill>
                <a:latin typeface="Monotype Corsiva" pitchFamily="66" charset="0"/>
              </a:rPr>
              <a:t>исла, </a:t>
            </a:r>
          </a:p>
          <a:p>
            <a:pPr algn="ctr"/>
            <a:r>
              <a:rPr lang="ru-RU" sz="2000" dirty="0">
                <a:solidFill>
                  <a:schemeClr val="bg1"/>
                </a:solidFill>
                <a:latin typeface="Monotype Corsiva" pitchFamily="66" charset="0"/>
              </a:rPr>
              <a:t>кратные 5</a:t>
            </a:r>
          </a:p>
          <a:p>
            <a:pPr algn="ctr"/>
            <a:endParaRPr lang="ru-RU" sz="2000" dirty="0">
              <a:solidFill>
                <a:srgbClr val="0A0A10"/>
              </a:solidFill>
            </a:endParaRPr>
          </a:p>
        </p:txBody>
      </p:sp>
      <p:sp>
        <p:nvSpPr>
          <p:cNvPr id="241709" name="Line 45"/>
          <p:cNvSpPr>
            <a:spLocks noChangeShapeType="1"/>
          </p:cNvSpPr>
          <p:nvPr/>
        </p:nvSpPr>
        <p:spPr bwMode="auto">
          <a:xfrm flipV="1">
            <a:off x="3292992" y="2371060"/>
            <a:ext cx="2746301" cy="1101578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 dirty="0"/>
          </a:p>
        </p:txBody>
      </p:sp>
      <p:sp>
        <p:nvSpPr>
          <p:cNvPr id="241720" name="Text Box 56"/>
          <p:cNvSpPr txBox="1">
            <a:spLocks noChangeArrowheads="1"/>
          </p:cNvSpPr>
          <p:nvPr/>
        </p:nvSpPr>
        <p:spPr bwMode="auto">
          <a:xfrm>
            <a:off x="4678363" y="1020763"/>
            <a:ext cx="2825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ru-RU" sz="2800" b="1" dirty="0"/>
              <a:t> </a:t>
            </a:r>
          </a:p>
        </p:txBody>
      </p:sp>
      <p:graphicFrame>
        <p:nvGraphicFramePr>
          <p:cNvPr id="23" name="Объект 22"/>
          <p:cNvGraphicFramePr>
            <a:graphicFrameLocks noChangeAspect="1"/>
          </p:cNvGraphicFramePr>
          <p:nvPr/>
        </p:nvGraphicFramePr>
        <p:xfrm>
          <a:off x="4514850" y="3197225"/>
          <a:ext cx="114300" cy="215900"/>
        </p:xfrm>
        <a:graphic>
          <a:graphicData uri="http://schemas.openxmlformats.org/presentationml/2006/ole">
            <p:oleObj spid="_x0000_s20482" name="Формула" r:id="rId4" imgW="114120" imgH="215640" progId="Equation.3">
              <p:embed/>
            </p:oleObj>
          </a:graphicData>
        </a:graphic>
      </p:graphicFrame>
      <p:sp>
        <p:nvSpPr>
          <p:cNvPr id="20" name="Горизонтальный свиток 19"/>
          <p:cNvSpPr/>
          <p:nvPr/>
        </p:nvSpPr>
        <p:spPr>
          <a:xfrm>
            <a:off x="5221446" y="2747671"/>
            <a:ext cx="3720662" cy="1292773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latin typeface="Monotype Corsiva" pitchFamily="66" charset="0"/>
              </a:rPr>
              <a:t>геометрическая</a:t>
            </a:r>
            <a:endParaRPr lang="ru-RU" sz="3200" dirty="0">
              <a:latin typeface="Monotype Corsiva" pitchFamily="66" charset="0"/>
            </a:endParaRPr>
          </a:p>
        </p:txBody>
      </p:sp>
      <p:sp>
        <p:nvSpPr>
          <p:cNvPr id="241710" name="Line 46"/>
          <p:cNvSpPr>
            <a:spLocks noChangeShapeType="1"/>
          </p:cNvSpPr>
          <p:nvPr/>
        </p:nvSpPr>
        <p:spPr bwMode="auto">
          <a:xfrm>
            <a:off x="3234518" y="2197291"/>
            <a:ext cx="3289347" cy="107676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 dirty="0"/>
          </a:p>
        </p:txBody>
      </p:sp>
      <p:sp>
        <p:nvSpPr>
          <p:cNvPr id="21" name="Горизонтальный свиток 20"/>
          <p:cNvSpPr/>
          <p:nvPr/>
        </p:nvSpPr>
        <p:spPr>
          <a:xfrm>
            <a:off x="5346628" y="4285398"/>
            <a:ext cx="3515710" cy="1310184"/>
          </a:xfrm>
          <a:prstGeom prst="horizontalScroll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rgbClr val="C00000"/>
                </a:solidFill>
                <a:latin typeface="Monotype Corsiva" pitchFamily="66" charset="0"/>
              </a:rPr>
              <a:t>геометрическая</a:t>
            </a:r>
            <a:endParaRPr lang="ru-RU" sz="3200" dirty="0">
              <a:solidFill>
                <a:srgbClr val="C00000"/>
              </a:solidFill>
              <a:latin typeface="Monotype Corsiva" pitchFamily="66" charset="0"/>
            </a:endParaRPr>
          </a:p>
        </p:txBody>
      </p:sp>
      <p:sp>
        <p:nvSpPr>
          <p:cNvPr id="22" name="Горизонтальный свиток 21"/>
          <p:cNvSpPr/>
          <p:nvPr/>
        </p:nvSpPr>
        <p:spPr>
          <a:xfrm>
            <a:off x="5349922" y="5636525"/>
            <a:ext cx="3452883" cy="1221475"/>
          </a:xfrm>
          <a:prstGeom prst="horizontalScroll">
            <a:avLst/>
          </a:prstGeom>
          <a:solidFill>
            <a:srgbClr val="00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i="1" dirty="0" smtClean="0">
                <a:solidFill>
                  <a:srgbClr val="C00000"/>
                </a:solidFill>
                <a:latin typeface="Monotype Corsiva" pitchFamily="66" charset="0"/>
              </a:rPr>
              <a:t>5,10.15,20,….</a:t>
            </a:r>
          </a:p>
          <a:p>
            <a:pPr algn="ctr"/>
            <a:r>
              <a:rPr lang="ru-RU" sz="3200" i="1" dirty="0" smtClean="0">
                <a:solidFill>
                  <a:srgbClr val="C00000"/>
                </a:solidFill>
                <a:latin typeface="Monotype Corsiva" pitchFamily="66" charset="0"/>
              </a:rPr>
              <a:t>арифметическая</a:t>
            </a:r>
            <a:endParaRPr lang="ru-RU" sz="3200" i="1" dirty="0">
              <a:solidFill>
                <a:srgbClr val="C00000"/>
              </a:solidFill>
              <a:latin typeface="Monotype Corsiva" pitchFamily="66" charset="0"/>
            </a:endParaRPr>
          </a:p>
        </p:txBody>
      </p:sp>
      <p:sp>
        <p:nvSpPr>
          <p:cNvPr id="241716" name="Line 52"/>
          <p:cNvSpPr>
            <a:spLocks noChangeShapeType="1"/>
          </p:cNvSpPr>
          <p:nvPr/>
        </p:nvSpPr>
        <p:spPr bwMode="auto">
          <a:xfrm>
            <a:off x="3507475" y="5882185"/>
            <a:ext cx="2483892" cy="286603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885586" y="2627700"/>
            <a:ext cx="290848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В порядке возрастания</a:t>
            </a:r>
          </a:p>
          <a:p>
            <a:pPr lvl="0" algn="ctr"/>
            <a:r>
              <a:rPr lang="ru-RU" sz="2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положительные </a:t>
            </a:r>
            <a:r>
              <a:rPr lang="en-US" sz="2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</a:t>
            </a:r>
            <a:r>
              <a:rPr lang="ru-RU" sz="2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нечетные</a:t>
            </a:r>
          </a:p>
          <a:p>
            <a:pPr lvl="0" algn="ctr"/>
            <a:r>
              <a:rPr lang="ru-RU" sz="2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числа</a:t>
            </a:r>
            <a:endParaRPr lang="en-US" sz="2000" b="1" i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  <a:p>
            <a:pPr lvl="0" algn="ctr"/>
            <a:r>
              <a:rPr lang="ru-RU" sz="2000" i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</a:t>
            </a:r>
          </a:p>
        </p:txBody>
      </p:sp>
      <p:sp>
        <p:nvSpPr>
          <p:cNvPr id="32" name="Прямоугольник 31"/>
          <p:cNvSpPr/>
          <p:nvPr/>
        </p:nvSpPr>
        <p:spPr>
          <a:xfrm>
            <a:off x="955344" y="300251"/>
            <a:ext cx="7192370" cy="923330"/>
          </a:xfrm>
          <a:prstGeom prst="rect">
            <a:avLst/>
          </a:prstGeom>
          <a:solidFill>
            <a:schemeClr val="accent4">
              <a:lumMod val="5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5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Установи соответствие</a:t>
            </a:r>
            <a:endParaRPr lang="ru-RU" sz="5400" dirty="0">
              <a:solidFill>
                <a:schemeClr val="bg1"/>
              </a:solidFill>
            </a:endParaRPr>
          </a:p>
        </p:txBody>
      </p:sp>
      <p:sp>
        <p:nvSpPr>
          <p:cNvPr id="39" name="Пятно 1 38"/>
          <p:cNvSpPr/>
          <p:nvPr/>
        </p:nvSpPr>
        <p:spPr>
          <a:xfrm>
            <a:off x="614148" y="3807725"/>
            <a:ext cx="4067033" cy="1228299"/>
          </a:xfrm>
          <a:prstGeom prst="irregularSeal1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/>
              <a:t>1</a:t>
            </a:r>
            <a:r>
              <a:rPr lang="en-US" dirty="0" smtClean="0"/>
              <a:t>/25</a:t>
            </a:r>
            <a:r>
              <a:rPr lang="ru-RU" dirty="0" smtClean="0"/>
              <a:t>; 1</a:t>
            </a:r>
            <a:r>
              <a:rPr lang="en-US" dirty="0" smtClean="0"/>
              <a:t>/125</a:t>
            </a:r>
            <a:r>
              <a:rPr lang="ru-RU" dirty="0" smtClean="0"/>
              <a:t>; 1</a:t>
            </a:r>
            <a:r>
              <a:rPr lang="en-US" dirty="0" smtClean="0"/>
              <a:t>/625</a:t>
            </a:r>
            <a:r>
              <a:rPr lang="ru-RU" dirty="0" smtClean="0"/>
              <a:t>…</a:t>
            </a:r>
            <a:endParaRPr lang="ru-RU" dirty="0"/>
          </a:p>
        </p:txBody>
      </p:sp>
      <p:sp>
        <p:nvSpPr>
          <p:cNvPr id="241711" name="Line 47"/>
          <p:cNvSpPr>
            <a:spLocks noChangeShapeType="1"/>
          </p:cNvSpPr>
          <p:nvPr/>
        </p:nvSpPr>
        <p:spPr bwMode="auto">
          <a:xfrm>
            <a:off x="3425587" y="4544704"/>
            <a:ext cx="2518011" cy="198746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417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17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41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417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417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41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417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417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41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2417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2417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241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1709" grpId="0" animBg="1"/>
      <p:bldP spid="241710" grpId="0" animBg="1"/>
      <p:bldP spid="241716" grpId="0" animBg="1"/>
      <p:bldP spid="2417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2" y="1828799"/>
          <a:ext cx="8952615" cy="4845132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278945"/>
                <a:gridCol w="1278945"/>
                <a:gridCol w="1278945"/>
                <a:gridCol w="1278945"/>
                <a:gridCol w="1278945"/>
                <a:gridCol w="1278945"/>
                <a:gridCol w="1278945"/>
              </a:tblGrid>
              <a:tr h="1186698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</a:tr>
              <a:tr h="1285038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186698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40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186698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9" name="TextBox 48"/>
          <p:cNvSpPr txBox="1"/>
          <p:nvPr/>
        </p:nvSpPr>
        <p:spPr>
          <a:xfrm>
            <a:off x="7557219" y="4307931"/>
            <a:ext cx="1409360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6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-42</a:t>
            </a:r>
            <a:endParaRPr lang="ru-RU" sz="6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3833821" y="4433776"/>
            <a:ext cx="938078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6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-2</a:t>
            </a:r>
            <a:endParaRPr lang="ru-RU" sz="6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4" name="Управляющая кнопка: справка 53">
            <a:hlinkClick r:id="" action="ppaction://noaction" highlightClick="1"/>
          </p:cNvPr>
          <p:cNvSpPr/>
          <p:nvPr/>
        </p:nvSpPr>
        <p:spPr>
          <a:xfrm>
            <a:off x="3924841" y="4285398"/>
            <a:ext cx="1220363" cy="1172119"/>
          </a:xfrm>
          <a:prstGeom prst="actionButtonHelp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aphicFrame>
        <p:nvGraphicFramePr>
          <p:cNvPr id="7" name="Схема 6"/>
          <p:cNvGraphicFramePr/>
          <p:nvPr/>
        </p:nvGraphicFramePr>
        <p:xfrm>
          <a:off x="457200" y="475014"/>
          <a:ext cx="8229600" cy="11637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1254642" y="1888719"/>
          <a:ext cx="1166997" cy="1165184"/>
        </p:xfrm>
        <a:graphic>
          <a:graphicData uri="http://schemas.openxmlformats.org/presentationml/2006/ole">
            <p:oleObj spid="_x0000_s45059" name="Формула" r:id="rId9" imgW="152280" imgH="215640" progId="Equation.3">
              <p:embed/>
            </p:oleObj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2604977" y="1903227"/>
          <a:ext cx="998183" cy="1153525"/>
        </p:xfrm>
        <a:graphic>
          <a:graphicData uri="http://schemas.openxmlformats.org/presentationml/2006/ole">
            <p:oleObj spid="_x0000_s45060" name="Формула" r:id="rId10" imgW="164880" imgH="215640" progId="Equation.3">
              <p:embed/>
            </p:oleObj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3999852" y="1945758"/>
          <a:ext cx="975909" cy="1031358"/>
        </p:xfrm>
        <a:graphic>
          <a:graphicData uri="http://schemas.openxmlformats.org/presentationml/2006/ole">
            <p:oleObj spid="_x0000_s45061" name="Формула" r:id="rId11" imgW="139680" imgH="177480" progId="Equation.3">
              <p:embed/>
            </p:oleObj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5108324" y="1992430"/>
          <a:ext cx="1175657" cy="985652"/>
        </p:xfrm>
        <a:graphic>
          <a:graphicData uri="http://schemas.openxmlformats.org/presentationml/2006/ole">
            <p:oleObj spid="_x0000_s45062" name="Формула" r:id="rId12" imgW="126720" imgH="139680" progId="Equation.3">
              <p:embed/>
            </p:oleObj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6414056" y="1896185"/>
          <a:ext cx="1157679" cy="1056904"/>
        </p:xfrm>
        <a:graphic>
          <a:graphicData uri="http://schemas.openxmlformats.org/presentationml/2006/ole">
            <p:oleObj spid="_x0000_s45063" name="Формула" r:id="rId13" imgW="177480" imgH="228600" progId="Equation.3">
              <p:embed/>
            </p:oleObj>
          </a:graphicData>
        </a:graphic>
      </p:graphicFrame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7759834" y="1856821"/>
          <a:ext cx="1110673" cy="1099029"/>
        </p:xfrm>
        <a:graphic>
          <a:graphicData uri="http://schemas.openxmlformats.org/presentationml/2006/ole">
            <p:oleObj spid="_x0000_s45064" name="Формула" r:id="rId14" imgW="177480" imgH="228600" progId="Equation.3">
              <p:embed/>
            </p:oleObj>
          </a:graphicData>
        </a:graphic>
      </p:graphicFrame>
      <p:graphicFrame>
        <p:nvGraphicFramePr>
          <p:cNvPr id="15" name="Объект 14"/>
          <p:cNvGraphicFramePr>
            <a:graphicFrameLocks noChangeAspect="1"/>
          </p:cNvGraphicFramePr>
          <p:nvPr/>
        </p:nvGraphicFramePr>
        <p:xfrm>
          <a:off x="296883" y="3157664"/>
          <a:ext cx="1258786" cy="1345645"/>
        </p:xfrm>
        <a:graphic>
          <a:graphicData uri="http://schemas.openxmlformats.org/presentationml/2006/ole">
            <p:oleObj spid="_x0000_s45065" name="Формула" r:id="rId15" imgW="114120" imgH="215640" progId="Equation.3">
              <p:embed/>
            </p:oleObj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653143" y="3420092"/>
            <a:ext cx="7718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</a:t>
            </a:r>
            <a:endParaRPr lang="ru-RU" sz="44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76893" y="4595751"/>
            <a:ext cx="67689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rgbClr val="7030A0"/>
                </a:solidFill>
              </a:rPr>
              <a:t>2.</a:t>
            </a:r>
            <a:endParaRPr lang="ru-RU" sz="4000" b="1" dirty="0">
              <a:solidFill>
                <a:srgbClr val="7030A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12520" y="5676405"/>
            <a:ext cx="61266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rgbClr val="7030A0"/>
                </a:solidFill>
              </a:rPr>
              <a:t>3.</a:t>
            </a:r>
            <a:endParaRPr lang="ru-RU" sz="4000" b="1" dirty="0">
              <a:solidFill>
                <a:srgbClr val="7030A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581713" y="2995999"/>
            <a:ext cx="483251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</a:t>
            </a:r>
          </a:p>
          <a:p>
            <a:endParaRPr lang="ru-RU" sz="4400" dirty="0"/>
          </a:p>
        </p:txBody>
      </p:sp>
      <p:sp>
        <p:nvSpPr>
          <p:cNvPr id="20" name="TextBox 19"/>
          <p:cNvSpPr txBox="1"/>
          <p:nvPr/>
        </p:nvSpPr>
        <p:spPr>
          <a:xfrm>
            <a:off x="2873828" y="3166281"/>
            <a:ext cx="56938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endParaRPr lang="ru-RU" sz="6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133687" y="3049832"/>
            <a:ext cx="108074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7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endParaRPr lang="ru-RU" sz="7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125522" y="3094321"/>
            <a:ext cx="5462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endParaRPr lang="ru-RU" sz="7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694245" y="3098770"/>
            <a:ext cx="1127232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12</a:t>
            </a:r>
            <a:endParaRPr lang="ru-RU" sz="66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472052" y="3194463"/>
            <a:ext cx="80752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600" b="1" dirty="0" smtClean="0">
                <a:solidFill>
                  <a:srgbClr val="C00000"/>
                </a:solidFill>
              </a:rPr>
              <a:t>6</a:t>
            </a:r>
            <a:endParaRPr lang="ru-RU" sz="6600" b="1" dirty="0">
              <a:solidFill>
                <a:srgbClr val="C0000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409302" y="5454867"/>
            <a:ext cx="62939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  <a:endParaRPr lang="ru-RU" sz="7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7739259" y="5633183"/>
            <a:ext cx="1127232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25</a:t>
            </a:r>
            <a:endParaRPr lang="ru-RU" sz="6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8043233" y="5633715"/>
            <a:ext cx="18473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5400" b="1" dirty="0">
              <a:solidFill>
                <a:schemeClr val="bg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3" name="Управляющая кнопка: справка 42">
            <a:hlinkClick r:id="" action="ppaction://noaction" highlightClick="1"/>
          </p:cNvPr>
          <p:cNvSpPr/>
          <p:nvPr/>
        </p:nvSpPr>
        <p:spPr>
          <a:xfrm>
            <a:off x="6348119" y="3057099"/>
            <a:ext cx="1294629" cy="1220532"/>
          </a:xfrm>
          <a:prstGeom prst="actionButtonHelp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---</a:t>
            </a:r>
            <a:endParaRPr lang="ru-RU" dirty="0"/>
          </a:p>
        </p:txBody>
      </p:sp>
      <p:sp>
        <p:nvSpPr>
          <p:cNvPr id="44" name="Управляющая кнопка: справка 43">
            <a:hlinkClick r:id="" action="ppaction://noaction" highlightClick="1"/>
          </p:cNvPr>
          <p:cNvSpPr/>
          <p:nvPr/>
        </p:nvSpPr>
        <p:spPr>
          <a:xfrm>
            <a:off x="7700942" y="5537357"/>
            <a:ext cx="1224693" cy="1140031"/>
          </a:xfrm>
          <a:prstGeom prst="actionButtonHelp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1" name="TextBox 40"/>
          <p:cNvSpPr txBox="1"/>
          <p:nvPr/>
        </p:nvSpPr>
        <p:spPr>
          <a:xfrm>
            <a:off x="1526555" y="4423145"/>
            <a:ext cx="938078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6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-2</a:t>
            </a:r>
            <a:endParaRPr lang="ru-RU" sz="6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2709606" y="4332214"/>
            <a:ext cx="100540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7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-4</a:t>
            </a:r>
            <a:endParaRPr lang="ru-RU" sz="7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407215" y="4324594"/>
            <a:ext cx="69762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7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</a:t>
            </a:r>
            <a:endParaRPr lang="ru-RU" sz="7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6277970" y="4353321"/>
            <a:ext cx="144666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ru-RU" sz="6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12</a:t>
            </a:r>
            <a:endParaRPr lang="ru-RU" sz="6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1607590" y="5469896"/>
            <a:ext cx="5693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7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endParaRPr lang="ru-RU" sz="7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4117977" y="5460850"/>
            <a:ext cx="69762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7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endParaRPr lang="ru-RU" sz="7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2875236" y="5452955"/>
            <a:ext cx="69762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72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endParaRPr lang="ru-RU" sz="7200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6683170" y="5526074"/>
            <a:ext cx="655950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6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</a:t>
            </a:r>
            <a:endParaRPr lang="ru-RU" sz="6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9" name="Управляющая кнопка: справка 58">
            <a:hlinkClick r:id="" action="ppaction://noaction" highlightClick="1"/>
          </p:cNvPr>
          <p:cNvSpPr/>
          <p:nvPr/>
        </p:nvSpPr>
        <p:spPr>
          <a:xfrm>
            <a:off x="2605509" y="3047891"/>
            <a:ext cx="1164291" cy="1255593"/>
          </a:xfrm>
          <a:prstGeom prst="actionButtonHelp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2" name="Управляющая кнопка: справка 41">
            <a:hlinkClick r:id="" action="ppaction://noaction" highlightClick="1"/>
          </p:cNvPr>
          <p:cNvSpPr/>
          <p:nvPr/>
        </p:nvSpPr>
        <p:spPr>
          <a:xfrm>
            <a:off x="5147904" y="5536472"/>
            <a:ext cx="1293840" cy="1128155"/>
          </a:xfrm>
          <a:prstGeom prst="actionButtonHelp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0" name="Управляющая кнопка: справка 59">
            <a:hlinkClick r:id="" action="ppaction://noaction" highlightClick="1"/>
          </p:cNvPr>
          <p:cNvSpPr/>
          <p:nvPr/>
        </p:nvSpPr>
        <p:spPr>
          <a:xfrm>
            <a:off x="1296537" y="4326339"/>
            <a:ext cx="1255595" cy="1194180"/>
          </a:xfrm>
          <a:prstGeom prst="actionButtonHelp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53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53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53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>
                      <p:stCondLst>
                        <p:cond delay="indefinite"/>
                      </p:stCondLst>
                      <p:childTnLst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ID="9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  <p:bldP spid="56" grpId="0"/>
      <p:bldP spid="54" grpId="1" animBg="1"/>
      <p:bldP spid="54" grpId="2" animBg="1"/>
      <p:bldGraphic spid="7" grpId="0">
        <p:bldAsOne/>
      </p:bldGraphic>
      <p:bldP spid="16" grpId="0"/>
      <p:bldP spid="17" grpId="0"/>
      <p:bldP spid="18" grpId="0"/>
      <p:bldP spid="19" grpId="0"/>
      <p:bldP spid="20" grpId="0"/>
      <p:bldP spid="22" grpId="0"/>
      <p:bldP spid="30" grpId="0"/>
      <p:bldP spid="31" grpId="0"/>
      <p:bldP spid="32" grpId="0"/>
      <p:bldP spid="35" grpId="0"/>
      <p:bldP spid="36" grpId="0"/>
      <p:bldP spid="43" grpId="0" animBg="1"/>
      <p:bldP spid="44" grpId="0" animBg="1"/>
      <p:bldP spid="44" grpId="1" animBg="1"/>
      <p:bldP spid="41" grpId="0"/>
      <p:bldP spid="45" grpId="0"/>
      <p:bldP spid="47" grpId="0"/>
      <p:bldP spid="48" grpId="0"/>
      <p:bldP spid="52" grpId="0"/>
      <p:bldP spid="57" grpId="0"/>
      <p:bldP spid="58" grpId="0"/>
      <p:bldP spid="59" grpId="1" animBg="1"/>
      <p:bldP spid="42" grpId="0" animBg="1"/>
      <p:bldP spid="42" grpId="1" animBg="1"/>
      <p:bldP spid="60" grpId="0" animBg="1"/>
      <p:bldP spid="60" grpId="1" animBg="1"/>
      <p:bldP spid="60" grpId="2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ема5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Тема4</Template>
  <TotalTime>8201</TotalTime>
  <Words>1050</Words>
  <Application>Microsoft Office PowerPoint</Application>
  <PresentationFormat>Экран (4:3)</PresentationFormat>
  <Paragraphs>313</Paragraphs>
  <Slides>28</Slides>
  <Notes>20</Notes>
  <HiddenSlides>0</HiddenSlides>
  <MMClips>0</MMClips>
  <ScaleCrop>false</ScaleCrop>
  <HeadingPairs>
    <vt:vector size="8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28</vt:i4>
      </vt:variant>
      <vt:variant>
        <vt:lpstr>Произвольные показы</vt:lpstr>
      </vt:variant>
      <vt:variant>
        <vt:i4>2</vt:i4>
      </vt:variant>
    </vt:vector>
  </HeadingPairs>
  <TitlesOfParts>
    <vt:vector size="32" baseType="lpstr">
      <vt:lpstr>Тема5</vt:lpstr>
      <vt:lpstr>Формула</vt:lpstr>
      <vt:lpstr>Слайд 1</vt:lpstr>
      <vt:lpstr>Слайд 2</vt:lpstr>
      <vt:lpstr>Слайд 3</vt:lpstr>
      <vt:lpstr>                  План занятия ( 2 часа)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Решение</vt:lpstr>
      <vt:lpstr>Решение</vt:lpstr>
      <vt:lpstr>Решение</vt:lpstr>
      <vt:lpstr>Слайд 23</vt:lpstr>
      <vt:lpstr>Что мы знаем</vt:lpstr>
      <vt:lpstr>Заполни  лист  итоговой самооценки успешности обучающегося</vt:lpstr>
      <vt:lpstr> </vt:lpstr>
      <vt:lpstr> 1. Составить опорный конспект по теории (.п. 4.2 – 4.5 , стр209-240). 2.  Выполнить тест (стр. 259, №8 - №16) 3*№682, №683 (стр.240, желающим дополнительно)</vt:lpstr>
      <vt:lpstr>Слайд 28</vt:lpstr>
      <vt:lpstr>Произвольный показ 1</vt:lpstr>
      <vt:lpstr>Произвольный показ 2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</dc:creator>
  <cp:lastModifiedBy>Пользователь</cp:lastModifiedBy>
  <cp:revision>936</cp:revision>
  <dcterms:created xsi:type="dcterms:W3CDTF">2013-07-05T09:03:31Z</dcterms:created>
  <dcterms:modified xsi:type="dcterms:W3CDTF">2013-12-08T03:30:54Z</dcterms:modified>
</cp:coreProperties>
</file>