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5"/>
  </p:notesMasterIdLst>
  <p:sldIdLst>
    <p:sldId id="283" r:id="rId2"/>
    <p:sldId id="258" r:id="rId3"/>
    <p:sldId id="257" r:id="rId4"/>
    <p:sldId id="256" r:id="rId5"/>
    <p:sldId id="281" r:id="rId6"/>
    <p:sldId id="268" r:id="rId7"/>
    <p:sldId id="277" r:id="rId8"/>
    <p:sldId id="269" r:id="rId9"/>
    <p:sldId id="270" r:id="rId10"/>
    <p:sldId id="278" r:id="rId11"/>
    <p:sldId id="271" r:id="rId12"/>
    <p:sldId id="280" r:id="rId13"/>
    <p:sldId id="272" r:id="rId14"/>
    <p:sldId id="279" r:id="rId15"/>
    <p:sldId id="273" r:id="rId16"/>
    <p:sldId id="263" r:id="rId17"/>
    <p:sldId id="274" r:id="rId18"/>
    <p:sldId id="275" r:id="rId19"/>
    <p:sldId id="264" r:id="rId20"/>
    <p:sldId id="285" r:id="rId21"/>
    <p:sldId id="284" r:id="rId22"/>
    <p:sldId id="267" r:id="rId23"/>
    <p:sldId id="266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40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8680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6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7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1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11363" y="3667919"/>
            <a:ext cx="7561262" cy="2258183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663300"/>
                </a:solidFill>
              </a:rPr>
              <a:t>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   Учитель математики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Секисова</a:t>
            </a: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Валентина Васильевна</a:t>
            </a:r>
            <a:endParaRPr lang="ru-RU" sz="2800" b="1" i="1" dirty="0">
              <a:solidFill>
                <a:srgbClr val="002060"/>
              </a:solidFill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МБОУ «СОШ №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г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Касимов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Рязанская область.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2013г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2988" y="1929606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33450" y="1210469"/>
            <a:ext cx="86423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51"/>
              </a:avLst>
            </a:prstTxWarp>
          </a:bodyPr>
          <a:lstStyle/>
          <a:p>
            <a:pPr algn="ctr"/>
            <a:r>
              <a:rPr lang="ru-RU" sz="3600" b="1" i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008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19250" y="1713706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921544"/>
            <a:ext cx="93614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Презентация к уроку по теме  </a:t>
            </a:r>
            <a:endParaRPr lang="ru-RU" sz="3600" b="1" i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«Урок одного </a:t>
            </a:r>
            <a:r>
              <a:rPr lang="ru-RU" sz="3600" b="1" i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уравнени</a:t>
            </a:r>
            <a:r>
              <a:rPr lang="ru-RU" sz="36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я</a:t>
            </a:r>
            <a:r>
              <a:rPr lang="ru-RU" sz="44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4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-130969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54006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42794"/>
            <a:ext cx="10080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61856"/>
            <a:ext cx="1008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9713" y="2370931"/>
            <a:ext cx="74898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Алгебра и начала анализа 10 класс</a:t>
            </a:r>
          </a:p>
        </p:txBody>
      </p:sp>
    </p:spTree>
    <p:extLst>
      <p:ext uri="{BB962C8B-B14F-4D97-AF65-F5344CB8AC3E}">
        <p14:creationId xmlns:p14="http://schemas.microsoft.com/office/powerpoint/2010/main" val="2224324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>
            <a:noAutofit/>
          </a:bodyPr>
          <a:lstStyle/>
          <a:p>
            <a:r>
              <a:rPr lang="en-US" sz="2600" b="1" dirty="0" smtClean="0">
                <a:latin typeface="Arial Rounded MT Bold" panose="020F0704030504030204" pitchFamily="34" charset="0"/>
              </a:rPr>
              <a:t>II </a:t>
            </a:r>
            <a:r>
              <a:rPr lang="ru-RU" sz="2600" b="1" dirty="0" smtClean="0"/>
              <a:t>способ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ru-RU" sz="2600" b="1" i="1" dirty="0"/>
              <a:t> 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i="1" dirty="0"/>
              <a:t>Переход  к однородному уравнению, применяя основные тригонометрические формулы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9012" cy="4762500"/>
          </a:xfrm>
          <a:ln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</a:t>
            </a:r>
            <a:r>
              <a:rPr lang="en-US" dirty="0" smtClean="0"/>
              <a:t>sin 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 = 1</a:t>
            </a:r>
          </a:p>
          <a:p>
            <a:pPr marL="0" indent="0">
              <a:buNone/>
            </a:pPr>
            <a:r>
              <a:rPr lang="ru-RU" dirty="0" smtClean="0"/>
              <a:t>        Решим </a:t>
            </a:r>
            <a:r>
              <a:rPr lang="ru-RU" dirty="0"/>
              <a:t>уравнение, применим формулу двойного угла: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en-US" dirty="0"/>
              <a:t>sin a = </a:t>
            </a:r>
            <a:r>
              <a:rPr lang="en-US" dirty="0" smtClean="0"/>
              <a:t>2sin a/2 </a:t>
            </a:r>
            <a:r>
              <a:rPr lang="en-US" dirty="0" err="1"/>
              <a:t>cos</a:t>
            </a:r>
            <a:r>
              <a:rPr lang="en-US" dirty="0"/>
              <a:t> a/2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cos</a:t>
            </a:r>
            <a:r>
              <a:rPr lang="en-US" dirty="0"/>
              <a:t> a = cos² a/2 – sin² a/2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1 = cos² a/2 + sin² a/2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2sin a/2cos </a:t>
            </a:r>
            <a:r>
              <a:rPr lang="en-US" dirty="0"/>
              <a:t>a/2 - cos² a/2 + sin² a/2 = cos² a/2 + sin² a/2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2sin a/2cos </a:t>
            </a:r>
            <a:r>
              <a:rPr lang="en-US" dirty="0"/>
              <a:t>a/2 - </a:t>
            </a:r>
            <a:r>
              <a:rPr lang="en-US" dirty="0" smtClean="0"/>
              <a:t>2cos² </a:t>
            </a:r>
            <a:r>
              <a:rPr lang="en-US" dirty="0"/>
              <a:t>a/2 = 0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Разложим </a:t>
            </a:r>
            <a:r>
              <a:rPr lang="ru-RU" dirty="0"/>
              <a:t>на множители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ru-RU" dirty="0" smtClean="0"/>
              <a:t>2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ru-RU" dirty="0" smtClean="0"/>
              <a:t>/2(</a:t>
            </a:r>
            <a:r>
              <a:rPr lang="en-US" dirty="0"/>
              <a:t>sin x</a:t>
            </a:r>
            <a:r>
              <a:rPr lang="ru-RU" dirty="0"/>
              <a:t>/2-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/2) = 0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888" y="2051645"/>
            <a:ext cx="7495134" cy="40855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 Произведение нескольких множителей равно 0 тогда и только тогда, когда хотя бы один из множителей равен 0, а другие при этом определены.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 err="1"/>
              <a:t>cos</a:t>
            </a:r>
            <a:r>
              <a:rPr lang="en-US" dirty="0"/>
              <a:t> x/2 = 0         </a:t>
            </a:r>
            <a:r>
              <a:rPr lang="ru-RU" dirty="0" smtClean="0"/>
              <a:t>или</a:t>
            </a:r>
            <a:r>
              <a:rPr lang="en-US" dirty="0" smtClean="0"/>
              <a:t>        </a:t>
            </a:r>
            <a:r>
              <a:rPr lang="en-US" dirty="0"/>
              <a:t>sin x/2 – </a:t>
            </a:r>
            <a:r>
              <a:rPr lang="en-US" dirty="0" err="1"/>
              <a:t>cos</a:t>
            </a:r>
            <a:r>
              <a:rPr lang="en-US" dirty="0"/>
              <a:t> x/2 = 0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ru-RU" dirty="0"/>
              <a:t>Частный случай.             </a:t>
            </a:r>
            <a:r>
              <a:rPr lang="ru-RU" dirty="0" smtClean="0"/>
              <a:t>    Имеем </a:t>
            </a:r>
            <a:r>
              <a:rPr lang="ru-RU" dirty="0"/>
              <a:t>однородное уравнение 1 степени, поделим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на 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ru-RU" dirty="0"/>
              <a:t>/2 ≠ 0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/>
              <a:t>x</a:t>
            </a:r>
            <a:r>
              <a:rPr lang="ru-RU" dirty="0"/>
              <a:t>/2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r>
              <a:rPr lang="ru-RU" dirty="0"/>
              <a:t>           </a:t>
            </a:r>
            <a:r>
              <a:rPr lang="en-US" dirty="0"/>
              <a:t>tg x</a:t>
            </a:r>
            <a:r>
              <a:rPr lang="ru-RU" dirty="0"/>
              <a:t>/2 – 1 = 0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/>
              <a:t>x</a:t>
            </a:r>
            <a:r>
              <a:rPr lang="ru-RU" dirty="0"/>
              <a:t>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r>
              <a:rPr lang="ru-RU" dirty="0"/>
              <a:t>             </a:t>
            </a:r>
            <a:r>
              <a:rPr lang="en-US" dirty="0"/>
              <a:t>tg x</a:t>
            </a:r>
            <a:r>
              <a:rPr lang="ru-RU" dirty="0"/>
              <a:t>/2 = 1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</a:t>
            </a:r>
            <a:r>
              <a:rPr lang="en-US" dirty="0"/>
              <a:t>x</a:t>
            </a:r>
            <a:r>
              <a:rPr lang="ru-RU" dirty="0"/>
              <a:t>/2 =  </a:t>
            </a:r>
            <a:r>
              <a:rPr lang="en-US" dirty="0"/>
              <a:t>π</a:t>
            </a:r>
            <a:r>
              <a:rPr lang="ru-RU" dirty="0"/>
              <a:t>/4 +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                             Ответ:  </a:t>
            </a:r>
            <a:r>
              <a:rPr lang="en-US" dirty="0"/>
              <a:t>x</a:t>
            </a:r>
            <a:r>
              <a:rPr lang="ru-RU" dirty="0"/>
              <a:t>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>
            <a:no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III </a:t>
            </a:r>
            <a:r>
              <a:rPr lang="ru-RU" sz="2000" b="1" dirty="0" smtClean="0"/>
              <a:t>способ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i="1" dirty="0"/>
              <a:t> При применении  универсальной тригонометрической подстановки мы можем любое тригонометрическое уравнение свести к алгебраическому, но при этом необходимо помнить, что может произойти потеря корней. Поэтому необходимо  выполнить проверку.</a:t>
            </a:r>
            <a:endParaRPr lang="ru-RU" sz="20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007864" y="2195661"/>
            <a:ext cx="8609012" cy="4762500"/>
          </a:xfrm>
          <a:ln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</a:t>
            </a:r>
            <a:r>
              <a:rPr lang="en-US" dirty="0" smtClean="0"/>
              <a:t>sin 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 = 1</a:t>
            </a:r>
          </a:p>
          <a:p>
            <a:pPr marL="0" indent="0">
              <a:buNone/>
            </a:pPr>
            <a:r>
              <a:rPr lang="ru-RU" dirty="0"/>
              <a:t>Применим универсальную подстановку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en-US" dirty="0"/>
              <a:t>sin a = (</a:t>
            </a:r>
            <a:r>
              <a:rPr lang="en-US" dirty="0" smtClean="0"/>
              <a:t>2tg </a:t>
            </a:r>
            <a:r>
              <a:rPr lang="en-US" dirty="0"/>
              <a:t>a/2)/(1+tg² x/2)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cos</a:t>
            </a:r>
            <a:r>
              <a:rPr lang="en-US" dirty="0"/>
              <a:t> a = (1- tg² x/2)/(1+tg² x/2)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(</a:t>
            </a:r>
            <a:r>
              <a:rPr lang="en-US" dirty="0" smtClean="0"/>
              <a:t>2tg </a:t>
            </a:r>
            <a:r>
              <a:rPr lang="en-US" dirty="0"/>
              <a:t>a/2)/(1+tg² x/2) - (1- tg² x/2)/(1+tg² x/2) = 1 (</a:t>
            </a:r>
            <a:r>
              <a:rPr lang="ru-RU" dirty="0" err="1"/>
              <a:t>доп</a:t>
            </a:r>
            <a:r>
              <a:rPr lang="en-US" dirty="0"/>
              <a:t>. </a:t>
            </a:r>
            <a:r>
              <a:rPr lang="ru-RU" dirty="0"/>
              <a:t>множитель </a:t>
            </a:r>
            <a:r>
              <a:rPr lang="en-US" dirty="0"/>
              <a:t>1+tg² x/2 )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2tg </a:t>
            </a:r>
            <a:r>
              <a:rPr lang="en-US" dirty="0"/>
              <a:t>x/2 – 1 + tg² x/2 = 1 +  tg² x/2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2tg </a:t>
            </a:r>
            <a:r>
              <a:rPr lang="en-US" dirty="0"/>
              <a:t>x/2 = 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tg x</a:t>
            </a:r>
            <a:r>
              <a:rPr lang="ru-RU" dirty="0"/>
              <a:t>/2 = 1</a:t>
            </a:r>
          </a:p>
          <a:p>
            <a:pPr marL="0" indent="0">
              <a:buNone/>
            </a:pPr>
            <a:r>
              <a:rPr lang="ru-RU" dirty="0"/>
              <a:t>     Частный случай</a:t>
            </a:r>
            <a:r>
              <a:rPr lang="ru-RU" dirty="0" smtClean="0"/>
              <a:t>.</a:t>
            </a:r>
            <a:r>
              <a:rPr lang="en-US" dirty="0" smtClean="0"/>
              <a:t>       </a:t>
            </a:r>
            <a:r>
              <a:rPr lang="ru-RU" dirty="0" smtClean="0"/>
              <a:t>       </a:t>
            </a:r>
            <a:r>
              <a:rPr lang="en-US" dirty="0"/>
              <a:t>x</a:t>
            </a:r>
            <a:r>
              <a:rPr lang="ru-RU" dirty="0"/>
              <a:t>/2 =  </a:t>
            </a:r>
            <a:r>
              <a:rPr lang="en-US" dirty="0"/>
              <a:t>π</a:t>
            </a:r>
            <a:r>
              <a:rPr lang="ru-RU" dirty="0"/>
              <a:t>/4 +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en-US" dirty="0" smtClean="0"/>
              <a:t>                                            </a:t>
            </a:r>
            <a:r>
              <a:rPr lang="ru-RU" dirty="0" smtClean="0"/>
              <a:t> </a:t>
            </a:r>
            <a:r>
              <a:rPr lang="en-US" dirty="0"/>
              <a:t>x</a:t>
            </a:r>
            <a:r>
              <a:rPr lang="ru-RU" dirty="0"/>
              <a:t>=  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</a:p>
        </p:txBody>
      </p:sp>
    </p:spTree>
    <p:extLst>
      <p:ext uri="{BB962C8B-B14F-4D97-AF65-F5344CB8AC3E}">
        <p14:creationId xmlns:p14="http://schemas.microsoft.com/office/powerpoint/2010/main" val="39250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Проверим, не произошло ли потери корней, это те значения, </a:t>
            </a:r>
            <a:r>
              <a:rPr lang="ru-RU" dirty="0" smtClean="0"/>
              <a:t>при которых </a:t>
            </a:r>
            <a:r>
              <a:rPr lang="en-US" dirty="0"/>
              <a:t>tg x</a:t>
            </a:r>
            <a:r>
              <a:rPr lang="ru-RU" dirty="0"/>
              <a:t>/2 </a:t>
            </a:r>
            <a:r>
              <a:rPr lang="ru-RU" dirty="0" smtClean="0"/>
              <a:t>не имеет смысла</a:t>
            </a:r>
            <a:r>
              <a:rPr lang="en-US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en-US" dirty="0"/>
              <a:t>x</a:t>
            </a:r>
            <a:r>
              <a:rPr lang="ru-RU" dirty="0"/>
              <a:t>/2 =  </a:t>
            </a:r>
            <a:r>
              <a:rPr lang="en-US" dirty="0"/>
              <a:t>π</a:t>
            </a:r>
            <a:r>
              <a:rPr lang="ru-RU" dirty="0"/>
              <a:t>/2 + 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en-US" dirty="0"/>
              <a:t>x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Следовательно, корни  </a:t>
            </a:r>
            <a:r>
              <a:rPr lang="en-US" dirty="0"/>
              <a:t>x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 </a:t>
            </a:r>
            <a:r>
              <a:rPr lang="ru-RU" dirty="0"/>
              <a:t>потеряны.</a:t>
            </a:r>
          </a:p>
          <a:p>
            <a:pPr marL="0" indent="0">
              <a:buNone/>
            </a:pPr>
            <a:r>
              <a:rPr lang="ru-RU" dirty="0"/>
              <a:t>      2  </a:t>
            </a:r>
            <a:r>
              <a:rPr lang="en-US" dirty="0"/>
              <a:t>sin</a:t>
            </a:r>
            <a:r>
              <a:rPr lang="ru-RU" dirty="0"/>
              <a:t>  </a:t>
            </a:r>
            <a:r>
              <a:rPr lang="en-US" dirty="0"/>
              <a:t>π</a:t>
            </a:r>
            <a:r>
              <a:rPr lang="ru-RU" dirty="0"/>
              <a:t> – </a:t>
            </a:r>
            <a:r>
              <a:rPr lang="en-US" dirty="0" err="1"/>
              <a:t>cos</a:t>
            </a:r>
            <a:r>
              <a:rPr lang="ru-RU" dirty="0"/>
              <a:t>  </a:t>
            </a:r>
            <a:r>
              <a:rPr lang="en-US" dirty="0"/>
              <a:t>π</a:t>
            </a:r>
            <a:r>
              <a:rPr lang="ru-RU" dirty="0"/>
              <a:t> = 1</a:t>
            </a:r>
          </a:p>
          <a:p>
            <a:pPr marL="0" indent="0">
              <a:buNone/>
            </a:pPr>
            <a:r>
              <a:rPr lang="ru-RU" dirty="0"/>
              <a:t>         0 - (-1) = 1</a:t>
            </a:r>
          </a:p>
          <a:p>
            <a:pPr marL="0" indent="0">
              <a:buNone/>
            </a:pPr>
            <a:r>
              <a:rPr lang="ru-RU" dirty="0"/>
              <a:t>                1=1 верно</a:t>
            </a:r>
          </a:p>
          <a:p>
            <a:pPr marL="0" indent="0">
              <a:buNone/>
            </a:pPr>
            <a:r>
              <a:rPr lang="ru-RU" dirty="0"/>
              <a:t>                Ответ: </a:t>
            </a:r>
            <a:r>
              <a:rPr lang="en-US" dirty="0"/>
              <a:t>x</a:t>
            </a:r>
            <a:r>
              <a:rPr lang="ru-RU" dirty="0"/>
              <a:t>=  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</a:t>
            </a:r>
            <a:r>
              <a:rPr lang="en-US" dirty="0"/>
              <a:t>x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3888" y="755501"/>
            <a:ext cx="7495133" cy="1437272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Arial Rounded MT Bold" panose="020F0704030504030204" pitchFamily="34" charset="0"/>
              </a:rPr>
              <a:t>IV </a:t>
            </a:r>
            <a:r>
              <a:rPr lang="ru-RU" sz="2600" b="1" dirty="0" smtClean="0"/>
              <a:t>способ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ru-RU" sz="2600" b="1" i="1" dirty="0"/>
              <a:t> Переход к простейшему  тригонометрическому уравнению путем применения формул </a:t>
            </a:r>
            <a:r>
              <a:rPr lang="ru-RU" sz="2600" b="1" i="1" dirty="0" smtClean="0"/>
              <a:t>сложения.</a:t>
            </a:r>
            <a:endParaRPr lang="ru-RU" sz="2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47838" y="2266950"/>
            <a:ext cx="8332787" cy="4762500"/>
          </a:xfrm>
          <a:ln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  <a:r>
              <a:rPr lang="en-US" dirty="0" smtClean="0"/>
              <a:t>sin 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 = 1</a:t>
            </a:r>
          </a:p>
          <a:p>
            <a:pPr marL="0" indent="0">
              <a:buNone/>
            </a:pPr>
            <a:r>
              <a:rPr lang="ru-RU" dirty="0"/>
              <a:t>Применим формулы привидения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en-US" dirty="0" err="1"/>
              <a:t>cos</a:t>
            </a:r>
            <a:r>
              <a:rPr lang="en-US" dirty="0"/>
              <a:t> a = sin(π/2 – a), </a:t>
            </a:r>
            <a:r>
              <a:rPr lang="ru-RU" dirty="0"/>
              <a:t>тогда</a:t>
            </a:r>
          </a:p>
          <a:p>
            <a:pPr marL="0" indent="0">
              <a:buNone/>
            </a:pPr>
            <a:r>
              <a:rPr lang="en-US" dirty="0"/>
              <a:t>    sin x</a:t>
            </a:r>
            <a:r>
              <a:rPr lang="ru-RU" dirty="0"/>
              <a:t> – </a:t>
            </a:r>
            <a:r>
              <a:rPr lang="en-US" dirty="0"/>
              <a:t>sin</a:t>
            </a:r>
            <a:r>
              <a:rPr lang="ru-RU" dirty="0"/>
              <a:t>(</a:t>
            </a:r>
            <a:r>
              <a:rPr lang="en-US" dirty="0"/>
              <a:t>π</a:t>
            </a:r>
            <a:r>
              <a:rPr lang="ru-RU" dirty="0"/>
              <a:t>/2 – </a:t>
            </a:r>
            <a:r>
              <a:rPr lang="en-US" dirty="0"/>
              <a:t>x</a:t>
            </a:r>
            <a:r>
              <a:rPr lang="ru-RU" dirty="0"/>
              <a:t>) = 1</a:t>
            </a:r>
          </a:p>
          <a:p>
            <a:pPr marL="0" indent="0">
              <a:buNone/>
            </a:pPr>
            <a:r>
              <a:rPr lang="ru-RU" dirty="0"/>
              <a:t>Применим формулу разности синусов: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en-US" dirty="0"/>
              <a:t>sin x – sin b = </a:t>
            </a:r>
            <a:r>
              <a:rPr lang="en-US" dirty="0" smtClean="0"/>
              <a:t>2cos(</a:t>
            </a:r>
            <a:r>
              <a:rPr lang="en-US" dirty="0" err="1" smtClean="0"/>
              <a:t>a+b</a:t>
            </a:r>
            <a:r>
              <a:rPr lang="en-US" dirty="0"/>
              <a:t>)/</a:t>
            </a:r>
            <a:r>
              <a:rPr lang="en-US" dirty="0" smtClean="0"/>
              <a:t>2sin(a-b</a:t>
            </a:r>
            <a:r>
              <a:rPr lang="en-US" dirty="0"/>
              <a:t>)/2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2sin(x </a:t>
            </a:r>
            <a:r>
              <a:rPr lang="en-US" dirty="0"/>
              <a:t>– π/2 + x)/</a:t>
            </a:r>
            <a:r>
              <a:rPr lang="en-US" dirty="0" smtClean="0"/>
              <a:t>2cos(x </a:t>
            </a:r>
            <a:r>
              <a:rPr lang="en-US" dirty="0"/>
              <a:t>+ π/2 – x)/2 =1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2sin(2x </a:t>
            </a:r>
            <a:r>
              <a:rPr lang="en-US" dirty="0"/>
              <a:t>– </a:t>
            </a:r>
            <a:r>
              <a:rPr lang="en-US" dirty="0" smtClean="0"/>
              <a:t>π/2)</a:t>
            </a:r>
            <a:r>
              <a:rPr lang="en-US" dirty="0" err="1" smtClean="0"/>
              <a:t>cos</a:t>
            </a:r>
            <a:r>
              <a:rPr lang="en-US" dirty="0" smtClean="0"/>
              <a:t>  </a:t>
            </a:r>
            <a:r>
              <a:rPr lang="en-US" dirty="0"/>
              <a:t>π/4 =1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2sin(x </a:t>
            </a:r>
            <a:r>
              <a:rPr lang="en-US" dirty="0"/>
              <a:t>– π/4</a:t>
            </a:r>
            <a:r>
              <a:rPr lang="en-US" dirty="0" smtClean="0"/>
              <a:t>)√</a:t>
            </a:r>
            <a:r>
              <a:rPr lang="en-US" dirty="0"/>
              <a:t>2/2 = 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√2sin(x </a:t>
            </a:r>
            <a:r>
              <a:rPr lang="en-US" dirty="0"/>
              <a:t>– π/4) = 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sin(x – π/4) =  √2/2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ru-RU" dirty="0"/>
              <a:t>Получили простейшее тригонометрическое уравнение.</a:t>
            </a:r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en-US" dirty="0"/>
              <a:t>x</a:t>
            </a:r>
            <a:r>
              <a:rPr lang="ru-RU" dirty="0"/>
              <a:t>  -  </a:t>
            </a:r>
            <a:r>
              <a:rPr lang="en-US" dirty="0"/>
              <a:t>π</a:t>
            </a:r>
            <a:r>
              <a:rPr lang="ru-RU" dirty="0"/>
              <a:t>/4 = (-1)^</a:t>
            </a:r>
            <a:r>
              <a:rPr lang="en-US" dirty="0" err="1" smtClean="0"/>
              <a:t>narcsin</a:t>
            </a:r>
            <a:r>
              <a:rPr lang="en-US" dirty="0" smtClean="0"/>
              <a:t> </a:t>
            </a:r>
            <a:r>
              <a:rPr lang="ru-RU" dirty="0"/>
              <a:t>√2/2 + 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en-US" dirty="0"/>
              <a:t>x</a:t>
            </a:r>
            <a:r>
              <a:rPr lang="ru-RU" dirty="0"/>
              <a:t>  -  </a:t>
            </a:r>
            <a:r>
              <a:rPr lang="en-US" dirty="0"/>
              <a:t>π</a:t>
            </a:r>
            <a:r>
              <a:rPr lang="ru-RU" dirty="0"/>
              <a:t>/4 = (-1)^</a:t>
            </a:r>
            <a:r>
              <a:rPr lang="en-US" dirty="0" smtClean="0"/>
              <a:t>nπ</a:t>
            </a:r>
            <a:r>
              <a:rPr lang="ru-RU" dirty="0"/>
              <a:t>/4 + 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en-US" dirty="0"/>
              <a:t>x</a:t>
            </a:r>
            <a:r>
              <a:rPr lang="ru-RU" dirty="0"/>
              <a:t> = (-1)^</a:t>
            </a:r>
            <a:r>
              <a:rPr lang="en-US" dirty="0" smtClean="0"/>
              <a:t>nπ</a:t>
            </a:r>
            <a:r>
              <a:rPr lang="ru-RU" dirty="0"/>
              <a:t>/4 + </a:t>
            </a:r>
            <a:r>
              <a:rPr lang="en-US" dirty="0"/>
              <a:t>π</a:t>
            </a:r>
            <a:r>
              <a:rPr lang="ru-RU" dirty="0"/>
              <a:t>/4 + 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Покажем решение на единичной окружности.</a:t>
            </a:r>
            <a:br>
              <a:rPr lang="ru-RU" sz="3600" dirty="0"/>
            </a:br>
            <a:r>
              <a:rPr lang="ru-RU" sz="3600" dirty="0"/>
              <a:t>       </a:t>
            </a:r>
            <a:r>
              <a:rPr lang="en-US" sz="3600" dirty="0"/>
              <a:t>sin</a:t>
            </a:r>
            <a:r>
              <a:rPr lang="ru-RU" sz="3600" dirty="0"/>
              <a:t>(</a:t>
            </a:r>
            <a:r>
              <a:rPr lang="en-US" sz="3600" dirty="0"/>
              <a:t>x</a:t>
            </a:r>
            <a:r>
              <a:rPr lang="ru-RU" sz="3600" dirty="0"/>
              <a:t> – </a:t>
            </a:r>
            <a:r>
              <a:rPr lang="en-US" sz="3600" dirty="0"/>
              <a:t>π</a:t>
            </a:r>
            <a:r>
              <a:rPr lang="ru-RU" sz="3600" dirty="0"/>
              <a:t>/4) = √2/2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en-US" dirty="0"/>
              <a:t>π</a:t>
            </a:r>
            <a:r>
              <a:rPr lang="ru-RU" dirty="0" smtClean="0"/>
              <a:t>/4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/>
              <a:t>3</a:t>
            </a:r>
            <a:r>
              <a:rPr lang="en-US" dirty="0" smtClean="0"/>
              <a:t>π</a:t>
            </a:r>
            <a:r>
              <a:rPr lang="ru-RU" dirty="0"/>
              <a:t>/4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/>
              <a:t>x</a:t>
            </a:r>
            <a:r>
              <a:rPr lang="ru-RU" dirty="0"/>
              <a:t> -  </a:t>
            </a:r>
            <a:r>
              <a:rPr lang="en-US" dirty="0"/>
              <a:t>π</a:t>
            </a:r>
            <a:r>
              <a:rPr lang="ru-RU" dirty="0"/>
              <a:t>/4 =  </a:t>
            </a:r>
            <a:r>
              <a:rPr lang="en-US" dirty="0"/>
              <a:t>π</a:t>
            </a:r>
            <a:r>
              <a:rPr lang="ru-RU" dirty="0"/>
              <a:t>/4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en-US" dirty="0"/>
              <a:t>x</a:t>
            </a:r>
            <a:r>
              <a:rPr lang="ru-RU" dirty="0"/>
              <a:t> = 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en-US" dirty="0"/>
              <a:t>x</a:t>
            </a:r>
            <a:r>
              <a:rPr lang="ru-RU" dirty="0"/>
              <a:t> -  </a:t>
            </a:r>
            <a:r>
              <a:rPr lang="en-US" dirty="0"/>
              <a:t>π</a:t>
            </a:r>
            <a:r>
              <a:rPr lang="ru-RU" dirty="0"/>
              <a:t>/4 =  </a:t>
            </a:r>
            <a:r>
              <a:rPr lang="ru-RU" dirty="0" smtClean="0"/>
              <a:t>3</a:t>
            </a:r>
            <a:r>
              <a:rPr lang="en-US" dirty="0" smtClean="0"/>
              <a:t>π</a:t>
            </a:r>
            <a:r>
              <a:rPr lang="ru-RU" dirty="0"/>
              <a:t>/4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en-US" dirty="0"/>
              <a:t>x</a:t>
            </a:r>
            <a:r>
              <a:rPr lang="ru-RU" dirty="0"/>
              <a:t> 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            Ответ:  </a:t>
            </a:r>
            <a:r>
              <a:rPr lang="en-US" dirty="0"/>
              <a:t>x</a:t>
            </a:r>
            <a:r>
              <a:rPr lang="ru-RU" dirty="0"/>
              <a:t> = 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en-US" dirty="0"/>
              <a:t>x</a:t>
            </a:r>
            <a:r>
              <a:rPr lang="ru-RU" dirty="0"/>
              <a:t> 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508364" y="3095761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00352" y="3563813"/>
            <a:ext cx="131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24488" y="35638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644891" y="3491805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644891" y="3563813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012420" y="2915741"/>
            <a:ext cx="0" cy="1224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904408" y="2915741"/>
            <a:ext cx="10801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012420" y="2910432"/>
            <a:ext cx="108012" cy="7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5999" y="3203773"/>
            <a:ext cx="7128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159992" y="2744913"/>
            <a:ext cx="216024" cy="20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264448" y="3095761"/>
            <a:ext cx="216024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2268004" y="3064353"/>
            <a:ext cx="252028" cy="1754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5562371" y="3080057"/>
            <a:ext cx="216024" cy="1957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12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51894" y="683492"/>
            <a:ext cx="8609012" cy="1418357"/>
          </a:xfrm>
          <a:ln/>
        </p:spPr>
        <p:txBody>
          <a:bodyPr tIns="38808">
            <a:noAutofit/>
          </a:bodyPr>
          <a:lstStyle/>
          <a:p>
            <a:r>
              <a:rPr lang="ru-RU" sz="2000" b="1" dirty="0" smtClean="0">
                <a:latin typeface="Arial Rounded MT Bold" panose="020F0704030504030204" pitchFamily="34" charset="0"/>
              </a:rPr>
              <a:t/>
            </a:r>
            <a:br>
              <a:rPr lang="ru-RU" sz="2000" b="1" dirty="0" smtClean="0">
                <a:latin typeface="Arial Rounded MT Bold" panose="020F0704030504030204" pitchFamily="34" charset="0"/>
              </a:rPr>
            </a:br>
            <a:r>
              <a:rPr lang="ru-RU" sz="2000" b="1" dirty="0">
                <a:latin typeface="Arial Rounded MT Bold" panose="020F0704030504030204" pitchFamily="34" charset="0"/>
              </a:rPr>
              <a:t/>
            </a:r>
            <a:br>
              <a:rPr lang="ru-RU" sz="2000" b="1" dirty="0">
                <a:latin typeface="Arial Rounded MT Bold" panose="020F0704030504030204" pitchFamily="34" charset="0"/>
              </a:rPr>
            </a:br>
            <a:r>
              <a:rPr lang="en-US" sz="2000" b="1" dirty="0" smtClean="0">
                <a:latin typeface="Arial Rounded MT Bold" panose="020F0704030504030204" pitchFamily="34" charset="0"/>
              </a:rPr>
              <a:t>V </a:t>
            </a:r>
            <a:r>
              <a:rPr lang="ru-RU" sz="2000" b="1" dirty="0" smtClean="0"/>
              <a:t>способ</a:t>
            </a:r>
            <a:br>
              <a:rPr lang="ru-RU" sz="2000" b="1" dirty="0" smtClean="0"/>
            </a:br>
            <a:r>
              <a:rPr lang="ru-RU" sz="2000" dirty="0"/>
              <a:t>Метод введения вспомогательного угла  намного  ускоряет  процесс решения </a:t>
            </a:r>
            <a:r>
              <a:rPr lang="ru-RU" sz="2000" dirty="0" smtClean="0"/>
              <a:t>уравнения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 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91840" y="2195661"/>
                <a:ext cx="8609012" cy="4762500"/>
              </a:xfrm>
              <a:ln/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Уравнение вида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    </a:t>
                </a:r>
                <a:r>
                  <a:rPr lang="en-US" dirty="0" err="1" smtClean="0"/>
                  <a:t>asin</a:t>
                </a:r>
                <a:r>
                  <a:rPr lang="en-US" dirty="0" smtClean="0"/>
                  <a:t> </a:t>
                </a:r>
                <a:r>
                  <a:rPr lang="en-US" dirty="0"/>
                  <a:t>x</a:t>
                </a:r>
                <a:r>
                  <a:rPr lang="ru-RU" dirty="0"/>
                  <a:t> + </a:t>
                </a:r>
                <a:r>
                  <a:rPr lang="en-US" dirty="0" err="1" smtClean="0"/>
                  <a:t>bsin</a:t>
                </a:r>
                <a:r>
                  <a:rPr lang="en-US" dirty="0" smtClean="0"/>
                  <a:t> </a:t>
                </a:r>
                <a:r>
                  <a:rPr lang="en-US" dirty="0"/>
                  <a:t>x</a:t>
                </a:r>
                <a:r>
                  <a:rPr lang="ru-RU" dirty="0"/>
                  <a:t> = с</a:t>
                </a:r>
              </a:p>
              <a:p>
                <a:pPr marL="0" indent="0">
                  <a:buNone/>
                </a:pPr>
                <a:r>
                  <a:rPr lang="ru-RU" b="1" u="sng" dirty="0"/>
                  <a:t>1</a:t>
                </a:r>
                <a:r>
                  <a:rPr lang="ru-RU" dirty="0"/>
                  <a:t> Найдем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ru-RU" b="1" u="sng" dirty="0" smtClean="0"/>
                  <a:t>2</a:t>
                </a:r>
                <a:r>
                  <a:rPr lang="ru-RU" dirty="0" smtClean="0"/>
                  <a:t> </a:t>
                </a:r>
                <a:r>
                  <a:rPr lang="ru-RU" dirty="0"/>
                  <a:t>Раздели </a:t>
                </a:r>
                <a:r>
                  <a:rPr lang="ru-RU" dirty="0" err="1"/>
                  <a:t>почленно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  <a:r>
                  <a:rPr lang="en-US" dirty="0" smtClean="0"/>
                  <a:t>(</a:t>
                </a:r>
                <a:r>
                  <a:rPr lang="en-US" dirty="0"/>
                  <a:t>a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r>
                  <a:rPr lang="en-US" dirty="0" smtClean="0"/>
                  <a:t>)sin </a:t>
                </a:r>
                <a:r>
                  <a:rPr lang="en-US" dirty="0"/>
                  <a:t>x + (b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 </a:t>
                </a:r>
                <a:r>
                  <a:rPr lang="en-US" dirty="0"/>
                  <a:t>x= c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b="1" u="sng" dirty="0"/>
                  <a:t>3</a:t>
                </a:r>
                <a:r>
                  <a:rPr lang="en-US" dirty="0"/>
                  <a:t> </a:t>
                </a:r>
                <a:r>
                  <a:rPr lang="ru-RU" dirty="0"/>
                  <a:t>Обозначим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err="1"/>
                  <a:t>cos</a:t>
                </a:r>
                <a:r>
                  <a:rPr lang="en-US" dirty="0"/>
                  <a:t> φ =  </a:t>
                </a:r>
                <a:r>
                  <a:rPr lang="en-US" dirty="0" smtClean="0"/>
                  <a:t>a/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r>
                  <a:rPr lang="en-US" dirty="0" smtClean="0"/>
                  <a:t>sin </a:t>
                </a:r>
                <a:r>
                  <a:rPr lang="en-US" dirty="0"/>
                  <a:t>φ =  </a:t>
                </a:r>
                <a:r>
                  <a:rPr lang="en-US" dirty="0" smtClean="0"/>
                  <a:t>b/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b="1" u="sng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4</a:t>
                </a:r>
                <a:r>
                  <a:rPr lang="en-US" dirty="0" smtClean="0"/>
                  <a:t> </a:t>
                </a:r>
                <a:r>
                  <a:rPr lang="ru-RU" dirty="0"/>
                  <a:t>Подставим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cos</a:t>
                </a:r>
                <a:r>
                  <a:rPr lang="en-US" dirty="0"/>
                  <a:t> </a:t>
                </a:r>
                <a:r>
                  <a:rPr lang="en-US" dirty="0" err="1" smtClean="0"/>
                  <a:t>φsin</a:t>
                </a:r>
                <a:r>
                  <a:rPr lang="en-US" dirty="0" smtClean="0"/>
                  <a:t> </a:t>
                </a:r>
                <a:r>
                  <a:rPr lang="en-US" dirty="0"/>
                  <a:t>x + sin </a:t>
                </a:r>
                <a:r>
                  <a:rPr lang="en-US" dirty="0" err="1" smtClean="0"/>
                  <a:t>φcos</a:t>
                </a:r>
                <a:r>
                  <a:rPr lang="en-US" dirty="0" smtClean="0"/>
                  <a:t> </a:t>
                </a:r>
                <a:r>
                  <a:rPr lang="en-US" dirty="0"/>
                  <a:t>x= </a:t>
                </a:r>
                <a:r>
                  <a:rPr lang="en-US" dirty="0" smtClean="0"/>
                  <a:t>c/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b="1" u="sng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5</a:t>
                </a:r>
                <a:r>
                  <a:rPr lang="en-US" dirty="0" smtClean="0"/>
                  <a:t> </a:t>
                </a:r>
                <a:r>
                  <a:rPr lang="ru-RU" dirty="0"/>
                  <a:t>Л</a:t>
                </a:r>
                <a:r>
                  <a:rPr lang="ru-RU" dirty="0" smtClean="0"/>
                  <a:t>евую </a:t>
                </a:r>
                <a:r>
                  <a:rPr lang="ru-RU" dirty="0"/>
                  <a:t>часть свернем по формуле</a:t>
                </a:r>
              </a:p>
              <a:p>
                <a:pPr marL="0" indent="0">
                  <a:buNone/>
                </a:pPr>
                <a:r>
                  <a:rPr lang="en-US" dirty="0"/>
                  <a:t>              sin(a + b) = sin </a:t>
                </a:r>
                <a:r>
                  <a:rPr lang="en-US" dirty="0" err="1" smtClean="0"/>
                  <a:t>acos</a:t>
                </a:r>
                <a:r>
                  <a:rPr lang="en-US" dirty="0" smtClean="0"/>
                  <a:t> </a:t>
                </a:r>
                <a:r>
                  <a:rPr lang="en-US" dirty="0"/>
                  <a:t>b + </a:t>
                </a:r>
                <a:r>
                  <a:rPr lang="en-US" dirty="0" err="1"/>
                  <a:t>cos</a:t>
                </a:r>
                <a:r>
                  <a:rPr lang="en-US" dirty="0"/>
                  <a:t> </a:t>
                </a:r>
                <a:r>
                  <a:rPr lang="en-US" dirty="0" err="1" smtClean="0"/>
                  <a:t>asin</a:t>
                </a:r>
                <a:r>
                  <a:rPr lang="en-US" dirty="0" smtClean="0"/>
                  <a:t> </a:t>
                </a:r>
                <a:r>
                  <a:rPr lang="en-US" dirty="0"/>
                  <a:t>b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   sin</a:t>
                </a:r>
                <a:r>
                  <a:rPr lang="ru-RU" dirty="0"/>
                  <a:t>(</a:t>
                </a:r>
                <a:r>
                  <a:rPr lang="en-US" dirty="0"/>
                  <a:t>x</a:t>
                </a:r>
                <a:r>
                  <a:rPr lang="ru-RU" dirty="0"/>
                  <a:t> + </a:t>
                </a:r>
                <a:r>
                  <a:rPr lang="en-US" dirty="0"/>
                  <a:t>φ</a:t>
                </a:r>
                <a:r>
                  <a:rPr lang="ru-RU" dirty="0"/>
                  <a:t>) = </a:t>
                </a:r>
                <a:r>
                  <a:rPr lang="en-US" dirty="0"/>
                  <a:t>c</a:t>
                </a:r>
                <a:r>
                  <a:rPr lang="ru-RU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endParaRPr lang="ru-RU" b="1" u="sng" dirty="0" smtClean="0"/>
              </a:p>
              <a:p>
                <a:pPr marL="0" indent="0">
                  <a:buNone/>
                </a:pPr>
                <a:r>
                  <a:rPr lang="ru-RU" b="1" u="sng" dirty="0" smtClean="0"/>
                  <a:t>6</a:t>
                </a:r>
                <a:r>
                  <a:rPr lang="ru-RU" dirty="0" smtClean="0"/>
                  <a:t> </a:t>
                </a:r>
                <a:r>
                  <a:rPr lang="ru-RU" dirty="0"/>
                  <a:t>Получили простейшее тригонометрическое уравнение.</a:t>
                </a:r>
              </a:p>
              <a:p>
                <a:pPr marL="0" indent="0">
                  <a:buNone/>
                </a:pPr>
                <a:r>
                  <a:rPr lang="ru-RU" dirty="0"/>
                  <a:t>     </a:t>
                </a:r>
                <a:r>
                  <a:rPr lang="en-US" dirty="0"/>
                  <a:t>x</a:t>
                </a:r>
                <a:r>
                  <a:rPr lang="ru-RU" dirty="0"/>
                  <a:t> +  </a:t>
                </a:r>
                <a:r>
                  <a:rPr lang="en-US" dirty="0"/>
                  <a:t>φ</a:t>
                </a:r>
                <a:r>
                  <a:rPr lang="ru-RU" dirty="0"/>
                  <a:t> = (-1)^</a:t>
                </a:r>
                <a:r>
                  <a:rPr lang="en-US" dirty="0" err="1" smtClean="0"/>
                  <a:t>narcsin</a:t>
                </a:r>
                <a:r>
                  <a:rPr lang="ru-RU" dirty="0" smtClean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c</a:t>
                </a:r>
                <a:r>
                  <a:rPr lang="ru-RU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r>
                  <a:rPr lang="ru-RU" dirty="0" smtClean="0"/>
                  <a:t>) </a:t>
                </a:r>
                <a:r>
                  <a:rPr lang="ru-RU" dirty="0"/>
                  <a:t>+  </a:t>
                </a:r>
                <a:r>
                  <a:rPr lang="en-US" dirty="0" smtClean="0"/>
                  <a:t>πn</a:t>
                </a:r>
                <a:r>
                  <a:rPr lang="ru-RU" dirty="0"/>
                  <a:t>, </a:t>
                </a:r>
                <a:r>
                  <a:rPr lang="en-US" dirty="0"/>
                  <a:t>n ϵ Z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  </a:t>
                </a:r>
                <a:r>
                  <a:rPr lang="en-US" dirty="0"/>
                  <a:t>x</a:t>
                </a:r>
                <a:r>
                  <a:rPr lang="ru-RU" dirty="0"/>
                  <a:t> = (-1)^</a:t>
                </a:r>
                <a:r>
                  <a:rPr lang="en-US" dirty="0" err="1" smtClean="0"/>
                  <a:t>narcsin</a:t>
                </a:r>
                <a:r>
                  <a:rPr lang="ru-RU" dirty="0" smtClean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c</a:t>
                </a:r>
                <a:r>
                  <a:rPr lang="ru-RU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/>
                        </m:ctrlPr>
                      </m:radPr>
                      <m:deg/>
                      <m:e>
                        <m:r>
                          <a:rPr lang="en-US" b="1" i="1"/>
                          <m:t>𝒂</m:t>
                        </m:r>
                        <m:r>
                          <a:rPr lang="ru-RU" b="1" i="1"/>
                          <m:t>²+</m:t>
                        </m:r>
                        <m:r>
                          <a:rPr lang="en-US" b="1" i="1"/>
                          <m:t>𝒃</m:t>
                        </m:r>
                        <m:r>
                          <a:rPr lang="ru-RU" b="1" i="1"/>
                          <m:t>²</m:t>
                        </m:r>
                      </m:e>
                    </m:rad>
                  </m:oMath>
                </a14:m>
                <a:r>
                  <a:rPr lang="ru-RU" dirty="0" smtClean="0"/>
                  <a:t>)  </a:t>
                </a:r>
                <a:r>
                  <a:rPr lang="ru-RU" dirty="0"/>
                  <a:t>- </a:t>
                </a:r>
                <a:r>
                  <a:rPr lang="en-US" dirty="0"/>
                  <a:t>φ</a:t>
                </a:r>
                <a:r>
                  <a:rPr lang="ru-RU" dirty="0"/>
                  <a:t> +  </a:t>
                </a:r>
                <a:r>
                  <a:rPr lang="en-US" dirty="0" smtClean="0"/>
                  <a:t>πn</a:t>
                </a:r>
                <a:r>
                  <a:rPr lang="ru-RU" dirty="0"/>
                  <a:t>, </a:t>
                </a:r>
                <a:r>
                  <a:rPr lang="en-US" dirty="0"/>
                  <a:t>n ϵ Z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  <a:endParaRPr lang="en-US" dirty="0"/>
              </a:p>
            </p:txBody>
          </p:sp>
        </mc:Choice>
        <mc:Fallback>
          <p:sp>
            <p:nvSpPr>
              <p:cNvPr id="10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1840" y="2195661"/>
                <a:ext cx="8609012" cy="4762500"/>
              </a:xfrm>
              <a:blipFill rotWithShape="0">
                <a:blip r:embed="rId3"/>
                <a:stretch>
                  <a:fillRect t="-64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23888" y="899517"/>
                <a:ext cx="7495134" cy="5642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400" dirty="0" smtClean="0"/>
                  <a:t>                                    </a:t>
                </a:r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r>
                  <a:rPr lang="ru-RU" sz="1800" dirty="0" smtClean="0"/>
                  <a:t>                                              </a:t>
                </a:r>
                <a:r>
                  <a:rPr lang="en-US" sz="1800" dirty="0" smtClean="0"/>
                  <a:t>sin </a:t>
                </a:r>
                <a:r>
                  <a:rPr lang="en-US" sz="1800" dirty="0"/>
                  <a:t>x – </a:t>
                </a:r>
                <a:r>
                  <a:rPr lang="en-US" sz="1800" dirty="0" err="1"/>
                  <a:t>cos</a:t>
                </a:r>
                <a:r>
                  <a:rPr lang="en-US" sz="1800" dirty="0"/>
                  <a:t> x = 1</a:t>
                </a:r>
                <a:endParaRPr lang="ru-RU" sz="1800" dirty="0"/>
              </a:p>
              <a:p>
                <a:pPr marL="0" indent="0">
                  <a:buNone/>
                </a:pPr>
                <a:r>
                  <a:rPr lang="en-US" sz="1400" b="1" u="sng" dirty="0"/>
                  <a:t>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b="1" i="1"/>
                        </m:ctrlPr>
                      </m:radPr>
                      <m:deg/>
                      <m:e>
                        <m:r>
                          <a:rPr lang="en-US" sz="1400" b="1" i="1"/>
                          <m:t>𝒂</m:t>
                        </m:r>
                        <m:r>
                          <a:rPr lang="ru-RU" sz="1400" b="1" i="1"/>
                          <m:t>²+</m:t>
                        </m:r>
                        <m:r>
                          <a:rPr lang="en-US" sz="1400" b="1" i="1"/>
                          <m:t>𝒃</m:t>
                        </m:r>
                        <m:r>
                          <a:rPr lang="ru-RU" sz="1400" b="1" i="1"/>
                          <m:t>²</m:t>
                        </m:r>
                      </m:e>
                    </m:rad>
                  </m:oMath>
                </a14:m>
                <a:r>
                  <a:rPr lang="en-US" sz="1400" dirty="0"/>
                  <a:t> </a:t>
                </a:r>
                <a:r>
                  <a:rPr lang="en-US" sz="14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/>
                        </m:ctrlPr>
                      </m:radPr>
                      <m:deg/>
                      <m:e>
                        <m:r>
                          <a:rPr lang="en-US" sz="1400" i="1"/>
                          <m:t>1+1</m:t>
                        </m:r>
                      </m:e>
                    </m:rad>
                  </m:oMath>
                </a14:m>
                <a:r>
                  <a:rPr lang="en-US" sz="1400" dirty="0"/>
                  <a:t>= </a:t>
                </a:r>
                <a:r>
                  <a:rPr lang="en-US" sz="1400" dirty="0" smtClean="0"/>
                  <a:t>√</a:t>
                </a:r>
                <a:r>
                  <a:rPr lang="en-US" sz="1400" dirty="0"/>
                  <a:t>2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en-US" sz="1400" b="1" u="sng" dirty="0"/>
                  <a:t>2</a:t>
                </a:r>
                <a:r>
                  <a:rPr lang="en-US" sz="1400" dirty="0"/>
                  <a:t> (1/√</a:t>
                </a:r>
                <a:r>
                  <a:rPr lang="en-US" sz="1400" dirty="0" smtClean="0"/>
                  <a:t>2)sin </a:t>
                </a:r>
                <a:r>
                  <a:rPr lang="en-US" sz="1400" dirty="0"/>
                  <a:t>x – (1/√</a:t>
                </a:r>
                <a:r>
                  <a:rPr lang="en-US" sz="1400" dirty="0" smtClean="0"/>
                  <a:t>2)</a:t>
                </a:r>
                <a:r>
                  <a:rPr lang="en-US" sz="1400" dirty="0" err="1" smtClean="0"/>
                  <a:t>cos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x= 1/√2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en-US" sz="1400" b="1" u="sng" dirty="0"/>
                  <a:t>3</a:t>
                </a:r>
                <a:r>
                  <a:rPr lang="en-US" sz="1400" dirty="0"/>
                  <a:t>  </a:t>
                </a:r>
                <a:r>
                  <a:rPr lang="en-US" sz="1400" dirty="0" err="1"/>
                  <a:t>cos</a:t>
                </a:r>
                <a:r>
                  <a:rPr lang="en-US" sz="1400" dirty="0"/>
                  <a:t> φ = 1/√2 = √2/2             sin φ = 1/√2 = √2/2 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en-US" sz="1400" dirty="0"/>
                  <a:t>       φ</a:t>
                </a:r>
                <a:r>
                  <a:rPr lang="ru-RU" sz="1400" dirty="0"/>
                  <a:t> =  </a:t>
                </a:r>
                <a:r>
                  <a:rPr lang="en-US" sz="1400" dirty="0"/>
                  <a:t>π</a:t>
                </a:r>
                <a:r>
                  <a:rPr lang="ru-RU" sz="1400" dirty="0"/>
                  <a:t>/4                                    </a:t>
                </a:r>
                <a:r>
                  <a:rPr lang="en-US" sz="1400" dirty="0"/>
                  <a:t>φ</a:t>
                </a:r>
                <a:r>
                  <a:rPr lang="ru-RU" sz="1400" dirty="0"/>
                  <a:t> =  </a:t>
                </a:r>
                <a:r>
                  <a:rPr lang="en-US" sz="1400" dirty="0"/>
                  <a:t>π</a:t>
                </a:r>
                <a:r>
                  <a:rPr lang="ru-RU" sz="1400" dirty="0"/>
                  <a:t>/4 </a:t>
                </a:r>
              </a:p>
              <a:p>
                <a:pPr marL="0" indent="0">
                  <a:buNone/>
                </a:pPr>
                <a:r>
                  <a:rPr lang="ru-RU" sz="1400" b="1" u="sng" dirty="0"/>
                  <a:t>4</a:t>
                </a:r>
                <a:r>
                  <a:rPr lang="ru-RU" sz="1400" dirty="0"/>
                  <a:t> Свернем по формуле </a:t>
                </a:r>
                <a:r>
                  <a:rPr lang="en-US" sz="1400" dirty="0"/>
                  <a:t>sin</a:t>
                </a:r>
                <a:r>
                  <a:rPr lang="ru-RU" sz="1400" dirty="0"/>
                  <a:t>(</a:t>
                </a:r>
                <a:r>
                  <a:rPr lang="en-US" sz="1400" dirty="0"/>
                  <a:t>a</a:t>
                </a:r>
                <a:r>
                  <a:rPr lang="ru-RU" sz="1400" dirty="0"/>
                  <a:t> – </a:t>
                </a:r>
                <a:r>
                  <a:rPr lang="en-US" sz="1400" dirty="0"/>
                  <a:t>b</a:t>
                </a:r>
                <a:r>
                  <a:rPr lang="ru-RU" sz="1400" dirty="0"/>
                  <a:t>)</a:t>
                </a:r>
              </a:p>
              <a:p>
                <a:pPr marL="0" indent="0">
                  <a:buNone/>
                </a:pPr>
                <a:r>
                  <a:rPr lang="ru-RU" sz="1400" dirty="0"/>
                  <a:t>   </a:t>
                </a:r>
                <a:r>
                  <a:rPr lang="en-US" sz="1400" dirty="0"/>
                  <a:t>sin</a:t>
                </a:r>
                <a:r>
                  <a:rPr lang="ru-RU" sz="1400" dirty="0"/>
                  <a:t>(</a:t>
                </a:r>
                <a:r>
                  <a:rPr lang="en-US" sz="1400" dirty="0"/>
                  <a:t>x</a:t>
                </a:r>
                <a:r>
                  <a:rPr lang="ru-RU" sz="1400" dirty="0"/>
                  <a:t> – </a:t>
                </a:r>
                <a:r>
                  <a:rPr lang="en-US" sz="1400" dirty="0"/>
                  <a:t>π</a:t>
                </a:r>
                <a:r>
                  <a:rPr lang="ru-RU" sz="1400" dirty="0"/>
                  <a:t>/4) = √2/2</a:t>
                </a:r>
              </a:p>
              <a:p>
                <a:pPr marL="0" indent="0">
                  <a:buNone/>
                </a:pPr>
                <a:r>
                  <a:rPr lang="ru-RU" sz="1400" dirty="0"/>
                  <a:t>     </a:t>
                </a:r>
                <a:r>
                  <a:rPr lang="en-US" sz="1400" dirty="0"/>
                  <a:t>x</a:t>
                </a:r>
                <a:r>
                  <a:rPr lang="ru-RU" sz="1400" dirty="0"/>
                  <a:t> – </a:t>
                </a:r>
                <a:r>
                  <a:rPr lang="en-US" sz="1400" dirty="0"/>
                  <a:t>π</a:t>
                </a:r>
                <a:r>
                  <a:rPr lang="ru-RU" sz="1400" dirty="0"/>
                  <a:t>/4 = (-1)^</a:t>
                </a:r>
                <a:r>
                  <a:rPr lang="en-US" sz="1400" dirty="0" err="1" smtClean="0"/>
                  <a:t>narcsin</a:t>
                </a:r>
                <a:r>
                  <a:rPr lang="en-US" sz="1400" dirty="0" smtClean="0"/>
                  <a:t> </a:t>
                </a:r>
                <a:r>
                  <a:rPr lang="ru-RU" sz="1400" dirty="0"/>
                  <a:t>√2/2 +  </a:t>
                </a:r>
                <a:r>
                  <a:rPr lang="en-US" sz="1400" dirty="0" smtClean="0"/>
                  <a:t>πn</a:t>
                </a:r>
                <a:r>
                  <a:rPr lang="ru-RU" sz="1400" dirty="0"/>
                  <a:t>, </a:t>
                </a:r>
                <a:r>
                  <a:rPr lang="en-US" sz="1400" dirty="0"/>
                  <a:t>n ϵ Z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     </a:t>
                </a:r>
                <a:r>
                  <a:rPr lang="en-US" sz="1400" dirty="0"/>
                  <a:t>x</a:t>
                </a:r>
                <a:r>
                  <a:rPr lang="ru-RU" sz="1400" dirty="0"/>
                  <a:t> – </a:t>
                </a:r>
                <a:r>
                  <a:rPr lang="en-US" sz="1400" dirty="0"/>
                  <a:t>π</a:t>
                </a:r>
                <a:r>
                  <a:rPr lang="ru-RU" sz="1400" dirty="0"/>
                  <a:t>/4 = (-1)^</a:t>
                </a:r>
                <a:r>
                  <a:rPr lang="en-US" sz="1400" dirty="0" smtClean="0"/>
                  <a:t>nπ</a:t>
                </a:r>
                <a:r>
                  <a:rPr lang="ru-RU" sz="1400" dirty="0"/>
                  <a:t>/4 +  </a:t>
                </a:r>
                <a:r>
                  <a:rPr lang="en-US" sz="1400" dirty="0" smtClean="0"/>
                  <a:t>πn</a:t>
                </a:r>
                <a:r>
                  <a:rPr lang="ru-RU" sz="1400" dirty="0"/>
                  <a:t>, </a:t>
                </a:r>
                <a:r>
                  <a:rPr lang="en-US" sz="1400" dirty="0"/>
                  <a:t>n ϵ Z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      </a:t>
                </a:r>
                <a:r>
                  <a:rPr lang="en-US" sz="1400" dirty="0"/>
                  <a:t>x</a:t>
                </a:r>
                <a:r>
                  <a:rPr lang="ru-RU" sz="1400" dirty="0"/>
                  <a:t> = (-1)^</a:t>
                </a:r>
                <a:r>
                  <a:rPr lang="en-US" sz="1400" dirty="0" smtClean="0"/>
                  <a:t>nπ</a:t>
                </a:r>
                <a:r>
                  <a:rPr lang="ru-RU" sz="1400" dirty="0"/>
                  <a:t>/4  + </a:t>
                </a:r>
                <a:r>
                  <a:rPr lang="en-US" sz="1400" dirty="0"/>
                  <a:t>π</a:t>
                </a:r>
                <a:r>
                  <a:rPr lang="ru-RU" sz="1400" dirty="0"/>
                  <a:t>/4+  </a:t>
                </a:r>
                <a:r>
                  <a:rPr lang="en-US" sz="1400" dirty="0" smtClean="0"/>
                  <a:t>πn</a:t>
                </a:r>
                <a:r>
                  <a:rPr lang="ru-RU" sz="1400" dirty="0"/>
                  <a:t>, </a:t>
                </a:r>
                <a:r>
                  <a:rPr lang="en-US" sz="1400" dirty="0"/>
                  <a:t>n ϵ Z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 </a:t>
                </a:r>
              </a:p>
              <a:p>
                <a:pPr marL="0" indent="0">
                  <a:buNone/>
                </a:pPr>
                <a:r>
                  <a:rPr lang="ru-RU" sz="1400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3888" y="899517"/>
                <a:ext cx="7495134" cy="5642867"/>
              </a:xfrm>
              <a:blipFill rotWithShape="0">
                <a:blip r:embed="rId2"/>
                <a:stretch>
                  <a:fillRect l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7412" y="827509"/>
            <a:ext cx="7495134" cy="57148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Запишем </a:t>
            </a:r>
            <a:r>
              <a:rPr lang="ru-RU" dirty="0"/>
              <a:t>в двух сериях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/>
              <a:t>sin</a:t>
            </a:r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/>
              <a:t>π</a:t>
            </a:r>
            <a:r>
              <a:rPr lang="ru-RU" dirty="0"/>
              <a:t>/4) = √2/2</a:t>
            </a:r>
          </a:p>
          <a:p>
            <a:pPr marL="0" indent="0">
              <a:buNone/>
            </a:pPr>
            <a:r>
              <a:rPr lang="ru-RU" dirty="0" smtClean="0"/>
              <a:t> Корни </a:t>
            </a:r>
            <a:r>
              <a:rPr lang="en-US" dirty="0" smtClean="0"/>
              <a:t>I</a:t>
            </a:r>
            <a:r>
              <a:rPr lang="ru-RU" dirty="0" smtClean="0"/>
              <a:t> серии обозначим     - </a:t>
            </a:r>
            <a:r>
              <a:rPr lang="en-US" dirty="0"/>
              <a:t>π</a:t>
            </a:r>
            <a:r>
              <a:rPr lang="ru-RU" dirty="0" smtClean="0"/>
              <a:t>/4</a:t>
            </a:r>
          </a:p>
          <a:p>
            <a:pPr marL="0" indent="0">
              <a:buNone/>
            </a:pPr>
            <a:r>
              <a:rPr lang="ru-RU" dirty="0" smtClean="0"/>
              <a:t>Корни </a:t>
            </a:r>
            <a:r>
              <a:rPr lang="en-US" dirty="0" smtClean="0"/>
              <a:t>II</a:t>
            </a:r>
            <a:r>
              <a:rPr lang="ru-RU" dirty="0" smtClean="0"/>
              <a:t> серии обозначим     - </a:t>
            </a:r>
            <a:r>
              <a:rPr lang="ru-RU" dirty="0" smtClean="0"/>
              <a:t>3</a:t>
            </a:r>
            <a:r>
              <a:rPr lang="en-US" dirty="0" smtClean="0"/>
              <a:t>π</a:t>
            </a:r>
            <a:r>
              <a:rPr lang="ru-RU" dirty="0" smtClean="0"/>
              <a:t>/4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/>
              <a:t>π</a:t>
            </a:r>
            <a:r>
              <a:rPr lang="ru-RU" dirty="0"/>
              <a:t>/4 = </a:t>
            </a:r>
            <a:r>
              <a:rPr lang="en-US" dirty="0"/>
              <a:t>π</a:t>
            </a:r>
            <a:r>
              <a:rPr lang="ru-RU" dirty="0"/>
              <a:t>/4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/>
              <a:t>x</a:t>
            </a:r>
            <a:r>
              <a:rPr lang="ru-RU" dirty="0"/>
              <a:t> – </a:t>
            </a:r>
            <a:r>
              <a:rPr lang="en-US" dirty="0"/>
              <a:t>π</a:t>
            </a:r>
            <a:r>
              <a:rPr lang="ru-RU" dirty="0"/>
              <a:t>/4 = </a:t>
            </a:r>
            <a:r>
              <a:rPr lang="ru-RU" dirty="0" smtClean="0"/>
              <a:t>3</a:t>
            </a:r>
            <a:r>
              <a:rPr lang="en-US" dirty="0" smtClean="0"/>
              <a:t>π</a:t>
            </a:r>
            <a:r>
              <a:rPr lang="ru-RU" dirty="0"/>
              <a:t>/4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en-US" dirty="0"/>
              <a:t>x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                   Ответ: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</a:t>
            </a:r>
            <a:r>
              <a:rPr lang="en-US" dirty="0"/>
              <a:t>x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8" name="Овал 7"/>
          <p:cNvSpPr/>
          <p:nvPr/>
        </p:nvSpPr>
        <p:spPr>
          <a:xfrm>
            <a:off x="6408464" y="1187549"/>
            <a:ext cx="108012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64448" y="1691605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32600" y="1619597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32600" y="1691605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912520" y="971525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840512" y="971525"/>
            <a:ext cx="7200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912520" y="971525"/>
            <a:ext cx="7200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1"/>
            <a:endCxn id="8" idx="7"/>
          </p:cNvCxnSpPr>
          <p:nvPr/>
        </p:nvCxnSpPr>
        <p:spPr>
          <a:xfrm>
            <a:off x="6566644" y="1324638"/>
            <a:ext cx="763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28144" y="1835621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00552" y="121662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3528144" y="2123653"/>
            <a:ext cx="21678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434414" y="1207022"/>
            <a:ext cx="222727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4" y="1619597"/>
            <a:ext cx="8609012" cy="1262063"/>
          </a:xfrm>
          <a:ln/>
        </p:spPr>
        <p:txBody>
          <a:bodyPr tIns="38808">
            <a:normAutofit fontScale="90000"/>
          </a:bodyPr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Решим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самостоятельно</a:t>
            </a:r>
            <a:r>
              <a:rPr lang="ru-RU" b="1" dirty="0" smtClean="0">
                <a:latin typeface="Arial Rounded MT Bold" panose="020F0704030504030204" pitchFamily="34" charset="0"/>
              </a:rPr>
              <a:t/>
            </a:r>
            <a:br>
              <a:rPr lang="ru-RU" b="1" dirty="0" smtClean="0">
                <a:latin typeface="Arial Rounded MT Bold" panose="020F0704030504030204" pitchFamily="34" charset="0"/>
              </a:rPr>
            </a:br>
            <a:r>
              <a:rPr lang="ru-RU" sz="3300" b="1" i="1" dirty="0"/>
              <a:t>Решить каждое уравнение  несколькими способами.</a:t>
            </a:r>
            <a:br>
              <a:rPr lang="ru-RU" sz="3300" b="1" i="1" dirty="0"/>
            </a:br>
            <a:r>
              <a:rPr lang="ru-RU" sz="3300" b="1" i="1" dirty="0"/>
              <a:t>(Работа в парах)</a:t>
            </a:r>
            <a:br>
              <a:rPr lang="ru-RU" sz="3300" b="1" i="1" dirty="0"/>
            </a:br>
            <a:endParaRPr lang="en-US" sz="3300" b="1" i="1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ln/>
            </p:spPr>
            <p:txBody>
              <a:bodyPr tIns="20160"/>
              <a:lstStyle/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95000"/>
                  </a:lnSpc>
                  <a:buAutoNum type="arabicPlain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a:rPr lang="ru-RU" i="1"/>
                          <m:t>(3/2)</m:t>
                        </m:r>
                      </m:e>
                    </m:rad>
                  </m:oMath>
                </a14:m>
                <a:endParaRPr lang="ru-RU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95000"/>
                  </a:lnSpc>
                  <a:buAutoNum type="arabicPlain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x/6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a:rPr lang="ru-RU" i="1"/>
                          <m:t>3</m:t>
                        </m:r>
                        <m:r>
                          <a:rPr lang="en-US" i="1"/>
                          <m:t>𝑐𝑜𝑠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/6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2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blipFill rotWithShape="0">
                <a:blip r:embed="rId3"/>
                <a:stretch>
                  <a:fillRect l="-148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899517"/>
            <a:ext cx="8609012" cy="5964833"/>
          </a:xfrm>
          <a:ln/>
        </p:spPr>
        <p:txBody>
          <a:bodyPr/>
          <a:lstStyle/>
          <a:p>
            <a:r>
              <a:rPr lang="en-US" dirty="0" err="1" smtClean="0"/>
              <a:t>Цели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рассмотреть различные методы решения </a:t>
            </a:r>
            <a:r>
              <a:rPr lang="en-US" dirty="0" smtClean="0"/>
              <a:t>   </a:t>
            </a:r>
            <a:r>
              <a:rPr lang="ru-RU" dirty="0" smtClean="0"/>
              <a:t>тригонометрического </a:t>
            </a:r>
            <a:r>
              <a:rPr lang="ru-RU" dirty="0"/>
              <a:t>уравнения;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умение логически мыслить.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  <a:p>
            <a:r>
              <a:rPr lang="en-US" dirty="0" err="1" smtClean="0"/>
              <a:t>Оборудование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интерактивная </a:t>
            </a:r>
            <a:r>
              <a:rPr lang="ru-RU" dirty="0"/>
              <a:t>доска. презентация, чертежные  инструменты., </a:t>
            </a:r>
          </a:p>
          <a:p>
            <a:r>
              <a:rPr lang="ru-RU" dirty="0" smtClean="0"/>
              <a:t>тригонометрические  </a:t>
            </a:r>
            <a:r>
              <a:rPr lang="ru-RU" dirty="0"/>
              <a:t>формулы.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47824" y="1619597"/>
            <a:ext cx="8609012" cy="1262063"/>
          </a:xfrm>
          <a:ln/>
        </p:spPr>
        <p:txBody>
          <a:bodyPr tIns="38808">
            <a:normAutofit/>
          </a:bodyPr>
          <a:lstStyle/>
          <a:p>
            <a:r>
              <a:rPr lang="ru-RU" b="1" dirty="0" smtClean="0">
                <a:latin typeface="Arial Rounded MT Bold" panose="020F0704030504030204" pitchFamily="34" charset="0"/>
              </a:rPr>
              <a:t>Сверим ответы.</a:t>
            </a:r>
            <a:endParaRPr lang="en-US" sz="3300" b="1" i="1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ln/>
            </p:spPr>
            <p:txBody>
              <a:bodyPr tIns="20160">
                <a:normAutofit fontScale="92500" lnSpcReduction="10000"/>
              </a:bodyPr>
              <a:lstStyle/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ru-RU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95000"/>
                  </a:lnSpc>
                  <a:buAutoNum type="arabicPlain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/>
                        </m:ctrlPr>
                      </m:radPr>
                      <m:deg/>
                      <m:e>
                        <m:r>
                          <a:rPr lang="ru-RU" sz="4000" i="1"/>
                          <m:t>(3/2)</m:t>
                        </m:r>
                      </m:e>
                    </m:rad>
                  </m:oMath>
                </a14:m>
                <a:endParaRPr lang="ru-RU" sz="4000" b="1" i="1" dirty="0" smtClean="0"/>
              </a:p>
              <a:p>
                <a:pPr marL="514350" indent="-514350">
                  <a:lnSpc>
                    <a:spcPct val="95000"/>
                  </a:lnSpc>
                  <a:buAutoNum type="arabicPlain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ru-RU" sz="4000" b="1" i="1" dirty="0" smtClean="0"/>
                  <a:t>Ответ</a:t>
                </a:r>
                <a:r>
                  <a:rPr lang="ru-RU" sz="4000" b="1" i="1" dirty="0" smtClean="0"/>
                  <a:t>: 1</a:t>
                </a:r>
                <a:r>
                  <a:rPr lang="ru-RU" sz="4000" b="1" i="1" dirty="0"/>
                  <a:t>)±5π/6-π/4+2π</a:t>
                </a:r>
                <a:r>
                  <a:rPr lang="en-US" sz="4000" b="1" i="1" dirty="0"/>
                  <a:t>n</a:t>
                </a:r>
                <a:r>
                  <a:rPr lang="ru-RU" sz="4000" b="1" i="1" dirty="0"/>
                  <a:t>, </a:t>
                </a:r>
                <a:r>
                  <a:rPr lang="en-US" sz="4000" b="1" i="1" dirty="0"/>
                  <a:t>n </a:t>
                </a:r>
                <a:r>
                  <a:rPr lang="ru-RU" sz="4000" b="1" i="1" dirty="0"/>
                  <a:t>€ </a:t>
                </a:r>
                <a:r>
                  <a:rPr lang="en-US" sz="4000" b="1" i="1" dirty="0" smtClean="0"/>
                  <a:t>Z</a:t>
                </a:r>
                <a:endParaRPr lang="ru-RU" sz="4000" b="1" i="1" dirty="0" smtClean="0"/>
              </a:p>
              <a:p>
                <a:endParaRPr lang="ru-RU" sz="4000" dirty="0"/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x/6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/>
                        </m:ctrlPr>
                      </m:radPr>
                      <m:deg/>
                      <m:e>
                        <m:r>
                          <a:rPr lang="ru-RU" sz="3600" i="1"/>
                          <m:t>3</m:t>
                        </m:r>
                        <m:r>
                          <a:rPr lang="en-US" sz="3600" i="1"/>
                          <m:t>𝑐𝑜𝑠</m:t>
                        </m:r>
                        <m:r>
                          <a:rPr lang="en-US" sz="3600" i="1"/>
                          <m:t> </m:t>
                        </m:r>
                        <m:r>
                          <a:rPr lang="en-US" sz="3600" i="1"/>
                          <m:t>𝑥</m:t>
                        </m:r>
                        <m:r>
                          <a:rPr lang="ru-RU" sz="3600" i="1"/>
                          <m:t>/6</m:t>
                        </m:r>
                      </m:e>
                    </m:rad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=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000" b="1" i="1" dirty="0"/>
                  <a:t>Ответ</a:t>
                </a:r>
                <a:r>
                  <a:rPr lang="ru-RU" sz="4000" b="1" i="1" dirty="0" smtClean="0"/>
                  <a:t>:  2</a:t>
                </a:r>
                <a:r>
                  <a:rPr lang="ru-RU" sz="4000" b="1" i="1" dirty="0"/>
                  <a:t>) )±</a:t>
                </a:r>
                <a:r>
                  <a:rPr lang="en-US" sz="4000" b="1" i="1" dirty="0"/>
                  <a:t>4</a:t>
                </a:r>
                <a:r>
                  <a:rPr lang="ru-RU" sz="4000" b="1" i="1" dirty="0"/>
                  <a:t>π</a:t>
                </a:r>
                <a:r>
                  <a:rPr lang="en-US" sz="4000" b="1" i="1" dirty="0"/>
                  <a:t>+</a:t>
                </a:r>
                <a:r>
                  <a:rPr lang="ru-RU" sz="4000" b="1" i="1" dirty="0"/>
                  <a:t>π</a:t>
                </a:r>
                <a:r>
                  <a:rPr lang="en-US" sz="4000" b="1" i="1" dirty="0"/>
                  <a:t>(12n+1)/ n </a:t>
                </a:r>
                <a:r>
                  <a:rPr lang="ru-RU" sz="4000" b="1" i="1" dirty="0"/>
                  <a:t>€ </a:t>
                </a:r>
                <a:r>
                  <a:rPr lang="en-US" sz="4000" b="1" i="1" dirty="0"/>
                  <a:t>Z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2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blipFill rotWithShape="0">
                <a:blip r:embed="rId3"/>
                <a:stretch>
                  <a:fillRect l="-2550" b="-12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376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 smtClean="0">
                <a:latin typeface="Arial Rounded MT Bold" panose="020F0704030504030204" pitchFamily="34" charset="0"/>
              </a:rPr>
              <a:t>Дома.</a:t>
            </a:r>
            <a:br>
              <a:rPr lang="ru-RU" b="1" dirty="0" smtClean="0">
                <a:latin typeface="Arial Rounded MT Bold" panose="020F0704030504030204" pitchFamily="34" charset="0"/>
              </a:rPr>
            </a:br>
            <a:r>
              <a:rPr lang="ru-RU" b="1" i="1" dirty="0"/>
              <a:t>Решить два  уравнение (по выбору) всеми способами.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ln/>
            </p:spPr>
            <p:txBody>
              <a:bodyPr tIns="20160"/>
              <a:lstStyle/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ru-RU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  <m:r>
                          <a:rPr lang="en-US" i="1"/>
                          <m:t>𝑠𝑖𝑛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√2</a:t>
                </a: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ru-RU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 - π/6) - sin(x  -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π/6)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π/6 = -(1/√3)</a:t>
                </a: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ru-RU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a:rPr lang="ru-RU" i="1"/>
                          <m:t>6 + 2</m:t>
                        </m:r>
                        <m:r>
                          <a:rPr lang="en-US" i="1"/>
                          <m:t>𝑐𝑜𝑠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5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ru-RU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𝑐𝑜𝑠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2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8609012" cy="4762500"/>
              </a:xfrm>
              <a:blipFill rotWithShape="0">
                <a:blip r:embed="rId3"/>
                <a:stretch>
                  <a:fillRect l="-1346" t="-140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1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idx="1"/>
          </p:nvPr>
        </p:nvSpPr>
        <p:spPr>
          <a:xfrm>
            <a:off x="575816" y="611485"/>
            <a:ext cx="8609012" cy="4762500"/>
          </a:xfrm>
          <a:ln/>
        </p:spPr>
        <p:txBody>
          <a:bodyPr anchor="t"/>
          <a:lstStyle/>
          <a:p>
            <a:pPr marL="431800" indent="-323850" algn="l">
              <a:lnSpc>
                <a:spcPct val="127000"/>
              </a:lnSpc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0" i="1" u="sng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431800" indent="-323850" algn="l">
              <a:lnSpc>
                <a:spcPct val="127000"/>
              </a:lnSpc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          </a:t>
            </a:r>
            <a:r>
              <a:rPr lang="en-US" sz="6600" i="1" dirty="0" err="1" smtClean="0">
                <a:solidFill>
                  <a:srgbClr val="0000FF"/>
                </a:solidFill>
                <a:latin typeface="Gabriola" panose="04040605051002020D02" pitchFamily="82" charset="0"/>
              </a:rPr>
              <a:t>Спасибо</a:t>
            </a:r>
            <a:r>
              <a:rPr lang="en-US" sz="6600" i="1" dirty="0" smtClean="0">
                <a:solidFill>
                  <a:srgbClr val="0000FF"/>
                </a:solidFill>
                <a:latin typeface="Gabriola" panose="04040605051002020D02" pitchFamily="82" charset="0"/>
              </a:rPr>
              <a:t> </a:t>
            </a:r>
            <a:r>
              <a:rPr lang="en-US" sz="6600" i="1" dirty="0" err="1">
                <a:solidFill>
                  <a:srgbClr val="0000FF"/>
                </a:solidFill>
                <a:latin typeface="Gabriola" panose="04040605051002020D02" pitchFamily="82" charset="0"/>
              </a:rPr>
              <a:t>за</a:t>
            </a:r>
            <a:r>
              <a:rPr lang="en-US" sz="6600" i="1" dirty="0">
                <a:solidFill>
                  <a:srgbClr val="0000FF"/>
                </a:solidFill>
                <a:latin typeface="Gabriola" panose="04040605051002020D02" pitchFamily="82" charset="0"/>
              </a:rPr>
              <a:t> </a:t>
            </a:r>
            <a:r>
              <a:rPr lang="en-US" sz="6600" i="1" dirty="0" err="1">
                <a:solidFill>
                  <a:srgbClr val="0000FF"/>
                </a:solidFill>
                <a:latin typeface="Gabriola" panose="04040605051002020D02" pitchFamily="82" charset="0"/>
              </a:rPr>
              <a:t>внимание</a:t>
            </a:r>
            <a:endParaRPr lang="en-US" sz="6600" i="1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err="1">
                <a:latin typeface="Arial Rounded MT Bold" panose="020F0704030504030204" pitchFamily="34" charset="0"/>
              </a:rPr>
              <a:t>Литература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9012" cy="4762500"/>
          </a:xfrm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35856" y="2051645"/>
            <a:ext cx="8609012" cy="4762500"/>
          </a:xfrm>
          <a:ln/>
        </p:spPr>
        <p:txBody>
          <a:bodyPr>
            <a:normAutofit/>
          </a:bodyPr>
          <a:lstStyle/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          </a:t>
            </a:r>
            <a:r>
              <a:rPr lang="ru-RU" sz="4000" i="1" dirty="0" smtClean="0">
                <a:solidFill>
                  <a:srgbClr val="0000FF"/>
                </a:solidFill>
                <a:latin typeface="Gabriola" panose="04040605051002020D02" pitchFamily="82" charset="0"/>
              </a:rPr>
              <a:t>Уравнение одно – решений много.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                                                                    </a:t>
            </a:r>
            <a:r>
              <a:rPr lang="ru-RU" sz="1400" dirty="0" smtClean="0"/>
              <a:t>Выполнили</a:t>
            </a:r>
            <a:r>
              <a:rPr lang="en-US" sz="1400" dirty="0" smtClean="0"/>
              <a:t>: </a:t>
            </a:r>
            <a:r>
              <a:rPr lang="ru-RU" sz="1400" dirty="0"/>
              <a:t>Баранова Светлана</a:t>
            </a:r>
            <a:endParaRPr lang="en-US" sz="1400" dirty="0"/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 smtClean="0"/>
              <a:t>                                                                                                                                                  </a:t>
            </a:r>
            <a:r>
              <a:rPr lang="ru-RU" sz="1400" dirty="0" err="1" smtClean="0"/>
              <a:t>Езенкова</a:t>
            </a:r>
            <a:r>
              <a:rPr lang="ru-RU" sz="1400" dirty="0" smtClean="0"/>
              <a:t> Дарья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Руководитель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  <a:r>
              <a:rPr lang="ru-RU" sz="1400" dirty="0" err="1" smtClean="0"/>
              <a:t>Секисова</a:t>
            </a:r>
            <a:r>
              <a:rPr lang="ru-RU" sz="1400" dirty="0" smtClean="0"/>
              <a:t> 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  Валентина Васильевна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/>
              <a:t> </a:t>
            </a:r>
            <a:r>
              <a:rPr lang="ru-RU" sz="1400" dirty="0" smtClean="0"/>
              <a:t>                           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МБОУ «СОШ №7»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              г </a:t>
            </a:r>
            <a:r>
              <a:rPr lang="ru-RU" sz="1400" dirty="0" err="1" smtClean="0"/>
              <a:t>Касимов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896" y="827509"/>
            <a:ext cx="7127873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«Знание только тогда знание, когда оно приобретено усилиями своей мысли.» </a:t>
            </a:r>
          </a:p>
          <a:p>
            <a:r>
              <a:rPr lang="ru-RU" sz="4000" b="1" i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Лев Толстой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007864" y="1979637"/>
            <a:ext cx="8609012" cy="4762500"/>
          </a:xfrm>
          <a:ln/>
        </p:spPr>
        <p:txBody>
          <a:bodyPr/>
          <a:lstStyle/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ru-RU" sz="4000" b="1" i="1" u="sng" dirty="0" smtClean="0">
                <a:solidFill>
                  <a:srgbClr val="0000FF"/>
                </a:solidFill>
                <a:latin typeface="Gabriola" panose="04040605051002020D02" pitchFamily="82" charset="0"/>
              </a:rPr>
              <a:t>Мудрость гласит</a:t>
            </a:r>
            <a:r>
              <a:rPr lang="en-US" sz="4000" b="1" i="1" u="sng" dirty="0" smtClean="0">
                <a:solidFill>
                  <a:srgbClr val="0000FF"/>
                </a:solidFill>
                <a:latin typeface="Gabriola" panose="04040605051002020D02" pitchFamily="82" charset="0"/>
              </a:rPr>
              <a:t>:</a:t>
            </a:r>
            <a:r>
              <a:rPr lang="ru-RU" sz="4000" b="1" i="1" u="sng" dirty="0" smtClean="0">
                <a:solidFill>
                  <a:srgbClr val="0000FF"/>
                </a:solidFill>
                <a:latin typeface="Gabriola" panose="04040605051002020D02" pitchFamily="82" charset="0"/>
              </a:rPr>
              <a:t> </a:t>
            </a:r>
          </a:p>
          <a:p>
            <a:pPr marL="107950" indent="0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Gabriola" panose="04040605051002020D02" pitchFamily="82" charset="0"/>
              </a:rPr>
              <a:t>              </a:t>
            </a:r>
            <a:r>
              <a:rPr lang="ru-RU" sz="4000" b="1" i="1" u="sng" dirty="0" smtClean="0">
                <a:solidFill>
                  <a:srgbClr val="0000FF"/>
                </a:solidFill>
                <a:latin typeface="Gabriola" panose="04040605051002020D02" pitchFamily="82" charset="0"/>
              </a:rPr>
              <a:t>«Все дороги ведут в Рим»</a:t>
            </a:r>
            <a:endParaRPr lang="en-US" sz="4000" b="1" i="1" u="sng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928" y="1043533"/>
            <a:ext cx="7495134" cy="3797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</a:t>
            </a:r>
            <a:r>
              <a:rPr lang="en-US" dirty="0" smtClean="0"/>
              <a:t>                 </a:t>
            </a:r>
            <a:endParaRPr lang="ru-RU" dirty="0" smtClean="0"/>
          </a:p>
          <a:p>
            <a:endParaRPr lang="ru-RU" b="1" i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 Rounded MT Bold" panose="020F0704030504030204" pitchFamily="34" charset="0"/>
              </a:rPr>
              <a:t>                       </a:t>
            </a:r>
            <a:r>
              <a:rPr lang="en-US" b="1" i="1" dirty="0" smtClean="0">
                <a:latin typeface="Arial Rounded MT Bold" panose="020F0704030504030204" pitchFamily="34" charset="0"/>
              </a:rPr>
              <a:t>sin x – </a:t>
            </a:r>
            <a:r>
              <a:rPr lang="en-US" b="1" i="1" dirty="0" err="1" smtClean="0">
                <a:latin typeface="Arial Rounded MT Bold" panose="020F0704030504030204" pitchFamily="34" charset="0"/>
              </a:rPr>
              <a:t>cos</a:t>
            </a:r>
            <a:r>
              <a:rPr lang="en-US" b="1" i="1" dirty="0" smtClean="0">
                <a:latin typeface="Arial Rounded MT Bold" panose="020F0704030504030204" pitchFamily="34" charset="0"/>
              </a:rPr>
              <a:t> x = 1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3870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827509"/>
            <a:ext cx="8609012" cy="1262063"/>
          </a:xfrm>
          <a:ln/>
        </p:spPr>
        <p:txBody>
          <a:bodyPr tIns="38808">
            <a:no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 </a:t>
            </a:r>
            <a:r>
              <a:rPr lang="ru-RU" sz="2600" b="1" dirty="0" smtClean="0">
                <a:solidFill>
                  <a:schemeClr val="tx1"/>
                </a:solidFill>
              </a:rPr>
              <a:t>способ</a:t>
            </a:r>
            <a:r>
              <a:rPr lang="en-US" sz="2600" b="1" dirty="0" smtClean="0">
                <a:solidFill>
                  <a:schemeClr val="tx1"/>
                </a:solidFill>
              </a:rPr>
              <a:t/>
            </a:r>
            <a:br>
              <a:rPr lang="en-US" sz="2600" b="1" dirty="0" smtClean="0">
                <a:solidFill>
                  <a:schemeClr val="tx1"/>
                </a:solidFill>
              </a:rPr>
            </a:br>
            <a:r>
              <a:rPr lang="ru-RU" sz="2600" b="1" i="1" dirty="0"/>
              <a:t>Метод разложения на множители, используя формулы  двойного угла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63848" y="2195661"/>
            <a:ext cx="8609012" cy="47625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                            </a:t>
            </a:r>
            <a:r>
              <a:rPr lang="en-US" dirty="0"/>
              <a:t>sin x</a:t>
            </a:r>
            <a:r>
              <a:rPr lang="ru-RU" dirty="0"/>
              <a:t> –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 = 1</a:t>
            </a:r>
          </a:p>
          <a:p>
            <a:pPr marL="0" indent="0">
              <a:buNone/>
            </a:pPr>
            <a:r>
              <a:rPr lang="ru-RU" dirty="0"/>
              <a:t>Применим формулы двойного угла: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/>
              <a:t>sin a</a:t>
            </a:r>
            <a:r>
              <a:rPr lang="ru-RU" dirty="0"/>
              <a:t> = </a:t>
            </a:r>
            <a:r>
              <a:rPr lang="ru-RU" dirty="0" smtClean="0"/>
              <a:t>2</a:t>
            </a:r>
            <a:r>
              <a:rPr lang="en-US" dirty="0" smtClean="0"/>
              <a:t>sin </a:t>
            </a:r>
            <a:r>
              <a:rPr lang="en-US" dirty="0"/>
              <a:t>a</a:t>
            </a:r>
            <a:r>
              <a:rPr lang="ru-RU" dirty="0" smtClean="0"/>
              <a:t>/2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ru-RU" dirty="0"/>
              <a:t>/2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 err="1"/>
              <a:t>cos</a:t>
            </a:r>
            <a:r>
              <a:rPr lang="en-US" dirty="0"/>
              <a:t> a</a:t>
            </a:r>
            <a:r>
              <a:rPr lang="ru-RU" dirty="0"/>
              <a:t>= </a:t>
            </a:r>
            <a:r>
              <a:rPr lang="ru-RU" dirty="0" smtClean="0"/>
              <a:t>2</a:t>
            </a:r>
            <a:r>
              <a:rPr lang="en-US" dirty="0" err="1" smtClean="0"/>
              <a:t>cos</a:t>
            </a:r>
            <a:r>
              <a:rPr lang="ru-RU" dirty="0"/>
              <a:t>² </a:t>
            </a:r>
            <a:r>
              <a:rPr lang="en-US" dirty="0"/>
              <a:t>a</a:t>
            </a:r>
            <a:r>
              <a:rPr lang="ru-RU" dirty="0"/>
              <a:t>/2 – 1</a:t>
            </a:r>
          </a:p>
          <a:p>
            <a:pPr marL="0" indent="0">
              <a:buNone/>
            </a:pPr>
            <a:r>
              <a:rPr lang="ru-RU" dirty="0"/>
              <a:t>Тогда данное уравнение примет вид: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 smtClean="0"/>
              <a:t>2sin x/2cos </a:t>
            </a:r>
            <a:r>
              <a:rPr lang="en-US" dirty="0"/>
              <a:t>x/2 – (</a:t>
            </a:r>
            <a:r>
              <a:rPr lang="en-US" dirty="0" smtClean="0"/>
              <a:t>2cos² </a:t>
            </a:r>
            <a:r>
              <a:rPr lang="en-US" dirty="0"/>
              <a:t>x/2 – 1) = 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2sin x/2cos </a:t>
            </a:r>
            <a:r>
              <a:rPr lang="en-US" dirty="0"/>
              <a:t>x/2 – </a:t>
            </a:r>
            <a:r>
              <a:rPr lang="en-US" dirty="0" smtClean="0"/>
              <a:t>2cos² </a:t>
            </a:r>
            <a:r>
              <a:rPr lang="en-US" dirty="0"/>
              <a:t>x/2 + 1 = 1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2sin x/2cos </a:t>
            </a:r>
            <a:r>
              <a:rPr lang="en-US" dirty="0"/>
              <a:t>x/2 – </a:t>
            </a:r>
            <a:r>
              <a:rPr lang="en-US" dirty="0" smtClean="0"/>
              <a:t>2cos² </a:t>
            </a:r>
            <a:r>
              <a:rPr lang="en-US" dirty="0"/>
              <a:t>x/2 = 0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Разложим на множители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dirty="0" smtClean="0"/>
              <a:t>2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ru-RU" dirty="0" smtClean="0"/>
              <a:t>/2(</a:t>
            </a:r>
            <a:r>
              <a:rPr lang="en-US" dirty="0"/>
              <a:t>sin x</a:t>
            </a:r>
            <a:r>
              <a:rPr lang="ru-RU" dirty="0"/>
              <a:t>/2 – </a:t>
            </a:r>
            <a:r>
              <a:rPr lang="en-US" dirty="0" err="1"/>
              <a:t>cos</a:t>
            </a:r>
            <a:r>
              <a:rPr lang="en-US" dirty="0"/>
              <a:t> x</a:t>
            </a:r>
            <a:r>
              <a:rPr lang="ru-RU" dirty="0"/>
              <a:t>/2) = </a:t>
            </a:r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896" y="1691605"/>
            <a:ext cx="7495134" cy="39414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Произведение нескольких множителей равно 0 тогда и только тогда, когда хотя бы один из множителей равен 0, а другие при этом определены.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 err="1"/>
              <a:t>cos</a:t>
            </a:r>
            <a:r>
              <a:rPr lang="en-US" dirty="0"/>
              <a:t> x/2 = 0              </a:t>
            </a:r>
            <a:r>
              <a:rPr lang="ru-RU" dirty="0"/>
              <a:t>или</a:t>
            </a:r>
            <a:r>
              <a:rPr lang="en-US" dirty="0"/>
              <a:t>       </a:t>
            </a:r>
            <a:r>
              <a:rPr lang="ru-RU" dirty="0" smtClean="0"/>
              <a:t>       </a:t>
            </a:r>
            <a:r>
              <a:rPr lang="en-US" dirty="0" smtClean="0"/>
              <a:t> </a:t>
            </a:r>
            <a:r>
              <a:rPr lang="en-US" dirty="0"/>
              <a:t>sin x/2 – </a:t>
            </a:r>
            <a:r>
              <a:rPr lang="en-US" dirty="0" err="1"/>
              <a:t>cos</a:t>
            </a:r>
            <a:r>
              <a:rPr lang="en-US" dirty="0"/>
              <a:t> x/2 = 0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 smtClean="0"/>
              <a:t>   </a:t>
            </a:r>
            <a:r>
              <a:rPr lang="ru-RU" sz="2600" dirty="0" smtClean="0"/>
              <a:t>Частный </a:t>
            </a:r>
            <a:r>
              <a:rPr lang="ru-RU" sz="2600" dirty="0"/>
              <a:t>случай.     </a:t>
            </a:r>
            <a:r>
              <a:rPr lang="ru-RU" sz="2600" dirty="0" smtClean="0"/>
              <a:t>                           </a:t>
            </a:r>
            <a:r>
              <a:rPr lang="ru-RU" sz="2300" dirty="0" smtClean="0"/>
              <a:t>Имеем однородное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                             уравнение </a:t>
            </a:r>
            <a:r>
              <a:rPr lang="en-US" sz="2300" dirty="0" smtClean="0"/>
              <a:t>I</a:t>
            </a:r>
            <a:r>
              <a:rPr lang="ru-RU" sz="2300" dirty="0" smtClean="0"/>
              <a:t> </a:t>
            </a:r>
            <a:r>
              <a:rPr lang="ru-RU" sz="2300" dirty="0"/>
              <a:t>степени, поделим на </a:t>
            </a:r>
            <a:r>
              <a:rPr lang="en-US" sz="2300" dirty="0" err="1"/>
              <a:t>cos</a:t>
            </a:r>
            <a:r>
              <a:rPr lang="en-US" sz="2300" dirty="0"/>
              <a:t> x</a:t>
            </a:r>
            <a:r>
              <a:rPr lang="ru-RU" sz="2300" dirty="0"/>
              <a:t>/2 ≠ </a:t>
            </a:r>
            <a:r>
              <a:rPr lang="ru-RU" sz="2300" dirty="0" smtClean="0"/>
              <a:t>0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</a:t>
            </a:r>
            <a:r>
              <a:rPr lang="en-US" dirty="0" smtClean="0"/>
              <a:t>x</a:t>
            </a:r>
            <a:r>
              <a:rPr lang="ru-RU" dirty="0"/>
              <a:t>/2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r>
              <a:rPr lang="ru-RU" dirty="0"/>
              <a:t>         </a:t>
            </a:r>
            <a:r>
              <a:rPr lang="ru-RU" dirty="0" smtClean="0"/>
              <a:t>          </a:t>
            </a:r>
            <a:r>
              <a:rPr lang="en-US" dirty="0"/>
              <a:t>tg x</a:t>
            </a:r>
            <a:r>
              <a:rPr lang="ru-RU" dirty="0"/>
              <a:t>/2 – 1 = 0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en-US" dirty="0"/>
              <a:t>x</a:t>
            </a:r>
            <a:r>
              <a:rPr lang="ru-RU" dirty="0"/>
              <a:t>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r>
              <a:rPr lang="ru-RU" dirty="0"/>
              <a:t>           </a:t>
            </a:r>
            <a:r>
              <a:rPr lang="ru-RU" dirty="0" smtClean="0"/>
              <a:t>         </a:t>
            </a:r>
            <a:r>
              <a:rPr lang="en-US" dirty="0" smtClean="0"/>
              <a:t>tg </a:t>
            </a:r>
            <a:r>
              <a:rPr lang="en-US" dirty="0"/>
              <a:t>x</a:t>
            </a:r>
            <a:r>
              <a:rPr lang="ru-RU" dirty="0"/>
              <a:t>/2 = </a:t>
            </a:r>
            <a:r>
              <a:rPr lang="ru-RU" dirty="0" smtClean="0"/>
              <a:t>1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</a:t>
            </a:r>
            <a:r>
              <a:rPr lang="en-US" dirty="0" smtClean="0"/>
              <a:t>x</a:t>
            </a:r>
            <a:r>
              <a:rPr lang="ru-RU" dirty="0"/>
              <a:t>/2 =  </a:t>
            </a:r>
            <a:r>
              <a:rPr lang="en-US" dirty="0"/>
              <a:t>π</a:t>
            </a:r>
            <a:r>
              <a:rPr lang="ru-RU" dirty="0"/>
              <a:t>/4 +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</a:t>
            </a:r>
            <a:r>
              <a:rPr lang="ru-RU" dirty="0" smtClean="0"/>
              <a:t>        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971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Покажем на окружности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</a:t>
            </a:r>
            <a:r>
              <a:rPr lang="en-US" dirty="0" smtClean="0"/>
              <a:t>Z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Ответ:  </a:t>
            </a:r>
            <a:r>
              <a:rPr lang="en-US" dirty="0"/>
              <a:t>x</a:t>
            </a:r>
            <a:r>
              <a:rPr lang="ru-RU" dirty="0"/>
              <a:t>=  </a:t>
            </a:r>
            <a:r>
              <a:rPr lang="en-US" dirty="0"/>
              <a:t>π</a:t>
            </a:r>
            <a:r>
              <a:rPr lang="ru-RU" dirty="0"/>
              <a:t> + </a:t>
            </a:r>
            <a:r>
              <a:rPr lang="ru-RU" dirty="0" smtClean="0"/>
              <a:t>2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en-US" dirty="0"/>
              <a:t>x</a:t>
            </a:r>
            <a:r>
              <a:rPr lang="ru-RU" dirty="0"/>
              <a:t> = </a:t>
            </a:r>
            <a:r>
              <a:rPr lang="en-US" dirty="0"/>
              <a:t>π</a:t>
            </a:r>
            <a:r>
              <a:rPr lang="ru-RU" dirty="0"/>
              <a:t>/2 + </a:t>
            </a:r>
            <a:r>
              <a:rPr lang="ru-RU" dirty="0" smtClean="0"/>
              <a:t>2 </a:t>
            </a:r>
            <a:r>
              <a:rPr lang="en-US" dirty="0" smtClean="0"/>
              <a:t>πn</a:t>
            </a:r>
            <a:r>
              <a:rPr lang="ru-RU" dirty="0"/>
              <a:t>, </a:t>
            </a:r>
            <a:r>
              <a:rPr lang="en-US" dirty="0"/>
              <a:t>n ϵ Z 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6376369" y="4111368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60345" y="4641541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00505" y="4579420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600505" y="4641541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915092" y="4003356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841601" y="4019587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915092" y="4003356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4536256" y="2843733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264448" y="4499918"/>
            <a:ext cx="216024" cy="213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24288" y="3419797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93689" y="4033220"/>
            <a:ext cx="214935" cy="20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98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1062</Words>
  <Application>Microsoft Office PowerPoint</Application>
  <PresentationFormat>Произвольный</PresentationFormat>
  <Paragraphs>209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Gabriola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способ Метод разложения на множители, используя формулы  двойного угла </vt:lpstr>
      <vt:lpstr>Презентация PowerPoint</vt:lpstr>
      <vt:lpstr>Покажем на окружности</vt:lpstr>
      <vt:lpstr>II способ   Переход  к однородному уравнению, применяя основные тригонометрические формулы </vt:lpstr>
      <vt:lpstr>Презентация PowerPoint</vt:lpstr>
      <vt:lpstr>III способ  При применении  универсальной тригонометрической подстановки мы можем любое тригонометрическое уравнение свести к алгебраическому, но при этом необходимо помнить, что может произойти потеря корней. Поэтому необходимо  выполнить проверку.</vt:lpstr>
      <vt:lpstr>Презентация PowerPoint</vt:lpstr>
      <vt:lpstr>IV способ  Переход к простейшему  тригонометрическому уравнению путем применения формул сложения.</vt:lpstr>
      <vt:lpstr>Покажем решение на единичной окружности.        sin(x – π/4) = √2/2 </vt:lpstr>
      <vt:lpstr>  V способ Метод введения вспомогательного угла  намного  ускоряет  процесс решения уравнения  </vt:lpstr>
      <vt:lpstr>Презентация PowerPoint</vt:lpstr>
      <vt:lpstr>Презентация PowerPoint</vt:lpstr>
      <vt:lpstr>Решим самостоятельно Решить каждое уравнение  несколькими способами. (Работа в парах) </vt:lpstr>
      <vt:lpstr>Сверим ответы.</vt:lpstr>
      <vt:lpstr>Дома. Решить два  уравнение (по выбору) всеми способами. 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Сиреневая область заголовка с тремя сине-зелеными элементами на левой границе; серый фон</dc:description>
  <cp:lastModifiedBy>user</cp:lastModifiedBy>
  <cp:revision>26</cp:revision>
  <cp:lastPrinted>1601-01-01T00:00:00Z</cp:lastPrinted>
  <dcterms:created xsi:type="dcterms:W3CDTF">2014-02-21T04:06:48Z</dcterms:created>
  <dcterms:modified xsi:type="dcterms:W3CDTF">2014-02-24T05:41:24Z</dcterms:modified>
</cp:coreProperties>
</file>