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4" r:id="rId1"/>
  </p:sldMasterIdLst>
  <p:sldIdLst>
    <p:sldId id="256" r:id="rId2"/>
    <p:sldId id="281" r:id="rId3"/>
    <p:sldId id="258" r:id="rId4"/>
    <p:sldId id="257" r:id="rId5"/>
    <p:sldId id="259" r:id="rId6"/>
    <p:sldId id="260" r:id="rId7"/>
    <p:sldId id="263" r:id="rId8"/>
    <p:sldId id="267" r:id="rId9"/>
    <p:sldId id="261" r:id="rId10"/>
    <p:sldId id="262" r:id="rId11"/>
    <p:sldId id="264" r:id="rId12"/>
    <p:sldId id="265" r:id="rId13"/>
    <p:sldId id="266" r:id="rId14"/>
    <p:sldId id="268" r:id="rId15"/>
    <p:sldId id="271" r:id="rId16"/>
    <p:sldId id="272" r:id="rId17"/>
    <p:sldId id="273" r:id="rId18"/>
    <p:sldId id="274" r:id="rId19"/>
    <p:sldId id="270" r:id="rId20"/>
    <p:sldId id="275" r:id="rId21"/>
    <p:sldId id="276" r:id="rId22"/>
    <p:sldId id="277" r:id="rId23"/>
    <p:sldId id="278" r:id="rId24"/>
    <p:sldId id="280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96" y="-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4BA4-F81F-4671-A67D-7A93DA0921EB}" type="datetimeFigureOut">
              <a:rPr lang="ru-RU" smtClean="0"/>
              <a:pPr/>
              <a:t>21.02.2014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93D56A79-BFA4-4CA9-A554-D3F2858016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28970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4BA4-F81F-4671-A67D-7A93DA0921EB}" type="datetimeFigureOut">
              <a:rPr lang="ru-RU" smtClean="0"/>
              <a:pPr/>
              <a:t>21.02.2014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3D56A79-BFA4-4CA9-A554-D3F2858016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46304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4BA4-F81F-4671-A67D-7A93DA0921EB}" type="datetimeFigureOut">
              <a:rPr lang="ru-RU" smtClean="0"/>
              <a:pPr/>
              <a:t>21.02.2014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3D56A79-BFA4-4CA9-A554-D3F2858016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1063506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4BA4-F81F-4671-A67D-7A93DA0921EB}" type="datetimeFigureOut">
              <a:rPr lang="ru-RU" smtClean="0"/>
              <a:pPr/>
              <a:t>21.02.2014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3D56A79-BFA4-4CA9-A554-D3F2858016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88747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4BA4-F81F-4671-A67D-7A93DA0921EB}" type="datetimeFigureOut">
              <a:rPr lang="ru-RU" smtClean="0"/>
              <a:pPr/>
              <a:t>21.02.2014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3D56A79-BFA4-4CA9-A554-D3F2858016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1887629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4BA4-F81F-4671-A67D-7A93DA0921EB}" type="datetimeFigureOut">
              <a:rPr lang="ru-RU" smtClean="0"/>
              <a:pPr/>
              <a:t>21.02.2014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3D56A79-BFA4-4CA9-A554-D3F2858016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702309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4BA4-F81F-4671-A67D-7A93DA0921EB}" type="datetimeFigureOut">
              <a:rPr lang="ru-RU" smtClean="0"/>
              <a:pPr/>
              <a:t>21.02.2014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6A79-BFA4-4CA9-A554-D3F2858016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347341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4BA4-F81F-4671-A67D-7A93DA0921EB}" type="datetimeFigureOut">
              <a:rPr lang="ru-RU" smtClean="0"/>
              <a:pPr/>
              <a:t>21.02.2014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6A79-BFA4-4CA9-A554-D3F2858016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45820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4BA4-F81F-4671-A67D-7A93DA0921EB}" type="datetimeFigureOut">
              <a:rPr lang="ru-RU" smtClean="0"/>
              <a:pPr/>
              <a:t>21.02.2014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6A79-BFA4-4CA9-A554-D3F2858016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74904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4BA4-F81F-4671-A67D-7A93DA0921EB}" type="datetimeFigureOut">
              <a:rPr lang="ru-RU" smtClean="0"/>
              <a:pPr/>
              <a:t>21.02.2014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3D56A79-BFA4-4CA9-A554-D3F2858016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06164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4BA4-F81F-4671-A67D-7A93DA0921EB}" type="datetimeFigureOut">
              <a:rPr lang="ru-RU" smtClean="0"/>
              <a:pPr/>
              <a:t>21.02.2014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3D56A79-BFA4-4CA9-A554-D3F2858016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80902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4BA4-F81F-4671-A67D-7A93DA0921EB}" type="datetimeFigureOut">
              <a:rPr lang="ru-RU" smtClean="0"/>
              <a:pPr/>
              <a:t>21.02.2014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3D56A79-BFA4-4CA9-A554-D3F2858016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43129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4BA4-F81F-4671-A67D-7A93DA0921EB}" type="datetimeFigureOut">
              <a:rPr lang="ru-RU" smtClean="0"/>
              <a:pPr/>
              <a:t>21.02.2014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6A79-BFA4-4CA9-A554-D3F2858016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0743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4BA4-F81F-4671-A67D-7A93DA0921EB}" type="datetimeFigureOut">
              <a:rPr lang="ru-RU" smtClean="0"/>
              <a:pPr/>
              <a:t>21.02.2014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6A79-BFA4-4CA9-A554-D3F2858016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70534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4BA4-F81F-4671-A67D-7A93DA0921EB}" type="datetimeFigureOut">
              <a:rPr lang="ru-RU" smtClean="0"/>
              <a:pPr/>
              <a:t>21.02.2014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6A79-BFA4-4CA9-A554-D3F2858016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04821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4BA4-F81F-4671-A67D-7A93DA0921EB}" type="datetimeFigureOut">
              <a:rPr lang="ru-RU" smtClean="0"/>
              <a:pPr/>
              <a:t>21.02.2014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3D56A79-BFA4-4CA9-A554-D3F2858016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1693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F4BA4-F81F-4671-A67D-7A93DA0921EB}" type="datetimeFigureOut">
              <a:rPr lang="ru-RU" smtClean="0"/>
              <a:pPr/>
              <a:t>21.02.2014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3D56A79-BFA4-4CA9-A554-D3F2858016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65240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38" r:id="rId14"/>
    <p:sldLayoutId id="2147483839" r:id="rId15"/>
    <p:sldLayoutId id="214748384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22121" y="792481"/>
            <a:ext cx="9782492" cy="27127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Взаимодействие экологических факторов среды. </a:t>
            </a:r>
            <a:br>
              <a:rPr lang="ru-RU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r>
              <a:rPr lang="ru-RU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Ограничивающий фактор</a:t>
            </a:r>
            <a:br>
              <a:rPr lang="ru-RU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endParaRPr lang="ru-RU" sz="4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722121" y="3505201"/>
            <a:ext cx="9782491" cy="2398461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11 класс</a:t>
            </a:r>
          </a:p>
          <a:p>
            <a:pPr algn="r"/>
            <a:r>
              <a:rPr lang="ru-RU" sz="2800" b="1" dirty="0" smtClean="0">
                <a:solidFill>
                  <a:schemeClr val="tx1"/>
                </a:solidFill>
              </a:rPr>
              <a:t>Учитель биологии Желтова А.В.</a:t>
            </a:r>
          </a:p>
          <a:p>
            <a:pPr algn="r"/>
            <a:r>
              <a:rPr lang="ru-RU" sz="2800" b="1" dirty="0" smtClean="0">
                <a:solidFill>
                  <a:schemeClr val="tx1"/>
                </a:solidFill>
              </a:rPr>
              <a:t>МБОУ </a:t>
            </a:r>
            <a:r>
              <a:rPr lang="ru-RU" sz="2800" b="1" dirty="0" err="1" smtClean="0">
                <a:solidFill>
                  <a:schemeClr val="tx1"/>
                </a:solidFill>
              </a:rPr>
              <a:t>Шатовская</a:t>
            </a:r>
            <a:r>
              <a:rPr lang="ru-RU" sz="2800" b="1" dirty="0" smtClean="0">
                <a:solidFill>
                  <a:schemeClr val="tx1"/>
                </a:solidFill>
              </a:rPr>
              <a:t> СОШ</a:t>
            </a:r>
          </a:p>
          <a:p>
            <a:pPr algn="r"/>
            <a:r>
              <a:rPr lang="ru-RU" sz="2800" b="1" dirty="0" err="1" smtClean="0">
                <a:solidFill>
                  <a:schemeClr val="tx1"/>
                </a:solidFill>
              </a:rPr>
              <a:t>Арзамасский</a:t>
            </a:r>
            <a:r>
              <a:rPr lang="ru-RU" sz="2800" b="1" dirty="0" smtClean="0">
                <a:solidFill>
                  <a:schemeClr val="tx1"/>
                </a:solidFill>
              </a:rPr>
              <a:t> район</a:t>
            </a:r>
          </a:p>
          <a:p>
            <a:pPr algn="r"/>
            <a:r>
              <a:rPr lang="ru-RU" sz="2800" b="1" dirty="0" smtClean="0">
                <a:solidFill>
                  <a:schemeClr val="tx1"/>
                </a:solidFill>
              </a:rPr>
              <a:t>Нижегородская область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264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Широкий диапазон выносливости</a:t>
            </a:r>
            <a:endParaRPr lang="ru-RU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1692322"/>
            <a:ext cx="8915400" cy="42189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Диапазон температур для песцов – 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80</a:t>
            </a:r>
            <a:r>
              <a:rPr lang="en-US" sz="2400" b="1" dirty="0" smtClean="0">
                <a:solidFill>
                  <a:schemeClr val="tx1"/>
                </a:solidFill>
              </a:rPr>
              <a:t> ºC </a:t>
            </a:r>
            <a:r>
              <a:rPr lang="ru-RU" sz="2400" b="1" dirty="0" smtClean="0">
                <a:solidFill>
                  <a:schemeClr val="tx1"/>
                </a:solidFill>
              </a:rPr>
              <a:t>  (</a:t>
            </a:r>
            <a:r>
              <a:rPr lang="ru-RU" sz="2400" b="1" dirty="0" err="1" smtClean="0">
                <a:solidFill>
                  <a:schemeClr val="tx1"/>
                </a:solidFill>
              </a:rPr>
              <a:t>от+</a:t>
            </a:r>
            <a:r>
              <a:rPr lang="ru-RU" sz="2400" b="1" dirty="0" smtClean="0">
                <a:solidFill>
                  <a:schemeClr val="tx1"/>
                </a:solidFill>
              </a:rPr>
              <a:t> 30</a:t>
            </a:r>
            <a:r>
              <a:rPr lang="en-US" sz="2400" b="1" dirty="0" smtClean="0">
                <a:solidFill>
                  <a:schemeClr val="tx1"/>
                </a:solidFill>
              </a:rPr>
              <a:t>ºC</a:t>
            </a:r>
            <a:r>
              <a:rPr lang="ru-RU" sz="2400" b="1" dirty="0" smtClean="0">
                <a:solidFill>
                  <a:schemeClr val="tx1"/>
                </a:solidFill>
              </a:rPr>
              <a:t> до -50</a:t>
            </a:r>
            <a:r>
              <a:rPr lang="en-US" sz="2400" b="1" dirty="0" smtClean="0">
                <a:solidFill>
                  <a:schemeClr val="tx1"/>
                </a:solidFill>
              </a:rPr>
              <a:t>ºC</a:t>
            </a:r>
            <a:r>
              <a:rPr lang="ru-RU" sz="2400" b="1" dirty="0" smtClean="0">
                <a:solidFill>
                  <a:schemeClr val="tx1"/>
                </a:solidFill>
              </a:rPr>
              <a:t>)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3609"/>
          <a:stretch/>
        </p:blipFill>
        <p:spPr>
          <a:xfrm>
            <a:off x="3708707" y="3092074"/>
            <a:ext cx="5885669" cy="37659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4573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900238" y="287338"/>
            <a:ext cx="10291762" cy="63865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chemeClr val="tx1"/>
                </a:solidFill>
              </a:rPr>
              <a:t>Диапазон </a:t>
            </a:r>
            <a:r>
              <a:rPr lang="ru-RU" sz="2400" b="1" dirty="0" smtClean="0">
                <a:solidFill>
                  <a:schemeClr val="tx1"/>
                </a:solidFill>
              </a:rPr>
              <a:t>температур </a:t>
            </a:r>
            <a:r>
              <a:rPr lang="ru-RU" sz="2400" b="1" dirty="0">
                <a:solidFill>
                  <a:schemeClr val="tx1"/>
                </a:solidFill>
              </a:rPr>
              <a:t>лиственницы </a:t>
            </a:r>
            <a:r>
              <a:rPr lang="ru-RU" sz="2400" b="1" dirty="0" err="1" smtClean="0">
                <a:solidFill>
                  <a:schemeClr val="tx1"/>
                </a:solidFill>
              </a:rPr>
              <a:t>даурской</a:t>
            </a:r>
            <a:r>
              <a:rPr lang="ru-RU" sz="2400" b="1" dirty="0" smtClean="0">
                <a:solidFill>
                  <a:schemeClr val="tx1"/>
                </a:solidFill>
              </a:rPr>
              <a:t> – 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100</a:t>
            </a:r>
            <a:r>
              <a:rPr lang="en-US" sz="2400" b="1" dirty="0" smtClean="0">
                <a:solidFill>
                  <a:schemeClr val="tx1"/>
                </a:solidFill>
              </a:rPr>
              <a:t> ºC</a:t>
            </a:r>
            <a:r>
              <a:rPr lang="ru-RU" sz="2400" b="1" dirty="0" smtClean="0">
                <a:solidFill>
                  <a:schemeClr val="tx1"/>
                </a:solidFill>
              </a:rPr>
              <a:t> (от+30</a:t>
            </a:r>
            <a:r>
              <a:rPr lang="en-US" sz="2400" b="1" dirty="0" smtClean="0">
                <a:solidFill>
                  <a:schemeClr val="tx1"/>
                </a:solidFill>
              </a:rPr>
              <a:t> ºC</a:t>
            </a:r>
            <a:r>
              <a:rPr lang="ru-RU" sz="2400" b="1" dirty="0" smtClean="0">
                <a:solidFill>
                  <a:schemeClr val="tx1"/>
                </a:solidFill>
              </a:rPr>
              <a:t> до – 70</a:t>
            </a:r>
            <a:r>
              <a:rPr lang="en-US" sz="2400" b="1" dirty="0" smtClean="0">
                <a:solidFill>
                  <a:schemeClr val="tx1"/>
                </a:solidFill>
              </a:rPr>
              <a:t> ºC</a:t>
            </a:r>
            <a:r>
              <a:rPr lang="ru-RU" sz="2400" b="1" dirty="0" smtClean="0">
                <a:solidFill>
                  <a:schemeClr val="tx1"/>
                </a:solidFill>
              </a:rPr>
              <a:t>)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448" y="956796"/>
            <a:ext cx="2654562" cy="59221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6119" y="1610436"/>
            <a:ext cx="3797561" cy="50634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3083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Диапазон температур тропических растений – 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40</a:t>
            </a:r>
            <a:r>
              <a:rPr lang="en-US" sz="2400" b="1" dirty="0" smtClean="0">
                <a:solidFill>
                  <a:schemeClr val="tx1"/>
                </a:solidFill>
              </a:rPr>
              <a:t> ºC</a:t>
            </a:r>
            <a:r>
              <a:rPr lang="ru-RU" sz="2400" b="1" dirty="0" smtClean="0">
                <a:solidFill>
                  <a:schemeClr val="tx1"/>
                </a:solidFill>
              </a:rPr>
              <a:t> (от +45</a:t>
            </a:r>
            <a:r>
              <a:rPr lang="en-US" sz="2400" b="1" dirty="0" smtClean="0">
                <a:solidFill>
                  <a:schemeClr val="tx1"/>
                </a:solidFill>
              </a:rPr>
              <a:t> ºC</a:t>
            </a:r>
            <a:r>
              <a:rPr lang="ru-RU" sz="2400" b="1" dirty="0" smtClean="0">
                <a:solidFill>
                  <a:schemeClr val="tx1"/>
                </a:solidFill>
              </a:rPr>
              <a:t> до +5</a:t>
            </a:r>
            <a:r>
              <a:rPr lang="en-US" sz="2400" b="1" dirty="0" smtClean="0">
                <a:solidFill>
                  <a:schemeClr val="tx1"/>
                </a:solidFill>
              </a:rPr>
              <a:t> ºC</a:t>
            </a:r>
            <a:r>
              <a:rPr lang="ru-RU" sz="2400" b="1" dirty="0" smtClean="0">
                <a:solidFill>
                  <a:schemeClr val="tx1"/>
                </a:solidFill>
              </a:rPr>
              <a:t>)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0997" y="1760561"/>
            <a:ext cx="6692134" cy="50191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9852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Отношение живых организмов к абиотическим факторам среды</a:t>
            </a:r>
            <a:endParaRPr lang="ru-RU" sz="4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9003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5247515" y="1976722"/>
            <a:ext cx="2959408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Отношение к температуре</a:t>
            </a:r>
            <a:endParaRPr lang="ru-RU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84495" y="2200105"/>
            <a:ext cx="8915400" cy="3777622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Виды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063240" y="4239300"/>
            <a:ext cx="2656401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</a:rPr>
              <a:t>Теплолюбивые</a:t>
            </a:r>
            <a:endParaRPr lang="ru-RU" sz="20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699306" y="4239300"/>
            <a:ext cx="26280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</a:rPr>
              <a:t>Холодолюбивые</a:t>
            </a:r>
            <a:endParaRPr lang="ru-RU" sz="20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945" y="2795974"/>
            <a:ext cx="1304657" cy="130465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1529" y="2781676"/>
            <a:ext cx="1304657" cy="130465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02480"/>
            <a:ext cx="3007360" cy="225552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/>
          <a:srcRect b="9793"/>
          <a:stretch/>
        </p:blipFill>
        <p:spPr>
          <a:xfrm>
            <a:off x="9027131" y="1319832"/>
            <a:ext cx="3164869" cy="19333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832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5247515" y="1976722"/>
            <a:ext cx="2959408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Отношение к влажности</a:t>
            </a:r>
            <a:endParaRPr lang="ru-RU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84495" y="2200105"/>
            <a:ext cx="8915400" cy="3777622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Виды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063240" y="4239300"/>
            <a:ext cx="2656401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</a:rPr>
              <a:t>Влаголюбивые</a:t>
            </a:r>
            <a:endParaRPr lang="ru-RU" sz="20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699306" y="4239300"/>
            <a:ext cx="26280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</a:rPr>
              <a:t>Сухолюбивые</a:t>
            </a:r>
            <a:endParaRPr lang="ru-RU" sz="20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945" y="2795974"/>
            <a:ext cx="1304657" cy="130465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1529" y="2781676"/>
            <a:ext cx="1304657" cy="13046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03191"/>
            <a:ext cx="2941320" cy="24888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2982" y="1524217"/>
            <a:ext cx="3119938" cy="21059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7355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5247515" y="1976722"/>
            <a:ext cx="2959408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Отношение к солености</a:t>
            </a:r>
            <a:endParaRPr lang="ru-RU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84495" y="2200105"/>
            <a:ext cx="8915400" cy="3777622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Виды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063240" y="4239300"/>
            <a:ext cx="27432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</a:rPr>
              <a:t>Приспособленные к высокой солености</a:t>
            </a:r>
            <a:endParaRPr lang="ru-RU" sz="20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699306" y="4239300"/>
            <a:ext cx="2785814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</a:rPr>
              <a:t>Приспособленные к высокой солености</a:t>
            </a:r>
            <a:endParaRPr lang="ru-RU" sz="20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945" y="2795974"/>
            <a:ext cx="1304657" cy="130465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1529" y="2781676"/>
            <a:ext cx="1304657" cy="13046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708118"/>
            <a:ext cx="3383280" cy="21498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3100" y="1515601"/>
            <a:ext cx="2659311" cy="24285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2551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5247515" y="1976722"/>
            <a:ext cx="2959408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Отношение к содержанию кислорода</a:t>
            </a:r>
            <a:endParaRPr lang="ru-RU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84495" y="2200105"/>
            <a:ext cx="8915400" cy="3777622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Виды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063240" y="4239300"/>
            <a:ext cx="2743200" cy="12013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</a:rPr>
              <a:t>Приспособленные к узким пределам колебаний кислорода</a:t>
            </a:r>
            <a:endParaRPr lang="ru-RU" sz="20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699306" y="4239300"/>
            <a:ext cx="2953454" cy="12013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</a:rPr>
              <a:t>Приспособленные к широким пределам колебаний кислорода</a:t>
            </a:r>
            <a:endParaRPr lang="ru-RU" sz="20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945" y="2795974"/>
            <a:ext cx="1304657" cy="130465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1529" y="2781676"/>
            <a:ext cx="1304657" cy="13046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2" y="1509576"/>
            <a:ext cx="3640551" cy="24346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t="21947"/>
          <a:stretch/>
        </p:blipFill>
        <p:spPr>
          <a:xfrm>
            <a:off x="9002173" y="1777298"/>
            <a:ext cx="3189827" cy="18531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3954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sz="half" idx="1"/>
          </p:nvPr>
        </p:nvSpPr>
        <p:spPr>
          <a:xfrm>
            <a:off x="807720" y="2133600"/>
            <a:ext cx="3733800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i="1" dirty="0" smtClean="0">
                <a:solidFill>
                  <a:schemeClr val="tx1"/>
                </a:solidFill>
              </a:rPr>
              <a:t>На разных этапах онтогенеза один и тот же организм проявляет неодинаковую выносливость к тому или иному фактору среды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6172200" y="0"/>
            <a:ext cx="6019800" cy="685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Отношение к температуре бабочки вида </a:t>
            </a:r>
          </a:p>
          <a:p>
            <a:pPr marL="0" indent="0" algn="ctr">
              <a:buNone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Мельничная огневка</a:t>
            </a:r>
          </a:p>
          <a:p>
            <a:pPr marL="0" indent="0">
              <a:buNone/>
            </a:pPr>
            <a:endParaRPr lang="ru-RU" sz="28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800" b="1" dirty="0" smtClean="0">
                <a:solidFill>
                  <a:schemeClr val="tx1"/>
                </a:solidFill>
              </a:rPr>
              <a:t>Критическая температура для гусениц: </a:t>
            </a:r>
            <a:r>
              <a:rPr lang="ru-RU" sz="2800" b="1" dirty="0">
                <a:solidFill>
                  <a:schemeClr val="tx1"/>
                </a:solidFill>
              </a:rPr>
              <a:t>–</a:t>
            </a:r>
            <a:r>
              <a:rPr lang="ru-RU" sz="2800" b="1" dirty="0" smtClean="0">
                <a:solidFill>
                  <a:schemeClr val="tx1"/>
                </a:solidFill>
              </a:rPr>
              <a:t> 7</a:t>
            </a:r>
            <a:r>
              <a:rPr lang="en-US" sz="2800" b="1" dirty="0" smtClean="0">
                <a:solidFill>
                  <a:schemeClr val="tx1"/>
                </a:solidFill>
              </a:rPr>
              <a:t> ºC</a:t>
            </a:r>
            <a:endParaRPr lang="ru-RU" sz="2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800" b="1" dirty="0" smtClean="0">
                <a:solidFill>
                  <a:schemeClr val="tx1"/>
                </a:solidFill>
              </a:rPr>
              <a:t>Критическая температура для взрослых форм: </a:t>
            </a:r>
            <a:r>
              <a:rPr lang="ru-RU" sz="2800" b="1" dirty="0">
                <a:solidFill>
                  <a:schemeClr val="tx1"/>
                </a:solidFill>
              </a:rPr>
              <a:t>– </a:t>
            </a:r>
            <a:r>
              <a:rPr lang="ru-RU" sz="2800" b="1" dirty="0" smtClean="0">
                <a:solidFill>
                  <a:schemeClr val="tx1"/>
                </a:solidFill>
              </a:rPr>
              <a:t>22</a:t>
            </a:r>
            <a:r>
              <a:rPr lang="en-US" sz="2800" b="1" dirty="0" smtClean="0">
                <a:solidFill>
                  <a:schemeClr val="tx1"/>
                </a:solidFill>
              </a:rPr>
              <a:t> ºC</a:t>
            </a:r>
            <a:endParaRPr lang="ru-RU" sz="2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800" b="1" dirty="0" smtClean="0">
                <a:solidFill>
                  <a:schemeClr val="tx1"/>
                </a:solidFill>
              </a:rPr>
              <a:t>Критическая температура для яиц: </a:t>
            </a:r>
            <a:r>
              <a:rPr lang="ru-RU" sz="2800" b="1" dirty="0">
                <a:solidFill>
                  <a:schemeClr val="tx1"/>
                </a:solidFill>
              </a:rPr>
              <a:t>– </a:t>
            </a:r>
            <a:r>
              <a:rPr lang="ru-RU" sz="2800" b="1" dirty="0" smtClean="0">
                <a:solidFill>
                  <a:schemeClr val="tx1"/>
                </a:solidFill>
              </a:rPr>
              <a:t>27</a:t>
            </a:r>
            <a:r>
              <a:rPr lang="en-US" sz="2800" b="1" dirty="0" smtClean="0">
                <a:solidFill>
                  <a:schemeClr val="tx1"/>
                </a:solidFill>
              </a:rPr>
              <a:t> ºC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605" y="0"/>
            <a:ext cx="3683702" cy="1905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4253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Взаимосвязано ли действие факторов на организм?</a:t>
            </a:r>
            <a:endParaRPr lang="ru-RU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92925" y="2194560"/>
            <a:ext cx="8915400" cy="3777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Изменение одного фактора среды (отклонение от оптимума)  снижает пределы выносливости к другим факторам среды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674812" y="4206840"/>
            <a:ext cx="3672000" cy="2520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spcBef>
                <a:spcPts val="1000"/>
              </a:spcBef>
              <a:buClr>
                <a:srgbClr val="A53010"/>
              </a:buClr>
            </a:pPr>
            <a:r>
              <a:rPr lang="ru-RU" sz="2400" b="1" dirty="0">
                <a:solidFill>
                  <a:prstClr val="black"/>
                </a:solidFill>
              </a:rPr>
              <a:t>Снижение азота в почве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001000" y="4206840"/>
            <a:ext cx="3672840" cy="2520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spcBef>
                <a:spcPts val="1000"/>
              </a:spcBef>
              <a:buClr>
                <a:srgbClr val="A53010"/>
              </a:buClr>
            </a:pPr>
            <a:r>
              <a:rPr lang="ru-RU" sz="2400" b="1" dirty="0">
                <a:solidFill>
                  <a:prstClr val="black"/>
                </a:solidFill>
              </a:rPr>
              <a:t>Снижение засухоустойчивости злаков</a:t>
            </a:r>
          </a:p>
        </p:txBody>
      </p:sp>
      <p:sp>
        <p:nvSpPr>
          <p:cNvPr id="6" name="Стрелка вправо 5"/>
          <p:cNvSpPr/>
          <p:nvPr/>
        </p:nvSpPr>
        <p:spPr>
          <a:xfrm>
            <a:off x="5827906" y="5196840"/>
            <a:ext cx="1692000" cy="540000"/>
          </a:xfrm>
          <a:prstGeom prst="righ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2308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Цель урока</a:t>
            </a:r>
            <a:endParaRPr lang="ru-RU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3600" b="1" dirty="0" smtClean="0"/>
              <a:t>раскрыть </a:t>
            </a:r>
            <a:r>
              <a:rPr lang="ru-RU" sz="3600" b="1" dirty="0" smtClean="0"/>
              <a:t>особенности взаимодействия факторов среды, сформировать понятие об ограничивающем </a:t>
            </a:r>
            <a:r>
              <a:rPr lang="ru-RU" sz="3600" b="1" dirty="0" smtClean="0"/>
              <a:t>факторе</a:t>
            </a:r>
            <a:endParaRPr lang="ru-RU" sz="3600" b="1" dirty="0" smtClean="0"/>
          </a:p>
        </p:txBody>
      </p:sp>
    </p:spTree>
    <p:extLst>
      <p:ext uri="{BB962C8B-B14F-4D97-AF65-F5344CB8AC3E}">
        <p14:creationId xmlns="" xmlns:p14="http://schemas.microsoft.com/office/powerpoint/2010/main" val="19723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Ограничивающий фактор</a:t>
            </a:r>
            <a:endParaRPr lang="ru-RU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93520" y="2133600"/>
            <a:ext cx="3886200" cy="446532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400" b="1" i="1" dirty="0" smtClean="0">
                <a:solidFill>
                  <a:schemeClr val="tx1"/>
                </a:solidFill>
              </a:rPr>
              <a:t>Фактор, отклоняющийся от оптимального значения в сторону недостатка или избытка</a:t>
            </a:r>
          </a:p>
          <a:p>
            <a:pPr marL="0" indent="0" algn="ctr">
              <a:buNone/>
            </a:pPr>
            <a:endParaRPr lang="ru-RU" sz="2400" b="1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sz="24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Ограничивающий фактор делает невозможным процветание вида!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Ю. Либих (1840 г.)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3940" y="2636520"/>
            <a:ext cx="3727477" cy="42214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2904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Температурный порог развития</a:t>
            </a:r>
            <a:endParaRPr lang="ru-RU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20240" y="1584960"/>
            <a:ext cx="9584372" cy="43262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Минимальные и максимальные значения температуры, выход за пределы которых тормозит развитие организма</a:t>
            </a:r>
            <a:r>
              <a:rPr lang="ru-RU" sz="2400" b="1" dirty="0" smtClean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endParaRPr lang="ru-RU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Пример: для развития икры форели температурный порог развития </a:t>
            </a:r>
            <a:r>
              <a:rPr lang="ru-RU" sz="2400" b="1" dirty="0">
                <a:solidFill>
                  <a:schemeClr val="tx1"/>
                </a:solidFill>
              </a:rPr>
              <a:t>–</a:t>
            </a:r>
            <a:r>
              <a:rPr lang="ru-RU" sz="2400" b="1" dirty="0" smtClean="0">
                <a:solidFill>
                  <a:schemeClr val="tx1"/>
                </a:solidFill>
              </a:rPr>
              <a:t> 0</a:t>
            </a:r>
            <a:r>
              <a:rPr lang="en-US" sz="2400" b="1" dirty="0" smtClean="0">
                <a:solidFill>
                  <a:schemeClr val="tx1"/>
                </a:solidFill>
              </a:rPr>
              <a:t> ºC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090" y="3913858"/>
            <a:ext cx="6336030" cy="29441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3325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Зависимость развития икры форели от температуры</a:t>
            </a:r>
            <a:endParaRPr lang="ru-RU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="" xmlns:p14="http://schemas.microsoft.com/office/powerpoint/2010/main" val="603776350"/>
              </p:ext>
            </p:extLst>
          </p:nvPr>
        </p:nvGraphicFramePr>
        <p:xfrm>
          <a:off x="106679" y="2133600"/>
          <a:ext cx="5745482" cy="472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2741"/>
                <a:gridCol w="2872741"/>
              </a:tblGrid>
              <a:tr h="1181100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Температура воды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Сроки развития</a:t>
                      </a:r>
                      <a:endParaRPr lang="ru-RU" sz="2400" b="1" dirty="0"/>
                    </a:p>
                  </a:txBody>
                  <a:tcPr/>
                </a:tc>
              </a:tr>
              <a:tr h="1181100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+2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ºC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205 дней</a:t>
                      </a:r>
                      <a:endParaRPr lang="ru-RU" sz="2400" b="1" dirty="0"/>
                    </a:p>
                  </a:txBody>
                  <a:tcPr/>
                </a:tc>
              </a:tr>
              <a:tr h="1181100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+5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ºC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82 дня</a:t>
                      </a:r>
                      <a:endParaRPr lang="ru-RU" sz="2400" b="1" dirty="0"/>
                    </a:p>
                  </a:txBody>
                  <a:tcPr/>
                </a:tc>
              </a:tr>
              <a:tr h="1181100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+10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ºC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41 день</a:t>
                      </a:r>
                      <a:endParaRPr lang="ru-RU" sz="2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6202680" y="2126222"/>
            <a:ext cx="5989319" cy="377762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Сумма эффективных температур </a:t>
            </a:r>
            <a:r>
              <a:rPr lang="ru-RU" sz="2400" b="1" dirty="0" smtClean="0">
                <a:solidFill>
                  <a:schemeClr val="tx1"/>
                </a:solidFill>
              </a:rPr>
              <a:t>= температура среды х число дней развития</a:t>
            </a:r>
          </a:p>
          <a:p>
            <a:pPr marL="0" indent="0" algn="ctr">
              <a:buNone/>
            </a:pPr>
            <a:endParaRPr lang="ru-RU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Чему равна сумма эффективных температур для развития икры форели?</a:t>
            </a:r>
          </a:p>
          <a:p>
            <a:pPr marL="0" indent="0">
              <a:buNone/>
            </a:pPr>
            <a:endParaRPr lang="ru-RU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Ответ: 410</a:t>
            </a:r>
            <a:r>
              <a:rPr lang="en-US" sz="2400" b="1" dirty="0" smtClean="0">
                <a:solidFill>
                  <a:schemeClr val="tx1"/>
                </a:solidFill>
              </a:rPr>
              <a:t> ºC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477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Сумма эффективных температур</a:t>
            </a:r>
            <a:endParaRPr lang="ru-RU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="" xmlns:p14="http://schemas.microsoft.com/office/powerpoint/2010/main" val="1529233475"/>
              </p:ext>
            </p:extLst>
          </p:nvPr>
        </p:nvGraphicFramePr>
        <p:xfrm>
          <a:off x="2089150" y="1660525"/>
          <a:ext cx="9935210" cy="4153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7605"/>
                <a:gridCol w="4967605"/>
              </a:tblGrid>
              <a:tr h="837051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Растение 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Сумма эффективных температур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867335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Мать и мачеха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77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ºC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12288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Кислица 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453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ºC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12288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Земляника 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500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ºC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12288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Ячмень 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1600-1900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ºC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12288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Рис, хлопчатник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smtClean="0">
                          <a:solidFill>
                            <a:schemeClr val="tx1"/>
                          </a:solidFill>
                        </a:rPr>
                        <a:t>2000-4000</a:t>
                      </a:r>
                      <a:r>
                        <a:rPr lang="en-US" sz="2400" b="1" smtClean="0">
                          <a:solidFill>
                            <a:schemeClr val="tx1"/>
                          </a:solidFill>
                        </a:rPr>
                        <a:t>ºC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872" y="5897880"/>
            <a:ext cx="8858256" cy="6553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871" y="6248401"/>
            <a:ext cx="9263675" cy="7391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8832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Ограничивающий фактор на практике</a:t>
            </a:r>
            <a:endParaRPr lang="ru-RU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92925" y="2194560"/>
            <a:ext cx="8915400" cy="3777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Понятие ограничивающего фактора имеет большое значение для практики сельского хозяйства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674812" y="4206840"/>
            <a:ext cx="3672000" cy="2520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spcBef>
                <a:spcPts val="1000"/>
              </a:spcBef>
              <a:buClr>
                <a:srgbClr val="A53010"/>
              </a:buClr>
            </a:pPr>
            <a:r>
              <a:rPr lang="ru-RU" sz="2400" b="1" dirty="0" smtClean="0">
                <a:solidFill>
                  <a:prstClr val="black"/>
                </a:solidFill>
              </a:rPr>
              <a:t>Кислотность почв – ограничивающий фактор для пшеницы (снижает урожай)</a:t>
            </a:r>
            <a:endParaRPr lang="ru-RU" sz="2400" b="1" dirty="0">
              <a:solidFill>
                <a:prstClr val="black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001000" y="4206840"/>
            <a:ext cx="3672840" cy="2520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spcBef>
                <a:spcPts val="1000"/>
              </a:spcBef>
              <a:buClr>
                <a:srgbClr val="A53010"/>
              </a:buClr>
            </a:pPr>
            <a:r>
              <a:rPr lang="ru-RU" sz="2400" b="1" dirty="0" smtClean="0">
                <a:solidFill>
                  <a:prstClr val="black"/>
                </a:solidFill>
              </a:rPr>
              <a:t>В почву необходимо внесение извести: пшеница лучше развивается</a:t>
            </a:r>
            <a:endParaRPr lang="ru-RU" sz="2400" b="1" dirty="0">
              <a:solidFill>
                <a:prstClr val="black"/>
              </a:solidFill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5827906" y="5196840"/>
            <a:ext cx="1692000" cy="540000"/>
          </a:xfrm>
          <a:prstGeom prst="righ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3118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0" y="472815"/>
            <a:ext cx="12192000" cy="58765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Какие факторы среды действуют на живой организм?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16"/>
            <a:ext cx="12344400" cy="68366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9770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16"/>
            <a:ext cx="12344400" cy="6836684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0" y="0"/>
            <a:ext cx="3111689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sz="2400" b="1" dirty="0" smtClean="0">
                <a:solidFill>
                  <a:srgbClr val="C00000"/>
                </a:solidFill>
              </a:rPr>
              <a:t>Влажность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0" y="4666691"/>
            <a:ext cx="3111689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sz="2400" b="1" dirty="0" smtClean="0">
                <a:solidFill>
                  <a:srgbClr val="C00000"/>
                </a:solidFill>
              </a:rPr>
              <a:t>Загрязняющие вещества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931509" y="5922284"/>
            <a:ext cx="3111689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sz="2400" b="1" dirty="0" smtClean="0">
                <a:solidFill>
                  <a:srgbClr val="C00000"/>
                </a:solidFill>
              </a:rPr>
              <a:t>Другие организмы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557776" y="5915070"/>
            <a:ext cx="3111689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sz="2400" b="1" dirty="0" smtClean="0">
                <a:solidFill>
                  <a:srgbClr val="C00000"/>
                </a:solidFill>
              </a:rPr>
              <a:t>Давление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189689" y="1685513"/>
            <a:ext cx="3111689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sz="2400" b="1" dirty="0" smtClean="0">
                <a:solidFill>
                  <a:srgbClr val="C00000"/>
                </a:solidFill>
              </a:rPr>
              <a:t>Температура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686566" y="0"/>
            <a:ext cx="3111689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sz="2400" b="1" dirty="0" smtClean="0">
                <a:solidFill>
                  <a:srgbClr val="C00000"/>
                </a:solidFill>
              </a:rPr>
              <a:t>Свет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487353" y="2656342"/>
            <a:ext cx="3111689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defTabSz="45720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sz="2400" b="1" dirty="0" smtClean="0">
                <a:solidFill>
                  <a:srgbClr val="C00000"/>
                </a:solidFill>
              </a:rPr>
              <a:t>Живой </a:t>
            </a:r>
          </a:p>
          <a:p>
            <a:pPr lvl="0" algn="r" defTabSz="45720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sz="2400" b="1" dirty="0" smtClean="0">
                <a:solidFill>
                  <a:srgbClr val="C00000"/>
                </a:solidFill>
              </a:rPr>
              <a:t>организм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3346" y="2656342"/>
            <a:ext cx="1224554" cy="916666"/>
          </a:xfrm>
          <a:prstGeom prst="rect">
            <a:avLst/>
          </a:prstGeom>
        </p:spPr>
      </p:pic>
      <p:sp>
        <p:nvSpPr>
          <p:cNvPr id="15" name="Стрелка вниз 14"/>
          <p:cNvSpPr/>
          <p:nvPr/>
        </p:nvSpPr>
        <p:spPr>
          <a:xfrm>
            <a:off x="6944911" y="1064524"/>
            <a:ext cx="484632" cy="14466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 rot="-7260000">
            <a:off x="3337109" y="3268016"/>
            <a:ext cx="484632" cy="14466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 rot="-2700000">
            <a:off x="3275107" y="1248348"/>
            <a:ext cx="484632" cy="14466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10800000">
            <a:off x="4659981" y="4134428"/>
            <a:ext cx="484632" cy="14466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 rot="4380000">
            <a:off x="8210206" y="2092655"/>
            <a:ext cx="484632" cy="14466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 rot="8700000">
            <a:off x="7990120" y="4255403"/>
            <a:ext cx="484632" cy="14466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0" y="0"/>
            <a:ext cx="12301378" cy="68579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Все ли факторы среды имеют благоприятное значение?</a:t>
            </a:r>
          </a:p>
        </p:txBody>
      </p:sp>
    </p:spTree>
    <p:extLst>
      <p:ext uri="{BB962C8B-B14F-4D97-AF65-F5344CB8AC3E}">
        <p14:creationId xmlns="" xmlns:p14="http://schemas.microsoft.com/office/powerpoint/2010/main" val="113433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177421"/>
            <a:ext cx="11264457" cy="1752979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Толерантность</a:t>
            </a:r>
            <a:r>
              <a:rPr lang="ru-RU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- выносливость вида по отношению к колебаниям какого-либо экологического </a:t>
            </a:r>
            <a:r>
              <a:rPr lang="ru-RU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фактора</a:t>
            </a:r>
            <a:endParaRPr lang="ru-RU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80" y="3284223"/>
            <a:ext cx="5486400" cy="14763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9441" y="2826028"/>
            <a:ext cx="6209097" cy="38691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0236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7826200" y="2930258"/>
            <a:ext cx="3002279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sz="3200" b="1" dirty="0" smtClean="0">
                <a:solidFill>
                  <a:srgbClr val="C00000"/>
                </a:solidFill>
              </a:rPr>
              <a:t>Узкий </a:t>
            </a:r>
            <a:r>
              <a:rPr lang="ru-RU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818866"/>
            <a:ext cx="10018713" cy="805218"/>
          </a:xfrm>
        </p:spPr>
        <p:txBody>
          <a:bodyPr/>
          <a:lstStyle/>
          <a:p>
            <a:pPr algn="ctr"/>
            <a:r>
              <a:rPr lang="ru-RU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Диапазон выносливости организмов</a:t>
            </a:r>
            <a:endParaRPr lang="ru-RU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4" name="Объект 1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48589" y="2930258"/>
            <a:ext cx="3346994" cy="951058"/>
          </a:xfrm>
          <a:prstGeom prst="rect">
            <a:avLst/>
          </a:prstGeom>
        </p:spPr>
      </p:pic>
      <p:sp>
        <p:nvSpPr>
          <p:cNvPr id="4" name="Стрелка вниз 3"/>
          <p:cNvSpPr/>
          <p:nvPr/>
        </p:nvSpPr>
        <p:spPr>
          <a:xfrm rot="2700000">
            <a:off x="2280995" y="1314427"/>
            <a:ext cx="484632" cy="1692322"/>
          </a:xfrm>
          <a:prstGeom prst="down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 rot="-2700000">
            <a:off x="8262017" y="1314428"/>
            <a:ext cx="484632" cy="1692322"/>
          </a:xfrm>
          <a:prstGeom prst="down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30672" y="2930258"/>
            <a:ext cx="3002279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sz="3200" b="1" dirty="0">
                <a:solidFill>
                  <a:srgbClr val="C00000"/>
                </a:solidFill>
              </a:rPr>
              <a:t>Широкий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77333" y="4160520"/>
            <a:ext cx="3055618" cy="264351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45720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sz="2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Организмы выдерживают </a:t>
            </a:r>
            <a:r>
              <a:rPr lang="ru-RU" sz="2400" b="1" dirty="0">
                <a:solidFill>
                  <a:srgbClr val="C00000"/>
                </a:solidFill>
              </a:rPr>
              <a:t>значительные</a:t>
            </a:r>
            <a:r>
              <a:rPr lang="ru-RU" sz="2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 отклонения от оптимальной величины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827344" y="4153524"/>
            <a:ext cx="3001135" cy="265051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45720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sz="2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Организмы выдерживают </a:t>
            </a:r>
            <a:r>
              <a:rPr lang="ru-RU" sz="2400" b="1" dirty="0" smtClean="0">
                <a:solidFill>
                  <a:srgbClr val="C00000"/>
                </a:solidFill>
              </a:rPr>
              <a:t>небольшие</a:t>
            </a:r>
            <a:r>
              <a:rPr lang="ru-RU" sz="24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отклонения </a:t>
            </a:r>
            <a:r>
              <a:rPr lang="ru-RU" sz="2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от оптимальной величины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9754" y="3235642"/>
            <a:ext cx="3238500" cy="24288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672" y="2930258"/>
            <a:ext cx="3078747" cy="9510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5762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Стенобионты </a:t>
            </a:r>
            <a:endParaRPr lang="ru-RU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913774" y="1856096"/>
            <a:ext cx="5106026" cy="500190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ru-RU" sz="2400" b="1" dirty="0" smtClean="0">
                <a:solidFill>
                  <a:srgbClr val="C00000"/>
                </a:solidFill>
              </a:rPr>
              <a:t>Стенофаги</a:t>
            </a:r>
            <a:r>
              <a:rPr lang="ru-RU" sz="2400" b="1" dirty="0" smtClean="0">
                <a:solidFill>
                  <a:schemeClr val="tx1"/>
                </a:solidFill>
              </a:rPr>
              <a:t> – организмы, имеющие узкий спектр пищевых объектов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sz="2600" b="1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ru-RU" sz="2600" b="1" dirty="0" smtClean="0">
                <a:solidFill>
                  <a:schemeClr val="tx1"/>
                </a:solidFill>
              </a:rPr>
              <a:t>Коала</a:t>
            </a:r>
          </a:p>
          <a:p>
            <a:pPr marL="0" indent="0" algn="ctr">
              <a:buNone/>
            </a:pPr>
            <a:r>
              <a:rPr lang="ru-RU" sz="2600" b="1" dirty="0" smtClean="0">
                <a:solidFill>
                  <a:schemeClr val="tx1"/>
                </a:solidFill>
              </a:rPr>
              <a:t>Питается исключительно листьями эвкалипта</a:t>
            </a:r>
            <a:endParaRPr lang="ru-RU" sz="2600" b="1" dirty="0">
              <a:solidFill>
                <a:schemeClr val="tx1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6616750" y="1856096"/>
            <a:ext cx="5575249" cy="500190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ru-RU" sz="2600" b="1" dirty="0" err="1" smtClean="0">
                <a:solidFill>
                  <a:srgbClr val="C00000"/>
                </a:solidFill>
              </a:rPr>
              <a:t>Стенотопы</a:t>
            </a:r>
            <a:r>
              <a:rPr lang="ru-RU" sz="2600" b="1" dirty="0" smtClean="0">
                <a:solidFill>
                  <a:schemeClr val="tx1"/>
                </a:solidFill>
              </a:rPr>
              <a:t> </a:t>
            </a:r>
            <a:r>
              <a:rPr lang="ru-RU" sz="2800" b="1" dirty="0">
                <a:solidFill>
                  <a:schemeClr val="tx1"/>
                </a:solidFill>
              </a:rPr>
              <a:t>–</a:t>
            </a:r>
            <a:r>
              <a:rPr lang="ru-RU" sz="2600" b="1" dirty="0" smtClean="0">
                <a:solidFill>
                  <a:schemeClr val="tx1"/>
                </a:solidFill>
              </a:rPr>
              <a:t> животные </a:t>
            </a:r>
            <a:r>
              <a:rPr lang="ru-RU" sz="2600" b="1" dirty="0">
                <a:solidFill>
                  <a:schemeClr val="tx1"/>
                </a:solidFill>
              </a:rPr>
              <a:t>и растения, приуроченные к узкому кругу </a:t>
            </a:r>
            <a:r>
              <a:rPr lang="ru-RU" sz="2600" b="1" dirty="0" smtClean="0">
                <a:solidFill>
                  <a:schemeClr val="tx1"/>
                </a:solidFill>
              </a:rPr>
              <a:t>местообитаний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marL="0" indent="0" algn="ctr">
              <a:buNone/>
            </a:pPr>
            <a:r>
              <a:rPr lang="ru-RU" sz="2600" b="1" dirty="0" smtClean="0">
                <a:solidFill>
                  <a:schemeClr val="tx1"/>
                </a:solidFill>
              </a:rPr>
              <a:t>Росянка  </a:t>
            </a:r>
          </a:p>
          <a:p>
            <a:pPr marL="0" indent="0" algn="ctr">
              <a:buNone/>
            </a:pPr>
            <a:r>
              <a:rPr lang="ru-RU" sz="2600" b="1" dirty="0">
                <a:solidFill>
                  <a:schemeClr val="tx1"/>
                </a:solidFill>
              </a:rPr>
              <a:t>О</a:t>
            </a:r>
            <a:r>
              <a:rPr lang="ru-RU" sz="2600" b="1" dirty="0" smtClean="0">
                <a:solidFill>
                  <a:schemeClr val="tx1"/>
                </a:solidFill>
              </a:rPr>
              <a:t>битатель сфагновых болот</a:t>
            </a:r>
            <a:endParaRPr lang="ru-RU" sz="2600" b="1" dirty="0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839" y="2918631"/>
            <a:ext cx="3866492" cy="25261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309" y="3051076"/>
            <a:ext cx="3482592" cy="26119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7518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Эврибионты </a:t>
            </a:r>
            <a:endParaRPr lang="ru-RU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50879" y="1624084"/>
            <a:ext cx="4626592" cy="5233916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ru-RU" sz="2400" b="1" dirty="0" smtClean="0">
                <a:solidFill>
                  <a:srgbClr val="C00000"/>
                </a:solidFill>
              </a:rPr>
              <a:t>Эврифаги</a:t>
            </a:r>
            <a:r>
              <a:rPr lang="ru-RU" sz="2400" b="1" dirty="0" smtClean="0">
                <a:solidFill>
                  <a:schemeClr val="tx1"/>
                </a:solidFill>
              </a:rPr>
              <a:t> – организмы, питающиеся разнообразной пищей (всеядные)</a:t>
            </a:r>
          </a:p>
          <a:p>
            <a:pPr>
              <a:lnSpc>
                <a:spcPct val="110000"/>
              </a:lnSpc>
            </a:pPr>
            <a:endParaRPr lang="ru-RU" sz="2000" b="1" dirty="0">
              <a:solidFill>
                <a:schemeClr val="tx1"/>
              </a:solidFill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pPr marL="0" indent="0" algn="ctr">
              <a:buNone/>
            </a:pPr>
            <a:endParaRPr lang="ru-RU" sz="2000" b="1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Бурый медведь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190746" y="1624084"/>
            <a:ext cx="4710102" cy="5233916"/>
          </a:xfrm>
        </p:spPr>
        <p:txBody>
          <a:bodyPr>
            <a:normAutofit lnSpcReduction="10000"/>
          </a:bodyPr>
          <a:lstStyle/>
          <a:p>
            <a:r>
              <a:rPr lang="ru-RU" sz="2400" b="1" dirty="0" err="1" smtClean="0">
                <a:solidFill>
                  <a:srgbClr val="C00000"/>
                </a:solidFill>
              </a:rPr>
              <a:t>Эвритопы</a:t>
            </a:r>
            <a:r>
              <a:rPr lang="ru-RU" sz="2400" b="1" dirty="0" smtClean="0">
                <a:solidFill>
                  <a:schemeClr val="tx1"/>
                </a:solidFill>
              </a:rPr>
              <a:t> – организмы, способные осваивать различные местообитания (виды – космополиты)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pPr marL="0" indent="0" algn="ctr"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Обыкновенная полевка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180" y="3305420"/>
            <a:ext cx="3655041" cy="27412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3235" y="3620060"/>
            <a:ext cx="3446985" cy="24811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7281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Узкий диапазон выносливости</a:t>
            </a:r>
            <a:endParaRPr lang="ru-RU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1610436"/>
            <a:ext cx="8915400" cy="524756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Диапазон температур для арктических рыб – 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4</a:t>
            </a:r>
            <a:r>
              <a:rPr lang="en-US" sz="2400" b="1" dirty="0" smtClean="0">
                <a:solidFill>
                  <a:schemeClr val="tx1"/>
                </a:solidFill>
              </a:rPr>
              <a:t>ºC</a:t>
            </a:r>
            <a:r>
              <a:rPr lang="ru-RU" sz="2400" b="1" dirty="0" smtClean="0">
                <a:solidFill>
                  <a:schemeClr val="tx1"/>
                </a:solidFill>
              </a:rPr>
              <a:t> (от -2</a:t>
            </a:r>
            <a:r>
              <a:rPr lang="en-US" sz="2400" b="1" dirty="0" smtClean="0">
                <a:solidFill>
                  <a:schemeClr val="tx1"/>
                </a:solidFill>
              </a:rPr>
              <a:t> ºC </a:t>
            </a:r>
            <a:r>
              <a:rPr lang="ru-RU" sz="2400" b="1" dirty="0" smtClean="0">
                <a:solidFill>
                  <a:schemeClr val="tx1"/>
                </a:solidFill>
              </a:rPr>
              <a:t>до +2</a:t>
            </a:r>
            <a:r>
              <a:rPr lang="en-US" sz="2400" b="1" dirty="0" smtClean="0">
                <a:solidFill>
                  <a:schemeClr val="tx1"/>
                </a:solidFill>
              </a:rPr>
              <a:t> ºC</a:t>
            </a:r>
            <a:r>
              <a:rPr lang="ru-RU" sz="2400" b="1" dirty="0" smtClean="0">
                <a:solidFill>
                  <a:schemeClr val="tx1"/>
                </a:solidFill>
              </a:rPr>
              <a:t>)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При </a:t>
            </a:r>
            <a:r>
              <a:rPr lang="en-US" sz="2400" b="1" dirty="0" smtClean="0">
                <a:solidFill>
                  <a:schemeClr val="tx1"/>
                </a:solidFill>
              </a:rPr>
              <a:t>t</a:t>
            </a:r>
            <a:r>
              <a:rPr lang="ru-RU" sz="2400" b="1" dirty="0" smtClean="0">
                <a:solidFill>
                  <a:schemeClr val="tx1"/>
                </a:solidFill>
              </a:rPr>
              <a:t> +2◦С у рыб наступает тепловое оцепенение</a:t>
            </a:r>
          </a:p>
          <a:p>
            <a:endParaRPr lang="ru-RU" dirty="0" smtClean="0"/>
          </a:p>
          <a:p>
            <a:pPr marL="0" indent="0" algn="ctr">
              <a:buNone/>
            </a:pPr>
            <a:endParaRPr lang="ru-RU" sz="2400" b="1" i="1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ru-RU" sz="2400" b="1" i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ru-RU" sz="2400" b="1" i="1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ru-RU" sz="2400" b="1" i="1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ru-RU" sz="2400" b="1" i="1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ru-RU" sz="2400" b="1" i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ru-RU" sz="2400" b="1" i="1" dirty="0" smtClean="0">
                <a:solidFill>
                  <a:schemeClr val="tx1"/>
                </a:solidFill>
              </a:rPr>
              <a:t>Голец арктический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031" y="3369892"/>
            <a:ext cx="6005080" cy="23837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1630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395</TotalTime>
  <Words>513</Words>
  <Application>Microsoft Office PowerPoint</Application>
  <PresentationFormat>Произвольный</PresentationFormat>
  <Paragraphs>157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Легкий дым</vt:lpstr>
      <vt:lpstr>Взаимодействие экологических факторов среды.  Ограничивающий фактор </vt:lpstr>
      <vt:lpstr>Цель урока</vt:lpstr>
      <vt:lpstr>Слайд 3</vt:lpstr>
      <vt:lpstr>Слайд 4</vt:lpstr>
      <vt:lpstr>Толерантность - выносливость вида по отношению к колебаниям какого-либо экологического фактора</vt:lpstr>
      <vt:lpstr>Диапазон выносливости организмов</vt:lpstr>
      <vt:lpstr>Стенобионты </vt:lpstr>
      <vt:lpstr>Эврибионты </vt:lpstr>
      <vt:lpstr>Узкий диапазон выносливости</vt:lpstr>
      <vt:lpstr>Широкий диапазон выносливости</vt:lpstr>
      <vt:lpstr>Слайд 11</vt:lpstr>
      <vt:lpstr>Диапазон температур тропических растений –  40 ºC (от +45 ºC до +5 ºC)</vt:lpstr>
      <vt:lpstr>Слайд 13</vt:lpstr>
      <vt:lpstr>Отношение к температуре</vt:lpstr>
      <vt:lpstr>Отношение к влажности</vt:lpstr>
      <vt:lpstr>Отношение к солености</vt:lpstr>
      <vt:lpstr>Отношение к содержанию кислорода</vt:lpstr>
      <vt:lpstr>Слайд 18</vt:lpstr>
      <vt:lpstr>Взаимосвязано ли действие факторов на организм?</vt:lpstr>
      <vt:lpstr>Ограничивающий фактор</vt:lpstr>
      <vt:lpstr>Температурный порог развития</vt:lpstr>
      <vt:lpstr>Зависимость развития икры форели от температуры</vt:lpstr>
      <vt:lpstr>Сумма эффективных температур</vt:lpstr>
      <vt:lpstr>Ограничивающий фактор на практике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Альбина</dc:creator>
  <cp:lastModifiedBy>55</cp:lastModifiedBy>
  <cp:revision>43</cp:revision>
  <dcterms:created xsi:type="dcterms:W3CDTF">2014-02-11T18:15:46Z</dcterms:created>
  <dcterms:modified xsi:type="dcterms:W3CDTF">2014-02-21T04:30:43Z</dcterms:modified>
</cp:coreProperties>
</file>