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F4C5-F37D-4505-89DB-E5302B4A7A11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2FF9-D62E-4445-97D2-2B933DE00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4226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F4C5-F37D-4505-89DB-E5302B4A7A11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2FF9-D62E-4445-97D2-2B933DE00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95358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F4C5-F37D-4505-89DB-E5302B4A7A11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2FF9-D62E-4445-97D2-2B933DE00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86688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F4C5-F37D-4505-89DB-E5302B4A7A11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2FF9-D62E-4445-97D2-2B933DE00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37737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F4C5-F37D-4505-89DB-E5302B4A7A11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2FF9-D62E-4445-97D2-2B933DE00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22280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F4C5-F37D-4505-89DB-E5302B4A7A11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2FF9-D62E-4445-97D2-2B933DE00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92222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F4C5-F37D-4505-89DB-E5302B4A7A11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2FF9-D62E-4445-97D2-2B933DE00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66257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F4C5-F37D-4505-89DB-E5302B4A7A11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2FF9-D62E-4445-97D2-2B933DE00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79389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F4C5-F37D-4505-89DB-E5302B4A7A11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2FF9-D62E-4445-97D2-2B933DE00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5974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F4C5-F37D-4505-89DB-E5302B4A7A11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2FF9-D62E-4445-97D2-2B933DE00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63069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F4C5-F37D-4505-89DB-E5302B4A7A11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2FF9-D62E-4445-97D2-2B933DE00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92852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4F4C5-F37D-4505-89DB-E5302B4A7A11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02FF9-D62E-4445-97D2-2B933DE00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15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8350696" cy="197165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Наибольший общий делитель. Нахождение НОД.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lvl="0" algn="r" fontAlgn="base">
              <a:spcAft>
                <a:spcPct val="0"/>
              </a:spcAft>
              <a:buClr>
                <a:srgbClr val="AA2B1E"/>
              </a:buClr>
              <a:buSzPct val="85000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математики </a:t>
            </a:r>
          </a:p>
          <a:p>
            <a:pPr lvl="0" algn="r" fontAlgn="base">
              <a:spcAft>
                <a:spcPct val="0"/>
              </a:spcAft>
              <a:buClr>
                <a:srgbClr val="AA2B1E"/>
              </a:buClr>
              <a:buSzPct val="85000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Фролова Мария Викторовна</a:t>
            </a:r>
          </a:p>
          <a:p>
            <a:pPr lvl="0" algn="r" fontAlgn="base">
              <a:spcAft>
                <a:spcPct val="0"/>
              </a:spcAft>
              <a:buClr>
                <a:srgbClr val="AA2B1E"/>
              </a:buClr>
              <a:buSzPct val="85000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МКОУ СОШ № 26 с. Мельничное </a:t>
            </a:r>
          </a:p>
          <a:p>
            <a:pPr lvl="0" algn="r" fontAlgn="base">
              <a:spcAft>
                <a:spcPct val="0"/>
              </a:spcAft>
              <a:buClr>
                <a:srgbClr val="AA2B1E"/>
              </a:buClr>
              <a:buSzPct val="85000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Красноармейского муниципального района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fontAlgn="base">
              <a:spcAft>
                <a:spcPct val="0"/>
              </a:spcAft>
              <a:buClr>
                <a:srgbClr val="AA2B1E"/>
              </a:buClr>
              <a:buSzPct val="85000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Приморского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края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47557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8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Bookman Old Style" pitchFamily="18" charset="0"/>
              </a:rPr>
              <a:t>Актуализация опорных знаний</a:t>
            </a:r>
            <a:endParaRPr lang="ru-RU" sz="40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effectLst/>
                <a:latin typeface="Bookman Old Style"/>
                <a:ea typeface="Calibri"/>
                <a:cs typeface="Times New Roman"/>
              </a:rPr>
              <a:t>Какие числа называют простыми? Приведите примеры.</a:t>
            </a:r>
            <a:endParaRPr lang="ru-RU" sz="1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effectLst/>
                <a:latin typeface="Bookman Old Style"/>
                <a:ea typeface="Calibri"/>
                <a:cs typeface="Times New Roman"/>
              </a:rPr>
              <a:t>Какие числа называют составными? Приведите примеры.</a:t>
            </a:r>
            <a:endParaRPr lang="ru-RU" sz="1800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effectLst/>
                <a:latin typeface="Bookman Old Style"/>
                <a:ea typeface="Calibri"/>
                <a:cs typeface="Times New Roman"/>
              </a:rPr>
              <a:t>Какое натуральное число не является ни простым, ни составным?</a:t>
            </a:r>
            <a:endParaRPr lang="ru-RU" sz="1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effectLst/>
                <a:latin typeface="Bookman Old Style"/>
                <a:ea typeface="Calibri"/>
                <a:cs typeface="Times New Roman"/>
              </a:rPr>
              <a:t>Разложите, если это возможно, на простые множители числа 48, 47, 56, 59.</a:t>
            </a:r>
            <a:endParaRPr lang="ru-RU" sz="1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dirty="0" smtClean="0">
                <a:effectLst/>
                <a:latin typeface="Bookman Old Style"/>
                <a:ea typeface="Calibri"/>
                <a:cs typeface="Times New Roman"/>
              </a:rPr>
              <a:t>Любое ли составное число можно разложить на простые множители?</a:t>
            </a:r>
            <a:endParaRPr lang="ru-RU" sz="1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6005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8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«Да» или «Нет»</a:t>
            </a:r>
            <a:endParaRPr lang="ru-RU" sz="40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Brush Script MT" pitchFamily="66" charset="0"/>
              <a:buAutoNum type="arabicPeriod"/>
            </a:pPr>
            <a:r>
              <a:rPr lang="ru-RU" sz="2700" dirty="0" smtClean="0">
                <a:latin typeface="Bookman Old Style" pitchFamily="18" charset="0"/>
                <a:cs typeface="Times New Roman" pitchFamily="18" charset="0"/>
              </a:rPr>
              <a:t>Произведение 14 и 3 равно 17.</a:t>
            </a:r>
          </a:p>
          <a:p>
            <a:pPr marL="457200" indent="-457200">
              <a:buFont typeface="Brush Script MT" pitchFamily="66" charset="0"/>
              <a:buAutoNum type="arabicPeriod"/>
            </a:pPr>
            <a:r>
              <a:rPr lang="ru-RU" sz="2700" dirty="0" smtClean="0">
                <a:latin typeface="Bookman Old Style" pitchFamily="18" charset="0"/>
                <a:cs typeface="Times New Roman" pitchFamily="18" charset="0"/>
              </a:rPr>
              <a:t>77 больше 11 в 7 раз.</a:t>
            </a:r>
          </a:p>
          <a:p>
            <a:pPr marL="457200" indent="-457200">
              <a:buFont typeface="Brush Script MT" pitchFamily="66" charset="0"/>
              <a:buAutoNum type="arabicPeriod"/>
            </a:pPr>
            <a:r>
              <a:rPr lang="ru-RU" sz="2700" dirty="0" smtClean="0">
                <a:latin typeface="Bookman Old Style" pitchFamily="18" charset="0"/>
                <a:cs typeface="Times New Roman" pitchFamily="18" charset="0"/>
              </a:rPr>
              <a:t>Если 17 умножить на 4 получится 68.</a:t>
            </a:r>
          </a:p>
          <a:p>
            <a:pPr marL="457200" indent="-457200">
              <a:buFont typeface="Brush Script MT" pitchFamily="66" charset="0"/>
              <a:buAutoNum type="arabicPeriod"/>
            </a:pPr>
            <a:r>
              <a:rPr lang="ru-RU" sz="2700" dirty="0" smtClean="0">
                <a:latin typeface="Bookman Old Style" pitchFamily="18" charset="0"/>
                <a:cs typeface="Times New Roman" pitchFamily="18" charset="0"/>
              </a:rPr>
              <a:t>Сумма чисел 47 и 15 равна 62.</a:t>
            </a:r>
          </a:p>
          <a:p>
            <a:pPr marL="457200" indent="-457200">
              <a:buFont typeface="Brush Script MT" pitchFamily="66" charset="0"/>
              <a:buAutoNum type="arabicPeriod"/>
            </a:pPr>
            <a:r>
              <a:rPr lang="ru-RU" sz="2700" dirty="0" smtClean="0">
                <a:latin typeface="Bookman Old Style" pitchFamily="18" charset="0"/>
                <a:cs typeface="Times New Roman" pitchFamily="18" charset="0"/>
              </a:rPr>
              <a:t>Разность чисел 92 и 45 равна 48.</a:t>
            </a:r>
          </a:p>
          <a:p>
            <a:pPr marL="457200" indent="-457200">
              <a:buFont typeface="Brush Script MT" pitchFamily="66" charset="0"/>
              <a:buAutoNum type="arabicPeriod"/>
            </a:pPr>
            <a:r>
              <a:rPr lang="ru-RU" sz="2700" dirty="0" smtClean="0">
                <a:latin typeface="Bookman Old Style" pitchFamily="18" charset="0"/>
                <a:cs typeface="Times New Roman" pitchFamily="18" charset="0"/>
              </a:rPr>
              <a:t>84 уменьшить в 4 раза получится 21.</a:t>
            </a:r>
          </a:p>
          <a:p>
            <a:pPr marL="457200" indent="-457200">
              <a:buFont typeface="Brush Script MT" pitchFamily="66" charset="0"/>
              <a:buAutoNum type="arabicPeriod"/>
            </a:pPr>
            <a:r>
              <a:rPr lang="ru-RU" sz="2700" dirty="0" smtClean="0">
                <a:latin typeface="Bookman Old Style" pitchFamily="18" charset="0"/>
                <a:cs typeface="Times New Roman" pitchFamily="18" charset="0"/>
              </a:rPr>
              <a:t>18 умножить на 0 получится 18.</a:t>
            </a:r>
          </a:p>
          <a:p>
            <a:pPr marL="457200" indent="-457200">
              <a:buFont typeface="Brush Script MT" pitchFamily="66" charset="0"/>
              <a:buAutoNum type="arabicPeriod"/>
            </a:pPr>
            <a:r>
              <a:rPr lang="ru-RU" sz="2700" dirty="0" smtClean="0">
                <a:latin typeface="Bookman Old Style" pitchFamily="18" charset="0"/>
                <a:cs typeface="Times New Roman" pitchFamily="18" charset="0"/>
              </a:rPr>
              <a:t>9 умножить на 0 плюс 7 равно 16.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23052" t="22757" r="70728" b="68490"/>
          <a:stretch/>
        </p:blipFill>
        <p:spPr bwMode="auto">
          <a:xfrm>
            <a:off x="5004048" y="2075596"/>
            <a:ext cx="584835" cy="4584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23052" t="22757" r="70728" b="68490"/>
          <a:stretch/>
        </p:blipFill>
        <p:spPr bwMode="auto">
          <a:xfrm>
            <a:off x="7773312" y="2548814"/>
            <a:ext cx="584835" cy="4584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23052" t="22757" r="70728" b="68490"/>
          <a:stretch/>
        </p:blipFill>
        <p:spPr bwMode="auto">
          <a:xfrm>
            <a:off x="6577900" y="3036668"/>
            <a:ext cx="584835" cy="4584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23052" t="22757" r="70728" b="68490"/>
          <a:stretch/>
        </p:blipFill>
        <p:spPr bwMode="auto">
          <a:xfrm>
            <a:off x="7596336" y="4077072"/>
            <a:ext cx="584835" cy="4584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2" t="56018" r="69142" b="35448"/>
          <a:stretch/>
        </p:blipFill>
        <p:spPr bwMode="auto">
          <a:xfrm>
            <a:off x="6614667" y="1676530"/>
            <a:ext cx="607060" cy="369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2" t="56018" r="69142" b="35448"/>
          <a:stretch/>
        </p:blipFill>
        <p:spPr bwMode="auto">
          <a:xfrm>
            <a:off x="6859205" y="3658029"/>
            <a:ext cx="607060" cy="369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2" t="56018" r="69142" b="35448"/>
          <a:stretch/>
        </p:blipFill>
        <p:spPr bwMode="auto">
          <a:xfrm>
            <a:off x="6703157" y="4653136"/>
            <a:ext cx="607060" cy="369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2" t="56018" r="69142" b="35448"/>
          <a:stretch/>
        </p:blipFill>
        <p:spPr bwMode="auto">
          <a:xfrm>
            <a:off x="7162735" y="5144683"/>
            <a:ext cx="607060" cy="369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56138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8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Изучение нового материала</a:t>
            </a:r>
            <a:br>
              <a:rPr lang="ru-RU" sz="4000" dirty="0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Правило отыскания </a:t>
            </a:r>
            <a:r>
              <a:rPr lang="ru-RU" sz="4000" b="1" dirty="0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НОД</a:t>
            </a:r>
            <a:endParaRPr lang="ru-RU" sz="4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 marL="514350" indent="-514350" algn="just">
              <a:buAutoNum type="arabicPeriod"/>
            </a:pPr>
            <a:r>
              <a:rPr lang="ru-RU" sz="2800" dirty="0" smtClean="0">
                <a:latin typeface="Bookman Old Style" pitchFamily="18" charset="0"/>
              </a:rPr>
              <a:t>Разложить данные числа на простые множители.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Bookman Old Style" pitchFamily="18" charset="0"/>
              </a:rPr>
              <a:t>Выписать все простые числа, которые одновременно входят в каждое из полученных разложений.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Bookman Old Style" pitchFamily="18" charset="0"/>
              </a:rPr>
              <a:t>Каждое из выписанных простых чисел взять с наименьшим из показателей степени, с которыми оно входит в разложения данных чисел.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Bookman Old Style" pitchFamily="18" charset="0"/>
              </a:rPr>
              <a:t>Записать произведение полученных степеней.</a:t>
            </a:r>
            <a:endParaRPr lang="ru-RU" sz="28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606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8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Найти НОД чисел 350 и 756</a:t>
            </a:r>
            <a:endParaRPr lang="ru-RU" sz="4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ru-RU" sz="2800" dirty="0" smtClean="0">
                    <a:latin typeface="Bookman Old Style" pitchFamily="18" charset="0"/>
                  </a:rPr>
                  <a:t>350	2*5		756  2</a:t>
                </a:r>
              </a:p>
              <a:p>
                <a:pPr marL="0" indent="0" algn="just">
                  <a:buNone/>
                </a:pPr>
                <a:r>
                  <a:rPr lang="ru-RU" sz="2800" dirty="0" smtClean="0">
                    <a:latin typeface="Bookman Old Style" pitchFamily="18" charset="0"/>
                  </a:rPr>
                  <a:t>  35  7		378  2</a:t>
                </a:r>
              </a:p>
              <a:p>
                <a:pPr marL="0" indent="0" algn="just">
                  <a:buNone/>
                </a:pPr>
                <a:r>
                  <a:rPr lang="ru-RU" sz="2800" dirty="0" smtClean="0">
                    <a:latin typeface="Bookman Old Style" pitchFamily="18" charset="0"/>
                  </a:rPr>
                  <a:t>    5  5		189  3</a:t>
                </a:r>
              </a:p>
              <a:p>
                <a:pPr marL="0" indent="0" algn="just">
                  <a:buNone/>
                </a:pPr>
                <a:r>
                  <a:rPr lang="ru-RU" sz="2800" dirty="0" smtClean="0">
                    <a:latin typeface="Bookman Old Style" pitchFamily="18" charset="0"/>
                  </a:rPr>
                  <a:t>    1			  63  3</a:t>
                </a:r>
              </a:p>
              <a:p>
                <a:pPr marL="0" indent="0" algn="just">
                  <a:buNone/>
                </a:pPr>
                <a:r>
                  <a:rPr lang="ru-RU" sz="2800" dirty="0" smtClean="0">
                    <a:latin typeface="Bookman Old Style" pitchFamily="18" charset="0"/>
                  </a:rPr>
                  <a:t>			  21  3</a:t>
                </a:r>
              </a:p>
              <a:p>
                <a:pPr marL="0" indent="0" algn="just">
                  <a:buNone/>
                </a:pPr>
                <a:r>
                  <a:rPr lang="ru-RU" sz="2800" dirty="0">
                    <a:latin typeface="Bookman Old Style" pitchFamily="18" charset="0"/>
                  </a:rPr>
                  <a:t>	</a:t>
                </a:r>
                <a:r>
                  <a:rPr lang="ru-RU" sz="2800" dirty="0" smtClean="0">
                    <a:latin typeface="Bookman Old Style" pitchFamily="18" charset="0"/>
                  </a:rPr>
                  <a:t>		    7  7</a:t>
                </a:r>
              </a:p>
              <a:p>
                <a:pPr marL="0" indent="0" algn="just">
                  <a:buNone/>
                </a:pPr>
                <a:r>
                  <a:rPr lang="ru-RU" sz="2800" dirty="0">
                    <a:latin typeface="Bookman Old Style" pitchFamily="18" charset="0"/>
                  </a:rPr>
                  <a:t>	</a:t>
                </a:r>
                <a:r>
                  <a:rPr lang="ru-RU" sz="2800" dirty="0" smtClean="0">
                    <a:latin typeface="Bookman Old Style" pitchFamily="18" charset="0"/>
                  </a:rPr>
                  <a:t>		     1       </a:t>
                </a:r>
              </a:p>
              <a:p>
                <a:pPr marL="0" indent="0" algn="just">
                  <a:buNone/>
                </a:pPr>
                <a:r>
                  <a:rPr lang="ru-RU" sz="2800" dirty="0" smtClean="0">
                    <a:latin typeface="Bookman Old Style" pitchFamily="18" charset="0"/>
                  </a:rPr>
                  <a:t>350=2*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>
                    <a:latin typeface="Bookman Old Style" pitchFamily="18" charset="0"/>
                  </a:rPr>
                  <a:t>*7	756=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800" b="0" i="1" smtClean="0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ru-RU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800" dirty="0" smtClean="0">
                    <a:latin typeface="Bookman Old Style" pitchFamily="18" charset="0"/>
                  </a:rPr>
                  <a:t>*7</a:t>
                </a:r>
              </a:p>
              <a:p>
                <a:pPr marL="0" indent="0" algn="just">
                  <a:buNone/>
                </a:pPr>
                <a:r>
                  <a:rPr lang="ru-RU" sz="2800" dirty="0">
                    <a:latin typeface="Bookman Old Style" pitchFamily="18" charset="0"/>
                  </a:rPr>
                  <a:t>	</a:t>
                </a:r>
                <a:r>
                  <a:rPr lang="ru-RU" sz="2800" dirty="0" smtClean="0">
                    <a:latin typeface="Bookman Old Style" pitchFamily="18" charset="0"/>
                  </a:rPr>
                  <a:t>НОД(350;756)=2*7=14</a:t>
                </a:r>
                <a:endParaRPr lang="ru-RU" sz="2800" dirty="0">
                  <a:latin typeface="Bookman Old Style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  <a:blipFill rotWithShape="1">
                <a:blip r:embed="rId3"/>
                <a:stretch>
                  <a:fillRect l="-1481" t="-12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>
            <a:off x="1259632" y="1772816"/>
            <a:ext cx="0" cy="1800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067944" y="1772816"/>
            <a:ext cx="0" cy="33123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887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8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ru-RU" sz="4000" dirty="0" smtClean="0">
                    <a:solidFill>
                      <a:srgbClr val="7030A0"/>
                    </a:solidFill>
                    <a:latin typeface="Bookman Old Style" pitchFamily="18" charset="0"/>
                  </a:rPr>
                  <a:t>Сократите дробь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756</m:t>
                        </m:r>
                      </m:num>
                      <m:den>
                        <m:r>
                          <a:rPr lang="ru-RU" sz="4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1176</m:t>
                        </m:r>
                      </m:den>
                    </m:f>
                  </m:oMath>
                </a14:m>
                <a:endParaRPr lang="ru-RU" sz="4000" dirty="0">
                  <a:solidFill>
                    <a:srgbClr val="7030A0"/>
                  </a:solidFill>
                  <a:latin typeface="Bookman Old Style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Bookman Old Style" pitchFamily="18" charset="0"/>
              </a:rPr>
              <a:t>1176	 2		756  2	</a:t>
            </a:r>
            <a:r>
              <a:rPr lang="ru-RU" sz="2800" dirty="0">
                <a:latin typeface="Bookman Old Style" pitchFamily="18" charset="0"/>
              </a:rPr>
              <a:t>	</a:t>
            </a:r>
            <a:r>
              <a:rPr lang="ru-RU" sz="2800" dirty="0" smtClean="0">
                <a:latin typeface="Bookman Old Style" pitchFamily="18" charset="0"/>
              </a:rPr>
              <a:t>		      588   2		378  2</a:t>
            </a:r>
          </a:p>
          <a:p>
            <a:pPr marL="0" indent="0" algn="just">
              <a:buNone/>
            </a:pPr>
            <a:r>
              <a:rPr lang="ru-RU" sz="2800" dirty="0" smtClean="0">
                <a:latin typeface="Bookman Old Style" pitchFamily="18" charset="0"/>
              </a:rPr>
              <a:t>  294 2		189  3		</a:t>
            </a:r>
          </a:p>
          <a:p>
            <a:pPr marL="0" indent="0" algn="just">
              <a:buNone/>
            </a:pPr>
            <a:r>
              <a:rPr lang="ru-RU" sz="2800" dirty="0" smtClean="0">
                <a:latin typeface="Bookman Old Style" pitchFamily="18" charset="0"/>
              </a:rPr>
              <a:t>  147 3 		  63  3</a:t>
            </a:r>
          </a:p>
          <a:p>
            <a:pPr marL="0" indent="0" algn="just">
              <a:buNone/>
            </a:pPr>
            <a:r>
              <a:rPr lang="ru-RU" sz="2800" dirty="0" smtClean="0">
                <a:latin typeface="Bookman Old Style" pitchFamily="18" charset="0"/>
              </a:rPr>
              <a:t>    49 7		  21  3</a:t>
            </a:r>
          </a:p>
          <a:p>
            <a:pPr marL="0" indent="0" algn="just">
              <a:buNone/>
            </a:pPr>
            <a:r>
              <a:rPr lang="ru-RU" sz="2800" dirty="0" smtClean="0">
                <a:latin typeface="Bookman Old Style" pitchFamily="18" charset="0"/>
              </a:rPr>
              <a:t>      7 7		    7  7</a:t>
            </a:r>
          </a:p>
          <a:p>
            <a:pPr marL="0" indent="0" algn="just">
              <a:buNone/>
            </a:pPr>
            <a:r>
              <a:rPr lang="ru-RU" sz="2800" dirty="0" smtClean="0">
                <a:latin typeface="Bookman Old Style" pitchFamily="18" charset="0"/>
              </a:rPr>
              <a:t>      1</a:t>
            </a:r>
            <a:r>
              <a:rPr lang="ru-RU" sz="2800" dirty="0">
                <a:latin typeface="Bookman Old Style" pitchFamily="18" charset="0"/>
              </a:rPr>
              <a:t>	</a:t>
            </a:r>
            <a:r>
              <a:rPr lang="ru-RU" sz="2800" dirty="0" smtClean="0">
                <a:latin typeface="Bookman Old Style" pitchFamily="18" charset="0"/>
              </a:rPr>
              <a:t>		     1</a:t>
            </a:r>
          </a:p>
          <a:p>
            <a:pPr marL="0" indent="0" algn="just">
              <a:buNone/>
            </a:pPr>
            <a:endParaRPr lang="ru-RU" sz="2800" dirty="0">
              <a:latin typeface="Bookman Old Style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67944" y="1772816"/>
            <a:ext cx="0" cy="33123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475656" y="1772816"/>
            <a:ext cx="0" cy="33123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Рисунок 8"/>
          <p:cNvPicPr/>
          <p:nvPr/>
        </p:nvPicPr>
        <p:blipFill rotWithShape="1">
          <a:blip r:embed="rId4"/>
          <a:srcRect l="59539" t="19913" r="19917" b="48796"/>
          <a:stretch/>
        </p:blipFill>
        <p:spPr bwMode="auto">
          <a:xfrm>
            <a:off x="5580112" y="1628800"/>
            <a:ext cx="2520280" cy="2216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4"/>
          <a:srcRect l="12796" t="77243" r="33692" b="6128"/>
          <a:stretch/>
        </p:blipFill>
        <p:spPr bwMode="auto">
          <a:xfrm>
            <a:off x="0" y="5229200"/>
            <a:ext cx="5824895" cy="1197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29688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8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Самостоятельно</a:t>
            </a:r>
            <a:endParaRPr lang="ru-RU" sz="4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</p:spPr>
            <p:txBody>
              <a:bodyPr>
                <a:normAutofit/>
              </a:bodyPr>
              <a:lstStyle/>
              <a:p>
                <a:pPr marL="514350" indent="-514350" algn="just">
                  <a:buAutoNum type="arabicPeriod"/>
                </a:pPr>
                <a:r>
                  <a:rPr lang="ru-RU" sz="2800" dirty="0" smtClean="0">
                    <a:latin typeface="Bookman Old Style" pitchFamily="18" charset="0"/>
                  </a:rPr>
                  <a:t>Найдите НОД чисел:</a:t>
                </a:r>
              </a:p>
              <a:p>
                <a:pPr marL="0" indent="0" algn="just">
                  <a:buNone/>
                </a:pPr>
                <a:r>
                  <a:rPr lang="ru-RU" sz="2800" dirty="0" smtClean="0">
                    <a:latin typeface="Bookman Old Style" pitchFamily="18" charset="0"/>
                  </a:rPr>
                  <a:t>а) 198 и 1452;		б) 405 и 847;</a:t>
                </a:r>
              </a:p>
              <a:p>
                <a:pPr marL="0" indent="0" algn="just">
                  <a:buNone/>
                </a:pPr>
                <a:r>
                  <a:rPr lang="ru-RU" sz="2800" dirty="0" smtClean="0">
                    <a:latin typeface="Bookman Old Style" pitchFamily="18" charset="0"/>
                  </a:rPr>
                  <a:t>в) 528 и 13 068	г) 525 и 2205.</a:t>
                </a:r>
              </a:p>
              <a:p>
                <a:pPr marL="0" indent="0" algn="just">
                  <a:buNone/>
                </a:pPr>
                <a:endParaRPr lang="ru-RU" sz="2800" dirty="0" smtClean="0">
                  <a:latin typeface="Bookman Old Style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2800" dirty="0" smtClean="0">
                    <a:latin typeface="Bookman Old Style" pitchFamily="18" charset="0"/>
                  </a:rPr>
                  <a:t>2. Сократите дробь:</a:t>
                </a:r>
              </a:p>
              <a:p>
                <a:pPr marL="0" indent="0" algn="just">
                  <a:buNone/>
                </a:pPr>
                <a:r>
                  <a:rPr lang="ru-RU" sz="2800" dirty="0" smtClean="0">
                    <a:latin typeface="Bookman Old Style" pitchFamily="18" charset="0"/>
                  </a:rPr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</a:rPr>
                          <m:t>198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</a:rPr>
                          <m:t>1452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Bookman Old Style" pitchFamily="18" charset="0"/>
                  </a:rPr>
                  <a:t>;	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</a:rPr>
                          <m:t>56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</a:rPr>
                          <m:t>196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Bookman Old Style" pitchFamily="18" charset="0"/>
                  </a:rPr>
                  <a:t>;	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</a:rPr>
                          <m:t>405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</a:rPr>
                          <m:t>847</m:t>
                        </m:r>
                      </m:den>
                    </m:f>
                    <m:r>
                      <a:rPr lang="ru-RU" sz="2800" b="0" i="0" smtClean="0">
                        <a:latin typeface="Cambria Math"/>
                      </a:rPr>
                      <m:t>;</m:t>
                    </m:r>
                  </m:oMath>
                </a14:m>
                <a:r>
                  <a:rPr lang="ru-RU" sz="2800" dirty="0" smtClean="0">
                    <a:latin typeface="Bookman Old Style" pitchFamily="18" charset="0"/>
                  </a:rPr>
                  <a:t>	г)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</a:rPr>
                          <m:t>189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</a:rPr>
                          <m:t>875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Bookman Old Style" pitchFamily="18" charset="0"/>
                  </a:rPr>
                  <a:t>.</a:t>
                </a:r>
                <a:endParaRPr lang="ru-RU" sz="2800" dirty="0">
                  <a:latin typeface="Bookman Old Style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  <a:blipFill rotWithShape="1">
                <a:blip r:embed="rId3"/>
                <a:stretch>
                  <a:fillRect l="-1481" t="-12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2460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8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Проверь себя!</a:t>
            </a:r>
            <a:endParaRPr lang="ru-RU" sz="4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</p:spPr>
            <p:txBody>
              <a:bodyPr>
                <a:normAutofit/>
              </a:bodyPr>
              <a:lstStyle/>
              <a:p>
                <a:pPr marL="514350" indent="-514350" algn="just">
                  <a:buAutoNum type="arabicPeriod"/>
                </a:pPr>
                <a:r>
                  <a:rPr lang="ru-RU" sz="2800" dirty="0" smtClean="0">
                    <a:latin typeface="Bookman Old Style" pitchFamily="18" charset="0"/>
                  </a:rPr>
                  <a:t>Найдите НОД чисел:</a:t>
                </a:r>
              </a:p>
              <a:p>
                <a:pPr marL="0" indent="0" algn="just">
                  <a:buNone/>
                </a:pPr>
                <a:r>
                  <a:rPr lang="ru-RU" sz="2800" dirty="0" smtClean="0">
                    <a:latin typeface="Bookman Old Style" pitchFamily="18" charset="0"/>
                  </a:rPr>
                  <a:t>а) 66;		б) взаимно простые числа;</a:t>
                </a:r>
              </a:p>
              <a:p>
                <a:pPr marL="0" indent="0" algn="just">
                  <a:buNone/>
                </a:pPr>
                <a:r>
                  <a:rPr lang="ru-RU" sz="2800" dirty="0" smtClean="0">
                    <a:latin typeface="Bookman Old Style" pitchFamily="18" charset="0"/>
                  </a:rPr>
                  <a:t>в) 132;		г) 105.</a:t>
                </a:r>
              </a:p>
              <a:p>
                <a:pPr marL="0" indent="0" algn="just">
                  <a:buNone/>
                </a:pPr>
                <a:endParaRPr lang="ru-RU" sz="2800" dirty="0" smtClean="0">
                  <a:latin typeface="Bookman Old Style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2800" dirty="0" smtClean="0">
                    <a:latin typeface="Bookman Old Style" pitchFamily="18" charset="0"/>
                  </a:rPr>
                  <a:t>2. Сократите дробь:</a:t>
                </a:r>
              </a:p>
              <a:p>
                <a:pPr marL="0" indent="0" algn="just">
                  <a:buNone/>
                </a:pPr>
                <a:r>
                  <a:rPr lang="ru-RU" sz="2800" dirty="0" smtClean="0">
                    <a:latin typeface="Bookman Old Style" pitchFamily="18" charset="0"/>
                  </a:rPr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</a:rPr>
                          <m:t>22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Bookman Old Style" pitchFamily="18" charset="0"/>
                  </a:rPr>
                  <a:t>;		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Bookman Old Style" pitchFamily="18" charset="0"/>
                  </a:rPr>
                  <a:t>;	</a:t>
                </a:r>
              </a:p>
              <a:p>
                <a:pPr marL="0" indent="0" algn="just">
                  <a:buNone/>
                </a:pPr>
                <a:r>
                  <a:rPr lang="ru-RU" sz="2800" dirty="0" smtClean="0">
                    <a:latin typeface="Bookman Old Style" pitchFamily="18" charset="0"/>
                  </a:rPr>
                  <a:t>в) несократимая дробь 	г)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</a:rPr>
                          <m:t>27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</a:rPr>
                          <m:t>125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Bookman Old Style" pitchFamily="18" charset="0"/>
                  </a:rPr>
                  <a:t>.</a:t>
                </a:r>
                <a:endParaRPr lang="ru-RU" sz="2800" dirty="0">
                  <a:latin typeface="Bookman Old Style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  <a:blipFill rotWithShape="1">
                <a:blip r:embed="rId3"/>
                <a:stretch>
                  <a:fillRect l="-1481" t="-12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070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8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Используемая литература</a:t>
            </a:r>
            <a:endParaRPr lang="ru-RU" sz="4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Bookman Old Style" pitchFamily="18" charset="0"/>
              </a:rPr>
              <a:t>Математика. 6 класс: учеб. для учащихся </a:t>
            </a:r>
            <a:r>
              <a:rPr lang="ru-RU" sz="2800" dirty="0" err="1" smtClean="0">
                <a:latin typeface="Bookman Old Style" pitchFamily="18" charset="0"/>
              </a:rPr>
              <a:t>общеобразоват</a:t>
            </a:r>
            <a:r>
              <a:rPr lang="ru-RU" sz="2800" dirty="0" smtClean="0">
                <a:latin typeface="Bookman Old Style" pitchFamily="18" charset="0"/>
              </a:rPr>
              <a:t>. учреждений/ И.И. Зубарева, А.Г. Мордкович. – 11-е изд., </a:t>
            </a:r>
            <a:r>
              <a:rPr lang="ru-RU" sz="2800" dirty="0" err="1" smtClean="0">
                <a:latin typeface="Bookman Old Style" pitchFamily="18" charset="0"/>
              </a:rPr>
              <a:t>испр</a:t>
            </a:r>
            <a:r>
              <a:rPr lang="ru-RU" sz="2800" dirty="0" smtClean="0">
                <a:latin typeface="Bookman Old Style" pitchFamily="18" charset="0"/>
              </a:rPr>
              <a:t>. и доп. – М.: Мнемозина, 2012. – 264с.:ил.</a:t>
            </a:r>
          </a:p>
          <a:p>
            <a:r>
              <a:rPr lang="ru-RU" sz="2800" dirty="0" smtClean="0">
                <a:latin typeface="Bookman Old Style" pitchFamily="18" charset="0"/>
              </a:rPr>
              <a:t>Математика. 6 класс: поурочные планы по учебнику И.И. Зубарева, А.Г. Мордковича. </a:t>
            </a:r>
            <a:r>
              <a:rPr lang="en-US" sz="2800" dirty="0" smtClean="0">
                <a:latin typeface="Bookman Old Style" pitchFamily="18" charset="0"/>
              </a:rPr>
              <a:t>II</a:t>
            </a:r>
            <a:r>
              <a:rPr lang="ru-RU" sz="2800" dirty="0" smtClean="0">
                <a:latin typeface="Bookman Old Style" pitchFamily="18" charset="0"/>
              </a:rPr>
              <a:t> полугодие/ авт.-сост. Л.А. </a:t>
            </a:r>
            <a:r>
              <a:rPr lang="ru-RU" sz="2800" dirty="0" err="1" smtClean="0">
                <a:latin typeface="Bookman Old Style" pitchFamily="18" charset="0"/>
              </a:rPr>
              <a:t>Тапилина</a:t>
            </a:r>
            <a:r>
              <a:rPr lang="ru-RU" sz="2800" dirty="0" smtClean="0">
                <a:latin typeface="Bookman Old Style" pitchFamily="18" charset="0"/>
              </a:rPr>
              <a:t>. – Изд. 2-е. – Волгоград: Учитель, 2012. – 299с.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Устный счет. 1-5 классы. Г.Н. Сычева. </a:t>
            </a:r>
          </a:p>
          <a:p>
            <a:endParaRPr lang="ru-RU" sz="28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1271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335</Words>
  <Application>Microsoft Office PowerPoint</Application>
  <PresentationFormat>Экран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Наибольший общий делитель. Нахождение НОД.</vt:lpstr>
      <vt:lpstr>Актуализация опорных знаний</vt:lpstr>
      <vt:lpstr>«Да» или «Нет»</vt:lpstr>
      <vt:lpstr>Изучение нового материала Правило отыскания НОД</vt:lpstr>
      <vt:lpstr>Найти НОД чисел 350 и 756</vt:lpstr>
      <vt:lpstr>Сократите дробь 756/1176</vt:lpstr>
      <vt:lpstr>Самостоятельно</vt:lpstr>
      <vt:lpstr>Проверь себя!</vt:lpstr>
      <vt:lpstr>Используемая 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Наибольший общий делитель. Нахождение НОД.</dc:title>
  <dc:creator>Учитель</dc:creator>
  <cp:lastModifiedBy>Учитель</cp:lastModifiedBy>
  <cp:revision>23</cp:revision>
  <dcterms:created xsi:type="dcterms:W3CDTF">2014-01-16T06:52:44Z</dcterms:created>
  <dcterms:modified xsi:type="dcterms:W3CDTF">2014-01-22T09:41:15Z</dcterms:modified>
</cp:coreProperties>
</file>