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87" r:id="rId3"/>
    <p:sldId id="288" r:id="rId4"/>
    <p:sldId id="290" r:id="rId5"/>
    <p:sldId id="291" r:id="rId6"/>
    <p:sldId id="292" r:id="rId7"/>
    <p:sldId id="293" r:id="rId8"/>
    <p:sldId id="294" r:id="rId9"/>
    <p:sldId id="295" r:id="rId10"/>
    <p:sldId id="296" r:id="rId11"/>
    <p:sldId id="297" r:id="rId12"/>
    <p:sldId id="298" r:id="rId13"/>
    <p:sldId id="299" r:id="rId14"/>
    <p:sldId id="300" r:id="rId15"/>
    <p:sldId id="301" r:id="rId16"/>
    <p:sldId id="302" r:id="rId17"/>
    <p:sldId id="303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344" autoAdjust="0"/>
    <p:restoredTop sz="94660"/>
  </p:normalViewPr>
  <p:slideViewPr>
    <p:cSldViewPr>
      <p:cViewPr>
        <p:scale>
          <a:sx n="73" d="100"/>
          <a:sy n="73" d="100"/>
        </p:scale>
        <p:origin x="-816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7D61B5-78C6-4EEC-9E44-6A483142E2DB}" type="datetimeFigureOut">
              <a:rPr lang="ru-RU" smtClean="0"/>
              <a:pPr/>
              <a:t>01.12.2013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E71341-B87A-473F-B078-55336C1CBA5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7D61B5-78C6-4EEC-9E44-6A483142E2DB}" type="datetimeFigureOut">
              <a:rPr lang="ru-RU" smtClean="0"/>
              <a:pPr/>
              <a:t>01.12.2013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E71341-B87A-473F-B078-55336C1CBA5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7D61B5-78C6-4EEC-9E44-6A483142E2DB}" type="datetimeFigureOut">
              <a:rPr lang="ru-RU" smtClean="0"/>
              <a:pPr/>
              <a:t>01.12.2013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E71341-B87A-473F-B078-55336C1CBA5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7D61B5-78C6-4EEC-9E44-6A483142E2DB}" type="datetimeFigureOut">
              <a:rPr lang="ru-RU" smtClean="0"/>
              <a:pPr/>
              <a:t>01.12.2013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E71341-B87A-473F-B078-55336C1CBA5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7D61B5-78C6-4EEC-9E44-6A483142E2DB}" type="datetimeFigureOut">
              <a:rPr lang="ru-RU" smtClean="0"/>
              <a:pPr/>
              <a:t>01.12.2013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E71341-B87A-473F-B078-55336C1CBA5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7D61B5-78C6-4EEC-9E44-6A483142E2DB}" type="datetimeFigureOut">
              <a:rPr lang="ru-RU" smtClean="0"/>
              <a:pPr/>
              <a:t>01.12.2013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E71341-B87A-473F-B078-55336C1CBA5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7D61B5-78C6-4EEC-9E44-6A483142E2DB}" type="datetimeFigureOut">
              <a:rPr lang="ru-RU" smtClean="0"/>
              <a:pPr/>
              <a:t>01.12.2013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E71341-B87A-473F-B078-55336C1CBA5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7D61B5-78C6-4EEC-9E44-6A483142E2DB}" type="datetimeFigureOut">
              <a:rPr lang="ru-RU" smtClean="0"/>
              <a:pPr/>
              <a:t>01.12.2013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E71341-B87A-473F-B078-55336C1CBA5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7D61B5-78C6-4EEC-9E44-6A483142E2DB}" type="datetimeFigureOut">
              <a:rPr lang="ru-RU" smtClean="0"/>
              <a:pPr/>
              <a:t>01.12.2013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E71341-B87A-473F-B078-55336C1CBA5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7D61B5-78C6-4EEC-9E44-6A483142E2DB}" type="datetimeFigureOut">
              <a:rPr lang="ru-RU" smtClean="0"/>
              <a:pPr/>
              <a:t>01.12.2013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E71341-B87A-473F-B078-55336C1CBA5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7D61B5-78C6-4EEC-9E44-6A483142E2DB}" type="datetimeFigureOut">
              <a:rPr lang="ru-RU" smtClean="0"/>
              <a:pPr/>
              <a:t>01.12.2013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E71341-B87A-473F-B078-55336C1CBA5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7D61B5-78C6-4EEC-9E44-6A483142E2DB}" type="datetimeFigureOut">
              <a:rPr lang="ru-RU" smtClean="0"/>
              <a:pPr/>
              <a:t>01.12.2013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E71341-B87A-473F-B078-55336C1CBA5E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tif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tif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tif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tif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.tiff"/><Relationship Id="rId5" Type="http://schemas.openxmlformats.org/officeDocument/2006/relationships/image" Target="../media/image2.png"/><Relationship Id="rId4" Type="http://schemas.openxmlformats.org/officeDocument/2006/relationships/image" Target="../media/image1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.tiff"/><Relationship Id="rId4" Type="http://schemas.openxmlformats.org/officeDocument/2006/relationships/image" Target="../media/image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tif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.tiff"/><Relationship Id="rId5" Type="http://schemas.openxmlformats.org/officeDocument/2006/relationships/image" Target="../media/image2.png"/><Relationship Id="rId4" Type="http://schemas.openxmlformats.org/officeDocument/2006/relationships/image" Target="../media/image2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tif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tif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tif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tif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.tiff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tif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tif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tif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476672"/>
            <a:ext cx="7772400" cy="936104"/>
          </a:xfrm>
        </p:spPr>
        <p:txBody>
          <a:bodyPr>
            <a:noAutofit/>
          </a:bodyPr>
          <a:lstStyle/>
          <a:p>
            <a:r>
              <a:rPr lang="ru-RU" sz="3600" dirty="0" smtClean="0"/>
              <a:t>Нахождение числа по его дроби</a:t>
            </a:r>
            <a:endParaRPr lang="ru-RU" sz="3600" dirty="0"/>
          </a:p>
        </p:txBody>
      </p:sp>
      <p:pic>
        <p:nvPicPr>
          <p:cNvPr id="5" name="Picture 2" descr="C:\Users\melnikova\Desktop\логотипы\logo1.tif"/>
          <p:cNvPicPr>
            <a:picLocks noChangeAspect="1" noChangeArrowheads="1"/>
          </p:cNvPicPr>
          <p:nvPr/>
        </p:nvPicPr>
        <p:blipFill rotWithShape="1">
          <a:blip r:embed="rId2" cstate="print">
            <a:clrChange>
              <a:clrFrom>
                <a:srgbClr val="FFFFFE"/>
              </a:clrFrom>
              <a:clrTo>
                <a:srgbClr val="FFFF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03" t="20505" b="25488"/>
          <a:stretch/>
        </p:blipFill>
        <p:spPr bwMode="auto">
          <a:xfrm>
            <a:off x="7488832" y="6116439"/>
            <a:ext cx="1691680" cy="7689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80345" y="1191"/>
            <a:ext cx="379242" cy="7200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1339632"/>
            <a:ext cx="6084168" cy="45631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Блиц-турнир</a:t>
            </a:r>
            <a:endParaRPr lang="ru-RU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Объект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ru-RU" dirty="0" smtClean="0"/>
                  <a:t>1) В олимпиаде по математике победителями стали </a:t>
                </a:r>
                <a:r>
                  <a:rPr lang="ru-RU" i="1" u="sng" dirty="0" smtClean="0"/>
                  <a:t>а</a:t>
                </a:r>
                <a:r>
                  <a:rPr lang="ru-RU" dirty="0" smtClean="0"/>
                  <a:t> человек, что составило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ru-RU" b="0" i="1" smtClean="0">
                            <a:latin typeface="Cambria Math"/>
                          </a:rPr>
                          <m:t>2</m:t>
                        </m:r>
                      </m:num>
                      <m:den>
                        <m:r>
                          <a:rPr lang="ru-RU" b="0" i="1" smtClean="0">
                            <a:latin typeface="Cambria Math"/>
                          </a:rPr>
                          <m:t>15</m:t>
                        </m:r>
                      </m:den>
                    </m:f>
                  </m:oMath>
                </a14:m>
                <a:r>
                  <a:rPr lang="ru-RU" dirty="0" smtClean="0"/>
                  <a:t> числа ее участников. Сколько человек приняли участие в олимпиаде?</a:t>
                </a:r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𝑎</m:t>
                      </m:r>
                      <m:r>
                        <a:rPr lang="en-US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 : </m:t>
                      </m:r>
                      <m:f>
                        <m:fPr>
                          <m:ctrlP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2</m:t>
                          </m:r>
                        </m:num>
                        <m:den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15</m:t>
                          </m:r>
                        </m:den>
                      </m:f>
                      <m:r>
                        <a:rPr lang="en-US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=</m:t>
                      </m:r>
                      <m:r>
                        <a:rPr lang="en-US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𝑎</m:t>
                      </m:r>
                      <m:r>
                        <a:rPr lang="en-US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 ∙ </m:t>
                      </m:r>
                      <m:f>
                        <m:fPr>
                          <m:ctrlP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</a:rPr>
                            <m:t>15</m:t>
                          </m:r>
                        </m:num>
                        <m:den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</a:rPr>
                            <m:t>2</m:t>
                          </m:r>
                        </m:den>
                      </m:f>
                      <m:r>
                        <a:rPr lang="en-US" b="0" i="1" smtClean="0">
                          <a:solidFill>
                            <a:srgbClr val="FF0000"/>
                          </a:solidFill>
                          <a:latin typeface="Cambria Math"/>
                          <a:ea typeface="Cambria Math"/>
                        </a:rPr>
                        <m:t>= </m:t>
                      </m:r>
                      <m:f>
                        <m:fPr>
                          <m:ctrlP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</a:rPr>
                            <m:t>15</m:t>
                          </m:r>
                        </m:num>
                        <m:den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</a:rPr>
                            <m:t>2</m:t>
                          </m:r>
                        </m:den>
                      </m:f>
                      <m:r>
                        <a:rPr lang="en-US" b="0" i="1" smtClean="0">
                          <a:solidFill>
                            <a:srgbClr val="FF0000"/>
                          </a:solidFill>
                          <a:latin typeface="Cambria Math"/>
                          <a:ea typeface="Cambria Math"/>
                        </a:rPr>
                        <m:t>𝑎</m:t>
                      </m:r>
                      <m:r>
                        <a:rPr lang="en-US" b="0" i="1" smtClean="0">
                          <a:solidFill>
                            <a:srgbClr val="FF0000"/>
                          </a:solidFill>
                          <a:latin typeface="Cambria Math"/>
                          <a:ea typeface="Cambria Math"/>
                        </a:rPr>
                        <m:t>=7</m:t>
                      </m:r>
                      <m:f>
                        <m:fPr>
                          <m:ctrlP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</a:rPr>
                            <m:t>2</m:t>
                          </m:r>
                        </m:den>
                      </m:f>
                      <m:r>
                        <a:rPr lang="en-US" b="0" i="1" smtClean="0">
                          <a:solidFill>
                            <a:srgbClr val="FF0000"/>
                          </a:solidFill>
                          <a:latin typeface="Cambria Math"/>
                          <a:ea typeface="Cambria Math"/>
                        </a:rPr>
                        <m:t>𝑎</m:t>
                      </m:r>
                      <m:r>
                        <a:rPr lang="en-US" b="0" i="1" smtClean="0">
                          <a:solidFill>
                            <a:srgbClr val="FF0000"/>
                          </a:solidFill>
                          <a:latin typeface="Cambria Math"/>
                          <a:ea typeface="Cambria Math"/>
                        </a:rPr>
                        <m:t>=7,5</m:t>
                      </m:r>
                      <m:r>
                        <a:rPr lang="en-US" b="0" i="1" smtClean="0">
                          <a:solidFill>
                            <a:srgbClr val="FF0000"/>
                          </a:solidFill>
                          <a:latin typeface="Cambria Math"/>
                          <a:ea typeface="Cambria Math"/>
                        </a:rPr>
                        <m:t>𝑎</m:t>
                      </m:r>
                    </m:oMath>
                  </m:oMathPara>
                </a14:m>
                <a:endParaRPr lang="en-US" b="0" dirty="0" smtClean="0">
                  <a:solidFill>
                    <a:srgbClr val="FF0000"/>
                  </a:solidFill>
                  <a:ea typeface="Cambria Math"/>
                </a:endParaRPr>
              </a:p>
              <a:p>
                <a:pPr marL="0" indent="0" algn="ctr">
                  <a:buNone/>
                </a:pPr>
                <a:endParaRPr lang="ru-RU" dirty="0"/>
              </a:p>
            </p:txBody>
          </p:sp>
        </mc:Choice>
        <mc:Fallback>
          <p:sp>
            <p:nvSpPr>
              <p:cNvPr id="3" name="Объект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852" t="-1752" r="-237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80345" y="1191"/>
            <a:ext cx="379242" cy="7200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 descr="C:\Users\melnikova\Desktop\логотипы\logo1.tif"/>
          <p:cNvPicPr>
            <a:picLocks noChangeAspect="1" noChangeArrowheads="1"/>
          </p:cNvPicPr>
          <p:nvPr/>
        </p:nvPicPr>
        <p:blipFill rotWithShape="1">
          <a:blip r:embed="rId4" cstate="print">
            <a:clrChange>
              <a:clrFrom>
                <a:srgbClr val="FFFFFE"/>
              </a:clrFrom>
              <a:clrTo>
                <a:srgbClr val="FFFF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03" t="20505" b="25488"/>
          <a:stretch/>
        </p:blipFill>
        <p:spPr bwMode="auto">
          <a:xfrm>
            <a:off x="7236296" y="5731966"/>
            <a:ext cx="1691680" cy="7689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568341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Блиц-турнир</a:t>
            </a:r>
            <a:endParaRPr lang="ru-RU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Объект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ru-RU" dirty="0" smtClean="0"/>
                  <a:t>2) На пришкольном участке посадили </a:t>
                </a:r>
                <a:r>
                  <a:rPr lang="en-US" i="1" dirty="0" smtClean="0"/>
                  <a:t>b</a:t>
                </a:r>
                <a:r>
                  <a:rPr lang="ru-RU" i="1" dirty="0" smtClean="0"/>
                  <a:t> </a:t>
                </a:r>
                <a:r>
                  <a:rPr lang="ru-RU" dirty="0" smtClean="0"/>
                  <a:t>берез и </a:t>
                </a:r>
                <a:r>
                  <a:rPr lang="ru-RU" i="1" dirty="0" smtClean="0"/>
                  <a:t>с</a:t>
                </a:r>
                <a:r>
                  <a:rPr lang="ru-RU" dirty="0" smtClean="0"/>
                  <a:t> лип. Число посаженных деревьев составило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ru-RU" b="0" i="1" smtClean="0">
                            <a:latin typeface="Cambria Math"/>
                          </a:rPr>
                          <m:t>5</m:t>
                        </m:r>
                      </m:num>
                      <m:den>
                        <m:r>
                          <a:rPr lang="ru-RU" b="0" i="1" smtClean="0">
                            <a:latin typeface="Cambria Math"/>
                          </a:rPr>
                          <m:t>18</m:t>
                        </m:r>
                      </m:den>
                    </m:f>
                  </m:oMath>
                </a14:m>
                <a:r>
                  <a:rPr lang="ru-RU" dirty="0" smtClean="0"/>
                  <a:t> числа деревьев, которые запланировано посадить. Сколько деревьев запланировано посадить на пришкольном участке?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ru-RU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𝑏</m:t>
                          </m:r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+</m:t>
                          </m:r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𝑐</m:t>
                          </m:r>
                        </m:e>
                      </m:d>
                      <m:r>
                        <a:rPr lang="en-US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 : </m:t>
                      </m:r>
                      <m:f>
                        <m:fPr>
                          <m:ctrlP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5</m:t>
                          </m:r>
                        </m:num>
                        <m:den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18</m:t>
                          </m:r>
                        </m:den>
                      </m:f>
                      <m:r>
                        <a:rPr lang="en-US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= </m:t>
                      </m:r>
                      <m:d>
                        <m:dPr>
                          <m:ctrlP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𝑏</m:t>
                          </m:r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+</m:t>
                          </m:r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𝑐</m:t>
                          </m:r>
                        </m:e>
                      </m:d>
                      <m:r>
                        <a:rPr lang="en-US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 </m:t>
                      </m:r>
                      <m:r>
                        <a:rPr lang="en-US" b="0" i="1" smtClean="0">
                          <a:solidFill>
                            <a:srgbClr val="FF0000"/>
                          </a:solidFill>
                          <a:latin typeface="Cambria Math"/>
                          <a:ea typeface="Cambria Math"/>
                        </a:rPr>
                        <m:t>∙ </m:t>
                      </m:r>
                      <m:f>
                        <m:fPr>
                          <m:ctrlP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</a:rPr>
                            <m:t>18</m:t>
                          </m:r>
                        </m:num>
                        <m:den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</a:rPr>
                            <m:t>5</m:t>
                          </m:r>
                        </m:den>
                      </m:f>
                      <m:r>
                        <a:rPr lang="en-US" b="0" i="1" smtClean="0">
                          <a:solidFill>
                            <a:srgbClr val="FF0000"/>
                          </a:solidFill>
                          <a:latin typeface="Cambria Math"/>
                          <a:ea typeface="Cambria Math"/>
                        </a:rPr>
                        <m:t>=3</m:t>
                      </m:r>
                      <m:f>
                        <m:fPr>
                          <m:ctrlP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</a:rPr>
                            <m:t>3</m:t>
                          </m:r>
                        </m:num>
                        <m:den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</a:rPr>
                            <m:t>5</m:t>
                          </m:r>
                        </m:den>
                      </m:f>
                      <m:r>
                        <a:rPr lang="en-US" b="0" i="1" smtClean="0">
                          <a:solidFill>
                            <a:srgbClr val="FF0000"/>
                          </a:solidFill>
                          <a:latin typeface="Cambria Math"/>
                          <a:ea typeface="Cambria Math"/>
                        </a:rPr>
                        <m:t>(</m:t>
                      </m:r>
                      <m:r>
                        <a:rPr lang="en-US" b="0" i="1" smtClean="0">
                          <a:solidFill>
                            <a:srgbClr val="FF0000"/>
                          </a:solidFill>
                          <a:latin typeface="Cambria Math"/>
                          <a:ea typeface="Cambria Math"/>
                        </a:rPr>
                        <m:t>𝑏</m:t>
                      </m:r>
                      <m:r>
                        <a:rPr lang="en-US" b="0" i="1" smtClean="0">
                          <a:solidFill>
                            <a:srgbClr val="FF0000"/>
                          </a:solidFill>
                          <a:latin typeface="Cambria Math"/>
                          <a:ea typeface="Cambria Math"/>
                        </a:rPr>
                        <m:t>+</m:t>
                      </m:r>
                      <m:r>
                        <a:rPr lang="en-US" b="0" i="1" smtClean="0">
                          <a:solidFill>
                            <a:srgbClr val="FF0000"/>
                          </a:solidFill>
                          <a:latin typeface="Cambria Math"/>
                          <a:ea typeface="Cambria Math"/>
                        </a:rPr>
                        <m:t>𝑐</m:t>
                      </m:r>
                      <m:r>
                        <a:rPr lang="en-US" b="0" i="1" smtClean="0">
                          <a:solidFill>
                            <a:srgbClr val="FF0000"/>
                          </a:solidFill>
                          <a:latin typeface="Cambria Math"/>
                          <a:ea typeface="Cambria Math"/>
                        </a:rPr>
                        <m:t>)</m:t>
                      </m:r>
                    </m:oMath>
                  </m:oMathPara>
                </a14:m>
                <a:endParaRPr lang="ru-RU" dirty="0"/>
              </a:p>
            </p:txBody>
          </p:sp>
        </mc:Choice>
        <mc:Fallback>
          <p:sp>
            <p:nvSpPr>
              <p:cNvPr id="3" name="Объект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852" t="-1752" r="-1556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80345" y="1191"/>
            <a:ext cx="379242" cy="7200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 descr="C:\Users\melnikova\Desktop\логотипы\logo1.tif"/>
          <p:cNvPicPr>
            <a:picLocks noChangeAspect="1" noChangeArrowheads="1"/>
          </p:cNvPicPr>
          <p:nvPr/>
        </p:nvPicPr>
        <p:blipFill rotWithShape="1">
          <a:blip r:embed="rId4" cstate="print">
            <a:clrChange>
              <a:clrFrom>
                <a:srgbClr val="FFFFFE"/>
              </a:clrFrom>
              <a:clrTo>
                <a:srgbClr val="FFFF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03" t="20505" b="25488"/>
          <a:stretch/>
        </p:blipFill>
        <p:spPr bwMode="auto">
          <a:xfrm>
            <a:off x="7020272" y="5877272"/>
            <a:ext cx="1691680" cy="7689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350979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Блиц- турнир</a:t>
            </a:r>
            <a:endParaRPr lang="ru-RU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Объект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ru-RU" dirty="0" smtClean="0"/>
                  <a:t>3) Количество осадков в июне было равно </a:t>
                </a:r>
                <a:r>
                  <a:rPr lang="en-US" i="1" dirty="0" smtClean="0"/>
                  <a:t>d</a:t>
                </a:r>
                <a:r>
                  <a:rPr lang="ru-RU" dirty="0" smtClean="0"/>
                  <a:t>мм, что составило 125% месячной нормы осадков за июнь. Чему равна норма осадков в июне?</a:t>
                </a:r>
              </a:p>
              <a:p>
                <a:pPr marL="0" indent="0">
                  <a:buNone/>
                </a:pPr>
                <a:r>
                  <a:rPr lang="en-US" dirty="0" smtClean="0"/>
                  <a:t>         </a:t>
                </a:r>
                <a:r>
                  <a:rPr lang="en-US" dirty="0" smtClean="0">
                    <a:solidFill>
                      <a:srgbClr val="FF0000"/>
                    </a:solidFill>
                  </a:rPr>
                  <a:t>1)</a:t>
                </a:r>
                <a:r>
                  <a:rPr lang="ru-RU" dirty="0" smtClean="0">
                    <a:solidFill>
                      <a:srgbClr val="FF0000"/>
                    </a:solidFill>
                  </a:rPr>
                  <a:t>125% = 1,25 = </a:t>
                </a:r>
                <a14:m>
                  <m:oMath xmlns:m="http://schemas.openxmlformats.org/officeDocument/2006/math">
                    <m:r>
                      <a:rPr lang="ru-RU" b="0" i="1" smtClean="0">
                        <a:solidFill>
                          <a:srgbClr val="FF0000"/>
                        </a:solidFill>
                        <a:latin typeface="Cambria Math"/>
                      </a:rPr>
                      <m:t>1</m:t>
                    </m:r>
                    <m:f>
                      <m:fPr>
                        <m:ctrlPr>
                          <a:rPr lang="ru-RU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ru-RU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ru-RU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4</m:t>
                        </m:r>
                      </m:den>
                    </m:f>
                  </m:oMath>
                </a14:m>
                <a:endParaRPr lang="ru-RU" dirty="0" smtClean="0">
                  <a:solidFill>
                    <a:srgbClr val="FF0000"/>
                  </a:solidFill>
                </a:endParaRPr>
              </a:p>
              <a:p>
                <a:pPr marL="0" indent="0">
                  <a:buNone/>
                </a:pPr>
                <a:r>
                  <a:rPr lang="en-US" b="0" dirty="0" smtClean="0">
                    <a:solidFill>
                      <a:srgbClr val="FF0000"/>
                    </a:solidFill>
                  </a:rPr>
                  <a:t>         2)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/>
                      </a:rPr>
                      <m:t>𝑑</m:t>
                    </m:r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/>
                      </a:rPr>
                      <m:t> :1</m:t>
                    </m:r>
                    <m:f>
                      <m:fPr>
                        <m:ctrlPr>
                          <a:rPr lang="en-US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4</m:t>
                        </m:r>
                      </m:den>
                    </m:f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/>
                      </a:rPr>
                      <m:t>=</m:t>
                    </m:r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/>
                      </a:rPr>
                      <m:t>𝑑</m:t>
                    </m:r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/>
                      </a:rPr>
                      <m:t> ∙ </m:t>
                    </m:r>
                    <m:f>
                      <m:fPr>
                        <m:ctrlPr>
                          <a:rPr lang="en-US" b="0" i="1" smtClean="0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</a:rPr>
                        </m:ctrlPr>
                      </m:fPr>
                      <m:num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</a:rPr>
                          <m:t>4</m:t>
                        </m:r>
                      </m:num>
                      <m:den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</a:rPr>
                          <m:t>5</m:t>
                        </m:r>
                      </m:den>
                    </m:f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= </m:t>
                    </m:r>
                    <m:f>
                      <m:fPr>
                        <m:ctrlPr>
                          <a:rPr lang="en-US" b="0" i="1" smtClean="0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</a:rPr>
                        </m:ctrlPr>
                      </m:fPr>
                      <m:num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</a:rPr>
                          <m:t>4</m:t>
                        </m:r>
                      </m:num>
                      <m:den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</a:rPr>
                          <m:t>5</m:t>
                        </m:r>
                      </m:den>
                    </m:f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𝑑</m:t>
                    </m:r>
                  </m:oMath>
                </a14:m>
                <a:endParaRPr lang="ru-RU" dirty="0">
                  <a:solidFill>
                    <a:srgbClr val="FF0000"/>
                  </a:solidFill>
                </a:endParaRPr>
              </a:p>
            </p:txBody>
          </p:sp>
        </mc:Choice>
        <mc:Fallback>
          <p:sp>
            <p:nvSpPr>
              <p:cNvPr id="3" name="Объект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852" t="-1752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80345" y="1191"/>
            <a:ext cx="379242" cy="7200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 descr="C:\Users\melnikova\Desktop\логотипы\logo1.tif"/>
          <p:cNvPicPr>
            <a:picLocks noChangeAspect="1" noChangeArrowheads="1"/>
          </p:cNvPicPr>
          <p:nvPr/>
        </p:nvPicPr>
        <p:blipFill rotWithShape="1">
          <a:blip r:embed="rId4" cstate="print">
            <a:clrChange>
              <a:clrFrom>
                <a:srgbClr val="FFFFFE"/>
              </a:clrFrom>
              <a:clrTo>
                <a:srgbClr val="FFFF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03" t="20505" b="25488"/>
          <a:stretch/>
        </p:blipFill>
        <p:spPr bwMode="auto">
          <a:xfrm>
            <a:off x="7236296" y="5877272"/>
            <a:ext cx="1691680" cy="7689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476864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Блиц-турнир</a:t>
            </a:r>
            <a:endParaRPr lang="ru-RU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Объект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ru-RU" dirty="0" smtClean="0"/>
                  <a:t>4) В мае было </a:t>
                </a:r>
                <a:r>
                  <a:rPr lang="en-US" i="1" dirty="0" smtClean="0"/>
                  <a:t>k</a:t>
                </a:r>
                <a:r>
                  <a:rPr lang="ru-RU" i="1" dirty="0" smtClean="0"/>
                  <a:t> </a:t>
                </a:r>
                <a:r>
                  <a:rPr lang="ru-RU" dirty="0" smtClean="0"/>
                  <a:t>пасмурных дней. Число пасмурных дней составило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ru-RU" b="0" i="1" smtClean="0">
                            <a:latin typeface="Cambria Math"/>
                          </a:rPr>
                          <m:t>2</m:t>
                        </m:r>
                      </m:num>
                      <m:den>
                        <m:r>
                          <a:rPr lang="ru-RU" b="0" i="1" smtClean="0">
                            <a:latin typeface="Cambria Math"/>
                          </a:rPr>
                          <m:t>3</m:t>
                        </m:r>
                      </m:den>
                    </m:f>
                  </m:oMath>
                </a14:m>
                <a:r>
                  <a:rPr lang="ru-RU" dirty="0" smtClean="0"/>
                  <a:t> числа солнечных дней. На сколько солнечных дней в мае было больше, чем пасмурных?</a:t>
                </a:r>
              </a:p>
              <a:p>
                <a:pPr marL="0" indent="0">
                  <a:buNone/>
                </a:pPr>
                <a:r>
                  <a:rPr lang="ru-RU" dirty="0"/>
                  <a:t>	</a:t>
                </a:r>
                <a:r>
                  <a:rPr lang="ru-RU" dirty="0" smtClean="0">
                    <a:solidFill>
                      <a:srgbClr val="FF0000"/>
                    </a:solidFill>
                  </a:rPr>
                  <a:t>1) </a:t>
                </a:r>
                <a:r>
                  <a:rPr lang="en-US" i="1" dirty="0" smtClean="0">
                    <a:solidFill>
                      <a:srgbClr val="FF0000"/>
                    </a:solidFill>
                  </a:rPr>
                  <a:t>k</a:t>
                </a:r>
                <a:r>
                  <a:rPr lang="ru-RU" dirty="0" smtClean="0">
                    <a:solidFill>
                      <a:srgbClr val="FF0000"/>
                    </a:solidFill>
                  </a:rPr>
                  <a:t> 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ru-RU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2</m:t>
                        </m:r>
                      </m:num>
                      <m:den>
                        <m:r>
                          <a:rPr lang="ru-RU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3</m:t>
                        </m:r>
                      </m:den>
                    </m:f>
                    <m:r>
                      <a:rPr lang="ru-RU" b="0" i="1" smtClean="0">
                        <a:solidFill>
                          <a:srgbClr val="FF0000"/>
                        </a:solidFill>
                        <a:latin typeface="Cambria Math"/>
                      </a:rPr>
                      <m:t>=</m:t>
                    </m:r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/>
                      </a:rPr>
                      <m:t>𝑘</m:t>
                    </m:r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/>
                      </a:rPr>
                      <m:t> ∙ </m:t>
                    </m:r>
                    <m:f>
                      <m:fPr>
                        <m:ctrlPr>
                          <a:rPr lang="en-US" b="0" i="1" smtClean="0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</a:rPr>
                        </m:ctrlPr>
                      </m:fPr>
                      <m:num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</a:rPr>
                          <m:t>3</m:t>
                        </m:r>
                      </m:num>
                      <m:den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</a:rPr>
                          <m:t>2</m:t>
                        </m:r>
                      </m:den>
                    </m:f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= </m:t>
                    </m:r>
                    <m:f>
                      <m:fPr>
                        <m:ctrlPr>
                          <a:rPr lang="en-US" b="0" i="1" smtClean="0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</a:rPr>
                        </m:ctrlPr>
                      </m:fPr>
                      <m:num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</a:rPr>
                          <m:t>3</m:t>
                        </m:r>
                      </m:num>
                      <m:den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</a:rPr>
                          <m:t>2</m:t>
                        </m:r>
                      </m:den>
                    </m:f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𝑘</m:t>
                    </m:r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=1</m:t>
                    </m:r>
                    <m:f>
                      <m:fPr>
                        <m:ctrlPr>
                          <a:rPr lang="en-US" b="0" i="1" smtClean="0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</a:rPr>
                        </m:ctrlPr>
                      </m:fPr>
                      <m:num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</a:rPr>
                          <m:t>2</m:t>
                        </m:r>
                      </m:den>
                    </m:f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𝑘</m:t>
                    </m:r>
                  </m:oMath>
                </a14:m>
                <a:endParaRPr lang="en-US" dirty="0" smtClean="0">
                  <a:solidFill>
                    <a:srgbClr val="FF0000"/>
                  </a:solidFill>
                </a:endParaRPr>
              </a:p>
              <a:p>
                <a:pPr marL="0" indent="0">
                  <a:buNone/>
                </a:pPr>
                <a:r>
                  <a:rPr lang="en-US" dirty="0">
                    <a:solidFill>
                      <a:srgbClr val="FF0000"/>
                    </a:solidFill>
                  </a:rPr>
                  <a:t>	</a:t>
                </a:r>
                <a:r>
                  <a:rPr lang="en-US" dirty="0" smtClean="0">
                    <a:solidFill>
                      <a:srgbClr val="FF0000"/>
                    </a:solidFill>
                  </a:rPr>
                  <a:t>2)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/>
                      </a:rPr>
                      <m:t>1</m:t>
                    </m:r>
                    <m:f>
                      <m:fPr>
                        <m:ctrlPr>
                          <a:rPr lang="en-US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2</m:t>
                        </m:r>
                      </m:den>
                    </m:f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/>
                      </a:rPr>
                      <m:t>𝑘</m:t>
                    </m:r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/>
                      </a:rPr>
                      <m:t> −</m:t>
                    </m:r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/>
                      </a:rPr>
                      <m:t>𝑘</m:t>
                    </m:r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/>
                      </a:rPr>
                      <m:t>= </m:t>
                    </m:r>
                    <m:f>
                      <m:fPr>
                        <m:ctrlPr>
                          <a:rPr lang="en-US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2</m:t>
                        </m:r>
                      </m:den>
                    </m:f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/>
                      </a:rPr>
                      <m:t>𝑘</m:t>
                    </m:r>
                    <m:r>
                      <a:rPr lang="ru-RU" b="0" i="1" smtClean="0">
                        <a:solidFill>
                          <a:srgbClr val="FF0000"/>
                        </a:solidFill>
                        <a:latin typeface="Cambria Math"/>
                      </a:rPr>
                      <m:t>.</m:t>
                    </m:r>
                  </m:oMath>
                </a14:m>
                <a:endParaRPr lang="ru-RU" dirty="0">
                  <a:solidFill>
                    <a:srgbClr val="FF0000"/>
                  </a:solidFill>
                </a:endParaRPr>
              </a:p>
            </p:txBody>
          </p:sp>
        </mc:Choice>
        <mc:Fallback>
          <p:sp>
            <p:nvSpPr>
              <p:cNvPr id="3" name="Объект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852" t="-1752" r="-2444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80345" y="1191"/>
            <a:ext cx="379242" cy="7200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 descr="C:\Users\melnikova\Desktop\логотипы\logo1.tif"/>
          <p:cNvPicPr>
            <a:picLocks noChangeAspect="1" noChangeArrowheads="1"/>
          </p:cNvPicPr>
          <p:nvPr/>
        </p:nvPicPr>
        <p:blipFill rotWithShape="1">
          <a:blip r:embed="rId4" cstate="print">
            <a:clrChange>
              <a:clrFrom>
                <a:srgbClr val="FFFFFE"/>
              </a:clrFrom>
              <a:clrTo>
                <a:srgbClr val="FFFF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03" t="20505" b="25488"/>
          <a:stretch/>
        </p:blipFill>
        <p:spPr bwMode="auto">
          <a:xfrm>
            <a:off x="7308304" y="5877272"/>
            <a:ext cx="1691680" cy="7689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08967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Решение задач</a:t>
            </a:r>
            <a:endParaRPr lang="ru-RU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Объект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514350" indent="-514350">
                  <a:buAutoNum type="arabicPeriod"/>
                </a:pPr>
                <a:r>
                  <a:rPr lang="ru-RU" dirty="0" smtClean="0"/>
                  <a:t>Продолжительность жизни зайца примерно 6 лет, что составляет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ru-RU" b="0" i="1" smtClean="0">
                            <a:latin typeface="Cambria Math"/>
                          </a:rPr>
                          <m:t>3</m:t>
                        </m:r>
                      </m:num>
                      <m:den>
                        <m:r>
                          <a:rPr lang="ru-RU" b="0" i="1" smtClean="0">
                            <a:latin typeface="Cambria Math"/>
                          </a:rPr>
                          <m:t>4</m:t>
                        </m:r>
                      </m:den>
                    </m:f>
                  </m:oMath>
                </a14:m>
                <a:r>
                  <a:rPr lang="ru-RU" dirty="0" smtClean="0"/>
                  <a:t> продолжительности жизни белки. Какова примерно продолжительность жизни белки?</a:t>
                </a:r>
              </a:p>
              <a:p>
                <a:pPr marL="0" indent="0">
                  <a:buNone/>
                </a:pPr>
                <a:endParaRPr lang="ru-RU" dirty="0"/>
              </a:p>
            </p:txBody>
          </p:sp>
        </mc:Choice>
        <mc:Fallback>
          <p:sp>
            <p:nvSpPr>
              <p:cNvPr id="3" name="Объект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926" t="-2022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4361494"/>
            <a:ext cx="1905000" cy="142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3088" y="4365104"/>
            <a:ext cx="1819275" cy="142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80345" y="1191"/>
            <a:ext cx="379242" cy="7200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2" descr="C:\Users\melnikova\Desktop\логотипы\logo1.tif"/>
          <p:cNvPicPr>
            <a:picLocks noChangeAspect="1" noChangeArrowheads="1"/>
          </p:cNvPicPr>
          <p:nvPr/>
        </p:nvPicPr>
        <p:blipFill rotWithShape="1">
          <a:blip r:embed="rId6" cstate="print">
            <a:clrChange>
              <a:clrFrom>
                <a:srgbClr val="FFFFFE"/>
              </a:clrFrom>
              <a:clrTo>
                <a:srgbClr val="FFFF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03" t="20505" b="25488"/>
          <a:stretch/>
        </p:blipFill>
        <p:spPr bwMode="auto">
          <a:xfrm>
            <a:off x="7488832" y="6116439"/>
            <a:ext cx="1691680" cy="7689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712433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Решение задач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 smtClean="0"/>
              <a:t>2. Наименьшая ширина Керченского пролива равна примерно 4,5км, что составляет 5% наименьшей ширины Берингова пролива. Чему примерно равна наименьшая ширина Берингова пролива?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3573016"/>
            <a:ext cx="3048000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4149080"/>
            <a:ext cx="3238500" cy="2428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80345" y="1191"/>
            <a:ext cx="379242" cy="7200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2" descr="C:\Users\melnikova\Desktop\логотипы\logo1.tif"/>
          <p:cNvPicPr>
            <a:picLocks noChangeAspect="1" noChangeArrowheads="1"/>
          </p:cNvPicPr>
          <p:nvPr/>
        </p:nvPicPr>
        <p:blipFill rotWithShape="1">
          <a:blip r:embed="rId5" cstate="print">
            <a:clrChange>
              <a:clrFrom>
                <a:srgbClr val="FFFFFE"/>
              </a:clrFrom>
              <a:clrTo>
                <a:srgbClr val="FFFF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03" t="20505" b="25488"/>
          <a:stretch/>
        </p:blipFill>
        <p:spPr bwMode="auto">
          <a:xfrm>
            <a:off x="7488832" y="6116439"/>
            <a:ext cx="1691680" cy="7689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11414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Решение задач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 smtClean="0"/>
              <a:t>3. После аварии в колесе велосипеда Миши не хватает 10% спиц. Миша купил в магазине недостающие спицы и еще одну запасную. Сколько всего спиц в колесе у Миши, если он купил 4 спицы?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8062" y="3861048"/>
            <a:ext cx="3199555" cy="22322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80345" y="1191"/>
            <a:ext cx="379242" cy="7200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2" descr="C:\Users\melnikova\Desktop\логотипы\logo1.tif"/>
          <p:cNvPicPr>
            <a:picLocks noChangeAspect="1" noChangeArrowheads="1"/>
          </p:cNvPicPr>
          <p:nvPr/>
        </p:nvPicPr>
        <p:blipFill rotWithShape="1">
          <a:blip r:embed="rId4" cstate="print">
            <a:clrChange>
              <a:clrFrom>
                <a:srgbClr val="FFFFFE"/>
              </a:clrFrom>
              <a:clrTo>
                <a:srgbClr val="FFFF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03" t="20505" b="25488"/>
          <a:stretch/>
        </p:blipFill>
        <p:spPr bwMode="auto">
          <a:xfrm>
            <a:off x="7488832" y="6116439"/>
            <a:ext cx="1691680" cy="7689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793948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Решение задач</a:t>
            </a:r>
            <a:endParaRPr lang="ru-RU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Объект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ru-RU" dirty="0" smtClean="0"/>
                  <a:t>4. Скорость машины по шоссе равна 80км/ч, что составляет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ru-RU" b="0" i="1" smtClean="0">
                            <a:latin typeface="Cambria Math"/>
                          </a:rPr>
                          <m:t>40</m:t>
                        </m:r>
                      </m:num>
                      <m:den>
                        <m:r>
                          <a:rPr lang="ru-RU" b="0" i="1" smtClean="0">
                            <a:latin typeface="Cambria Math"/>
                          </a:rPr>
                          <m:t>3</m:t>
                        </m:r>
                      </m:den>
                    </m:f>
                  </m:oMath>
                </a14:m>
                <a:r>
                  <a:rPr lang="ru-RU" dirty="0" smtClean="0"/>
                  <a:t> ее скорость по бездорожью. На сколько часов быстрее машина проедет 300км по шоссе, чем 30км по бездорожью?</a:t>
                </a:r>
              </a:p>
              <a:p>
                <a:pPr marL="0" indent="0">
                  <a:buNone/>
                </a:pPr>
                <a:endParaRPr lang="ru-RU" dirty="0"/>
              </a:p>
            </p:txBody>
          </p:sp>
        </mc:Choice>
        <mc:Fallback>
          <p:sp>
            <p:nvSpPr>
              <p:cNvPr id="3" name="Объект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852" t="-1752" r="-200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4005064"/>
            <a:ext cx="2637656" cy="1766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4005064"/>
            <a:ext cx="2743634" cy="1766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80345" y="1191"/>
            <a:ext cx="379242" cy="7200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2" descr="C:\Users\melnikova\Desktop\логотипы\logo1.tif"/>
          <p:cNvPicPr>
            <a:picLocks noChangeAspect="1" noChangeArrowheads="1"/>
          </p:cNvPicPr>
          <p:nvPr/>
        </p:nvPicPr>
        <p:blipFill rotWithShape="1">
          <a:blip r:embed="rId6" cstate="print">
            <a:clrChange>
              <a:clrFrom>
                <a:srgbClr val="FFFFFE"/>
              </a:clrFrom>
              <a:clrTo>
                <a:srgbClr val="FFFF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03" t="20505" b="25488"/>
          <a:stretch/>
        </p:blipFill>
        <p:spPr bwMode="auto">
          <a:xfrm>
            <a:off x="7488832" y="6116439"/>
            <a:ext cx="1691680" cy="7689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952095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Устный счет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 smtClean="0"/>
              <a:t>1 минута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80345" y="1191"/>
            <a:ext cx="379242" cy="7200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 descr="C:\Users\melnikova\Desktop\логотипы\logo1.tif"/>
          <p:cNvPicPr>
            <a:picLocks noChangeAspect="1" noChangeArrowheads="1"/>
          </p:cNvPicPr>
          <p:nvPr/>
        </p:nvPicPr>
        <p:blipFill rotWithShape="1">
          <a:blip r:embed="rId3" cstate="print">
            <a:clrChange>
              <a:clrFrom>
                <a:srgbClr val="FFFFFE"/>
              </a:clrFrom>
              <a:clrTo>
                <a:srgbClr val="FFFF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03" t="20505" b="25488"/>
          <a:stretch/>
        </p:blipFill>
        <p:spPr bwMode="auto">
          <a:xfrm>
            <a:off x="7236296" y="5877272"/>
            <a:ext cx="1691680" cy="7689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1307715"/>
            <a:ext cx="3545756" cy="49740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433890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Математический диктант</a:t>
            </a:r>
            <a:endParaRPr lang="ru-RU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Объект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77500" lnSpcReduction="20000"/>
              </a:bodyPr>
              <a:lstStyle/>
              <a:p>
                <a:pPr marL="514350" indent="-514350">
                  <a:buAutoNum type="arabicPeriod"/>
                </a:pPr>
                <a:r>
                  <a:rPr lang="ru-RU" dirty="0" smtClean="0"/>
                  <a:t>Длина стороны квадрата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ru-RU" b="0" i="1" smtClean="0">
                            <a:latin typeface="Cambria Math"/>
                          </a:rPr>
                          <m:t>5</m:t>
                        </m:r>
                      </m:num>
                      <m:den>
                        <m:r>
                          <a:rPr lang="ru-RU" b="0" i="1" smtClean="0">
                            <a:latin typeface="Cambria Math"/>
                          </a:rPr>
                          <m:t>9</m:t>
                        </m:r>
                      </m:den>
                    </m:f>
                  </m:oMath>
                </a14:m>
                <a:r>
                  <a:rPr lang="ru-RU" dirty="0" smtClean="0"/>
                  <a:t> </a:t>
                </a:r>
                <a:r>
                  <a:rPr lang="ru-RU" dirty="0" err="1" smtClean="0"/>
                  <a:t>дм</a:t>
                </a:r>
                <a:r>
                  <a:rPr lang="ru-RU" dirty="0" smtClean="0"/>
                  <a:t>. Чему равна площадь квадрата?</a:t>
                </a:r>
              </a:p>
              <a:p>
                <a:pPr marL="514350" indent="-514350">
                  <a:buAutoNum type="arabicPeriod"/>
                </a:pPr>
                <a:r>
                  <a:rPr lang="ru-RU" dirty="0" smtClean="0"/>
                  <a:t>Лодка проплыла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ru-RU" b="0" i="1" smtClean="0">
                            <a:latin typeface="Cambria Math"/>
                          </a:rPr>
                          <m:t>3</m:t>
                        </m:r>
                      </m:num>
                      <m:den>
                        <m:r>
                          <a:rPr lang="ru-RU" b="0" i="1" smtClean="0">
                            <a:latin typeface="Cambria Math"/>
                          </a:rPr>
                          <m:t>4</m:t>
                        </m:r>
                      </m:den>
                    </m:f>
                  </m:oMath>
                </a14:m>
                <a:r>
                  <a:rPr lang="ru-RU" dirty="0" smtClean="0"/>
                  <a:t>ч со скоростью 8км/ч и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ru-RU" b="0" i="1" smtClean="0"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ru-RU" b="0" i="1" smtClean="0">
                            <a:latin typeface="Cambria Math"/>
                          </a:rPr>
                          <m:t>3</m:t>
                        </m:r>
                      </m:den>
                    </m:f>
                  </m:oMath>
                </a14:m>
                <a:r>
                  <a:rPr lang="ru-RU" dirty="0" smtClean="0"/>
                  <a:t>ч со скоростью 12км/ч. Какое расстояние проплыла лодка за всё это время?</a:t>
                </a:r>
              </a:p>
              <a:p>
                <a:pPr marL="514350" indent="-514350">
                  <a:buAutoNum type="arabicPeriod"/>
                </a:pPr>
                <a:r>
                  <a:rPr lang="ru-RU" dirty="0" smtClean="0"/>
                  <a:t>Банка вмещает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ru-RU" b="0" i="1" smtClean="0">
                            <a:latin typeface="Cambria Math"/>
                          </a:rPr>
                          <m:t>3</m:t>
                        </m:r>
                      </m:num>
                      <m:den>
                        <m:r>
                          <a:rPr lang="ru-RU" b="0" i="1" smtClean="0">
                            <a:latin typeface="Cambria Math"/>
                          </a:rPr>
                          <m:t>4</m:t>
                        </m:r>
                      </m:den>
                    </m:f>
                  </m:oMath>
                </a14:m>
                <a:r>
                  <a:rPr lang="ru-RU" dirty="0" smtClean="0"/>
                  <a:t>кг меда. Сколько таких банок надо взять, чтобы разложить в них </a:t>
                </a:r>
                <a14:m>
                  <m:oMath xmlns:m="http://schemas.openxmlformats.org/officeDocument/2006/math">
                    <m:r>
                      <a:rPr lang="ru-RU" b="0" i="1" smtClean="0">
                        <a:latin typeface="Cambria Math"/>
                      </a:rPr>
                      <m:t>13</m:t>
                    </m:r>
                    <m:f>
                      <m:fPr>
                        <m:ctrlPr>
                          <a:rPr lang="ru-RU" b="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ru-RU" b="0" i="1" smtClean="0"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ru-RU" b="0" i="1" smtClean="0">
                            <a:latin typeface="Cambria Math"/>
                          </a:rPr>
                          <m:t>2</m:t>
                        </m:r>
                      </m:den>
                    </m:f>
                  </m:oMath>
                </a14:m>
                <a:r>
                  <a:rPr lang="ru-RU" dirty="0" smtClean="0"/>
                  <a:t>кг меда?</a:t>
                </a:r>
              </a:p>
              <a:p>
                <a:pPr marL="514350" indent="-514350">
                  <a:buAutoNum type="arabicPeriod"/>
                </a:pPr>
                <a:r>
                  <a:rPr lang="ru-RU" dirty="0" smtClean="0"/>
                  <a:t>Задуманное число сначала увеличили в </a:t>
                </a:r>
                <a14:m>
                  <m:oMath xmlns:m="http://schemas.openxmlformats.org/officeDocument/2006/math">
                    <m:r>
                      <a:rPr lang="ru-RU" b="0" i="1" smtClean="0">
                        <a:latin typeface="Cambria Math"/>
                      </a:rPr>
                      <m:t>2</m:t>
                    </m:r>
                    <m:f>
                      <m:fPr>
                        <m:ctrlPr>
                          <a:rPr lang="ru-RU" b="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ru-RU" b="0" i="1" smtClean="0"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ru-RU" b="0" i="1" smtClean="0">
                            <a:latin typeface="Cambria Math"/>
                          </a:rPr>
                          <m:t>2</m:t>
                        </m:r>
                      </m:den>
                    </m:f>
                  </m:oMath>
                </a14:m>
                <a:r>
                  <a:rPr lang="ru-RU" dirty="0" smtClean="0"/>
                  <a:t> раза, затем уменьшили в </a:t>
                </a:r>
                <a14:m>
                  <m:oMath xmlns:m="http://schemas.openxmlformats.org/officeDocument/2006/math">
                    <m:r>
                      <a:rPr lang="ru-RU" b="0" i="1" smtClean="0">
                        <a:latin typeface="Cambria Math"/>
                      </a:rPr>
                      <m:t>1</m:t>
                    </m:r>
                    <m:f>
                      <m:fPr>
                        <m:ctrlPr>
                          <a:rPr lang="ru-RU" b="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ru-RU" b="0" i="1" smtClean="0"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ru-RU" b="0" i="1" smtClean="0">
                            <a:latin typeface="Cambria Math"/>
                          </a:rPr>
                          <m:t>5</m:t>
                        </m:r>
                      </m:den>
                    </m:f>
                  </m:oMath>
                </a14:m>
                <a:r>
                  <a:rPr lang="ru-RU" dirty="0" smtClean="0"/>
                  <a:t>раза, вычли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ru-RU" b="0" i="1" smtClean="0">
                            <a:latin typeface="Cambria Math"/>
                          </a:rPr>
                          <m:t>7</m:t>
                        </m:r>
                      </m:num>
                      <m:den>
                        <m:r>
                          <a:rPr lang="ru-RU" b="0" i="1" smtClean="0">
                            <a:latin typeface="Cambria Math"/>
                          </a:rPr>
                          <m:t>18</m:t>
                        </m:r>
                      </m:den>
                    </m:f>
                  </m:oMath>
                </a14:m>
                <a:r>
                  <a:rPr lang="ru-RU" dirty="0" smtClean="0"/>
                  <a:t> и получили </a:t>
                </a:r>
                <a14:m>
                  <m:oMath xmlns:m="http://schemas.openxmlformats.org/officeDocument/2006/math">
                    <m:r>
                      <a:rPr lang="ru-RU" b="0" i="1" smtClean="0">
                        <a:latin typeface="Cambria Math"/>
                      </a:rPr>
                      <m:t>1</m:t>
                    </m:r>
                    <m:f>
                      <m:fPr>
                        <m:ctrlPr>
                          <a:rPr lang="ru-RU" b="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ru-RU" b="0" i="1" smtClean="0">
                            <a:latin typeface="Cambria Math"/>
                          </a:rPr>
                          <m:t>5</m:t>
                        </m:r>
                      </m:num>
                      <m:den>
                        <m:r>
                          <a:rPr lang="ru-RU" b="0" i="1" smtClean="0">
                            <a:latin typeface="Cambria Math"/>
                          </a:rPr>
                          <m:t>6</m:t>
                        </m:r>
                      </m:den>
                    </m:f>
                    <m:r>
                      <a:rPr lang="ru-RU" b="0" i="0" smtClean="0">
                        <a:latin typeface="Cambria Math"/>
                      </a:rPr>
                      <m:t>. </m:t>
                    </m:r>
                  </m:oMath>
                </a14:m>
                <a:r>
                  <a:rPr lang="ru-RU" dirty="0" smtClean="0"/>
                  <a:t>Найти задуманное число.</a:t>
                </a:r>
                <a:endParaRPr lang="ru-RU" dirty="0"/>
              </a:p>
            </p:txBody>
          </p:sp>
        </mc:Choice>
        <mc:Fallback>
          <p:sp>
            <p:nvSpPr>
              <p:cNvPr id="3" name="Объект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259" t="-1213" r="-66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80345" y="1191"/>
            <a:ext cx="379242" cy="7200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 descr="C:\Users\melnikova\Desktop\логотипы\logo1.tif"/>
          <p:cNvPicPr>
            <a:picLocks noChangeAspect="1" noChangeArrowheads="1"/>
          </p:cNvPicPr>
          <p:nvPr/>
        </p:nvPicPr>
        <p:blipFill rotWithShape="1">
          <a:blip r:embed="rId4" cstate="print">
            <a:clrChange>
              <a:clrFrom>
                <a:srgbClr val="FFFFFE"/>
              </a:clrFrom>
              <a:clrTo>
                <a:srgbClr val="FFFF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03" t="20505" b="25488"/>
          <a:stretch/>
        </p:blipFill>
        <p:spPr bwMode="auto">
          <a:xfrm>
            <a:off x="7308304" y="5949280"/>
            <a:ext cx="1691680" cy="7689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062424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Математический диктант</a:t>
            </a:r>
            <a:endParaRPr lang="ru-RU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Объект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62500" lnSpcReduction="20000"/>
              </a:bodyPr>
              <a:lstStyle/>
              <a:p>
                <a:pPr marL="514350" indent="-514350" algn="ctr">
                  <a:buAutoNum type="arabicPeriod"/>
                </a:pPr>
                <a:r>
                  <a:rPr lang="ru-RU" dirty="0" smtClean="0"/>
                  <a:t>Длина стороны квадрата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ru-RU" b="0" i="1" smtClean="0">
                            <a:latin typeface="Cambria Math"/>
                          </a:rPr>
                          <m:t>5</m:t>
                        </m:r>
                      </m:num>
                      <m:den>
                        <m:r>
                          <a:rPr lang="ru-RU" b="0" i="1" smtClean="0">
                            <a:latin typeface="Cambria Math"/>
                          </a:rPr>
                          <m:t>9</m:t>
                        </m:r>
                      </m:den>
                    </m:f>
                  </m:oMath>
                </a14:m>
                <a:r>
                  <a:rPr lang="ru-RU" dirty="0" smtClean="0"/>
                  <a:t> </a:t>
                </a:r>
                <a:r>
                  <a:rPr lang="ru-RU" dirty="0" err="1" smtClean="0"/>
                  <a:t>дм</a:t>
                </a:r>
                <a:r>
                  <a:rPr lang="ru-RU" dirty="0" smtClean="0"/>
                  <a:t>. Чему равна площадь квадрата?</a:t>
                </a:r>
                <a:br>
                  <a:rPr lang="ru-RU" dirty="0" smtClean="0"/>
                </a:br>
                <a:r>
                  <a:rPr lang="en-US" dirty="0" smtClean="0">
                    <a:solidFill>
                      <a:srgbClr val="FF0000"/>
                    </a:solidFill>
                  </a:rPr>
                  <a:t>S =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i="1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i="1" smtClean="0">
                                    <a:solidFill>
                                      <a:srgbClr val="FF0000"/>
                                    </a:solidFill>
                                    <a:latin typeface="Cambria Math"/>
                                  </a:rPr>
                                </m:ctrlPr>
                              </m:fPr>
                              <m:num>
                                <m:r>
                                  <a:rPr lang="en-US" b="0" i="1" smtClean="0">
                                    <a:solidFill>
                                      <a:srgbClr val="FF0000"/>
                                    </a:solidFill>
                                    <a:latin typeface="Cambria Math"/>
                                  </a:rPr>
                                  <m:t>5</m:t>
                                </m:r>
                              </m:num>
                              <m:den>
                                <m:r>
                                  <a:rPr lang="en-US" b="0" i="1" smtClean="0">
                                    <a:solidFill>
                                      <a:srgbClr val="FF0000"/>
                                    </a:solidFill>
                                    <a:latin typeface="Cambria Math"/>
                                  </a:rPr>
                                  <m:t>9</m:t>
                                </m:r>
                              </m:den>
                            </m:f>
                          </m:e>
                        </m:d>
                      </m:e>
                      <m:sup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US" b="0" i="0" smtClean="0">
                        <a:solidFill>
                          <a:srgbClr val="FF0000"/>
                        </a:solidFill>
                        <a:latin typeface="Cambria Math"/>
                      </a:rPr>
                      <m:t>= </m:t>
                    </m:r>
                    <m:f>
                      <m:fPr>
                        <m:ctrlPr>
                          <a:rPr lang="en-US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5</m:t>
                        </m:r>
                      </m:num>
                      <m:den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9</m:t>
                        </m:r>
                      </m:den>
                    </m:f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/>
                      </a:rPr>
                      <m:t> </m:t>
                    </m:r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∙ </m:t>
                    </m:r>
                    <m:f>
                      <m:fPr>
                        <m:ctrlPr>
                          <a:rPr lang="en-US" b="0" i="1" smtClean="0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</a:rPr>
                        </m:ctrlPr>
                      </m:fPr>
                      <m:num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</a:rPr>
                          <m:t>5</m:t>
                        </m:r>
                      </m:num>
                      <m:den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</a:rPr>
                          <m:t>9</m:t>
                        </m:r>
                      </m:den>
                    </m:f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= </m:t>
                    </m:r>
                    <m:f>
                      <m:fPr>
                        <m:ctrlPr>
                          <a:rPr lang="en-US" b="0" i="1" smtClean="0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</a:rPr>
                        </m:ctrlPr>
                      </m:fPr>
                      <m:num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</a:rPr>
                          <m:t>25</m:t>
                        </m:r>
                      </m:num>
                      <m:den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</a:rPr>
                          <m:t>81</m:t>
                        </m:r>
                      </m:den>
                    </m:f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 </m:t>
                    </m:r>
                    <m:sSup>
                      <m:sSupPr>
                        <m:ctrlPr>
                          <a:rPr lang="en-US" b="0" i="1" smtClean="0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</a:rPr>
                        </m:ctrlPr>
                      </m:sSupPr>
                      <m:e>
                        <m:r>
                          <a:rPr lang="ru-RU" b="0" i="1" smtClean="0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</a:rPr>
                          <m:t>(дм</m:t>
                        </m:r>
                      </m:e>
                      <m:sup>
                        <m:r>
                          <a:rPr lang="ru-RU" b="0" i="1" smtClean="0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</a:rPr>
                          <m:t>2</m:t>
                        </m:r>
                      </m:sup>
                    </m:sSup>
                    <m:r>
                      <a:rPr lang="ru-RU" b="0" i="1" smtClean="0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)</m:t>
                    </m:r>
                  </m:oMath>
                </a14:m>
                <a:endParaRPr lang="ru-RU" dirty="0" smtClean="0"/>
              </a:p>
              <a:p>
                <a:pPr marL="514350" indent="-514350">
                  <a:buAutoNum type="arabicPeriod"/>
                </a:pPr>
                <a:r>
                  <a:rPr lang="ru-RU" dirty="0" smtClean="0"/>
                  <a:t>Лодка проплыла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ru-RU" b="0" i="1" smtClean="0">
                            <a:latin typeface="Cambria Math"/>
                          </a:rPr>
                          <m:t>3</m:t>
                        </m:r>
                      </m:num>
                      <m:den>
                        <m:r>
                          <a:rPr lang="ru-RU" b="0" i="1" smtClean="0">
                            <a:latin typeface="Cambria Math"/>
                          </a:rPr>
                          <m:t>4</m:t>
                        </m:r>
                      </m:den>
                    </m:f>
                  </m:oMath>
                </a14:m>
                <a:r>
                  <a:rPr lang="ru-RU" dirty="0" smtClean="0"/>
                  <a:t>ч со скоростью 8км/ч и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ru-RU" b="0" i="1" smtClean="0"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ru-RU" b="0" i="1" smtClean="0">
                            <a:latin typeface="Cambria Math"/>
                          </a:rPr>
                          <m:t>3</m:t>
                        </m:r>
                      </m:den>
                    </m:f>
                  </m:oMath>
                </a14:m>
                <a:r>
                  <a:rPr lang="ru-RU" dirty="0" smtClean="0"/>
                  <a:t>ч со скоростью 12км/ч. Какое расстояние проплыла лодка за всё это время?</a:t>
                </a:r>
                <a:br>
                  <a:rPr lang="ru-RU" dirty="0" smtClean="0"/>
                </a:br>
                <a:r>
                  <a:rPr lang="ru-RU" dirty="0" smtClean="0"/>
                  <a:t>		     </a:t>
                </a:r>
                <a:r>
                  <a:rPr lang="en-US" dirty="0" smtClean="0">
                    <a:solidFill>
                      <a:srgbClr val="FF0000"/>
                    </a:solidFill>
                  </a:rPr>
                  <a:t>s =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/>
                      </a:rPr>
                      <m:t>8 </m:t>
                    </m:r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∙ </m:t>
                    </m:r>
                    <m:f>
                      <m:fPr>
                        <m:ctrlPr>
                          <a:rPr lang="en-US" b="0" i="1" smtClean="0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</a:rPr>
                        </m:ctrlPr>
                      </m:fPr>
                      <m:num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</a:rPr>
                          <m:t>3</m:t>
                        </m:r>
                      </m:num>
                      <m:den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</a:rPr>
                          <m:t>4</m:t>
                        </m:r>
                      </m:den>
                    </m:f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+12 ∙ </m:t>
                    </m:r>
                    <m:f>
                      <m:fPr>
                        <m:ctrlPr>
                          <a:rPr lang="en-US" b="0" i="1" smtClean="0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</a:rPr>
                        </m:ctrlPr>
                      </m:fPr>
                      <m:num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</a:rPr>
                          <m:t>3</m:t>
                        </m:r>
                      </m:den>
                    </m:f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=6+4=10 (</m:t>
                    </m:r>
                    <m:r>
                      <a:rPr lang="ru-RU" b="0" i="1" smtClean="0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км)</m:t>
                    </m:r>
                  </m:oMath>
                </a14:m>
                <a:endParaRPr lang="ru-RU" dirty="0" smtClean="0">
                  <a:solidFill>
                    <a:srgbClr val="FF0000"/>
                  </a:solidFill>
                </a:endParaRPr>
              </a:p>
              <a:p>
                <a:pPr marL="514350" indent="-514350">
                  <a:buAutoNum type="arabicPeriod"/>
                </a:pPr>
                <a:r>
                  <a:rPr lang="ru-RU" dirty="0" smtClean="0"/>
                  <a:t>Банка вмещает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ru-RU" b="0" i="1" smtClean="0">
                            <a:latin typeface="Cambria Math"/>
                          </a:rPr>
                          <m:t>3</m:t>
                        </m:r>
                      </m:num>
                      <m:den>
                        <m:r>
                          <a:rPr lang="ru-RU" b="0" i="1" smtClean="0">
                            <a:latin typeface="Cambria Math"/>
                          </a:rPr>
                          <m:t>4</m:t>
                        </m:r>
                      </m:den>
                    </m:f>
                  </m:oMath>
                </a14:m>
                <a:r>
                  <a:rPr lang="ru-RU" dirty="0" smtClean="0"/>
                  <a:t>кг меда. Сколько таких банок надо взять, чтобы разложить в них </a:t>
                </a:r>
                <a14:m>
                  <m:oMath xmlns:m="http://schemas.openxmlformats.org/officeDocument/2006/math">
                    <m:r>
                      <a:rPr lang="ru-RU" b="0" i="1" smtClean="0">
                        <a:latin typeface="Cambria Math"/>
                      </a:rPr>
                      <m:t>13</m:t>
                    </m:r>
                    <m:f>
                      <m:fPr>
                        <m:ctrlPr>
                          <a:rPr lang="ru-RU" b="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ru-RU" b="0" i="1" smtClean="0"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ru-RU" b="0" i="1" smtClean="0">
                            <a:latin typeface="Cambria Math"/>
                          </a:rPr>
                          <m:t>2</m:t>
                        </m:r>
                      </m:den>
                    </m:f>
                  </m:oMath>
                </a14:m>
                <a:r>
                  <a:rPr lang="ru-RU" dirty="0" smtClean="0"/>
                  <a:t>кг меда?</a:t>
                </a:r>
                <a:br>
                  <a:rPr lang="ru-RU" dirty="0" smtClean="0"/>
                </a:br>
                <a:r>
                  <a:rPr lang="ru-RU" dirty="0" smtClean="0"/>
                  <a:t>                          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/>
                      </a:rPr>
                      <m:t>𝑛</m:t>
                    </m:r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/>
                      </a:rPr>
                      <m:t>=13</m:t>
                    </m:r>
                    <m:f>
                      <m:fPr>
                        <m:ctrlPr>
                          <a:rPr lang="en-US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2</m:t>
                        </m:r>
                      </m:den>
                    </m:f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/>
                      </a:rPr>
                      <m:t> : </m:t>
                    </m:r>
                    <m:f>
                      <m:fPr>
                        <m:ctrlPr>
                          <a:rPr lang="en-US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3</m:t>
                        </m:r>
                      </m:num>
                      <m:den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4</m:t>
                        </m:r>
                      </m:den>
                    </m:f>
                  </m:oMath>
                </a14:m>
                <a:r>
                  <a:rPr lang="en-US" dirty="0" smtClean="0">
                    <a:solidFill>
                      <a:srgbClr val="FF0000"/>
                    </a:solidFill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27</m:t>
                        </m:r>
                      </m:num>
                      <m:den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2</m:t>
                        </m:r>
                      </m:den>
                    </m:f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/>
                      </a:rPr>
                      <m:t> </m:t>
                    </m:r>
                    <m:r>
                      <a:rPr lang="ru-RU" b="0" i="1" smtClean="0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∙ </m:t>
                    </m:r>
                    <m:f>
                      <m:fPr>
                        <m:ctrlPr>
                          <a:rPr lang="ru-RU" b="0" i="1" smtClean="0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</a:rPr>
                        </m:ctrlPr>
                      </m:fPr>
                      <m:num>
                        <m:r>
                          <a:rPr lang="ru-RU" b="0" i="1" smtClean="0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</a:rPr>
                          <m:t>4</m:t>
                        </m:r>
                      </m:num>
                      <m:den>
                        <m:r>
                          <a:rPr lang="ru-RU" b="0" i="1" smtClean="0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</a:rPr>
                          <m:t>3</m:t>
                        </m:r>
                      </m:den>
                    </m:f>
                    <m:r>
                      <a:rPr lang="ru-RU" b="0" i="1" smtClean="0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=18 (банок)</m:t>
                    </m:r>
                  </m:oMath>
                </a14:m>
                <a:endParaRPr lang="ru-RU" dirty="0" smtClean="0">
                  <a:solidFill>
                    <a:srgbClr val="FF0000"/>
                  </a:solidFill>
                </a:endParaRPr>
              </a:p>
              <a:p>
                <a:pPr marL="514350" indent="-514350">
                  <a:buAutoNum type="arabicPeriod"/>
                </a:pPr>
                <a:r>
                  <a:rPr lang="ru-RU" dirty="0" smtClean="0"/>
                  <a:t>Задуманное число сначала увеличили в </a:t>
                </a:r>
                <a14:m>
                  <m:oMath xmlns:m="http://schemas.openxmlformats.org/officeDocument/2006/math">
                    <m:r>
                      <a:rPr lang="ru-RU" b="0" i="1" smtClean="0">
                        <a:latin typeface="Cambria Math"/>
                      </a:rPr>
                      <m:t>2</m:t>
                    </m:r>
                    <m:f>
                      <m:fPr>
                        <m:ctrlPr>
                          <a:rPr lang="ru-RU" b="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ru-RU" b="0" i="1" smtClean="0"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ru-RU" b="0" i="1" smtClean="0">
                            <a:latin typeface="Cambria Math"/>
                          </a:rPr>
                          <m:t>2</m:t>
                        </m:r>
                      </m:den>
                    </m:f>
                  </m:oMath>
                </a14:m>
                <a:r>
                  <a:rPr lang="ru-RU" dirty="0" smtClean="0"/>
                  <a:t> раза, затем уменьшили в </a:t>
                </a:r>
                <a14:m>
                  <m:oMath xmlns:m="http://schemas.openxmlformats.org/officeDocument/2006/math">
                    <m:r>
                      <a:rPr lang="ru-RU" b="0" i="1" smtClean="0">
                        <a:latin typeface="Cambria Math"/>
                      </a:rPr>
                      <m:t>1</m:t>
                    </m:r>
                    <m:f>
                      <m:fPr>
                        <m:ctrlPr>
                          <a:rPr lang="ru-RU" b="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ru-RU" b="0" i="1" smtClean="0"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ru-RU" b="0" i="1" smtClean="0">
                            <a:latin typeface="Cambria Math"/>
                          </a:rPr>
                          <m:t>5</m:t>
                        </m:r>
                      </m:den>
                    </m:f>
                  </m:oMath>
                </a14:m>
                <a:r>
                  <a:rPr lang="ru-RU" dirty="0" smtClean="0"/>
                  <a:t>раза, вычли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ru-RU" b="0" i="1" smtClean="0">
                            <a:latin typeface="Cambria Math"/>
                          </a:rPr>
                          <m:t>7</m:t>
                        </m:r>
                      </m:num>
                      <m:den>
                        <m:r>
                          <a:rPr lang="ru-RU" b="0" i="1" smtClean="0">
                            <a:latin typeface="Cambria Math"/>
                          </a:rPr>
                          <m:t>18</m:t>
                        </m:r>
                      </m:den>
                    </m:f>
                  </m:oMath>
                </a14:m>
                <a:r>
                  <a:rPr lang="ru-RU" dirty="0" smtClean="0"/>
                  <a:t> и получили </a:t>
                </a:r>
                <a14:m>
                  <m:oMath xmlns:m="http://schemas.openxmlformats.org/officeDocument/2006/math">
                    <m:r>
                      <a:rPr lang="ru-RU" b="0" i="1" smtClean="0">
                        <a:latin typeface="Cambria Math"/>
                      </a:rPr>
                      <m:t>1</m:t>
                    </m:r>
                    <m:f>
                      <m:fPr>
                        <m:ctrlPr>
                          <a:rPr lang="ru-RU" b="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ru-RU" b="0" i="1" smtClean="0">
                            <a:latin typeface="Cambria Math"/>
                          </a:rPr>
                          <m:t>5</m:t>
                        </m:r>
                      </m:num>
                      <m:den>
                        <m:r>
                          <a:rPr lang="ru-RU" b="0" i="1" smtClean="0">
                            <a:latin typeface="Cambria Math"/>
                          </a:rPr>
                          <m:t>6</m:t>
                        </m:r>
                      </m:den>
                    </m:f>
                    <m:r>
                      <a:rPr lang="ru-RU" b="0" i="0" smtClean="0">
                        <a:latin typeface="Cambria Math"/>
                      </a:rPr>
                      <m:t>. </m:t>
                    </m:r>
                  </m:oMath>
                </a14:m>
                <a:r>
                  <a:rPr lang="ru-RU" dirty="0" smtClean="0"/>
                  <a:t>Найти задуманное число.</a:t>
                </a:r>
                <a:br>
                  <a:rPr lang="ru-RU" dirty="0" smtClean="0"/>
                </a:br>
                <a:r>
                  <a:rPr lang="en-US" dirty="0" smtClean="0"/>
                  <a:t>   				</a:t>
                </a:r>
                <a:r>
                  <a:rPr lang="ru-RU" dirty="0" smtClean="0"/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/>
                      </a:rPr>
                      <m:t>𝑥</m:t>
                    </m:r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/>
                      </a:rPr>
                      <m:t> ∙2</m:t>
                    </m:r>
                    <m:f>
                      <m:fPr>
                        <m:ctrlPr>
                          <a:rPr lang="en-US" b="0" i="1" smtClean="0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</a:rPr>
                        </m:ctrlPr>
                      </m:fPr>
                      <m:num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</a:rPr>
                          <m:t>2</m:t>
                        </m:r>
                      </m:den>
                    </m:f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 :1</m:t>
                    </m:r>
                    <m:f>
                      <m:fPr>
                        <m:ctrlPr>
                          <a:rPr lang="en-US" b="0" i="1" smtClean="0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</a:rPr>
                        </m:ctrlPr>
                      </m:fPr>
                      <m:num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</a:rPr>
                          <m:t>5</m:t>
                        </m:r>
                      </m:den>
                    </m:f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 − </m:t>
                    </m:r>
                    <m:f>
                      <m:fPr>
                        <m:ctrlPr>
                          <a:rPr lang="en-US" b="0" i="1" smtClean="0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</a:rPr>
                        </m:ctrlPr>
                      </m:fPr>
                      <m:num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</a:rPr>
                          <m:t>7</m:t>
                        </m:r>
                      </m:num>
                      <m:den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</a:rPr>
                          <m:t>18</m:t>
                        </m:r>
                      </m:den>
                    </m:f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=1</m:t>
                    </m:r>
                    <m:f>
                      <m:fPr>
                        <m:ctrlPr>
                          <a:rPr lang="en-US" b="0" i="1" smtClean="0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</a:rPr>
                        </m:ctrlPr>
                      </m:fPr>
                      <m:num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</a:rPr>
                          <m:t>5</m:t>
                        </m:r>
                      </m:num>
                      <m:den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</a:rPr>
                          <m:t>6</m:t>
                        </m:r>
                      </m:den>
                    </m:f>
                  </m:oMath>
                </a14:m>
                <a:endParaRPr lang="ru-RU" dirty="0"/>
              </a:p>
            </p:txBody>
          </p:sp>
        </mc:Choice>
        <mc:Fallback>
          <p:sp>
            <p:nvSpPr>
              <p:cNvPr id="3" name="Объект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741" t="-674" r="-222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80345" y="1191"/>
            <a:ext cx="379242" cy="7200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 descr="C:\Users\melnikova\Desktop\логотипы\logo1.tif"/>
          <p:cNvPicPr>
            <a:picLocks noChangeAspect="1" noChangeArrowheads="1"/>
          </p:cNvPicPr>
          <p:nvPr/>
        </p:nvPicPr>
        <p:blipFill rotWithShape="1">
          <a:blip r:embed="rId4" cstate="print">
            <a:clrChange>
              <a:clrFrom>
                <a:srgbClr val="FFFFFE"/>
              </a:clrFrom>
              <a:clrTo>
                <a:srgbClr val="FFFF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03" t="20505" b="25488"/>
          <a:stretch/>
        </p:blipFill>
        <p:spPr bwMode="auto">
          <a:xfrm>
            <a:off x="7308304" y="5949280"/>
            <a:ext cx="1691680" cy="7689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389031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Решение уравнения</a:t>
            </a:r>
            <a:endParaRPr lang="ru-RU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Объект 2"/>
              <p:cNvSpPr>
                <a:spLocks noGrp="1"/>
              </p:cNvSpPr>
              <p:nvPr>
                <p:ph idx="1"/>
              </p:nvPr>
            </p:nvSpPr>
            <p:spPr>
              <a:xfrm>
                <a:off x="393976" y="1556792"/>
                <a:ext cx="8229600" cy="4525963"/>
              </a:xfrm>
            </p:spPr>
            <p:txBody>
              <a:bodyPr>
                <a:normAutofit fontScale="85000" lnSpcReduction="20000"/>
              </a:bodyPr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𝑥</m:t>
                      </m:r>
                      <m:r>
                        <a:rPr lang="en-US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 ∙2</m:t>
                      </m:r>
                      <m:f>
                        <m:fPr>
                          <m:ctrlPr>
                            <a:rPr lang="en-US" i="1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n-US" i="1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i="1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</a:rPr>
                            <m:t>2</m:t>
                          </m:r>
                        </m:den>
                      </m:f>
                      <m:r>
                        <a:rPr lang="en-US" i="1">
                          <a:solidFill>
                            <a:srgbClr val="FF0000"/>
                          </a:solidFill>
                          <a:latin typeface="Cambria Math"/>
                          <a:ea typeface="Cambria Math"/>
                        </a:rPr>
                        <m:t> :1</m:t>
                      </m:r>
                      <m:f>
                        <m:fPr>
                          <m:ctrlPr>
                            <a:rPr lang="en-US" i="1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n-US" i="1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i="1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</a:rPr>
                            <m:t>5</m:t>
                          </m:r>
                        </m:den>
                      </m:f>
                      <m:r>
                        <a:rPr lang="en-US" i="1">
                          <a:solidFill>
                            <a:srgbClr val="FF0000"/>
                          </a:solidFill>
                          <a:latin typeface="Cambria Math"/>
                          <a:ea typeface="Cambria Math"/>
                        </a:rPr>
                        <m:t> − </m:t>
                      </m:r>
                      <m:f>
                        <m:fPr>
                          <m:ctrlPr>
                            <a:rPr lang="en-US" i="1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n-US" i="1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</a:rPr>
                            <m:t>7</m:t>
                          </m:r>
                        </m:num>
                        <m:den>
                          <m:r>
                            <a:rPr lang="en-US" i="1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</a:rPr>
                            <m:t>18</m:t>
                          </m:r>
                        </m:den>
                      </m:f>
                      <m:r>
                        <a:rPr lang="en-US" i="1">
                          <a:solidFill>
                            <a:srgbClr val="FF0000"/>
                          </a:solidFill>
                          <a:latin typeface="Cambria Math"/>
                          <a:ea typeface="Cambria Math"/>
                        </a:rPr>
                        <m:t>=1</m:t>
                      </m:r>
                      <m:f>
                        <m:fPr>
                          <m:ctrlPr>
                            <a:rPr lang="en-US" i="1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n-US" i="1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</a:rPr>
                            <m:t>5</m:t>
                          </m:r>
                        </m:num>
                        <m:den>
                          <m:r>
                            <a:rPr lang="en-US" i="1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</a:rPr>
                            <m:t>6</m:t>
                          </m:r>
                        </m:den>
                      </m:f>
                    </m:oMath>
                  </m:oMathPara>
                </a14:m>
                <a:endParaRPr lang="ru-RU" dirty="0" smtClean="0">
                  <a:solidFill>
                    <a:srgbClr val="FF0000"/>
                  </a:solidFill>
                </a:endParaRP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i="1">
                        <a:solidFill>
                          <a:srgbClr val="FF0000"/>
                        </a:solidFill>
                        <a:latin typeface="Cambria Math"/>
                      </a:rPr>
                      <m:t>𝑥</m:t>
                    </m:r>
                    <m:r>
                      <a:rPr lang="en-US" i="1">
                        <a:solidFill>
                          <a:srgbClr val="FF0000"/>
                        </a:solidFill>
                        <a:latin typeface="Cambria Math"/>
                      </a:rPr>
                      <m:t> ∙2</m:t>
                    </m:r>
                    <m:f>
                      <m:fPr>
                        <m:ctrlPr>
                          <a:rPr lang="en-US" i="1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</a:rPr>
                        </m:ctrlPr>
                      </m:fPr>
                      <m:num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</a:rPr>
                          <m:t>1</m:t>
                        </m:r>
                      </m:num>
                      <m:den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</a:rPr>
                          <m:t>2</m:t>
                        </m:r>
                      </m:den>
                    </m:f>
                    <m:r>
                      <a:rPr lang="en-US" i="1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 :1</m:t>
                    </m:r>
                    <m:f>
                      <m:fPr>
                        <m:ctrlPr>
                          <a:rPr lang="en-US" i="1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</a:rPr>
                        </m:ctrlPr>
                      </m:fPr>
                      <m:num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</a:rPr>
                          <m:t>1</m:t>
                        </m:r>
                      </m:num>
                      <m:den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</a:rPr>
                          <m:t>5</m:t>
                        </m:r>
                      </m:den>
                    </m:f>
                  </m:oMath>
                </a14:m>
                <a:r>
                  <a:rPr lang="ru-RU" dirty="0" smtClean="0">
                    <a:solidFill>
                      <a:srgbClr val="FF0000"/>
                    </a:solidFill>
                  </a:rPr>
                  <a:t> =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1</m:t>
                    </m:r>
                    <m:f>
                      <m:fPr>
                        <m:ctrlPr>
                          <a:rPr lang="en-US" i="1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</a:rPr>
                        </m:ctrlPr>
                      </m:fPr>
                      <m:num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</a:rPr>
                          <m:t>5</m:t>
                        </m:r>
                      </m:num>
                      <m:den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</a:rPr>
                          <m:t>6</m:t>
                        </m:r>
                      </m:den>
                    </m:f>
                  </m:oMath>
                </a14:m>
                <a:r>
                  <a:rPr lang="ru-RU" dirty="0" smtClean="0">
                    <a:solidFill>
                      <a:srgbClr val="FF0000"/>
                    </a:solidFill>
                  </a:rPr>
                  <a:t> 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</a:rPr>
                        </m:ctrlPr>
                      </m:fPr>
                      <m:num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</a:rPr>
                          <m:t>7</m:t>
                        </m:r>
                      </m:num>
                      <m:den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</a:rPr>
                          <m:t>18</m:t>
                        </m:r>
                      </m:den>
                    </m:f>
                  </m:oMath>
                </a14:m>
                <a:endParaRPr lang="ru-RU" dirty="0" smtClean="0">
                  <a:solidFill>
                    <a:srgbClr val="FF0000"/>
                  </a:solidFill>
                </a:endParaRP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i="1">
                        <a:solidFill>
                          <a:srgbClr val="FF0000"/>
                        </a:solidFill>
                        <a:latin typeface="Cambria Math"/>
                      </a:rPr>
                      <m:t>𝑥</m:t>
                    </m:r>
                    <m:r>
                      <a:rPr lang="en-US" i="1">
                        <a:solidFill>
                          <a:srgbClr val="FF0000"/>
                        </a:solidFill>
                        <a:latin typeface="Cambria Math"/>
                      </a:rPr>
                      <m:t> ∙2</m:t>
                    </m:r>
                    <m:f>
                      <m:fPr>
                        <m:ctrlPr>
                          <a:rPr lang="en-US" i="1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</a:rPr>
                        </m:ctrlPr>
                      </m:fPr>
                      <m:num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</a:rPr>
                          <m:t>1</m:t>
                        </m:r>
                      </m:num>
                      <m:den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</a:rPr>
                          <m:t>2</m:t>
                        </m:r>
                      </m:den>
                    </m:f>
                    <m:r>
                      <a:rPr lang="en-US" i="1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 :1</m:t>
                    </m:r>
                    <m:f>
                      <m:fPr>
                        <m:ctrlPr>
                          <a:rPr lang="en-US" i="1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</a:rPr>
                        </m:ctrlPr>
                      </m:fPr>
                      <m:num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</a:rPr>
                          <m:t>1</m:t>
                        </m:r>
                      </m:num>
                      <m:den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</a:rPr>
                          <m:t>5</m:t>
                        </m:r>
                      </m:den>
                    </m:f>
                  </m:oMath>
                </a14:m>
                <a:r>
                  <a:rPr lang="ru-RU" dirty="0" smtClean="0">
                    <a:solidFill>
                      <a:srgbClr val="FF0000"/>
                    </a:solidFill>
                  </a:rPr>
                  <a:t> = </a:t>
                </a:r>
                <a14:m>
                  <m:oMath xmlns:m="http://schemas.openxmlformats.org/officeDocument/2006/math">
                    <m:r>
                      <a:rPr lang="ru-RU" b="0" i="1" smtClean="0">
                        <a:solidFill>
                          <a:srgbClr val="FF0000"/>
                        </a:solidFill>
                        <a:latin typeface="Cambria Math"/>
                      </a:rPr>
                      <m:t>2</m:t>
                    </m:r>
                    <m:f>
                      <m:fPr>
                        <m:ctrlPr>
                          <a:rPr lang="ru-RU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ru-RU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2</m:t>
                        </m:r>
                      </m:num>
                      <m:den>
                        <m:r>
                          <a:rPr lang="ru-RU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9</m:t>
                        </m:r>
                      </m:den>
                    </m:f>
                  </m:oMath>
                </a14:m>
                <a:endParaRPr lang="ru-RU" dirty="0" smtClean="0">
                  <a:solidFill>
                    <a:srgbClr val="FF0000"/>
                  </a:solidFill>
                </a:endParaRP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i="1">
                        <a:solidFill>
                          <a:srgbClr val="FF0000"/>
                        </a:solidFill>
                        <a:latin typeface="Cambria Math"/>
                      </a:rPr>
                      <m:t>𝑥</m:t>
                    </m:r>
                    <m:r>
                      <a:rPr lang="en-US" i="1">
                        <a:solidFill>
                          <a:srgbClr val="FF0000"/>
                        </a:solidFill>
                        <a:latin typeface="Cambria Math"/>
                      </a:rPr>
                      <m:t> ∙2</m:t>
                    </m:r>
                    <m:f>
                      <m:fPr>
                        <m:ctrlPr>
                          <a:rPr lang="en-US" i="1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</a:rPr>
                        </m:ctrlPr>
                      </m:fPr>
                      <m:num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</a:rPr>
                          <m:t>1</m:t>
                        </m:r>
                      </m:num>
                      <m:den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</a:rPr>
                          <m:t>2</m:t>
                        </m:r>
                      </m:den>
                    </m:f>
                  </m:oMath>
                </a14:m>
                <a:r>
                  <a:rPr lang="ru-RU" dirty="0" smtClean="0">
                    <a:solidFill>
                      <a:srgbClr val="FF0000"/>
                    </a:solidFill>
                  </a:rPr>
                  <a:t> = </a:t>
                </a:r>
                <a14:m>
                  <m:oMath xmlns:m="http://schemas.openxmlformats.org/officeDocument/2006/math">
                    <m:r>
                      <a:rPr lang="ru-RU" i="1">
                        <a:solidFill>
                          <a:srgbClr val="FF0000"/>
                        </a:solidFill>
                        <a:latin typeface="Cambria Math"/>
                      </a:rPr>
                      <m:t>2</m:t>
                    </m:r>
                    <m:f>
                      <m:fPr>
                        <m:ctrlPr>
                          <a:rPr lang="ru-RU" i="1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ru-RU" i="1">
                            <a:solidFill>
                              <a:srgbClr val="FF0000"/>
                            </a:solidFill>
                            <a:latin typeface="Cambria Math"/>
                          </a:rPr>
                          <m:t>2</m:t>
                        </m:r>
                      </m:num>
                      <m:den>
                        <m:r>
                          <a:rPr lang="ru-RU" i="1">
                            <a:solidFill>
                              <a:srgbClr val="FF0000"/>
                            </a:solidFill>
                            <a:latin typeface="Cambria Math"/>
                          </a:rPr>
                          <m:t>9</m:t>
                        </m:r>
                      </m:den>
                    </m:f>
                  </m:oMath>
                </a14:m>
                <a:r>
                  <a:rPr lang="ru-RU" dirty="0" smtClean="0">
                    <a:solidFill>
                      <a:srgbClr val="FF0000"/>
                    </a:solidFill>
                  </a:rPr>
                  <a:t> </a:t>
                </a:r>
                <a:r>
                  <a:rPr lang="ru-RU" dirty="0" smtClean="0">
                    <a:solidFill>
                      <a:srgbClr val="FF0000"/>
                    </a:solidFill>
                    <a:sym typeface="Symbol"/>
                  </a:rPr>
                  <a:t>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1</m:t>
                    </m:r>
                    <m:f>
                      <m:fPr>
                        <m:ctrlPr>
                          <a:rPr lang="en-US" i="1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</a:rPr>
                        </m:ctrlPr>
                      </m:fPr>
                      <m:num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</a:rPr>
                          <m:t>1</m:t>
                        </m:r>
                      </m:num>
                      <m:den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</a:rPr>
                          <m:t>5</m:t>
                        </m:r>
                      </m:den>
                    </m:f>
                  </m:oMath>
                </a14:m>
                <a:endParaRPr lang="ru-RU" dirty="0" smtClean="0">
                  <a:solidFill>
                    <a:srgbClr val="FF0000"/>
                  </a:solidFill>
                  <a:sym typeface="Symbol"/>
                </a:endParaRPr>
              </a:p>
              <a:p>
                <a:pPr marL="0" indent="0">
                  <a:buNone/>
                </a:pPr>
                <a:r>
                  <a:rPr lang="ru-RU" dirty="0" smtClean="0">
                    <a:solidFill>
                      <a:srgbClr val="FF0000"/>
                    </a:solidFill>
                    <a:sym typeface="Symbol"/>
                  </a:rPr>
                  <a:t>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FF0000"/>
                        </a:solidFill>
                        <a:latin typeface="Cambria Math"/>
                      </a:rPr>
                      <m:t>𝑥</m:t>
                    </m:r>
                    <m:r>
                      <a:rPr lang="en-US" i="1">
                        <a:solidFill>
                          <a:srgbClr val="FF0000"/>
                        </a:solidFill>
                        <a:latin typeface="Cambria Math"/>
                      </a:rPr>
                      <m:t> ∙2</m:t>
                    </m:r>
                    <m:f>
                      <m:fPr>
                        <m:ctrlPr>
                          <a:rPr lang="en-US" i="1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</a:rPr>
                        </m:ctrlPr>
                      </m:fPr>
                      <m:num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</a:rPr>
                          <m:t>1</m:t>
                        </m:r>
                      </m:num>
                      <m:den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</a:rPr>
                          <m:t>2</m:t>
                        </m:r>
                      </m:den>
                    </m:f>
                  </m:oMath>
                </a14:m>
                <a:r>
                  <a:rPr lang="ru-RU" dirty="0" smtClean="0">
                    <a:solidFill>
                      <a:srgbClr val="FF0000"/>
                    </a:solidFill>
                  </a:rPr>
                  <a:t> = </a:t>
                </a:r>
                <a14:m>
                  <m:oMath xmlns:m="http://schemas.openxmlformats.org/officeDocument/2006/math">
                    <m:r>
                      <a:rPr lang="ru-RU" b="0" i="1" smtClean="0">
                        <a:solidFill>
                          <a:srgbClr val="FF0000"/>
                        </a:solidFill>
                        <a:latin typeface="Cambria Math"/>
                      </a:rPr>
                      <m:t>2</m:t>
                    </m:r>
                    <m:f>
                      <m:fPr>
                        <m:ctrlPr>
                          <a:rPr lang="ru-RU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ru-RU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2</m:t>
                        </m:r>
                      </m:num>
                      <m:den>
                        <m:r>
                          <a:rPr lang="ru-RU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3</m:t>
                        </m:r>
                      </m:den>
                    </m:f>
                  </m:oMath>
                </a14:m>
                <a:endParaRPr lang="ru-RU" dirty="0" smtClean="0">
                  <a:solidFill>
                    <a:srgbClr val="FF0000"/>
                  </a:solidFill>
                </a:endParaRPr>
              </a:p>
              <a:p>
                <a:pPr marL="0" indent="0">
                  <a:buNone/>
                </a:pPr>
                <a:r>
                  <a:rPr lang="ru-RU" dirty="0">
                    <a:solidFill>
                      <a:srgbClr val="FF0000"/>
                    </a:solidFill>
                    <a:sym typeface="Symbol"/>
                  </a:rPr>
                  <a:t>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FF0000"/>
                        </a:solidFill>
                        <a:latin typeface="Cambria Math"/>
                      </a:rPr>
                      <m:t>𝑥</m:t>
                    </m:r>
                    <m:r>
                      <a:rPr lang="en-US" i="1">
                        <a:solidFill>
                          <a:srgbClr val="FF0000"/>
                        </a:solidFill>
                        <a:latin typeface="Cambria Math"/>
                      </a:rPr>
                      <m:t> </m:t>
                    </m:r>
                  </m:oMath>
                </a14:m>
                <a:r>
                  <a:rPr lang="ru-RU" dirty="0" smtClean="0">
                    <a:solidFill>
                      <a:srgbClr val="FF0000"/>
                    </a:solidFill>
                  </a:rPr>
                  <a:t> = </a:t>
                </a:r>
                <a14:m>
                  <m:oMath xmlns:m="http://schemas.openxmlformats.org/officeDocument/2006/math">
                    <m:r>
                      <a:rPr lang="ru-RU" i="1">
                        <a:solidFill>
                          <a:srgbClr val="FF0000"/>
                        </a:solidFill>
                        <a:latin typeface="Cambria Math"/>
                      </a:rPr>
                      <m:t>2</m:t>
                    </m:r>
                    <m:f>
                      <m:fPr>
                        <m:ctrlPr>
                          <a:rPr lang="ru-RU" i="1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ru-RU" i="1">
                            <a:solidFill>
                              <a:srgbClr val="FF0000"/>
                            </a:solidFill>
                            <a:latin typeface="Cambria Math"/>
                          </a:rPr>
                          <m:t>2</m:t>
                        </m:r>
                      </m:num>
                      <m:den>
                        <m:r>
                          <a:rPr lang="ru-RU" i="1">
                            <a:solidFill>
                              <a:srgbClr val="FF0000"/>
                            </a:solidFill>
                            <a:latin typeface="Cambria Math"/>
                          </a:rPr>
                          <m:t>3</m:t>
                        </m:r>
                      </m:den>
                    </m:f>
                  </m:oMath>
                </a14:m>
                <a:r>
                  <a:rPr lang="ru-RU" dirty="0" smtClean="0">
                    <a:solidFill>
                      <a:srgbClr val="FF0000"/>
                    </a:solidFill>
                  </a:rPr>
                  <a:t> :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FF0000"/>
                        </a:solidFill>
                        <a:latin typeface="Cambria Math"/>
                      </a:rPr>
                      <m:t>2</m:t>
                    </m:r>
                    <m:f>
                      <m:fPr>
                        <m:ctrlPr>
                          <a:rPr lang="en-US" i="1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</a:rPr>
                        </m:ctrlPr>
                      </m:fPr>
                      <m:num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</a:rPr>
                          <m:t>1</m:t>
                        </m:r>
                      </m:num>
                      <m:den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</a:rPr>
                          <m:t>2</m:t>
                        </m:r>
                      </m:den>
                    </m:f>
                  </m:oMath>
                </a14:m>
                <a:endParaRPr lang="ru-RU" dirty="0" smtClean="0">
                  <a:solidFill>
                    <a:srgbClr val="FF0000"/>
                  </a:solidFill>
                </a:endParaRP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i="1">
                        <a:solidFill>
                          <a:srgbClr val="FF0000"/>
                        </a:solidFill>
                        <a:latin typeface="Cambria Math"/>
                      </a:rPr>
                      <m:t>𝑥</m:t>
                    </m:r>
                  </m:oMath>
                </a14:m>
                <a:r>
                  <a:rPr lang="ru-RU" dirty="0" smtClean="0">
                    <a:solidFill>
                      <a:srgbClr val="FF0000"/>
                    </a:solidFill>
                  </a:rPr>
                  <a:t> = </a:t>
                </a:r>
                <a14:m>
                  <m:oMath xmlns:m="http://schemas.openxmlformats.org/officeDocument/2006/math">
                    <m:r>
                      <a:rPr lang="ru-RU" b="0" i="1" smtClean="0">
                        <a:solidFill>
                          <a:srgbClr val="FF0000"/>
                        </a:solidFill>
                        <a:latin typeface="Cambria Math"/>
                      </a:rPr>
                      <m:t>1</m:t>
                    </m:r>
                    <m:f>
                      <m:fPr>
                        <m:ctrlPr>
                          <a:rPr lang="ru-RU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ru-RU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ru-RU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15</m:t>
                        </m:r>
                      </m:den>
                    </m:f>
                  </m:oMath>
                </a14:m>
                <a:endParaRPr lang="ru-RU" dirty="0" smtClean="0">
                  <a:solidFill>
                    <a:srgbClr val="FF0000"/>
                  </a:solidFill>
                </a:endParaRPr>
              </a:p>
              <a:p>
                <a:pPr marL="0" indent="0">
                  <a:buNone/>
                </a:pPr>
                <a:endParaRPr lang="ru-RU" dirty="0"/>
              </a:p>
            </p:txBody>
          </p:sp>
        </mc:Choice>
        <mc:Fallback>
          <p:sp>
            <p:nvSpPr>
              <p:cNvPr id="3" name="Объект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93976" y="1556792"/>
                <a:ext cx="8229600" cy="4525963"/>
              </a:xfr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80345" y="1191"/>
            <a:ext cx="379242" cy="7200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 descr="C:\Users\melnikova\Desktop\логотипы\logo1.tif"/>
          <p:cNvPicPr>
            <a:picLocks noChangeAspect="1" noChangeArrowheads="1"/>
          </p:cNvPicPr>
          <p:nvPr/>
        </p:nvPicPr>
        <p:blipFill rotWithShape="1">
          <a:blip r:embed="rId4" cstate="print">
            <a:clrChange>
              <a:clrFrom>
                <a:srgbClr val="FFFFFE"/>
              </a:clrFrom>
              <a:clrTo>
                <a:srgbClr val="FFFF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03" t="20505" b="25488"/>
          <a:stretch/>
        </p:blipFill>
        <p:spPr bwMode="auto">
          <a:xfrm>
            <a:off x="7236296" y="5877272"/>
            <a:ext cx="1691680" cy="7689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937557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Задача №1</a:t>
            </a:r>
            <a:endParaRPr lang="ru-RU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Объект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ru-RU" dirty="0" smtClean="0"/>
                  <a:t>Турист прошел за первый день 18км, что составляет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ru-RU" b="0" i="1" smtClean="0">
                            <a:latin typeface="Cambria Math"/>
                          </a:rPr>
                          <m:t>3</m:t>
                        </m:r>
                      </m:num>
                      <m:den>
                        <m:r>
                          <a:rPr lang="ru-RU" b="0" i="1" smtClean="0">
                            <a:latin typeface="Cambria Math"/>
                          </a:rPr>
                          <m:t>4</m:t>
                        </m:r>
                      </m:den>
                    </m:f>
                  </m:oMath>
                </a14:m>
                <a:r>
                  <a:rPr lang="ru-RU" dirty="0" smtClean="0"/>
                  <a:t> всего намеченного маршрута. Какова длина всего маршрута?</a:t>
                </a:r>
              </a:p>
              <a:p>
                <a:pPr marL="0" indent="0">
                  <a:buNone/>
                </a:pPr>
                <a:endParaRPr lang="ru-RU" dirty="0" smtClean="0"/>
              </a:p>
            </p:txBody>
          </p:sp>
        </mc:Choice>
        <mc:Fallback>
          <p:sp>
            <p:nvSpPr>
              <p:cNvPr id="3" name="Объект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852" t="-1752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3369470"/>
            <a:ext cx="3067621" cy="25360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80345" y="1191"/>
            <a:ext cx="379242" cy="7200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2" descr="C:\Users\melnikova\Desktop\логотипы\logo1.tif"/>
          <p:cNvPicPr>
            <a:picLocks noChangeAspect="1" noChangeArrowheads="1"/>
          </p:cNvPicPr>
          <p:nvPr/>
        </p:nvPicPr>
        <p:blipFill rotWithShape="1">
          <a:blip r:embed="rId5" cstate="print">
            <a:clrChange>
              <a:clrFrom>
                <a:srgbClr val="FFFFFE"/>
              </a:clrFrom>
              <a:clrTo>
                <a:srgbClr val="FFFF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03" t="20505" b="25488"/>
          <a:stretch/>
        </p:blipFill>
        <p:spPr bwMode="auto">
          <a:xfrm>
            <a:off x="7164288" y="5905500"/>
            <a:ext cx="1691680" cy="7689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377728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Найти число, если:</a:t>
            </a:r>
            <a:endParaRPr lang="ru-RU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Объект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25000" lnSpcReduction="20000"/>
              </a:bodyPr>
              <a:lstStyle/>
              <a:p>
                <a:pPr marL="0" indent="0">
                  <a:buNone/>
                </a:pPr>
                <a:r>
                  <a:rPr lang="ru-RU" sz="7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а)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720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ru-RU" sz="7200" b="0" i="1" smtClean="0">
                            <a:latin typeface="Cambria Math"/>
                          </a:rPr>
                          <m:t>3</m:t>
                        </m:r>
                      </m:num>
                      <m:den>
                        <m:r>
                          <a:rPr lang="ru-RU" sz="7200" b="0" i="1" smtClean="0">
                            <a:latin typeface="Cambria Math"/>
                          </a:rPr>
                          <m:t>4</m:t>
                        </m:r>
                      </m:den>
                    </m:f>
                  </m:oMath>
                </a14:m>
                <a:r>
                  <a:rPr lang="ru-RU" sz="7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его составляют 45;		</a:t>
                </a:r>
              </a:p>
              <a:p>
                <a:pPr marL="0" indent="0">
                  <a:buNone/>
                </a:pPr>
                <a:r>
                  <a:rPr lang="ru-RU" sz="7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:r>
                  <a:rPr lang="ru-RU" sz="7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:r>
                  <a:rPr lang="ru-RU" sz="7200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а) </a:t>
                </a:r>
                <a:r>
                  <a:rPr lang="ru-RU" sz="7200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45 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7200" i="1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ru-RU" sz="7200" i="1">
                            <a:solidFill>
                              <a:srgbClr val="FF0000"/>
                            </a:solidFill>
                            <a:latin typeface="Cambria Math"/>
                          </a:rPr>
                          <m:t>3</m:t>
                        </m:r>
                      </m:num>
                      <m:den>
                        <m:r>
                          <a:rPr lang="ru-RU" sz="7200" i="1">
                            <a:solidFill>
                              <a:srgbClr val="FF0000"/>
                            </a:solidFill>
                            <a:latin typeface="Cambria Math"/>
                          </a:rPr>
                          <m:t>4</m:t>
                        </m:r>
                      </m:den>
                    </m:f>
                  </m:oMath>
                </a14:m>
                <a:r>
                  <a:rPr lang="ru-RU" sz="7200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60</a:t>
                </a:r>
                <a:endParaRPr lang="ru-RU" sz="7200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r>
                  <a:rPr lang="ru-RU" sz="7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б)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7200" i="1">
                            <a:latin typeface="Cambria Math"/>
                          </a:rPr>
                        </m:ctrlPr>
                      </m:fPr>
                      <m:num>
                        <m:r>
                          <a:rPr lang="ru-RU" sz="7200" i="1">
                            <a:latin typeface="Cambria Math"/>
                          </a:rPr>
                          <m:t>8</m:t>
                        </m:r>
                      </m:num>
                      <m:den>
                        <m:r>
                          <a:rPr lang="ru-RU" sz="7200" i="1">
                            <a:latin typeface="Cambria Math"/>
                          </a:rPr>
                          <m:t>7</m:t>
                        </m:r>
                      </m:den>
                    </m:f>
                  </m:oMath>
                </a14:m>
                <a:r>
                  <a:rPr lang="ru-RU" sz="7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его составляют </a:t>
                </a:r>
                <a:r>
                  <a:rPr lang="ru-RU" sz="7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24;</a:t>
                </a:r>
              </a:p>
              <a:p>
                <a:pPr marL="0" indent="0">
                  <a:buNone/>
                </a:pPr>
                <a:r>
                  <a:rPr lang="ru-RU" sz="7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:r>
                  <a:rPr lang="ru-RU" sz="7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:r>
                  <a:rPr lang="ru-RU" sz="7200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б)</a:t>
                </a:r>
                <a:r>
                  <a:rPr lang="ru-RU" sz="7200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24 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7200" i="1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ru-RU" sz="7200" i="1">
                            <a:solidFill>
                              <a:srgbClr val="FF0000"/>
                            </a:solidFill>
                            <a:latin typeface="Cambria Math"/>
                          </a:rPr>
                          <m:t>8</m:t>
                        </m:r>
                      </m:num>
                      <m:den>
                        <m:r>
                          <a:rPr lang="ru-RU" sz="7200" i="1">
                            <a:solidFill>
                              <a:srgbClr val="FF0000"/>
                            </a:solidFill>
                            <a:latin typeface="Cambria Math"/>
                          </a:rPr>
                          <m:t>7</m:t>
                        </m:r>
                      </m:den>
                    </m:f>
                  </m:oMath>
                </a14:m>
                <a:r>
                  <a:rPr lang="ru-RU" sz="7200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21</a:t>
                </a:r>
                <a:r>
                  <a:rPr lang="ru-RU" sz="7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/>
                </a:r>
                <a:br>
                  <a:rPr lang="ru-RU" sz="7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</a:br>
                <a:endParaRPr lang="ru-RU" sz="7200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r>
                  <a:rPr lang="ru-RU" sz="7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в)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720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ru-RU" sz="7200" b="0" i="1" smtClean="0">
                            <a:latin typeface="Cambria Math"/>
                          </a:rPr>
                          <m:t>2</m:t>
                        </m:r>
                      </m:num>
                      <m:den>
                        <m:r>
                          <a:rPr lang="ru-RU" sz="7200" b="0" i="1" smtClean="0">
                            <a:latin typeface="Cambria Math"/>
                          </a:rPr>
                          <m:t>9</m:t>
                        </m:r>
                      </m:den>
                    </m:f>
                  </m:oMath>
                </a14:m>
                <a:r>
                  <a:rPr lang="ru-RU" sz="7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его составляют 18;</a:t>
                </a:r>
              </a:p>
              <a:p>
                <a:pPr marL="0" indent="0">
                  <a:buNone/>
                </a:pPr>
                <a:r>
                  <a:rPr lang="ru-RU" sz="7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:r>
                  <a:rPr lang="ru-RU" sz="7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:r>
                  <a:rPr lang="ru-RU" sz="7200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в) </a:t>
                </a:r>
                <a:r>
                  <a:rPr lang="ru-RU" sz="7200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18 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7200" i="1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ru-RU" sz="7200" i="1">
                            <a:solidFill>
                              <a:srgbClr val="FF0000"/>
                            </a:solidFill>
                            <a:latin typeface="Cambria Math"/>
                          </a:rPr>
                          <m:t>2</m:t>
                        </m:r>
                      </m:num>
                      <m:den>
                        <m:r>
                          <a:rPr lang="ru-RU" sz="7200" i="1">
                            <a:solidFill>
                              <a:srgbClr val="FF0000"/>
                            </a:solidFill>
                            <a:latin typeface="Cambria Math"/>
                          </a:rPr>
                          <m:t>9</m:t>
                        </m:r>
                      </m:den>
                    </m:f>
                  </m:oMath>
                </a14:m>
                <a:r>
                  <a:rPr lang="ru-RU" sz="7200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81</a:t>
                </a:r>
                <a:r>
                  <a:rPr lang="ru-RU" sz="7200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/>
                </a:r>
                <a:br>
                  <a:rPr lang="ru-RU" sz="7200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</a:br>
                <a:endParaRPr lang="ru-RU" sz="7200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r>
                  <a:rPr lang="ru-RU" sz="7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г)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720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ru-RU" sz="7200" b="0" i="1" smtClean="0">
                            <a:latin typeface="Cambria Math"/>
                          </a:rPr>
                          <m:t>10</m:t>
                        </m:r>
                      </m:num>
                      <m:den>
                        <m:r>
                          <a:rPr lang="ru-RU" sz="7200" b="0" i="1" smtClean="0">
                            <a:latin typeface="Cambria Math"/>
                          </a:rPr>
                          <m:t>3</m:t>
                        </m:r>
                      </m:den>
                    </m:f>
                  </m:oMath>
                </a14:m>
                <a:r>
                  <a:rPr lang="ru-RU" sz="7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его составляют 25;</a:t>
                </a:r>
              </a:p>
              <a:p>
                <a:pPr marL="0" indent="0">
                  <a:buNone/>
                </a:pPr>
                <a:r>
                  <a:rPr lang="ru-RU" sz="7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:r>
                  <a:rPr lang="ru-RU" sz="7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:r>
                  <a:rPr lang="ru-RU" sz="7200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г)</a:t>
                </a:r>
                <a:r>
                  <a:rPr lang="ru-RU" sz="7200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25 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7200" i="1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ru-RU" sz="7200" i="1">
                            <a:solidFill>
                              <a:srgbClr val="FF0000"/>
                            </a:solidFill>
                            <a:latin typeface="Cambria Math"/>
                          </a:rPr>
                          <m:t>10</m:t>
                        </m:r>
                      </m:num>
                      <m:den>
                        <m:r>
                          <a:rPr lang="ru-RU" sz="7200" i="1">
                            <a:solidFill>
                              <a:srgbClr val="FF0000"/>
                            </a:solidFill>
                            <a:latin typeface="Cambria Math"/>
                          </a:rPr>
                          <m:t>3</m:t>
                        </m:r>
                      </m:den>
                    </m:f>
                  </m:oMath>
                </a14:m>
                <a:r>
                  <a:rPr lang="ru-RU" sz="7200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</a:t>
                </a:r>
                <a14:m>
                  <m:oMath xmlns:m="http://schemas.openxmlformats.org/officeDocument/2006/math">
                    <m:r>
                      <a:rPr lang="ru-RU" sz="7200" i="1">
                        <a:solidFill>
                          <a:srgbClr val="FF0000"/>
                        </a:solidFill>
                        <a:latin typeface="Cambria Math"/>
                      </a:rPr>
                      <m:t>7</m:t>
                    </m:r>
                    <m:f>
                      <m:fPr>
                        <m:ctrlPr>
                          <a:rPr lang="ru-RU" sz="7200" i="1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ru-RU" sz="7200" i="1">
                            <a:solidFill>
                              <a:srgbClr val="FF0000"/>
                            </a:solidFill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ru-RU" sz="7200" i="1">
                            <a:solidFill>
                              <a:srgbClr val="FF0000"/>
                            </a:solidFill>
                            <a:latin typeface="Cambria Math"/>
                          </a:rPr>
                          <m:t>2</m:t>
                        </m:r>
                      </m:den>
                    </m:f>
                  </m:oMath>
                </a14:m>
                <a:r>
                  <a:rPr lang="ru-RU" sz="7200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7,5</a:t>
                </a:r>
                <a:endParaRPr lang="ru-RU" sz="7200" dirty="0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endParaRPr lang="ru-RU" sz="7200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r>
                  <a:rPr lang="ru-RU" sz="7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д)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720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ru-RU" sz="7200" b="0" i="1" smtClean="0">
                            <a:latin typeface="Cambria Math"/>
                          </a:rPr>
                          <m:t>11</m:t>
                        </m:r>
                      </m:num>
                      <m:den>
                        <m:r>
                          <a:rPr lang="ru-RU" sz="7200" b="0" i="1" smtClean="0">
                            <a:latin typeface="Cambria Math"/>
                          </a:rPr>
                          <m:t>20</m:t>
                        </m:r>
                      </m:den>
                    </m:f>
                  </m:oMath>
                </a14:m>
                <a:r>
                  <a:rPr lang="ru-RU" sz="7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его составляют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720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ru-RU" sz="7200" b="0" i="1" smtClean="0">
                            <a:latin typeface="Cambria Math"/>
                          </a:rPr>
                          <m:t>33</m:t>
                        </m:r>
                      </m:num>
                      <m:den>
                        <m:r>
                          <a:rPr lang="ru-RU" sz="7200" b="0" i="1" smtClean="0">
                            <a:latin typeface="Cambria Math"/>
                          </a:rPr>
                          <m:t>80</m:t>
                        </m:r>
                      </m:den>
                    </m:f>
                  </m:oMath>
                </a14:m>
                <a:r>
                  <a:rPr lang="ru-RU" sz="7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;</a:t>
                </a:r>
              </a:p>
              <a:p>
                <a:pPr marL="0" indent="0">
                  <a:buNone/>
                </a:pPr>
                <a:r>
                  <a:rPr lang="ru-RU" sz="7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:r>
                  <a:rPr lang="ru-RU" sz="7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:r>
                  <a:rPr lang="ru-RU" sz="7200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д)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7200" i="1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ru-RU" sz="7200" i="1">
                            <a:solidFill>
                              <a:srgbClr val="FF0000"/>
                            </a:solidFill>
                            <a:latin typeface="Cambria Math"/>
                          </a:rPr>
                          <m:t>33</m:t>
                        </m:r>
                      </m:num>
                      <m:den>
                        <m:r>
                          <a:rPr lang="ru-RU" sz="7200" i="1">
                            <a:solidFill>
                              <a:srgbClr val="FF0000"/>
                            </a:solidFill>
                            <a:latin typeface="Cambria Math"/>
                          </a:rPr>
                          <m:t>80</m:t>
                        </m:r>
                      </m:den>
                    </m:f>
                  </m:oMath>
                </a14:m>
                <a:r>
                  <a:rPr lang="ru-RU" sz="7200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7200" i="1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ru-RU" sz="7200" i="1">
                            <a:solidFill>
                              <a:srgbClr val="FF0000"/>
                            </a:solidFill>
                            <a:latin typeface="Cambria Math"/>
                          </a:rPr>
                          <m:t>11</m:t>
                        </m:r>
                      </m:num>
                      <m:den>
                        <m:r>
                          <a:rPr lang="ru-RU" sz="7200" i="1">
                            <a:solidFill>
                              <a:srgbClr val="FF0000"/>
                            </a:solidFill>
                            <a:latin typeface="Cambria Math"/>
                          </a:rPr>
                          <m:t>20</m:t>
                        </m:r>
                      </m:den>
                    </m:f>
                  </m:oMath>
                </a14:m>
                <a:r>
                  <a:rPr lang="ru-RU" sz="7200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7200" i="1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ru-RU" sz="7200" i="1">
                            <a:solidFill>
                              <a:srgbClr val="FF0000"/>
                            </a:solidFill>
                            <a:latin typeface="Cambria Math"/>
                          </a:rPr>
                          <m:t>3</m:t>
                        </m:r>
                      </m:num>
                      <m:den>
                        <m:r>
                          <a:rPr lang="ru-RU" sz="7200" i="1">
                            <a:solidFill>
                              <a:srgbClr val="FF0000"/>
                            </a:solidFill>
                            <a:latin typeface="Cambria Math"/>
                          </a:rPr>
                          <m:t>4</m:t>
                        </m:r>
                      </m:den>
                    </m:f>
                  </m:oMath>
                </a14:m>
                <a:r>
                  <a:rPr lang="ru-RU" sz="7200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0,75</a:t>
                </a:r>
                <a:endParaRPr lang="ru-RU" sz="7200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endParaRPr lang="ru-RU" dirty="0" smtClean="0"/>
              </a:p>
            </p:txBody>
          </p:sp>
        </mc:Choice>
        <mc:Fallback>
          <p:sp>
            <p:nvSpPr>
              <p:cNvPr id="3" name="Объект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593" t="-809" b="-310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80345" y="1191"/>
            <a:ext cx="379242" cy="7200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 descr="C:\Users\melnikova\Desktop\логотипы\logo1.tif"/>
          <p:cNvPicPr>
            <a:picLocks noChangeAspect="1" noChangeArrowheads="1"/>
          </p:cNvPicPr>
          <p:nvPr/>
        </p:nvPicPr>
        <p:blipFill rotWithShape="1">
          <a:blip r:embed="rId4" cstate="print">
            <a:clrChange>
              <a:clrFrom>
                <a:srgbClr val="FFFFFE"/>
              </a:clrFrom>
              <a:clrTo>
                <a:srgbClr val="FFFF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03" t="20505" b="25488"/>
          <a:stretch/>
        </p:blipFill>
        <p:spPr bwMode="auto">
          <a:xfrm>
            <a:off x="7308304" y="5877272"/>
            <a:ext cx="1691680" cy="7689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892349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Найти число, если:</a:t>
            </a:r>
            <a:endParaRPr lang="ru-RU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Объект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62500" lnSpcReduction="20000"/>
              </a:bodyPr>
              <a:lstStyle/>
              <a:p>
                <a:pPr marL="0" indent="0">
                  <a:buNone/>
                </a:pPr>
                <a:r>
                  <a:rPr lang="ru-RU" dirty="0" smtClean="0"/>
                  <a:t>е)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ru-RU" b="0" i="1" smtClean="0">
                            <a:latin typeface="Cambria Math"/>
                          </a:rPr>
                          <m:t>5</m:t>
                        </m:r>
                      </m:num>
                      <m:den>
                        <m:r>
                          <a:rPr lang="ru-RU" b="0" i="1" smtClean="0">
                            <a:latin typeface="Cambria Math"/>
                          </a:rPr>
                          <m:t>7</m:t>
                        </m:r>
                      </m:den>
                    </m:f>
                  </m:oMath>
                </a14:m>
                <a:r>
                  <a:rPr lang="ru-RU" dirty="0" smtClean="0"/>
                  <a:t> его составляют </a:t>
                </a:r>
                <a14:m>
                  <m:oMath xmlns:m="http://schemas.openxmlformats.org/officeDocument/2006/math">
                    <m:r>
                      <a:rPr lang="ru-RU" b="0" i="1" smtClean="0">
                        <a:latin typeface="Cambria Math"/>
                      </a:rPr>
                      <m:t>2</m:t>
                    </m:r>
                    <m:f>
                      <m:fPr>
                        <m:ctrlPr>
                          <a:rPr lang="ru-RU" b="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ru-RU" b="0" i="1" smtClean="0"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ru-RU" b="0" i="1" smtClean="0">
                            <a:latin typeface="Cambria Math"/>
                          </a:rPr>
                          <m:t>7</m:t>
                        </m:r>
                      </m:den>
                    </m:f>
                  </m:oMath>
                </a14:m>
                <a:r>
                  <a:rPr lang="ru-RU" dirty="0" smtClean="0"/>
                  <a:t>;</a:t>
                </a:r>
              </a:p>
              <a:p>
                <a:pPr marL="0" indent="0">
                  <a:buNone/>
                </a:pPr>
                <a:r>
                  <a:rPr lang="ru-RU" dirty="0" smtClean="0"/>
                  <a:t>			</a:t>
                </a:r>
                <a:r>
                  <a:rPr lang="ru-RU" dirty="0" smtClean="0">
                    <a:solidFill>
                      <a:srgbClr val="FF0000"/>
                    </a:solidFill>
                  </a:rPr>
                  <a:t>е) </a:t>
                </a:r>
                <a14:m>
                  <m:oMath xmlns:m="http://schemas.openxmlformats.org/officeDocument/2006/math">
                    <m:r>
                      <a:rPr lang="ru-RU" i="1">
                        <a:solidFill>
                          <a:srgbClr val="FF0000"/>
                        </a:solidFill>
                        <a:latin typeface="Cambria Math"/>
                      </a:rPr>
                      <m:t>2</m:t>
                    </m:r>
                    <m:f>
                      <m:fPr>
                        <m:ctrlPr>
                          <a:rPr lang="ru-RU" i="1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ru-RU" i="1">
                            <a:solidFill>
                              <a:srgbClr val="FF0000"/>
                            </a:solidFill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ru-RU" i="1">
                            <a:solidFill>
                              <a:srgbClr val="FF0000"/>
                            </a:solidFill>
                            <a:latin typeface="Cambria Math"/>
                          </a:rPr>
                          <m:t>7</m:t>
                        </m:r>
                      </m:den>
                    </m:f>
                  </m:oMath>
                </a14:m>
                <a:r>
                  <a:rPr lang="ru-RU" dirty="0" smtClean="0">
                    <a:solidFill>
                      <a:srgbClr val="FF0000"/>
                    </a:solidFill>
                  </a:rPr>
                  <a:t> 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i="1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ru-RU" i="1">
                            <a:solidFill>
                              <a:srgbClr val="FF0000"/>
                            </a:solidFill>
                            <a:latin typeface="Cambria Math"/>
                          </a:rPr>
                          <m:t>5</m:t>
                        </m:r>
                      </m:num>
                      <m:den>
                        <m:r>
                          <a:rPr lang="ru-RU" i="1">
                            <a:solidFill>
                              <a:srgbClr val="FF0000"/>
                            </a:solidFill>
                            <a:latin typeface="Cambria Math"/>
                          </a:rPr>
                          <m:t>7</m:t>
                        </m:r>
                      </m:den>
                    </m:f>
                  </m:oMath>
                </a14:m>
                <a:r>
                  <a:rPr lang="ru-RU" dirty="0" smtClean="0">
                    <a:solidFill>
                      <a:srgbClr val="FF0000"/>
                    </a:solidFill>
                  </a:rPr>
                  <a:t> = 3.</a:t>
                </a:r>
              </a:p>
              <a:p>
                <a:pPr marL="0" indent="0">
                  <a:buNone/>
                </a:pPr>
                <a:r>
                  <a:rPr lang="ru-RU" dirty="0" smtClean="0"/>
                  <a:t>ж) 6% его составляют 48;</a:t>
                </a:r>
              </a:p>
              <a:p>
                <a:pPr marL="0" indent="0">
                  <a:buNone/>
                </a:pPr>
                <a:r>
                  <a:rPr lang="ru-RU" dirty="0" smtClean="0"/>
                  <a:t>			</a:t>
                </a:r>
                <a:r>
                  <a:rPr lang="ru-RU" dirty="0" smtClean="0">
                    <a:solidFill>
                      <a:srgbClr val="FF0000"/>
                    </a:solidFill>
                  </a:rPr>
                  <a:t>ж) 6% = 0,06</a:t>
                </a:r>
                <a:br>
                  <a:rPr lang="ru-RU" dirty="0" smtClean="0">
                    <a:solidFill>
                      <a:srgbClr val="FF0000"/>
                    </a:solidFill>
                  </a:rPr>
                </a:br>
                <a:r>
                  <a:rPr lang="ru-RU" dirty="0" smtClean="0">
                    <a:solidFill>
                      <a:srgbClr val="FF0000"/>
                    </a:solidFill>
                  </a:rPr>
                  <a:t>	   		  48 : 0,06 = 800.</a:t>
                </a:r>
              </a:p>
              <a:p>
                <a:pPr marL="0" indent="0">
                  <a:buNone/>
                </a:pPr>
                <a:r>
                  <a:rPr lang="ru-RU" dirty="0" smtClean="0"/>
                  <a:t>з) 150% его составляют </a:t>
                </a:r>
                <a14:m>
                  <m:oMath xmlns:m="http://schemas.openxmlformats.org/officeDocument/2006/math">
                    <m:r>
                      <a:rPr lang="ru-RU" b="0" i="1" smtClean="0">
                        <a:latin typeface="Cambria Math"/>
                      </a:rPr>
                      <m:t>6</m:t>
                    </m:r>
                    <m:f>
                      <m:fPr>
                        <m:ctrlPr>
                          <a:rPr lang="ru-RU" b="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ru-RU" b="0" i="1" smtClean="0">
                            <a:latin typeface="Cambria Math"/>
                          </a:rPr>
                          <m:t>3</m:t>
                        </m:r>
                      </m:num>
                      <m:den>
                        <m:r>
                          <a:rPr lang="ru-RU" b="0" i="1" smtClean="0">
                            <a:latin typeface="Cambria Math"/>
                          </a:rPr>
                          <m:t>4</m:t>
                        </m:r>
                      </m:den>
                    </m:f>
                  </m:oMath>
                </a14:m>
                <a:r>
                  <a:rPr lang="ru-RU" dirty="0" smtClean="0"/>
                  <a:t>;</a:t>
                </a:r>
              </a:p>
              <a:p>
                <a:pPr marL="0" indent="0">
                  <a:buNone/>
                </a:pPr>
                <a:r>
                  <a:rPr lang="ru-RU" dirty="0" smtClean="0"/>
                  <a:t/>
                </a:r>
                <a:br>
                  <a:rPr lang="ru-RU" dirty="0" smtClean="0"/>
                </a:br>
                <a:r>
                  <a:rPr lang="ru-RU" dirty="0" smtClean="0"/>
                  <a:t>			</a:t>
                </a:r>
                <a:r>
                  <a:rPr lang="ru-RU" dirty="0" smtClean="0">
                    <a:solidFill>
                      <a:srgbClr val="FF0000"/>
                    </a:solidFill>
                  </a:rPr>
                  <a:t>з) 150% = 1,5 = 1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ru-RU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ru-RU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2</m:t>
                        </m:r>
                      </m:den>
                    </m:f>
                  </m:oMath>
                </a14:m>
                <a:endParaRPr lang="ru-RU" dirty="0" smtClean="0">
                  <a:solidFill>
                    <a:srgbClr val="FF0000"/>
                  </a:solidFill>
                </a:endParaRPr>
              </a:p>
              <a:p>
                <a:pPr marL="0" indent="0">
                  <a:buNone/>
                </a:pPr>
                <a:r>
                  <a:rPr lang="ru-RU" dirty="0" smtClean="0">
                    <a:solidFill>
                      <a:srgbClr val="FF0000"/>
                    </a:solidFill>
                  </a:rPr>
                  <a:t>	    		 </a:t>
                </a:r>
                <a14:m>
                  <m:oMath xmlns:m="http://schemas.openxmlformats.org/officeDocument/2006/math">
                    <m:r>
                      <a:rPr lang="ru-RU" i="1">
                        <a:solidFill>
                          <a:srgbClr val="FF0000"/>
                        </a:solidFill>
                        <a:latin typeface="Cambria Math"/>
                      </a:rPr>
                      <m:t>6</m:t>
                    </m:r>
                    <m:f>
                      <m:fPr>
                        <m:ctrlPr>
                          <a:rPr lang="ru-RU" i="1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ru-RU" i="1">
                            <a:solidFill>
                              <a:srgbClr val="FF0000"/>
                            </a:solidFill>
                            <a:latin typeface="Cambria Math"/>
                          </a:rPr>
                          <m:t>3</m:t>
                        </m:r>
                      </m:num>
                      <m:den>
                        <m:r>
                          <a:rPr lang="ru-RU" i="1">
                            <a:solidFill>
                              <a:srgbClr val="FF0000"/>
                            </a:solidFill>
                            <a:latin typeface="Cambria Math"/>
                          </a:rPr>
                          <m:t>4</m:t>
                        </m:r>
                      </m:den>
                    </m:f>
                  </m:oMath>
                </a14:m>
                <a:r>
                  <a:rPr lang="ru-RU" dirty="0" smtClean="0">
                    <a:solidFill>
                      <a:srgbClr val="FF0000"/>
                    </a:solidFill>
                  </a:rPr>
                  <a:t> : </a:t>
                </a:r>
                <a:r>
                  <a:rPr lang="ru-RU" dirty="0">
                    <a:solidFill>
                      <a:srgbClr val="FF0000"/>
                    </a:solidFill>
                  </a:rPr>
                  <a:t>1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i="1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ru-RU" i="1">
                            <a:solidFill>
                              <a:srgbClr val="FF0000"/>
                            </a:solidFill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ru-RU" i="1">
                            <a:solidFill>
                              <a:srgbClr val="FF0000"/>
                            </a:solidFill>
                            <a:latin typeface="Cambria Math"/>
                          </a:rPr>
                          <m:t>2</m:t>
                        </m:r>
                      </m:den>
                    </m:f>
                  </m:oMath>
                </a14:m>
                <a:r>
                  <a:rPr lang="ru-RU" dirty="0" smtClean="0">
                    <a:solidFill>
                      <a:srgbClr val="FF0000"/>
                    </a:solidFill>
                  </a:rPr>
                  <a:t> = 4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ru-RU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ru-RU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2</m:t>
                        </m:r>
                      </m:den>
                    </m:f>
                  </m:oMath>
                </a14:m>
                <a:r>
                  <a:rPr lang="ru-RU" dirty="0" smtClean="0">
                    <a:solidFill>
                      <a:srgbClr val="FF0000"/>
                    </a:solidFill>
                  </a:rPr>
                  <a:t> = 4,5.</a:t>
                </a:r>
              </a:p>
              <a:p>
                <a:pPr marL="0" indent="0">
                  <a:buNone/>
                </a:pPr>
                <a:r>
                  <a:rPr lang="ru-RU" dirty="0" smtClean="0"/>
                  <a:t>и)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ru-RU" b="0" i="1" smtClean="0">
                            <a:latin typeface="Cambria Math"/>
                          </a:rPr>
                          <m:t>7</m:t>
                        </m:r>
                      </m:num>
                      <m:den>
                        <m:r>
                          <a:rPr lang="ru-RU" b="0" i="1" smtClean="0">
                            <a:latin typeface="Cambria Math"/>
                          </a:rPr>
                          <m:t>8</m:t>
                        </m:r>
                      </m:den>
                    </m:f>
                  </m:oMath>
                </a14:m>
                <a:r>
                  <a:rPr lang="ru-RU" dirty="0" smtClean="0"/>
                  <a:t> его составляют </a:t>
                </a:r>
                <a:r>
                  <a:rPr lang="en-US" i="1" dirty="0" smtClean="0"/>
                  <a:t>a</a:t>
                </a:r>
                <a:r>
                  <a:rPr lang="ru-RU" i="1" dirty="0" smtClean="0"/>
                  <a:t>;</a:t>
                </a:r>
              </a:p>
              <a:p>
                <a:pPr marL="0" indent="0">
                  <a:buNone/>
                </a:pPr>
                <a:r>
                  <a:rPr lang="ru-RU" i="1" dirty="0" smtClean="0"/>
                  <a:t/>
                </a:r>
                <a:br>
                  <a:rPr lang="ru-RU" i="1" dirty="0" smtClean="0"/>
                </a:br>
                <a:r>
                  <a:rPr lang="en-US" i="1" dirty="0" smtClean="0"/>
                  <a:t>       </a:t>
                </a:r>
                <a:r>
                  <a:rPr lang="ru-RU" i="1" dirty="0" smtClean="0"/>
                  <a:t>			</a:t>
                </a:r>
                <a:r>
                  <a:rPr lang="ru-RU" i="1" dirty="0" smtClean="0">
                    <a:solidFill>
                      <a:srgbClr val="FF0000"/>
                    </a:solidFill>
                  </a:rPr>
                  <a:t>и)</a:t>
                </a:r>
                <a:r>
                  <a:rPr lang="en-US" i="1" dirty="0" smtClean="0">
                    <a:solidFill>
                      <a:srgbClr val="FF0000"/>
                    </a:solidFill>
                  </a:rPr>
                  <a:t> a</a:t>
                </a:r>
                <a:r>
                  <a:rPr lang="ru-RU" i="1" dirty="0" smtClean="0">
                    <a:solidFill>
                      <a:srgbClr val="FF0000"/>
                    </a:solidFill>
                  </a:rPr>
                  <a:t> 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i="1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ru-RU" i="1">
                            <a:solidFill>
                              <a:srgbClr val="FF0000"/>
                            </a:solidFill>
                            <a:latin typeface="Cambria Math"/>
                          </a:rPr>
                          <m:t>7</m:t>
                        </m:r>
                      </m:num>
                      <m:den>
                        <m:r>
                          <a:rPr lang="ru-RU" i="1">
                            <a:solidFill>
                              <a:srgbClr val="FF0000"/>
                            </a:solidFill>
                            <a:latin typeface="Cambria Math"/>
                          </a:rPr>
                          <m:t>8</m:t>
                        </m:r>
                      </m:den>
                    </m:f>
                  </m:oMath>
                </a14:m>
                <a:r>
                  <a:rPr lang="ru-RU" dirty="0" smtClean="0">
                    <a:solidFill>
                      <a:srgbClr val="FF0000"/>
                    </a:solidFill>
                  </a:rPr>
                  <a:t> = </a:t>
                </a:r>
                <a:r>
                  <a:rPr lang="en-US" i="1" dirty="0" smtClean="0">
                    <a:solidFill>
                      <a:srgbClr val="FF0000"/>
                    </a:solidFill>
                  </a:rPr>
                  <a:t>a </a:t>
                </a:r>
                <a:r>
                  <a:rPr lang="ru-RU" i="1" dirty="0" smtClean="0">
                    <a:solidFill>
                      <a:srgbClr val="FF0000"/>
                    </a:solidFill>
                    <a:sym typeface="Symbol"/>
                  </a:rPr>
                  <a:t>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i="1" smtClean="0">
                            <a:solidFill>
                              <a:srgbClr val="FF0000"/>
                            </a:solidFill>
                            <a:latin typeface="Cambria Math"/>
                            <a:sym typeface="Symbol"/>
                          </a:rPr>
                        </m:ctrlPr>
                      </m:fPr>
                      <m:num>
                        <m:r>
                          <a:rPr lang="ru-RU" b="0" i="1" smtClean="0">
                            <a:solidFill>
                              <a:srgbClr val="FF0000"/>
                            </a:solidFill>
                            <a:latin typeface="Cambria Math"/>
                            <a:sym typeface="Symbol"/>
                          </a:rPr>
                          <m:t>8</m:t>
                        </m:r>
                      </m:num>
                      <m:den>
                        <m:r>
                          <a:rPr lang="ru-RU" b="0" i="1" smtClean="0">
                            <a:solidFill>
                              <a:srgbClr val="FF0000"/>
                            </a:solidFill>
                            <a:latin typeface="Cambria Math"/>
                            <a:sym typeface="Symbol"/>
                          </a:rPr>
                          <m:t>7</m:t>
                        </m:r>
                      </m:den>
                    </m:f>
                  </m:oMath>
                </a14:m>
                <a:r>
                  <a:rPr lang="ru-RU" dirty="0" smtClean="0">
                    <a:solidFill>
                      <a:srgbClr val="FF0000"/>
                    </a:solidFill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ru-RU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8</m:t>
                        </m:r>
                      </m:num>
                      <m:den>
                        <m:r>
                          <a:rPr lang="ru-RU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7</m:t>
                        </m:r>
                      </m:den>
                    </m:f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/>
                      </a:rPr>
                      <m:t>𝑎</m:t>
                    </m:r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/>
                      </a:rPr>
                      <m:t>=1</m:t>
                    </m:r>
                    <m:f>
                      <m:fPr>
                        <m:ctrlPr>
                          <a:rPr lang="en-US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7</m:t>
                        </m:r>
                      </m:den>
                    </m:f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/>
                      </a:rPr>
                      <m:t>𝑎</m:t>
                    </m:r>
                  </m:oMath>
                </a14:m>
                <a:endParaRPr lang="ru-RU" dirty="0">
                  <a:solidFill>
                    <a:srgbClr val="FF0000"/>
                  </a:solidFill>
                </a:endParaRPr>
              </a:p>
            </p:txBody>
          </p:sp>
        </mc:Choice>
        <mc:Fallback>
          <p:sp>
            <p:nvSpPr>
              <p:cNvPr id="3" name="Объект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741" t="-539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80345" y="1191"/>
            <a:ext cx="379242" cy="7200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 descr="C:\Users\melnikova\Desktop\логотипы\logo1.tif"/>
          <p:cNvPicPr>
            <a:picLocks noChangeAspect="1" noChangeArrowheads="1"/>
          </p:cNvPicPr>
          <p:nvPr/>
        </p:nvPicPr>
        <p:blipFill rotWithShape="1">
          <a:blip r:embed="rId4" cstate="print">
            <a:clrChange>
              <a:clrFrom>
                <a:srgbClr val="FFFFFE"/>
              </a:clrFrom>
              <a:clrTo>
                <a:srgbClr val="FFFF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03" t="20505" b="25488"/>
          <a:stretch/>
        </p:blipFill>
        <p:spPr bwMode="auto">
          <a:xfrm>
            <a:off x="7308304" y="5877272"/>
            <a:ext cx="1691680" cy="7689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266998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Найти число, если:</a:t>
            </a:r>
            <a:endParaRPr lang="ru-RU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Объект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 lnSpcReduction="20000"/>
              </a:bodyPr>
              <a:lstStyle/>
              <a:p>
                <a:pPr marL="0" indent="0">
                  <a:buNone/>
                </a:pPr>
                <a:r>
                  <a:rPr lang="ru-RU" dirty="0" smtClean="0"/>
                  <a:t>к)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ru-RU" b="0" i="1" smtClean="0">
                            <a:latin typeface="Cambria Math"/>
                          </a:rPr>
                          <m:t>5</m:t>
                        </m:r>
                      </m:num>
                      <m:den>
                        <m:r>
                          <a:rPr lang="ru-RU" b="0" i="1" smtClean="0">
                            <a:latin typeface="Cambria Math"/>
                          </a:rPr>
                          <m:t>3</m:t>
                        </m:r>
                      </m:den>
                    </m:f>
                  </m:oMath>
                </a14:m>
                <a:r>
                  <a:rPr lang="ru-RU" dirty="0" smtClean="0"/>
                  <a:t> его составляют </a:t>
                </a:r>
                <a:r>
                  <a:rPr lang="en-US" i="1" dirty="0" smtClean="0"/>
                  <a:t>b</a:t>
                </a:r>
                <a:r>
                  <a:rPr lang="ru-RU" i="1" dirty="0" smtClean="0"/>
                  <a:t>;</a:t>
                </a:r>
              </a:p>
              <a:p>
                <a:pPr marL="0" indent="0">
                  <a:buNone/>
                </a:pPr>
                <a:r>
                  <a:rPr lang="ru-RU" i="1" dirty="0" smtClean="0"/>
                  <a:t>			</a:t>
                </a:r>
                <a:r>
                  <a:rPr lang="ru-RU" i="1" dirty="0" smtClean="0">
                    <a:solidFill>
                      <a:srgbClr val="FF0000"/>
                    </a:solidFill>
                  </a:rPr>
                  <a:t>к) </a:t>
                </a:r>
                <a:r>
                  <a:rPr lang="en-US" i="1" dirty="0" smtClean="0">
                    <a:solidFill>
                      <a:srgbClr val="FF0000"/>
                    </a:solidFill>
                  </a:rPr>
                  <a:t>b </a:t>
                </a:r>
                <a:r>
                  <a:rPr lang="ru-RU" dirty="0" smtClean="0">
                    <a:solidFill>
                      <a:srgbClr val="FF0000"/>
                    </a:solidFill>
                  </a:rPr>
                  <a:t>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i="1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ru-RU" i="1">
                            <a:solidFill>
                              <a:srgbClr val="FF0000"/>
                            </a:solidFill>
                            <a:latin typeface="Cambria Math"/>
                          </a:rPr>
                          <m:t>5</m:t>
                        </m:r>
                      </m:num>
                      <m:den>
                        <m:r>
                          <a:rPr lang="ru-RU" i="1">
                            <a:solidFill>
                              <a:srgbClr val="FF0000"/>
                            </a:solidFill>
                            <a:latin typeface="Cambria Math"/>
                          </a:rPr>
                          <m:t>3</m:t>
                        </m:r>
                      </m:den>
                    </m:f>
                  </m:oMath>
                </a14:m>
                <a:r>
                  <a:rPr lang="ru-RU" dirty="0" smtClean="0">
                    <a:solidFill>
                      <a:srgbClr val="FF0000"/>
                    </a:solidFill>
                  </a:rPr>
                  <a:t> = </a:t>
                </a:r>
                <a:r>
                  <a:rPr lang="en-US" i="1" dirty="0" smtClean="0">
                    <a:solidFill>
                      <a:srgbClr val="FF0000"/>
                    </a:solidFill>
                  </a:rPr>
                  <a:t>b </a:t>
                </a:r>
                <a:r>
                  <a:rPr lang="en-US" i="1" dirty="0" smtClean="0">
                    <a:solidFill>
                      <a:srgbClr val="FF0000"/>
                    </a:solidFill>
                    <a:sym typeface="Symbol"/>
                  </a:rPr>
                  <a:t>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smtClean="0">
                            <a:solidFill>
                              <a:srgbClr val="FF0000"/>
                            </a:solidFill>
                            <a:latin typeface="Cambria Math"/>
                            <a:sym typeface="Symbol"/>
                          </a:rPr>
                        </m:ctrlPr>
                      </m:fPr>
                      <m:num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/>
                            <a:sym typeface="Symbol"/>
                          </a:rPr>
                          <m:t>3</m:t>
                        </m:r>
                      </m:num>
                      <m:den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/>
                            <a:sym typeface="Symbol"/>
                          </a:rPr>
                          <m:t>5</m:t>
                        </m:r>
                      </m:den>
                    </m:f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/>
                        <a:sym typeface="Symbol"/>
                      </a:rPr>
                      <m:t>= </m:t>
                    </m:r>
                    <m:f>
                      <m:fPr>
                        <m:ctrlPr>
                          <a:rPr lang="en-US" b="0" i="1" smtClean="0">
                            <a:solidFill>
                              <a:srgbClr val="FF0000"/>
                            </a:solidFill>
                            <a:latin typeface="Cambria Math"/>
                            <a:sym typeface="Symbol"/>
                          </a:rPr>
                        </m:ctrlPr>
                      </m:fPr>
                      <m:num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/>
                            <a:sym typeface="Symbol"/>
                          </a:rPr>
                          <m:t>3</m:t>
                        </m:r>
                      </m:num>
                      <m:den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/>
                            <a:sym typeface="Symbol"/>
                          </a:rPr>
                          <m:t>5</m:t>
                        </m:r>
                      </m:den>
                    </m:f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/>
                        <a:sym typeface="Symbol"/>
                      </a:rPr>
                      <m:t>𝑏</m:t>
                    </m:r>
                    <m:r>
                      <a:rPr lang="en-US" b="0" i="0" smtClean="0">
                        <a:solidFill>
                          <a:srgbClr val="FF0000"/>
                        </a:solidFill>
                        <a:latin typeface="Cambria Math"/>
                        <a:sym typeface="Symbol"/>
                      </a:rPr>
                      <m:t>.</m:t>
                    </m:r>
                  </m:oMath>
                </a14:m>
                <a:endParaRPr lang="en-US" b="0" i="1" dirty="0" smtClean="0">
                  <a:solidFill>
                    <a:srgbClr val="FF0000"/>
                  </a:solidFill>
                  <a:sym typeface="Symbol"/>
                </a:endParaRPr>
              </a:p>
              <a:p>
                <a:pPr marL="0" indent="0">
                  <a:buNone/>
                </a:pPr>
                <a:r>
                  <a:rPr lang="ru-RU" dirty="0" smtClean="0"/>
                  <a:t>л) 20% его составляют </a:t>
                </a:r>
                <a:r>
                  <a:rPr lang="en-US" i="1" dirty="0" smtClean="0"/>
                  <a:t>c</a:t>
                </a:r>
                <a:r>
                  <a:rPr lang="ru-RU" i="1" dirty="0" smtClean="0"/>
                  <a:t>;</a:t>
                </a:r>
              </a:p>
              <a:p>
                <a:pPr marL="0" indent="0">
                  <a:buNone/>
                </a:pPr>
                <a:r>
                  <a:rPr lang="ru-RU" dirty="0" smtClean="0"/>
                  <a:t>			</a:t>
                </a:r>
                <a:r>
                  <a:rPr lang="ru-RU" dirty="0" smtClean="0">
                    <a:solidFill>
                      <a:srgbClr val="FF0000"/>
                    </a:solidFill>
                  </a:rPr>
                  <a:t>л) 20% = 0,2</a:t>
                </a:r>
                <a:br>
                  <a:rPr lang="ru-RU" dirty="0" smtClean="0">
                    <a:solidFill>
                      <a:srgbClr val="FF0000"/>
                    </a:solidFill>
                  </a:rPr>
                </a:br>
                <a:r>
                  <a:rPr lang="ru-RU" dirty="0" smtClean="0">
                    <a:solidFill>
                      <a:srgbClr val="FF0000"/>
                    </a:solidFill>
                  </a:rPr>
                  <a:t>			</a:t>
                </a:r>
                <a:r>
                  <a:rPr lang="ru-RU" i="1" dirty="0" smtClean="0">
                    <a:solidFill>
                      <a:srgbClr val="FF0000"/>
                    </a:solidFill>
                  </a:rPr>
                  <a:t>с : 0,2 = с </a:t>
                </a:r>
                <a:r>
                  <a:rPr lang="ru-RU" i="1" dirty="0" smtClean="0">
                    <a:solidFill>
                      <a:srgbClr val="FF0000"/>
                    </a:solidFill>
                    <a:sym typeface="Symbol"/>
                  </a:rPr>
                  <a:t> 5 = 5с.</a:t>
                </a:r>
              </a:p>
              <a:p>
                <a:pPr marL="0" indent="0">
                  <a:buNone/>
                </a:pPr>
                <a:r>
                  <a:rPr lang="ru-RU" dirty="0" smtClean="0">
                    <a:sym typeface="Symbol"/>
                  </a:rPr>
                  <a:t>м) 240% его составляют </a:t>
                </a:r>
                <a:r>
                  <a:rPr lang="en-US" i="1" dirty="0" smtClean="0">
                    <a:sym typeface="Symbol"/>
                  </a:rPr>
                  <a:t>d</a:t>
                </a:r>
                <a:r>
                  <a:rPr lang="ru-RU" i="1" dirty="0" smtClean="0">
                    <a:sym typeface="Symbol"/>
                  </a:rPr>
                  <a:t>;</a:t>
                </a:r>
              </a:p>
              <a:p>
                <a:pPr marL="0" indent="0">
                  <a:buNone/>
                </a:pPr>
                <a:r>
                  <a:rPr lang="ru-RU" dirty="0" smtClean="0">
                    <a:sym typeface="Symbol"/>
                  </a:rPr>
                  <a:t>				</a:t>
                </a:r>
                <a:r>
                  <a:rPr lang="ru-RU" dirty="0" smtClean="0">
                    <a:solidFill>
                      <a:srgbClr val="FF0000"/>
                    </a:solidFill>
                    <a:sym typeface="Symbol"/>
                  </a:rPr>
                  <a:t>м) 240% = 2,4</a:t>
                </a:r>
              </a:p>
              <a:p>
                <a:pPr marL="0" indent="0">
                  <a:buNone/>
                </a:pPr>
                <a:r>
                  <a:rPr lang="ru-RU" i="1" dirty="0" smtClean="0">
                    <a:solidFill>
                      <a:srgbClr val="FF0000"/>
                    </a:solidFill>
                    <a:sym typeface="Symbol"/>
                  </a:rPr>
                  <a:t>				</a:t>
                </a:r>
                <a:r>
                  <a:rPr lang="en-US" i="1" dirty="0" smtClean="0">
                    <a:solidFill>
                      <a:srgbClr val="FF0000"/>
                    </a:solidFill>
                    <a:sym typeface="Symbol"/>
                  </a:rPr>
                  <a:t>d </a:t>
                </a:r>
                <a:r>
                  <a:rPr lang="ru-RU" dirty="0" smtClean="0">
                    <a:solidFill>
                      <a:srgbClr val="FF0000"/>
                    </a:solidFill>
                    <a:sym typeface="Symbol"/>
                  </a:rPr>
                  <a:t>: 2,4 = </a:t>
                </a:r>
                <a:r>
                  <a:rPr lang="en-US" i="1" dirty="0" smtClean="0">
                    <a:solidFill>
                      <a:srgbClr val="FF0000"/>
                    </a:solidFill>
                    <a:sym typeface="Symbol"/>
                  </a:rPr>
                  <a:t>d 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smtClean="0">
                            <a:solidFill>
                              <a:srgbClr val="FF0000"/>
                            </a:solidFill>
                            <a:latin typeface="Cambria Math"/>
                            <a:sym typeface="Symbol"/>
                          </a:rPr>
                        </m:ctrlPr>
                      </m:fPr>
                      <m:num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/>
                            <a:sym typeface="Symbol"/>
                          </a:rPr>
                          <m:t>5</m:t>
                        </m:r>
                      </m:num>
                      <m:den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/>
                            <a:sym typeface="Symbol"/>
                          </a:rPr>
                          <m:t>12</m:t>
                        </m:r>
                      </m:den>
                    </m:f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/>
                        <a:sym typeface="Symbol"/>
                      </a:rPr>
                      <m:t>= </m:t>
                    </m:r>
                    <m:f>
                      <m:fPr>
                        <m:ctrlPr>
                          <a:rPr lang="en-US" b="0" i="1" smtClean="0">
                            <a:solidFill>
                              <a:srgbClr val="FF0000"/>
                            </a:solidFill>
                            <a:latin typeface="Cambria Math"/>
                            <a:sym typeface="Symbol"/>
                          </a:rPr>
                        </m:ctrlPr>
                      </m:fPr>
                      <m:num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/>
                            <a:sym typeface="Symbol"/>
                          </a:rPr>
                          <m:t>5</m:t>
                        </m:r>
                      </m:num>
                      <m:den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/>
                            <a:sym typeface="Symbol"/>
                          </a:rPr>
                          <m:t>12</m:t>
                        </m:r>
                      </m:den>
                    </m:f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/>
                        <a:sym typeface="Symbol"/>
                      </a:rPr>
                      <m:t>𝑑</m:t>
                    </m:r>
                  </m:oMath>
                </a14:m>
                <a:r>
                  <a:rPr lang="ru-RU" dirty="0" smtClean="0">
                    <a:solidFill>
                      <a:srgbClr val="FF0000"/>
                    </a:solidFill>
                  </a:rPr>
                  <a:t>.</a:t>
                </a:r>
                <a:endParaRPr lang="ru-RU" dirty="0">
                  <a:solidFill>
                    <a:srgbClr val="FF0000"/>
                  </a:solidFill>
                </a:endParaRPr>
              </a:p>
            </p:txBody>
          </p:sp>
        </mc:Choice>
        <mc:Fallback>
          <p:sp>
            <p:nvSpPr>
              <p:cNvPr id="3" name="Объект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704" t="-1482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80345" y="1191"/>
            <a:ext cx="379242" cy="7200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 descr="C:\Users\melnikova\Desktop\логотипы\logo1.tif"/>
          <p:cNvPicPr>
            <a:picLocks noChangeAspect="1" noChangeArrowheads="1"/>
          </p:cNvPicPr>
          <p:nvPr/>
        </p:nvPicPr>
        <p:blipFill rotWithShape="1">
          <a:blip r:embed="rId4" cstate="print">
            <a:clrChange>
              <a:clrFrom>
                <a:srgbClr val="FFFFFE"/>
              </a:clrFrom>
              <a:clrTo>
                <a:srgbClr val="FFFF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03" t="20505" b="25488"/>
          <a:stretch/>
        </p:blipFill>
        <p:spPr bwMode="auto">
          <a:xfrm>
            <a:off x="7236296" y="5877272"/>
            <a:ext cx="1691680" cy="7689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88954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292</TotalTime>
  <Words>730</Words>
  <Application>Microsoft Office PowerPoint</Application>
  <PresentationFormat>Экран (4:3)</PresentationFormat>
  <Paragraphs>75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Тема Office</vt:lpstr>
      <vt:lpstr>Нахождение числа по его дроби</vt:lpstr>
      <vt:lpstr>Устный счет</vt:lpstr>
      <vt:lpstr>Математический диктант</vt:lpstr>
      <vt:lpstr>Математический диктант</vt:lpstr>
      <vt:lpstr>Решение уравнения</vt:lpstr>
      <vt:lpstr>Задача №1</vt:lpstr>
      <vt:lpstr>Найти число, если:</vt:lpstr>
      <vt:lpstr>Найти число, если:</vt:lpstr>
      <vt:lpstr>Найти число, если:</vt:lpstr>
      <vt:lpstr>Блиц-турнир</vt:lpstr>
      <vt:lpstr>Блиц-турнир</vt:lpstr>
      <vt:lpstr>Блиц- турнир</vt:lpstr>
      <vt:lpstr>Блиц-турнир</vt:lpstr>
      <vt:lpstr>Решение задач</vt:lpstr>
      <vt:lpstr>Решение задач</vt:lpstr>
      <vt:lpstr>Решение задач</vt:lpstr>
      <vt:lpstr>Решение задач</vt:lpstr>
    </vt:vector>
  </TitlesOfParts>
  <Company>Hewlett-Packard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Natali</dc:creator>
  <cp:lastModifiedBy>Наталья</cp:lastModifiedBy>
  <cp:revision>42</cp:revision>
  <dcterms:created xsi:type="dcterms:W3CDTF">2012-10-04T15:39:23Z</dcterms:created>
  <dcterms:modified xsi:type="dcterms:W3CDTF">2013-12-01T10:55:54Z</dcterms:modified>
</cp:coreProperties>
</file>