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0" r:id="rId3"/>
    <p:sldId id="257" r:id="rId4"/>
    <p:sldId id="271" r:id="rId5"/>
    <p:sldId id="272" r:id="rId6"/>
    <p:sldId id="274" r:id="rId7"/>
    <p:sldId id="262" r:id="rId8"/>
    <p:sldId id="275" r:id="rId9"/>
    <p:sldId id="265" r:id="rId10"/>
    <p:sldId id="268" r:id="rId11"/>
    <p:sldId id="276" r:id="rId12"/>
    <p:sldId id="277" r:id="rId13"/>
    <p:sldId id="278" r:id="rId14"/>
    <p:sldId id="279" r:id="rId15"/>
    <p:sldId id="280" r:id="rId16"/>
    <p:sldId id="269" r:id="rId17"/>
    <p:sldId id="266" r:id="rId18"/>
    <p:sldId id="28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6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472ED-AE45-449A-B738-E69E7E3DA5FA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0D704-E127-4C3E-BE6C-DEBEF0602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872F4-FB54-47E2-AF3A-8512F0503D21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1086E-3159-41CE-858D-D632F6CC0A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D914B-90BA-489B-A2D8-BD3EE3699ED1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7AFFB-4062-4B12-9038-A39186C15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CF2AD-44E0-459C-BA35-F19AACF4AB28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EE597-45CD-4826-BE30-820806221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E00DA-3ADB-4D3E-BE5A-F6D94D510DDA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FE64C-725E-4F09-83BE-E2779B538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0842A-48F7-444D-8259-BE25C09D8028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D5EE9-AB04-45B5-B32A-2C9AD3D20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78AB9-03C3-4BAC-AABB-A071C07B5128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A098C-027C-46CD-83D5-097AC2C38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BB1DA-5C94-430C-BA01-3B09A063C095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B11E7-8263-48D5-AD0B-9E531EEC1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14953-B9BB-4992-84CB-EC7ED72A0727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DE94-F645-4739-9910-5E69CB994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39277-AD3A-4571-B0B5-F11344A254BC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98A34-C669-498E-BD75-8D5396257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CBA83-6615-4D37-8FB8-AA92DEF86CF0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BE6EC-C83C-428F-8233-6C29F9039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2EA09-4318-4C77-88E8-433E645B98F4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904E9-88D7-4EB4-BD44-EB636CF6E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5FC9A-A15D-4D09-8D67-2A4764C954CE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A8452-ED4F-4353-82A9-E0036438B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E42293-62D0-4C79-8067-89462D128E5A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C85233-C052-4982-9D28-6745C70C3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abunda.ru/12540-risovannye-pticy.html" TargetMode="External"/><Relationship Id="rId13" Type="http://schemas.openxmlformats.org/officeDocument/2006/relationships/hyperlink" Target="http://img-fotki.yandex.ru/get/9259/112424586.7b6/0_c017e_2af01409_XL.jpg" TargetMode="External"/><Relationship Id="rId3" Type="http://schemas.openxmlformats.org/officeDocument/2006/relationships/hyperlink" Target="http://www.artleo.com/download/14726/1440x900/" TargetMode="External"/><Relationship Id="rId7" Type="http://schemas.openxmlformats.org/officeDocument/2006/relationships/hyperlink" Target="http://crosti.ru/pattern/203608/" TargetMode="External"/><Relationship Id="rId12" Type="http://schemas.openxmlformats.org/officeDocument/2006/relationships/hyperlink" Target="http://linda6035.ucoz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ooclub.ru/fotogal/clip/birds/index27.shtml" TargetMode="External"/><Relationship Id="rId11" Type="http://schemas.openxmlformats.org/officeDocument/2006/relationships/hyperlink" Target="http://fotoramochki.com/foto-klipart.html" TargetMode="External"/><Relationship Id="rId5" Type="http://schemas.openxmlformats.org/officeDocument/2006/relationships/hyperlink" Target="http://ptiza27.ru/foto-ptitsi-lastochki.html" TargetMode="External"/><Relationship Id="rId10" Type="http://schemas.openxmlformats.org/officeDocument/2006/relationships/hyperlink" Target="http://w.picsfab.com/search?q" TargetMode="External"/><Relationship Id="rId4" Type="http://schemas.openxmlformats.org/officeDocument/2006/relationships/hyperlink" Target="http://www.liveinternet.ru/" TargetMode="External"/><Relationship Id="rId9" Type="http://schemas.openxmlformats.org/officeDocument/2006/relationships/hyperlink" Target="http://tattoon.ru/photo/49-0-2907-3" TargetMode="External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844824"/>
            <a:ext cx="7021461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u="sng" dirty="0"/>
              <a:t>Урок по теме: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 «Класс Птицы. Отряды Воробьинообразные и Голенастые»</a:t>
            </a:r>
            <a:endParaRPr lang="ru-RU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075" name="Прямоугольник 4"/>
          <p:cNvSpPr>
            <a:spLocks noChangeArrowheads="1"/>
          </p:cNvSpPr>
          <p:nvPr/>
        </p:nvSpPr>
        <p:spPr bwMode="auto">
          <a:xfrm>
            <a:off x="250825" y="5084763"/>
            <a:ext cx="87137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u="sng"/>
              <a:t>Мякишева Ирина Олеговна</a:t>
            </a:r>
            <a:r>
              <a:rPr lang="ru-RU"/>
              <a:t>,</a:t>
            </a:r>
          </a:p>
          <a:p>
            <a:pPr algn="r"/>
            <a:r>
              <a:rPr lang="ru-RU"/>
              <a:t>Учитель биологии</a:t>
            </a:r>
          </a:p>
          <a:p>
            <a:pPr algn="r"/>
            <a:r>
              <a:rPr lang="ru-RU"/>
              <a:t>высшей категории </a:t>
            </a:r>
          </a:p>
          <a:p>
            <a:pPr algn="r"/>
            <a:r>
              <a:rPr lang="ru-RU"/>
              <a:t>МБОУ СОШ №12 города Смоленска.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160588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15716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35112" y="1052736"/>
          <a:ext cx="6925320" cy="5206801"/>
        </p:xfrm>
        <a:graphic>
          <a:graphicData uri="http://schemas.openxmlformats.org/drawingml/2006/table">
            <a:tbl>
              <a:tblPr/>
              <a:tblGrid>
                <a:gridCol w="1236688"/>
                <a:gridCol w="1656184"/>
                <a:gridCol w="1368152"/>
                <a:gridCol w="1296144"/>
                <a:gridCol w="1368152"/>
              </a:tblGrid>
              <a:tr h="862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Отряд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Признаки отряда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Места гнездования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Тип        питания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Семейства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52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Заполни таблицу: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Характеристика отрядов птиц</a:t>
            </a:r>
            <a:endParaRPr lang="ru-RU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432048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200" b="1" u="sng" dirty="0" smtClean="0"/>
              <a:t/>
            </a:r>
            <a:br>
              <a:rPr lang="ru-RU" sz="3200" b="1" u="sng" dirty="0" smtClean="0"/>
            </a:br>
            <a:r>
              <a:rPr lang="ru-RU" sz="3200" b="1" u="sng" dirty="0" smtClean="0"/>
              <a:t/>
            </a:r>
            <a:br>
              <a:rPr lang="ru-RU" sz="3200" b="1" u="sng" dirty="0" smtClean="0"/>
            </a:br>
            <a:r>
              <a:rPr lang="ru-RU" sz="2800" b="1" u="sng" dirty="0" smtClean="0">
                <a:latin typeface="Arial" pitchFamily="34" charset="0"/>
                <a:cs typeface="Arial" pitchFamily="34" charset="0"/>
              </a:rPr>
              <a:t>ЗАКРЕПЛЕНИЕ.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вариант)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Заполните схему или запишите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тезисно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тетради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 основные черты отличия представителей отрядов птиц Воробьинообразные и Голенастые.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u="sng" dirty="0" smtClean="0"/>
          </a:p>
          <a:p>
            <a:pPr algn="ctr">
              <a:buNone/>
            </a:pPr>
            <a:r>
              <a:rPr lang="ru-RU" b="1" u="sng" dirty="0" smtClean="0">
                <a:latin typeface="Arial" pitchFamily="34" charset="0"/>
                <a:cs typeface="Arial" pitchFamily="34" charset="0"/>
              </a:rPr>
              <a:t>Класс Птицы</a:t>
            </a:r>
          </a:p>
          <a:p>
            <a:pPr algn="ctr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Отряд Воробьинообразные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 Отряд Голенастые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                      ↙                                   ↘</a:t>
            </a:r>
          </a:p>
          <a:p>
            <a:pPr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             </a:t>
            </a: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 Черты сходства  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    Черты отличия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260648"/>
            <a:ext cx="13239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pPr algn="r"/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ЗАКРЕПЛЕНИЕ.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вариант)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Заполните схему или запишите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тезисно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тетради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 основные черты отличия представителей отрядов птиц Воробьинообразные и Голенастые.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188640"/>
            <a:ext cx="13239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1844824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2400" b="1" u="sng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Класс Птицы</a:t>
            </a:r>
          </a:p>
          <a:p>
            <a:pPr algn="ctr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Отряд Воробьинообразные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 Отряд Голенастые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                      ↙                                   ↘</a:t>
            </a:r>
          </a:p>
          <a:p>
            <a:pPr>
              <a:buNone/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Представители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Представители</a:t>
            </a:r>
          </a:p>
          <a:p>
            <a:pPr>
              <a:buNone/>
            </a:pPr>
            <a:endParaRPr lang="ru-RU" sz="2400" u="sng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u="sng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САМОПРОВЕРКА.</a:t>
            </a:r>
            <a:br>
              <a:rPr lang="ru-RU" sz="2000" b="1" u="sng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Распределите (используя цифровое обозначение)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названных птиц по отрядам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Отряды птиц: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Воробьинообразные - ………………………………………………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Голенастые - …………………………………………………………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Представители: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филин                            6) лунь                                      11) неясыть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сычик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                  7) фазан                                    12) ястреб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цесарка                           8) ворона                                     13) выпь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цапля                             9) снегирь                                    14) коршун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сойка                             10) павлин                                     15) чибис         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5716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САМОПРОВЕРКА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Вставьте пропущенные слова и определите отряд, 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 котором идёт речь.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Все……………………………….…характеризуются крупными размерами, длинными ……………………………., гибкой длинной …………………… и маленькой ………….………Клюв преимущественно ………………………, ……………………….., у некоторых……………………. на конце. Перьевой покров ……………………Крылья относительно ...………………….Гнездятся на ……………….., вблизи ……………………., используя ……………………….камыша. В кладке от…..до……яиц. Птенцы вылупляются …………………… и ………………….. С наступлением холодов ……………………........ в тёплые страны. Не покидающие территории с жарким климатом являются ………………...</a:t>
            </a:r>
          </a:p>
          <a:p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Это ОТРЯД …………………………..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12954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pPr algn="r"/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РЕФЛЕКСИЯ.</a:t>
            </a:r>
            <a:br>
              <a:rPr lang="ru-RU" sz="2000" b="1" u="sng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Осмыслить деятельность на уроке 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путём ответов на вопросы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Моя самооценка деятельности на уроке.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Мне было очень интересно, все понятно.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Мне было очень интересно, мало понятно.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Мне было не очень интересно, но мне все понятно.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Мне было не очень интересно, ничего не понятно.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Мне было совсем неинтересно.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или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отметив на рисунке выражение лица наиболее соответствующее эмоциональному состоянию ученика.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000" b="1" dirty="0" smtClean="0"/>
              <a:t> </a:t>
            </a:r>
            <a:endParaRPr lang="ru-RU" sz="20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0963" name="Рисунок 1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229200"/>
            <a:ext cx="5337454" cy="129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1409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u="sng" dirty="0" smtClean="0">
                <a:latin typeface="Arial" pitchFamily="34" charset="0"/>
                <a:cs typeface="Arial" pitchFamily="34" charset="0"/>
              </a:rPr>
              <a:t>ДОМАШНЕЕ ЗАДАНИЕ.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Запишите домашнее задание. 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Обязательная часть</a:t>
            </a: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 §30 по учебнику В.В.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Латюшина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В.А.Шапкина. «Биология. Животные»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Д</a:t>
            </a:r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ополнительная часть по выбору:</a:t>
            </a:r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1. Подготовить сообщение о птицах отряда Голенастые, занесённых в Красную книгу Смоленской области.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2. Составить кроссворд. 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3. Составить фотоальбом или презентацию представителей нескольких семейств отряда Воробьинообразные.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1409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2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3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/>
            <a:r>
              <a:rPr lang="ru-RU" sz="3600" smtClean="0">
                <a:solidFill>
                  <a:srgbClr val="002060"/>
                </a:solidFill>
                <a:latin typeface="Arial" charset="0"/>
                <a:cs typeface="Arial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Интернет-ресурсы</a:t>
            </a:r>
            <a:endParaRPr lang="ru-RU" sz="28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hlinkClick r:id="rId3"/>
              </a:rPr>
              <a:t>http://www.artleo.com/download/14726/1440x900/</a:t>
            </a:r>
            <a:endParaRPr lang="ru-RU" sz="1800" dirty="0" smtClean="0"/>
          </a:p>
          <a:p>
            <a:r>
              <a:rPr lang="en-US" sz="1800" dirty="0" smtClean="0">
                <a:hlinkClick r:id="rId4"/>
              </a:rPr>
              <a:t>http://www.liveinternet.ru/</a:t>
            </a:r>
            <a:endParaRPr lang="ru-RU" sz="1800" dirty="0" smtClean="0"/>
          </a:p>
          <a:p>
            <a:r>
              <a:rPr lang="en-US" sz="1800" dirty="0" smtClean="0">
                <a:hlinkClick r:id="rId5"/>
              </a:rPr>
              <a:t>http://ptiza27.ru/foto-ptitsi-lastochki.html</a:t>
            </a:r>
            <a:endParaRPr lang="ru-RU" sz="1800" dirty="0" smtClean="0"/>
          </a:p>
          <a:p>
            <a:r>
              <a:rPr lang="en-US" sz="1800" dirty="0" smtClean="0">
                <a:hlinkClick r:id="rId6"/>
              </a:rPr>
              <a:t>http://www.zooclub.ru/fotogal/clip/birds/index27.shtml</a:t>
            </a:r>
            <a:endParaRPr lang="ru-RU" sz="1800" dirty="0" smtClean="0"/>
          </a:p>
          <a:p>
            <a:r>
              <a:rPr lang="en-US" sz="1800" dirty="0" smtClean="0">
                <a:hlinkClick r:id="rId7"/>
              </a:rPr>
              <a:t>http://crosti.ru/pattern/203608/</a:t>
            </a:r>
            <a:endParaRPr lang="ru-RU" sz="1800" dirty="0" smtClean="0"/>
          </a:p>
          <a:p>
            <a:r>
              <a:rPr lang="en-US" sz="1800" dirty="0" smtClean="0">
                <a:hlinkClick r:id="rId8"/>
              </a:rPr>
              <a:t>http://abunda.ru/12540-risovannye-pticy.html</a:t>
            </a:r>
            <a:endParaRPr lang="ru-RU" sz="1800" dirty="0" smtClean="0"/>
          </a:p>
          <a:p>
            <a:r>
              <a:rPr lang="en-US" sz="1800" dirty="0" smtClean="0">
                <a:hlinkClick r:id="rId9"/>
              </a:rPr>
              <a:t>http://tattoon.ru/photo/49-0-2907-3</a:t>
            </a:r>
            <a:endParaRPr lang="ru-RU" sz="1800" dirty="0" smtClean="0"/>
          </a:p>
          <a:p>
            <a:r>
              <a:rPr lang="en-US" sz="1800" dirty="0" smtClean="0">
                <a:hlinkClick r:id="rId10"/>
              </a:rPr>
              <a:t>http://w.picsfab.com/search?q</a:t>
            </a:r>
            <a:endParaRPr lang="ru-RU" sz="1800" dirty="0" smtClean="0"/>
          </a:p>
          <a:p>
            <a:r>
              <a:rPr lang="en-US" sz="1800" dirty="0" smtClean="0">
                <a:hlinkClick r:id="rId11"/>
              </a:rPr>
              <a:t>http://fotoramochki.com/foto-klipart.html</a:t>
            </a:r>
            <a:endParaRPr lang="ru-RU" sz="1800" dirty="0" smtClean="0"/>
          </a:p>
          <a:p>
            <a:r>
              <a:rPr lang="en-US" sz="1800" b="1" dirty="0" smtClean="0">
                <a:latin typeface="Monotype Corsiva" pitchFamily="66" charset="0"/>
                <a:hlinkClick r:id="rId12"/>
              </a:rPr>
              <a:t>http://linda6035.ucoz.ru/</a:t>
            </a:r>
            <a:r>
              <a:rPr lang="ru-RU" sz="1800" b="1" dirty="0" smtClean="0">
                <a:latin typeface="Monotype Corsiva" pitchFamily="66" charset="0"/>
              </a:rPr>
              <a:t> </a:t>
            </a:r>
            <a:endParaRPr lang="ru-RU" sz="1800" dirty="0" smtClean="0"/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http://img-fotki.yandex.ru/get/9259/112424586.7b6/0_c017e_2af01409_XL.jpg</a:t>
            </a:r>
            <a:endParaRPr lang="ru-RU" sz="1800" dirty="0" smtClean="0"/>
          </a:p>
          <a:p>
            <a:endParaRPr lang="ru-RU" sz="1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512" y="188640"/>
            <a:ext cx="1008112" cy="151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250825" y="1471613"/>
            <a:ext cx="8642350" cy="46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/>
              <a:t>ЦЕЛИ УРОКА:</a:t>
            </a:r>
          </a:p>
          <a:p>
            <a:pPr algn="just"/>
            <a:endParaRPr lang="ru-RU" sz="2000"/>
          </a:p>
          <a:p>
            <a:pPr algn="just" eaLnBrk="0" hangingPunct="0"/>
            <a:r>
              <a:rPr lang="ru-RU" sz="2200" u="sng"/>
              <a:t> </a:t>
            </a:r>
            <a:r>
              <a:rPr lang="ru-RU" u="sng"/>
              <a:t>1. Образовательные.</a:t>
            </a:r>
            <a:r>
              <a:rPr lang="ru-RU"/>
              <a:t> Изучить особенности строения и образа жизни птиц, относящихся к Отрядам Воробьинообразные и Голенастые. Закрепить знания о многообразии и систематических группах птиц и птиц, относящихся к разным экологическим группам; о том, что принадлежность к разным отрядам – приспособление к условиям существования.</a:t>
            </a:r>
          </a:p>
          <a:p>
            <a:pPr algn="just" eaLnBrk="0" hangingPunct="0"/>
            <a:endParaRPr lang="ru-RU"/>
          </a:p>
          <a:p>
            <a:pPr algn="just" eaLnBrk="0" hangingPunct="0"/>
            <a:r>
              <a:rPr lang="ru-RU" u="sng"/>
              <a:t> 2. Развивающие. </a:t>
            </a:r>
            <a:r>
              <a:rPr lang="ru-RU"/>
              <a:t>Развивать познавательный интерес учащихся, их логическое мышление, память, внимание, оперативность памяти, аналитические способности, устную речь; развивать умения формулировать вопросы, сравнивать и обобщать, находить главное. Развивать коммуникативные умения.</a:t>
            </a:r>
          </a:p>
          <a:p>
            <a:pPr algn="just" eaLnBrk="0" hangingPunct="0"/>
            <a:endParaRPr lang="ru-RU"/>
          </a:p>
          <a:p>
            <a:pPr algn="just" eaLnBrk="0" hangingPunct="0"/>
            <a:r>
              <a:rPr lang="ru-RU" u="sng"/>
              <a:t> 3. Воспитательные. </a:t>
            </a:r>
            <a:r>
              <a:rPr lang="ru-RU"/>
              <a:t>Продолжить формирование научного мировоззрения, содействовать  нравственному, эстетическому, патриотическому воспитанию.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368425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188913"/>
            <a:ext cx="1817688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260350"/>
            <a:ext cx="6249988" cy="490538"/>
          </a:xfrm>
        </p:spPr>
        <p:txBody>
          <a:bodyPr/>
          <a:lstStyle/>
          <a:p>
            <a:pPr algn="r" eaLnBrk="1" hangingPunct="1"/>
            <a:r>
              <a:rPr lang="ru-RU" sz="2400" b="1" u="sng" dirty="0" smtClean="0">
                <a:latin typeface="Arial" charset="0"/>
                <a:cs typeface="Arial" charset="0"/>
              </a:rPr>
              <a:t>Проверка знаний учащихся </a:t>
            </a:r>
            <a:r>
              <a:rPr lang="ru-RU" sz="2400" u="sng" dirty="0" smtClean="0">
                <a:latin typeface="Arial" charset="0"/>
                <a:cs typeface="Arial" charset="0"/>
              </a:rPr>
              <a:t>(по выбору)</a:t>
            </a:r>
          </a:p>
        </p:txBody>
      </p:sp>
      <p:sp>
        <p:nvSpPr>
          <p:cNvPr id="5124" name="Содержимое 2"/>
          <p:cNvSpPr>
            <a:spLocks noGrp="1"/>
          </p:cNvSpPr>
          <p:nvPr>
            <p:ph idx="4294967295"/>
          </p:nvPr>
        </p:nvSpPr>
        <p:spPr>
          <a:xfrm>
            <a:off x="1908175" y="3933825"/>
            <a:ext cx="6985000" cy="2722563"/>
          </a:xfrm>
        </p:spPr>
        <p:txBody>
          <a:bodyPr/>
          <a:lstStyle/>
          <a:p>
            <a:pPr eaLnBrk="1" hangingPunct="1">
              <a:buFont typeface="Calibri" pitchFamily="34" charset="0"/>
              <a:buAutoNum type="arabicPeriod" startAt="6"/>
            </a:pPr>
            <a:r>
              <a:rPr lang="ru-RU" sz="1800" smtClean="0">
                <a:latin typeface="Arial" charset="0"/>
                <a:cs typeface="Arial" charset="0"/>
              </a:rPr>
              <a:t>Развивающийся зародыш питается в яйце веществами, имеющимися в белке.</a:t>
            </a:r>
          </a:p>
          <a:p>
            <a:pPr eaLnBrk="1" hangingPunct="1">
              <a:buFont typeface="Calibri" pitchFamily="34" charset="0"/>
              <a:buAutoNum type="arabicPeriod" startAt="6"/>
            </a:pPr>
            <a:r>
              <a:rPr lang="ru-RU" sz="1800" smtClean="0">
                <a:latin typeface="Arial" charset="0"/>
                <a:cs typeface="Arial" charset="0"/>
              </a:rPr>
              <a:t>Гнездостроение – одно из проявлений заботы птиц о своём потомстве.</a:t>
            </a:r>
          </a:p>
          <a:p>
            <a:pPr eaLnBrk="1" hangingPunct="1">
              <a:buFont typeface="Calibri" pitchFamily="34" charset="0"/>
              <a:buAutoNum type="arabicPeriod" startAt="6"/>
            </a:pPr>
            <a:r>
              <a:rPr lang="ru-RU" sz="1800" smtClean="0">
                <a:latin typeface="Arial" charset="0"/>
                <a:cs typeface="Arial" charset="0"/>
              </a:rPr>
              <a:t>У всех птиц птенцы выводятся беспомощными, слепыми и голыми.</a:t>
            </a:r>
          </a:p>
          <a:p>
            <a:pPr eaLnBrk="1" hangingPunct="1">
              <a:buFont typeface="Calibri" pitchFamily="34" charset="0"/>
              <a:buAutoNum type="arabicPeriod" startAt="6"/>
            </a:pPr>
            <a:r>
              <a:rPr lang="ru-RU" sz="1800" smtClean="0">
                <a:latin typeface="Arial" charset="0"/>
                <a:cs typeface="Arial" charset="0"/>
              </a:rPr>
              <a:t>Перелётные птицы не имеют постоянных мест зимовки.</a:t>
            </a:r>
          </a:p>
          <a:p>
            <a:pPr eaLnBrk="1" hangingPunct="1">
              <a:buFont typeface="Calibri" pitchFamily="34" charset="0"/>
              <a:buAutoNum type="arabicPeriod" startAt="6"/>
            </a:pPr>
            <a:r>
              <a:rPr lang="ru-RU" sz="1800" smtClean="0">
                <a:latin typeface="Arial" charset="0"/>
                <a:cs typeface="Arial" charset="0"/>
              </a:rPr>
              <a:t>Рябчики, глухари, тетерева – куриные птицы. 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388" y="836613"/>
            <a:ext cx="7200900" cy="3200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/>
              <a:t> </a:t>
            </a:r>
            <a:r>
              <a:rPr lang="ru-RU" sz="2000" u="sng" dirty="0"/>
              <a:t>Выбери номера правильных суждений.</a:t>
            </a:r>
            <a:r>
              <a:rPr lang="ru-RU" sz="2000" dirty="0"/>
              <a:t>   </a:t>
            </a:r>
            <a:r>
              <a:rPr lang="ru-RU" sz="2000" b="1" dirty="0"/>
              <a:t>1 вариант</a:t>
            </a:r>
          </a:p>
          <a:p>
            <a:pPr>
              <a:defRPr/>
            </a:pPr>
            <a:r>
              <a:rPr lang="ru-RU" sz="2000" dirty="0"/>
              <a:t>                       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Все птицы способны к полёту.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Цевка у птиц образовалась путём срастания нескольких костей стопы.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У птиц на ногах обычно по 4 пальца: три из них направлены вперёд, а один – назад.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Клюв птицы – это видоизменённые верхняя и нижняя челюсти, лишенные зубов.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Кожа птиц тонкая сухая (имеется лишь копчиковая железа).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339975" y="274638"/>
            <a:ext cx="6346825" cy="490537"/>
          </a:xfrm>
        </p:spPr>
        <p:txBody>
          <a:bodyPr/>
          <a:lstStyle/>
          <a:p>
            <a:pPr algn="r" eaLnBrk="1" hangingPunct="1"/>
            <a:r>
              <a:rPr lang="ru-RU" sz="2400" b="1" u="sng" dirty="0" smtClean="0">
                <a:latin typeface="Arial" charset="0"/>
                <a:cs typeface="Arial" charset="0"/>
              </a:rPr>
              <a:t>Проверка знаний учащихся </a:t>
            </a:r>
            <a:r>
              <a:rPr lang="ru-RU" sz="2400" u="sng" dirty="0" smtClean="0">
                <a:latin typeface="Arial" charset="0"/>
                <a:cs typeface="Arial" charset="0"/>
              </a:rPr>
              <a:t>(по выбору)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250825" y="3789363"/>
            <a:ext cx="7921625" cy="2336800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  <a:defRPr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 startAt="6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Развивающийся зародыш питается в яйце веществами, имеющимися в желтке.</a:t>
            </a:r>
          </a:p>
          <a:p>
            <a:pPr>
              <a:buFont typeface="+mj-lt"/>
              <a:buAutoNum type="arabicPeriod" startAt="6"/>
              <a:defRPr/>
            </a:pP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Гнездостроение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– одно из проявлений заботы птиц о своём потомстве.</a:t>
            </a:r>
          </a:p>
          <a:p>
            <a:pPr>
              <a:buFont typeface="+mj-lt"/>
              <a:buAutoNum type="arabicPeriod" startAt="6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У всех птиц птенцы выводятся беспомощными, слепыми и голыми.</a:t>
            </a:r>
          </a:p>
          <a:p>
            <a:pPr>
              <a:buFont typeface="+mj-lt"/>
              <a:buAutoNum type="arabicPeriod" startAt="6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Перелётные птицы имеют постоянные места зимовки.</a:t>
            </a:r>
          </a:p>
          <a:p>
            <a:pPr>
              <a:buFont typeface="+mj-lt"/>
              <a:buAutoNum type="arabicPeriod" startAt="6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Кряква, казарка, сухонос –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гусеобразные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птицы. 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15303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63713" y="836613"/>
            <a:ext cx="6840537" cy="32004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/>
              <a:t> </a:t>
            </a:r>
            <a:r>
              <a:rPr lang="ru-RU" sz="2000" u="sng" dirty="0"/>
              <a:t>Выбери номера правильных суждений.</a:t>
            </a:r>
            <a:r>
              <a:rPr lang="ru-RU" sz="2000" dirty="0"/>
              <a:t>   </a:t>
            </a:r>
            <a:r>
              <a:rPr lang="ru-RU" sz="2000" b="1" dirty="0"/>
              <a:t>2 вариант</a:t>
            </a:r>
          </a:p>
          <a:p>
            <a:pPr>
              <a:defRPr/>
            </a:pPr>
            <a:r>
              <a:rPr lang="ru-RU" sz="2000" dirty="0"/>
              <a:t>                       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Птицы – самый крупный класс по числу видов среди других классов наземных  позвоночных  животных.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Цевка у птиц образовалась путём срастания нескольких костей стопы.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У птиц на ногах обычно по 4 пальца: два из них направлены вперёд, а два – назад.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Клюв птицы – это видоизменённые верхняя и нижняя челюсти, лишенные зубов.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dirty="0"/>
              <a:t>В кисти крыла птицы сохранился один палец.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/>
          <a:lstStyle/>
          <a:p>
            <a:pPr algn="r"/>
            <a:r>
              <a:rPr lang="ru-RU" sz="1800" b="1" dirty="0" smtClean="0">
                <a:latin typeface="Arial" charset="0"/>
                <a:cs typeface="Arial" charset="0"/>
              </a:rPr>
              <a:t>Перечислите (используя цифровые обозначения) признаки, </a:t>
            </a:r>
            <a:br>
              <a:rPr lang="ru-RU" sz="1800" b="1" dirty="0" smtClean="0">
                <a:latin typeface="Arial" charset="0"/>
                <a:cs typeface="Arial" charset="0"/>
              </a:rPr>
            </a:br>
            <a:r>
              <a:rPr lang="ru-RU" sz="1800" b="1" dirty="0" smtClean="0">
                <a:latin typeface="Arial" charset="0"/>
                <a:cs typeface="Arial" charset="0"/>
              </a:rPr>
              <a:t>свойственные представителям названных отрядов птиц. </a:t>
            </a:r>
            <a:br>
              <a:rPr lang="ru-RU" sz="1800" b="1" dirty="0" smtClean="0">
                <a:latin typeface="Arial" charset="0"/>
                <a:cs typeface="Arial" charset="0"/>
              </a:rPr>
            </a:br>
            <a:r>
              <a:rPr lang="ru-RU" sz="1800" b="1" dirty="0" smtClean="0">
                <a:latin typeface="Arial" charset="0"/>
                <a:cs typeface="Arial" charset="0"/>
              </a:rPr>
              <a:t>                                                                                                          1 Вариант 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latin typeface="Arial" charset="0"/>
                <a:cs typeface="Arial" charset="0"/>
              </a:rPr>
              <a:t>          </a:t>
            </a:r>
            <a:r>
              <a:rPr lang="ru-RU" sz="1800" b="1" u="sng" dirty="0" smtClean="0">
                <a:latin typeface="Arial" charset="0"/>
                <a:cs typeface="Arial" charset="0"/>
              </a:rPr>
              <a:t>Отряды птиц:  </a:t>
            </a:r>
            <a:r>
              <a:rPr lang="ru-RU" sz="1800" dirty="0" smtClean="0">
                <a:latin typeface="Arial" charset="0"/>
                <a:cs typeface="Arial" charset="0"/>
              </a:rPr>
              <a:t/>
            </a:r>
            <a:br>
              <a:rPr lang="ru-RU" sz="1800" dirty="0" smtClean="0">
                <a:latin typeface="Arial" charset="0"/>
                <a:cs typeface="Arial" charset="0"/>
              </a:rPr>
            </a:br>
            <a:r>
              <a:rPr lang="ru-RU" sz="1800" dirty="0" smtClean="0">
                <a:latin typeface="Arial" charset="0"/>
                <a:cs typeface="Arial" charset="0"/>
              </a:rPr>
              <a:t>          Дневные хищные птицы -…………………………………………….</a:t>
            </a:r>
            <a:br>
              <a:rPr lang="ru-RU" sz="1800" dirty="0" smtClean="0">
                <a:latin typeface="Arial" charset="0"/>
                <a:cs typeface="Arial" charset="0"/>
              </a:rPr>
            </a:br>
            <a:r>
              <a:rPr lang="ru-RU" sz="1800" dirty="0" smtClean="0">
                <a:latin typeface="Arial" charset="0"/>
                <a:cs typeface="Arial" charset="0"/>
              </a:rPr>
              <a:t>          Совы - ………………………………………………………………......</a:t>
            </a:r>
            <a:br>
              <a:rPr lang="ru-RU" sz="1800" dirty="0" smtClean="0">
                <a:latin typeface="Arial" charset="0"/>
                <a:cs typeface="Arial" charset="0"/>
              </a:rPr>
            </a:br>
            <a:r>
              <a:rPr lang="ru-RU" sz="1800" dirty="0" smtClean="0">
                <a:latin typeface="Arial" charset="0"/>
                <a:cs typeface="Arial" charset="0"/>
              </a:rPr>
              <a:t>          Куриные - ……………………………………………………………….</a:t>
            </a:r>
          </a:p>
          <a:p>
            <a:r>
              <a:rPr lang="ru-RU" sz="1800" b="1" u="sng" dirty="0" smtClean="0">
                <a:latin typeface="Arial" charset="0"/>
                <a:cs typeface="Arial" charset="0"/>
              </a:rPr>
              <a:t>Признаки:</a:t>
            </a:r>
            <a:endParaRPr lang="ru-RU" sz="1800" b="1" dirty="0" smtClean="0">
              <a:latin typeface="Arial" charset="0"/>
              <a:cs typeface="Arial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ru-RU" sz="1800" dirty="0" smtClean="0">
                <a:latin typeface="Arial" charset="0"/>
                <a:cs typeface="Arial" charset="0"/>
              </a:rPr>
              <a:t>Клюв короткий, заострённый.   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800" dirty="0" smtClean="0">
                <a:latin typeface="Arial" charset="0"/>
                <a:cs typeface="Arial" charset="0"/>
              </a:rPr>
              <a:t>Клюв мощный, загнутый книзу, крючковатый.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800" dirty="0" smtClean="0">
                <a:latin typeface="Arial" charset="0"/>
                <a:cs typeface="Arial" charset="0"/>
              </a:rPr>
              <a:t>Пальцы на ногах крепкие, короткие, концы когтей немного загнуты вниз.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800" dirty="0" smtClean="0">
                <a:latin typeface="Arial" charset="0"/>
                <a:cs typeface="Arial" charset="0"/>
              </a:rPr>
              <a:t>Пальцы на ногах длинные, сильные, с загнутыми острыми когтями.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800" dirty="0" smtClean="0">
                <a:latin typeface="Arial" charset="0"/>
                <a:cs typeface="Arial" charset="0"/>
              </a:rPr>
              <a:t>Пары образуют на период размножения.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800" dirty="0" smtClean="0">
                <a:latin typeface="Arial" charset="0"/>
                <a:cs typeface="Arial" charset="0"/>
              </a:rPr>
              <a:t>Постоянных пар не образуют.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800" dirty="0" smtClean="0">
                <a:latin typeface="Arial" charset="0"/>
                <a:cs typeface="Arial" charset="0"/>
              </a:rPr>
              <a:t>Гнёзда устраивают в углублениях на земле, которые выстилают травинками, перьями.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800" dirty="0" smtClean="0">
                <a:latin typeface="Arial" charset="0"/>
                <a:cs typeface="Arial" charset="0"/>
              </a:rPr>
              <a:t>Птенцы появляются опушенные, слепые, беспомощные.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800" dirty="0" smtClean="0">
                <a:latin typeface="Arial" charset="0"/>
                <a:cs typeface="Arial" charset="0"/>
              </a:rPr>
              <a:t>Птенцы появляются опушенные, зрячие, способные к активному передвижению.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800" dirty="0" smtClean="0">
                <a:latin typeface="Arial" charset="0"/>
                <a:cs typeface="Arial" charset="0"/>
              </a:rPr>
              <a:t>Пищу добывают, разгребая ногами.</a:t>
            </a:r>
          </a:p>
          <a:p>
            <a:pPr eaLnBrk="1" hangingPunct="1"/>
            <a:endParaRPr lang="ru-RU" sz="1800" dirty="0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15113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/>
          <a:lstStyle/>
          <a:p>
            <a:pPr algn="r"/>
            <a:r>
              <a:rPr lang="ru-RU" sz="1800" b="1" dirty="0" smtClean="0">
                <a:latin typeface="Arial" charset="0"/>
                <a:cs typeface="Arial" charset="0"/>
              </a:rPr>
              <a:t>Перечислите (используя цифровые обозначения) признаки, </a:t>
            </a:r>
            <a:br>
              <a:rPr lang="ru-RU" sz="1800" b="1" dirty="0" smtClean="0">
                <a:latin typeface="Arial" charset="0"/>
                <a:cs typeface="Arial" charset="0"/>
              </a:rPr>
            </a:br>
            <a:r>
              <a:rPr lang="ru-RU" sz="1800" b="1" dirty="0" smtClean="0">
                <a:latin typeface="Arial" charset="0"/>
                <a:cs typeface="Arial" charset="0"/>
              </a:rPr>
              <a:t>свойственные представителям названных отрядов птиц. </a:t>
            </a:r>
            <a:br>
              <a:rPr lang="ru-RU" sz="1800" b="1" dirty="0" smtClean="0">
                <a:latin typeface="Arial" charset="0"/>
                <a:cs typeface="Arial" charset="0"/>
              </a:rPr>
            </a:br>
            <a:r>
              <a:rPr lang="ru-RU" sz="1800" b="1" dirty="0" smtClean="0">
                <a:latin typeface="Arial" charset="0"/>
                <a:cs typeface="Arial" charset="0"/>
              </a:rPr>
              <a:t>                                                                                                          2 Вариант 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1800" b="1" u="sng" dirty="0" smtClean="0">
                <a:latin typeface="Arial" pitchFamily="34" charset="0"/>
                <a:cs typeface="Arial" pitchFamily="34" charset="0"/>
              </a:rPr>
              <a:t>Отряды птиц:  </a:t>
            </a:r>
            <a:endParaRPr lang="ru-RU" sz="18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        Бескилевые птицы -……..……………………………………….….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        Пингвины -………………………………………………………….....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             Гусиные - ………………………………………………………..…….</a:t>
            </a:r>
          </a:p>
          <a:p>
            <a:r>
              <a:rPr lang="ru-RU" sz="1800" b="1" u="sng" dirty="0" smtClean="0">
                <a:latin typeface="Arial" pitchFamily="34" charset="0"/>
                <a:cs typeface="Arial" pitchFamily="34" charset="0"/>
              </a:rPr>
              <a:t>Признаки:</a:t>
            </a: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Клюв имеет роговые пластины или зубцы.   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Оперение рыхлое, плотных опахал нет.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Ноги короткие с 4 пальцами, соединены перепонкой.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Задние конечности длинные, сильные, пальцев 3 или 2.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Пары образуют на период размножения.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Пары сохраняются на весь период жизни.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Гнездятся колониями.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Гнёзда устраивают на берегу из мелких камней, либо в углублениях на земле.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Птенцы появляются опушенные, зрячие, способные к активному передвижению.</a:t>
            </a:r>
          </a:p>
          <a:p>
            <a:pPr lvl="0">
              <a:buFont typeface="+mj-lt"/>
              <a:buAutoNum type="arabicPeriod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Кочующие птицы.</a:t>
            </a:r>
          </a:p>
          <a:p>
            <a:pPr eaLnBrk="1" hangingPunct="1"/>
            <a:endParaRPr lang="ru-RU" sz="1800" dirty="0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15113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sz="3200" b="1" u="sng" dirty="0" smtClean="0"/>
              <a:t>ИЗУЧЕНИЕ НОВОГО МАТЕРИАЛА</a:t>
            </a:r>
            <a:br>
              <a:rPr lang="ru-RU" sz="3200" b="1" u="sng" dirty="0" smtClean="0"/>
            </a:br>
            <a:r>
              <a:rPr lang="ru-RU" sz="3200" dirty="0" smtClean="0"/>
              <a:t>(по выбору)</a:t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/>
              <a:t>            </a:t>
            </a:r>
            <a:r>
              <a:rPr lang="ru-RU" sz="2800" b="1" u="sng" dirty="0" smtClean="0"/>
              <a:t>Изучи самостоятельно текст </a:t>
            </a:r>
          </a:p>
          <a:p>
            <a:pPr eaLnBrk="1" hangingPunct="1">
              <a:buNone/>
            </a:pPr>
            <a:r>
              <a:rPr lang="ru-RU" sz="2800" b="1" dirty="0" smtClean="0"/>
              <a:t>                Выполни задания после изучения текста.</a:t>
            </a:r>
          </a:p>
          <a:p>
            <a:r>
              <a:rPr lang="ru-RU" sz="2800" u="sng" dirty="0" smtClean="0"/>
              <a:t>Первый способ изучения </a:t>
            </a:r>
            <a:r>
              <a:rPr lang="ru-RU" sz="2800" dirty="0" smtClean="0"/>
              <a:t>– чтение учебника и заполнение обобщающей таблицы</a:t>
            </a:r>
          </a:p>
          <a:p>
            <a:r>
              <a:rPr lang="ru-RU" sz="2800" u="sng" dirty="0" smtClean="0"/>
              <a:t>Второй способ </a:t>
            </a:r>
            <a:r>
              <a:rPr lang="ru-RU" sz="2800" dirty="0" smtClean="0"/>
              <a:t>– изучение структурированного конспекта и заполнение обобщающей таблицы.</a:t>
            </a:r>
          </a:p>
          <a:p>
            <a:r>
              <a:rPr lang="ru-RU" sz="2800" dirty="0" smtClean="0"/>
              <a:t> Подготовить вопрос для другой группы.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2954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200" b="1" u="sng" dirty="0" smtClean="0"/>
              <a:t>ИЗУЧЕНИЕ НОВОГО МАТЕРИАЛА</a:t>
            </a:r>
            <a:endParaRPr lang="ru-RU" sz="3200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260648"/>
            <a:ext cx="13239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67544" y="1503012"/>
            <a:ext cx="828092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Задание 1й группе (по выбору).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1.Изучите внимательно текст учебника, §30,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стр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151-154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или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изучи предложенный учителем текст.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2.Рассмотрите рисунки в учебнике и рисунки, предложенные учителем.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3.Заполни таблицу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или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письменно ответь на вопросы: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  1) В чём особенности строения, распространения птиц отряда    Воробьинообразные?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  2)    Какие места обитания и гнездования предпочитают эти птицы?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  3) К какой экологической группе по типу питания относятся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воробьинообразные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  4) Какие семейства относятся к отряду Воробьинообразные?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Класс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Птицы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Отряд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Воробьинообразные.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3200" b="1" u="sng" dirty="0" smtClean="0"/>
              <a:t>ИЗУЧЕНИЕ НОВОГО МАТЕРИАЛА</a:t>
            </a:r>
            <a:endParaRPr lang="ru-RU" sz="3200" dirty="0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                       Задание 2й группе (по выбору).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1.Изучите внимательно текст учебника, §30,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стр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154-156 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800" b="1" u="sng" dirty="0" smtClean="0">
                <a:latin typeface="Arial" pitchFamily="34" charset="0"/>
                <a:cs typeface="Arial" pitchFamily="34" charset="0"/>
              </a:rPr>
              <a:t>или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изучи предложенный учителем текст.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2.Рассмотрите рисунки в учебнике и рисунки, предложенные учителем.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3.Заполни таблицу </a:t>
            </a:r>
            <a:r>
              <a:rPr lang="ru-RU" sz="1800" b="1" u="sng" dirty="0" smtClean="0">
                <a:latin typeface="Arial" pitchFamily="34" charset="0"/>
                <a:cs typeface="Arial" pitchFamily="34" charset="0"/>
              </a:rPr>
              <a:t>или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письменно ответь на вопросы: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   1) В чём особенности строения, распространения птиц отряда Голенастые?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   2) Какие места обитания и гнездования предпочитают эти птицы?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   3) К какой экологической группе по типу питания относятся голенастые?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   4) Какие семейства относятся к отряду Голенастые?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Класс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Птицы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Отряд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Голенастые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152525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1079</Words>
  <Application>Microsoft Office PowerPoint</Application>
  <PresentationFormat>Экран (4:3)</PresentationFormat>
  <Paragraphs>174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Проверка знаний учащихся (по выбору)</vt:lpstr>
      <vt:lpstr>Проверка знаний учащихся (по выбору)</vt:lpstr>
      <vt:lpstr>Перечислите (используя цифровые обозначения) признаки,  свойственные представителям названных отрядов птиц.                                                                                                            1 Вариант   </vt:lpstr>
      <vt:lpstr>Перечислите (используя цифровые обозначения) признаки,  свойственные представителям названных отрядов птиц.                                                                                                            2 Вариант   </vt:lpstr>
      <vt:lpstr>  ИЗУЧЕНИЕ НОВОГО МАТЕРИАЛА (по выбору)  </vt:lpstr>
      <vt:lpstr>ИЗУЧЕНИЕ НОВОГО МАТЕРИАЛА</vt:lpstr>
      <vt:lpstr>ИЗУЧЕНИЕ НОВОГО МАТЕРИАЛА</vt:lpstr>
      <vt:lpstr>Заполни таблицу:  Характеристика отрядов птиц</vt:lpstr>
      <vt:lpstr>  ЗАКРЕПЛЕНИЕ. (Iвариант)    Заполните схему или запишите тезисно в тетради  основные черты отличия представителей отрядов птиц Воробьинообразные и Голенастые. </vt:lpstr>
      <vt:lpstr>ЗАКРЕПЛЕНИЕ. (IIвариант)    Заполните схему или запишите тезисно в тетради  основные черты отличия представителей отрядов птиц Воробьинообразные и Голенастые. </vt:lpstr>
      <vt:lpstr>САМОПРОВЕРКА.  Распределите (используя цифровое обозначение)  названных птиц по отрядам</vt:lpstr>
      <vt:lpstr>САМОПРОВЕРКА   Вставьте пропущенные слова и определите отряд,  о котором идёт речь.</vt:lpstr>
      <vt:lpstr>РЕФЛЕКСИЯ.          Осмыслить деятельность на уроке  путём ответов на вопросы  Моя самооценка деятельности на уроке. </vt:lpstr>
      <vt:lpstr>ДОМАШНЕЕ ЗАДАНИЕ. </vt:lpstr>
      <vt:lpstr>Слайд 17</vt:lpstr>
      <vt:lpstr>Интернет-ресурсы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MSP</cp:lastModifiedBy>
  <cp:revision>74</cp:revision>
  <dcterms:created xsi:type="dcterms:W3CDTF">2013-07-10T15:00:56Z</dcterms:created>
  <dcterms:modified xsi:type="dcterms:W3CDTF">2014-01-30T17:24:00Z</dcterms:modified>
</cp:coreProperties>
</file>