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69" r:id="rId2"/>
    <p:sldId id="274" r:id="rId3"/>
    <p:sldId id="257" r:id="rId4"/>
    <p:sldId id="258" r:id="rId5"/>
    <p:sldId id="275" r:id="rId6"/>
    <p:sldId id="259" r:id="rId7"/>
    <p:sldId id="276" r:id="rId8"/>
    <p:sldId id="260" r:id="rId9"/>
    <p:sldId id="261" r:id="rId10"/>
    <p:sldId id="262" r:id="rId11"/>
    <p:sldId id="263" r:id="rId12"/>
    <p:sldId id="264" r:id="rId13"/>
    <p:sldId id="265" r:id="rId14"/>
    <p:sldId id="266" r:id="rId15"/>
    <p:sldId id="267" r:id="rId16"/>
    <p:sldId id="268" r:id="rId17"/>
    <p:sldId id="278" r:id="rId18"/>
    <p:sldId id="277" r:id="rId19"/>
    <p:sldId id="270"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2" autoAdjust="0"/>
    <p:restoredTop sz="94660"/>
  </p:normalViewPr>
  <p:slideViewPr>
    <p:cSldViewPr>
      <p:cViewPr varScale="1">
        <p:scale>
          <a:sx n="83" d="100"/>
          <a:sy n="83" d="100"/>
        </p:scale>
        <p:origin x="-68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1"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CB42C306-2990-454C-8237-190E14BEB4A0}"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9"/>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6"/>
            <a:ext cx="762000" cy="365125"/>
          </a:xfrm>
        </p:spPr>
        <p:txBody>
          <a:bodyPr/>
          <a:lstStyle/>
          <a:p>
            <a:fld id="{CB42C306-2990-454C-8237-190E14BEB4A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1" y="1535113"/>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1535113"/>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1"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6"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1"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1"/>
            <a:ext cx="5111751"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B388055-7AB4-454F-AA4D-37AE0EEF7C72}" type="datetimeFigureOut">
              <a:rPr lang="ru-RU" smtClean="0"/>
              <a:pPr/>
              <a:t>19.03.2010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42C306-2990-454C-8237-190E14BEB4A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B388055-7AB4-454F-AA4D-37AE0EEF7C72}" type="datetimeFigureOut">
              <a:rPr lang="ru-RU" smtClean="0"/>
              <a:pPr/>
              <a:t>19.03.2010</a:t>
            </a:fld>
            <a:endParaRPr lang="ru-RU"/>
          </a:p>
        </p:txBody>
      </p:sp>
      <p:sp>
        <p:nvSpPr>
          <p:cNvPr id="3" name="Нижний колонтитул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B42C306-2990-454C-8237-190E14BEB4A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knigosklad.narod.ru/det/bd104.jpg" TargetMode="Externa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hyperlink" Target="../&#1051;&#1077;&#1089;&#1085;&#1086;&#1081;_&#1087;&#1086;&#1078;&#1072;&#1088;.3g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97502"/>
          </a:xfrm>
        </p:spPr>
        <p:txBody>
          <a:bodyPr>
            <a:noAutofit/>
          </a:bodyPr>
          <a:lstStyle/>
          <a:p>
            <a:r>
              <a:rPr lang="ru-RU" sz="4800" dirty="0" smtClean="0">
                <a:solidFill>
                  <a:srgbClr val="FF0000"/>
                </a:solidFill>
              </a:rPr>
              <a:t>Человек и природа</a:t>
            </a:r>
            <a:br>
              <a:rPr lang="ru-RU" sz="4800" dirty="0" smtClean="0">
                <a:solidFill>
                  <a:srgbClr val="FF0000"/>
                </a:solidFill>
              </a:rPr>
            </a:br>
            <a:r>
              <a:rPr lang="ru-RU" sz="4800" dirty="0" smtClean="0">
                <a:solidFill>
                  <a:srgbClr val="FF0000"/>
                </a:solidFill>
              </a:rPr>
              <a:t> </a:t>
            </a:r>
            <a:r>
              <a:rPr lang="ru-RU" sz="4000" dirty="0" smtClean="0">
                <a:solidFill>
                  <a:srgbClr val="0070C0"/>
                </a:solidFill>
              </a:rPr>
              <a:t>(Обобщающий урок в 5 классе по рассказу К.Г.Паустовского «Заячьи лапы»)</a:t>
            </a:r>
            <a:r>
              <a:rPr lang="ru-RU" sz="4800" dirty="0" smtClean="0">
                <a:solidFill>
                  <a:srgbClr val="0070C0"/>
                </a:solidFill>
              </a:rPr>
              <a:t/>
            </a:r>
            <a:br>
              <a:rPr lang="ru-RU" sz="4800" dirty="0" smtClean="0">
                <a:solidFill>
                  <a:srgbClr val="0070C0"/>
                </a:solidFill>
              </a:rPr>
            </a:br>
            <a:r>
              <a:rPr lang="ru-RU" sz="3600" dirty="0" smtClean="0">
                <a:solidFill>
                  <a:srgbClr val="0070C0"/>
                </a:solidFill>
              </a:rPr>
              <a:t>Интегрированный урок по русской литературе и </a:t>
            </a:r>
            <a:r>
              <a:rPr lang="ru-RU" sz="3600" dirty="0" err="1" smtClean="0">
                <a:solidFill>
                  <a:srgbClr val="0070C0"/>
                </a:solidFill>
              </a:rPr>
              <a:t>обж</a:t>
            </a:r>
            <a:r>
              <a:rPr lang="ru-RU" sz="3600" dirty="0" smtClean="0">
                <a:solidFill>
                  <a:srgbClr val="0070C0"/>
                </a:solidFill>
              </a:rPr>
              <a:t> с использованием информационной технологии</a:t>
            </a:r>
            <a:br>
              <a:rPr lang="ru-RU" sz="3600" dirty="0" smtClean="0">
                <a:solidFill>
                  <a:srgbClr val="0070C0"/>
                </a:solidFill>
              </a:rPr>
            </a:br>
            <a:r>
              <a:rPr lang="ru-RU" sz="3600" dirty="0" smtClean="0">
                <a:solidFill>
                  <a:srgbClr val="0070C0"/>
                </a:solidFill>
              </a:rPr>
              <a:t>Учитель: Федорова О.С.</a:t>
            </a:r>
            <a:endParaRPr lang="ru-RU" sz="3600"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FF107.jpg"/>
          <p:cNvPicPr>
            <a:picLocks noChangeAspect="1"/>
          </p:cNvPicPr>
          <p:nvPr/>
        </p:nvPicPr>
        <p:blipFill>
          <a:blip r:embed="rId2"/>
          <a:stretch>
            <a:fillRect/>
          </a:stretch>
        </p:blipFill>
        <p:spPr>
          <a:xfrm>
            <a:off x="0" y="-1"/>
            <a:ext cx="9144000" cy="6858001"/>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VFF111.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VFF112.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VFF118.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VFF130.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VFF127.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FF126.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sz="4400" dirty="0" smtClean="0">
                <a:ln>
                  <a:noFill/>
                </a:ln>
                <a:solidFill>
                  <a:srgbClr val="FF0000"/>
                </a:solidFill>
                <a:effectLst/>
                <a:latin typeface="Arial" pitchFamily="34" charset="0"/>
                <a:ea typeface="Times New Roman" pitchFamily="18" charset="0"/>
                <a:cs typeface="Arial" pitchFamily="34" charset="0"/>
              </a:rPr>
              <a:t>Памятка о лесном пожаре</a:t>
            </a:r>
            <a:r>
              <a:rPr lang="ru-RU" sz="2800" b="0" dirty="0" smtClean="0">
                <a:ln>
                  <a:noFill/>
                </a:ln>
                <a:solidFill>
                  <a:srgbClr val="FF0000"/>
                </a:solidFill>
                <a:effectLst/>
                <a:latin typeface="Arial" pitchFamily="34" charset="0"/>
                <a:cs typeface="Arial" pitchFamily="34" charset="0"/>
              </a:rPr>
              <a:t/>
            </a:r>
            <a:br>
              <a:rPr lang="ru-RU" sz="2800" b="0" dirty="0" smtClean="0">
                <a:ln>
                  <a:noFill/>
                </a:ln>
                <a:solidFill>
                  <a:srgbClr val="FF0000"/>
                </a:solidFill>
                <a:effectLst/>
                <a:latin typeface="Arial" pitchFamily="34" charset="0"/>
                <a:cs typeface="Arial" pitchFamily="34" charset="0"/>
              </a:rPr>
            </a:br>
            <a:endParaRPr lang="ru-RU" dirty="0">
              <a:solidFill>
                <a:srgbClr val="FF0000"/>
              </a:solidFill>
            </a:endParaRPr>
          </a:p>
        </p:txBody>
      </p:sp>
      <p:sp>
        <p:nvSpPr>
          <p:cNvPr id="35841" name="Rectangle 1"/>
          <p:cNvSpPr>
            <a:spLocks noChangeArrowheads="1"/>
          </p:cNvSpPr>
          <p:nvPr/>
        </p:nvSpPr>
        <p:spPr bwMode="auto">
          <a:xfrm>
            <a:off x="428596" y="1142984"/>
            <a:ext cx="8358246"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Отчего происходят лесные пожары?</a:t>
            </a:r>
            <a:endParaRPr kumimoji="0" lang="ru-RU" sz="1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1. Сильные пожары от удара молнии – 2%</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2. Безответственное отношение людей при пользовании огнем в лесу-93%</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брошенная горячая спичка;</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непогашенный окурок;</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тлеющий после выстрела охотника пыж;</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брошенный в лесу пропитанный бензином или керосином обтирочный материал;</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непотушенный огонь;</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оставленные бутылки и осколки стекла фокусируют солнечные лучи как</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зажигательные линзы; </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a:t>
            </a:r>
            <a:endParaRPr kumimoji="0" lang="ru-RU" sz="1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       </a:t>
            </a:r>
            <a:r>
              <a:rPr kumimoji="0" lang="ru-RU" sz="1400" b="1"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Как спастись от лесного пожара?</a:t>
            </a:r>
            <a:endParaRPr kumimoji="0" lang="ru-RU" sz="1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Не терять самообладание, не поддаваться панике, проявлять мужество;</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Знать сигналы оповещения (сотовая связь, радиоприемники);</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Идти надо в наветренную сторону, перпендикулярно кромке пожара, по просекам, дорогам,    берегам ручьев и рек;</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При сильном задымлении рот и нос необходимо прикрыть мокрой ватно-марлевой повязкой;</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Остерегаться падающих деревьев;</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Нельзя бежать в загоревшей одежде – это раздувает огонь;             </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Ориентироваться по местности (по поведениям лесных жителей);</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 - Во время грозы нельзя прятаться под высокими деревьями (особенно</a:t>
            </a:r>
            <a:r>
              <a:rPr kumimoji="0" lang="ru-RU" sz="1400" b="0" i="0" u="none" strike="noStrike" cap="none" normalizeH="0" dirty="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u-RU" sz="1400" b="0" i="0" u="none" strike="noStrike" cap="none" normalizeH="0" baseline="0" dirty="0" err="1" smtClean="0">
                <a:ln>
                  <a:noFill/>
                </a:ln>
                <a:solidFill>
                  <a:schemeClr val="accent6">
                    <a:lumMod val="50000"/>
                  </a:schemeClr>
                </a:solidFill>
                <a:effectLst/>
                <a:latin typeface="Arial" pitchFamily="34" charset="0"/>
                <a:ea typeface="Times New Roman" pitchFamily="18" charset="0"/>
                <a:cs typeface="Arial" pitchFamily="34" charset="0"/>
              </a:rPr>
              <a:t>одинокорастущими</a:t>
            </a:r>
            <a:r>
              <a:rPr kumimoji="0" lang="ru-RU" sz="1400" b="0" i="0" u="none" strike="noStrike" cap="none" normalizeH="0" baseline="0" dirty="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ru-RU" sz="1400" b="0" i="0" u="none" strike="noStrike" cap="none" normalizeH="0" baseline="0" dirty="0" smtClean="0">
              <a:ln>
                <a:noFill/>
              </a:ln>
              <a:solidFill>
                <a:schemeClr val="accent6">
                  <a:lumMod val="50000"/>
                </a:schemeClr>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285720" y="500042"/>
            <a:ext cx="864399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1.</a:t>
            </a:r>
            <a:r>
              <a:rPr kumimoji="0" lang="ru-RU" sz="2400" b="0" u="none" strike="noStrike" cap="none" normalizeH="0" dirty="0" smtClean="0">
                <a:ln>
                  <a:noFill/>
                </a:ln>
                <a:solidFill>
                  <a:srgbClr val="FF0000"/>
                </a:solidFill>
                <a:effectLst/>
                <a:latin typeface="Arial" pitchFamily="34" charset="0"/>
                <a:ea typeface="Times New Roman" pitchFamily="18" charset="0"/>
                <a:cs typeface="Calibri" pitchFamily="34" charset="0"/>
              </a:rPr>
              <a:t> </a:t>
            </a:r>
            <a:r>
              <a:rPr kumimoji="0" lang="ru-RU" sz="2400" b="0"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За каким занятием мы застаем деда в конце рассказа? </a:t>
            </a: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(«Он сидел и чинил рваную рыболовную сеть».  Дед больше не чистит ружье. Что это означает?).</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 2.</a:t>
            </a:r>
            <a:r>
              <a:rPr kumimoji="0" lang="ru-RU" sz="2400" b="0" i="0" u="none" strike="noStrike" cap="none" normalizeH="0" dirty="0" smtClean="0">
                <a:ln>
                  <a:noFill/>
                </a:ln>
                <a:solidFill>
                  <a:srgbClr val="FF0000"/>
                </a:solidFill>
                <a:effectLst/>
                <a:latin typeface="Arial" pitchFamily="34" charset="0"/>
                <a:ea typeface="Times New Roman" pitchFamily="18" charset="0"/>
                <a:cs typeface="Calibri" pitchFamily="34" charset="0"/>
              </a:rPr>
              <a:t> </a:t>
            </a:r>
            <a:r>
              <a:rPr kumimoji="0" lang="ru-RU" sz="2400" b="0"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Что понял в конце рассказчик?   </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(До пожара дед Ларион хотел застрелить именно этого зайца с рваным ухом, который потом вывел деда из огня).</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r>
            <a:b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b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r>
              <a:rPr kumimoji="0" lang="ru-RU" sz="2400" b="0" i="0" u="none" strike="noStrike" cap="none" normalizeH="0" baseline="0" dirty="0" smtClean="0">
                <a:ln>
                  <a:noFill/>
                </a:ln>
                <a:solidFill>
                  <a:srgbClr val="C00000"/>
                </a:solidFill>
                <a:effectLst/>
                <a:latin typeface="Arial" pitchFamily="34" charset="0"/>
                <a:ea typeface="Times New Roman" pitchFamily="18" charset="0"/>
                <a:cs typeface="Calibri" pitchFamily="34" charset="0"/>
              </a:rPr>
              <a:t>Человек хотел нанести зло природе, но природа великодушно не помнит зла, она готова прийти на помощь человеку, если только ее не уничтожить. Рассказчик вслед за дедом ощутил ответственность за те поступки, которые человек совершает по отношению к природе, ответственность за все живое на Земле, понял, что спасение и жизнь человека зависит от того, как мы сейчас, в нашем сегодняшнем дне, будем относиться к природе</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solidFill>
                  <a:srgbClr val="0070C0"/>
                </a:solidFill>
              </a:rPr>
              <a:t>Вывод</a:t>
            </a:r>
            <a:endParaRPr lang="ru-RU" dirty="0">
              <a:solidFill>
                <a:srgbClr val="0070C0"/>
              </a:solidFill>
            </a:endParaRPr>
          </a:p>
        </p:txBody>
      </p:sp>
      <p:sp>
        <p:nvSpPr>
          <p:cNvPr id="4" name="Прямоугольник 3"/>
          <p:cNvSpPr/>
          <p:nvPr/>
        </p:nvSpPr>
        <p:spPr>
          <a:xfrm>
            <a:off x="500035" y="1714488"/>
            <a:ext cx="8143932" cy="2308324"/>
          </a:xfrm>
          <a:prstGeom prst="rect">
            <a:avLst/>
          </a:prstGeom>
        </p:spPr>
        <p:txBody>
          <a:bodyPr wrap="square">
            <a:spAutoFit/>
          </a:bodyPr>
          <a:lstStyle/>
          <a:p>
            <a:pPr algn="just">
              <a:buNone/>
            </a:pPr>
            <a:r>
              <a:rPr lang="ru-RU" sz="3600" dirty="0" smtClean="0">
                <a:solidFill>
                  <a:srgbClr val="FF0000"/>
                </a:solidFill>
              </a:rPr>
              <a:t>Человек не должен забывать свою ответственность за все живое на земле.</a:t>
            </a:r>
          </a:p>
          <a:p>
            <a:pPr algn="just">
              <a:buNone/>
            </a:pPr>
            <a:r>
              <a:rPr lang="ru-RU" sz="3600" dirty="0" smtClean="0">
                <a:solidFill>
                  <a:srgbClr val="FF0000"/>
                </a:solidFill>
              </a:rPr>
              <a:t>Спасение и жизнь человека зависит от нашего отношения к природе.</a:t>
            </a:r>
            <a:endParaRPr lang="ru-RU" sz="3600"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357166"/>
            <a:ext cx="850112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Цели урока:  </a:t>
            </a:r>
          </a:p>
          <a:p>
            <a:pPr marL="0" marR="0" lvl="0" indent="0" algn="just" defTabSz="914400" rtl="0" eaLnBrk="0" fontAlgn="base" latinLnBrk="0" hangingPunct="0">
              <a:lnSpc>
                <a:spcPct val="100000"/>
              </a:lnSpc>
              <a:spcBef>
                <a:spcPct val="0"/>
              </a:spcBef>
              <a:spcAft>
                <a:spcPct val="0"/>
              </a:spcAft>
              <a:buClrTx/>
              <a:buSzTx/>
              <a:buFontTx/>
              <a:buNone/>
              <a:tabLst/>
            </a:pPr>
            <a:r>
              <a:rPr lang="ru-RU" sz="3200" b="1" dirty="0" smtClean="0">
                <a:solidFill>
                  <a:srgbClr val="0070C0"/>
                </a:solidFill>
                <a:latin typeface="Arial" pitchFamily="34" charset="0"/>
                <a:ea typeface="Times New Roman" pitchFamily="18" charset="0"/>
                <a:cs typeface="Calibri" pitchFamily="34" charset="0"/>
              </a:rPr>
              <a:t>*</a:t>
            </a:r>
            <a:r>
              <a:rPr kumimoji="0" lang="ru-RU" sz="32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развитие устной монологической речи учащихся; </a:t>
            </a:r>
          </a:p>
          <a:p>
            <a:pPr marL="0" marR="0" lvl="0" indent="0" algn="just" defTabSz="914400" rtl="0" eaLnBrk="0" fontAlgn="base" latinLnBrk="0" hangingPunct="0">
              <a:lnSpc>
                <a:spcPct val="100000"/>
              </a:lnSpc>
              <a:spcBef>
                <a:spcPct val="0"/>
              </a:spcBef>
              <a:spcAft>
                <a:spcPct val="0"/>
              </a:spcAft>
              <a:buClrTx/>
              <a:buSzTx/>
              <a:buFontTx/>
              <a:buNone/>
              <a:tabLst/>
            </a:pPr>
            <a:r>
              <a:rPr lang="ru-RU" sz="3200" dirty="0" smtClean="0">
                <a:solidFill>
                  <a:srgbClr val="0070C0"/>
                </a:solidFill>
                <a:latin typeface="Arial" pitchFamily="34" charset="0"/>
                <a:ea typeface="Times New Roman" pitchFamily="18" charset="0"/>
                <a:cs typeface="Calibri" pitchFamily="34" charset="0"/>
              </a:rPr>
              <a:t>*</a:t>
            </a:r>
            <a:r>
              <a:rPr kumimoji="0" lang="ru-RU" sz="32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обучение навыкам аналитического анализа текста; </a:t>
            </a:r>
          </a:p>
          <a:p>
            <a:pPr marL="0" marR="0" lvl="0" indent="0" algn="just" defTabSz="914400" rtl="0" eaLnBrk="0" fontAlgn="base" latinLnBrk="0" hangingPunct="0">
              <a:lnSpc>
                <a:spcPct val="100000"/>
              </a:lnSpc>
              <a:spcBef>
                <a:spcPct val="0"/>
              </a:spcBef>
              <a:spcAft>
                <a:spcPct val="0"/>
              </a:spcAft>
              <a:buClrTx/>
              <a:buSzTx/>
              <a:buFontTx/>
              <a:buNone/>
              <a:tabLst/>
            </a:pPr>
            <a:r>
              <a:rPr lang="ru-RU" sz="3200" dirty="0" smtClean="0">
                <a:solidFill>
                  <a:srgbClr val="0070C0"/>
                </a:solidFill>
                <a:latin typeface="Arial" pitchFamily="34" charset="0"/>
                <a:ea typeface="Times New Roman" pitchFamily="18" charset="0"/>
                <a:cs typeface="Calibri" pitchFamily="34" charset="0"/>
              </a:rPr>
              <a:t>*</a:t>
            </a:r>
            <a:r>
              <a:rPr kumimoji="0" lang="ru-RU" sz="32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обучение правилам безопасного поведения во время лесных пожаров; *воспитать бережное отношение к природе</a:t>
            </a:r>
            <a:r>
              <a:rPr kumimoji="0" lang="ru-RU" sz="3200" b="0" i="0" u="none" strike="noStrike" cap="none" normalizeH="0" baseline="0" dirty="0" smtClean="0">
                <a:ln>
                  <a:noFill/>
                </a:ln>
                <a:solidFill>
                  <a:schemeClr val="accent4"/>
                </a:solidFill>
                <a:effectLst/>
                <a:latin typeface="Arial" pitchFamily="34" charset="0"/>
                <a:ea typeface="Times New Roman" pitchFamily="18" charset="0"/>
                <a:cs typeface="Calibri" pitchFamily="34" charset="0"/>
              </a:rPr>
              <a:t>;</a:t>
            </a:r>
            <a:endParaRPr kumimoji="0" lang="ru-RU" sz="3200" b="0" i="0" u="none" strike="noStrike" cap="none" normalizeH="0" baseline="0" dirty="0" smtClean="0">
              <a:ln>
                <a:noFill/>
              </a:ln>
              <a:solidFill>
                <a:schemeClr val="accent4"/>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Оборудование</a:t>
            </a:r>
            <a:r>
              <a:rPr kumimoji="0" lang="ru-RU" sz="3200" b="0"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a:t>
            </a:r>
            <a:r>
              <a:rPr kumimoji="0" lang="ru-RU" sz="3200" b="0" i="0" u="none" strike="noStrike" cap="none" normalizeH="0" dirty="0" smtClean="0">
                <a:ln>
                  <a:noFill/>
                </a:ln>
                <a:solidFill>
                  <a:srgbClr val="FF0000"/>
                </a:solidFill>
                <a:effectLst/>
                <a:latin typeface="Arial" pitchFamily="34" charset="0"/>
                <a:ea typeface="Times New Roman" pitchFamily="18" charset="0"/>
                <a:cs typeface="Calibri" pitchFamily="34" charset="0"/>
              </a:rPr>
              <a:t> </a:t>
            </a:r>
            <a:r>
              <a:rPr kumimoji="0" lang="ru-RU" sz="32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портрет К.Г.Паустовского, тест, иллюстрации,  видеосюжет.</a:t>
            </a:r>
            <a:endParaRPr kumimoji="0" lang="ru-RU" sz="32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3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Словарная</a:t>
            </a:r>
            <a:r>
              <a:rPr kumimoji="0" lang="ru-RU" sz="3200" b="1" i="0" u="none" strike="noStrike" cap="none" normalizeH="0" dirty="0" smtClean="0">
                <a:ln>
                  <a:noFill/>
                </a:ln>
                <a:solidFill>
                  <a:srgbClr val="FF0000"/>
                </a:solidFill>
                <a:effectLst/>
                <a:latin typeface="Arial" pitchFamily="34" charset="0"/>
                <a:ea typeface="Times New Roman" pitchFamily="18" charset="0"/>
                <a:cs typeface="Calibri" pitchFamily="34" charset="0"/>
              </a:rPr>
              <a:t> </a:t>
            </a:r>
            <a:r>
              <a:rPr kumimoji="0" lang="ru-RU" sz="3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работа:</a:t>
            </a:r>
            <a:r>
              <a:rPr kumimoji="0" lang="ru-RU" sz="3200" b="1" i="0" u="none" strike="noStrike" cap="none" normalizeH="0" dirty="0" smtClean="0">
                <a:ln>
                  <a:noFill/>
                </a:ln>
                <a:solidFill>
                  <a:schemeClr val="tx1"/>
                </a:solidFill>
                <a:effectLst/>
                <a:latin typeface="Arial" pitchFamily="34" charset="0"/>
                <a:ea typeface="Times New Roman" pitchFamily="18" charset="0"/>
                <a:cs typeface="Calibri" pitchFamily="34" charset="0"/>
              </a:rPr>
              <a:t> </a:t>
            </a:r>
            <a:r>
              <a:rPr kumimoji="0" lang="ru-RU" sz="32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сени, шепот, растрепанный, промахнуться,</a:t>
            </a:r>
            <a:r>
              <a:rPr kumimoji="0" lang="ru-RU" sz="28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a:t>
            </a:r>
            <a:r>
              <a:rPr kumimoji="0" lang="ru-RU" sz="2800" b="1"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a:t>
            </a:r>
            <a:endParaRPr kumimoji="0" lang="ru-RU" sz="2800" b="0" i="0" u="none" strike="noStrike" cap="none" normalizeH="0" baseline="0" dirty="0" smtClean="0">
              <a:ln>
                <a:noFill/>
              </a:ln>
              <a:solidFill>
                <a:srgbClr val="0070C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714350" y="1000109"/>
            <a:ext cx="785818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1.Кому принес Ваня Малявин раненого зайца?</a:t>
            </a:r>
          </a:p>
          <a:p>
            <a:pPr marL="0" marR="0" lvl="0" indent="0" defTabSz="914400" rtl="0" eaLnBrk="1" fontAlgn="base" latinLnBrk="0" hangingPunct="1">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а)леснику                                                       б) зоотехнику                                      в) ветеринару</a:t>
            </a:r>
          </a:p>
          <a:p>
            <a:pPr marL="0" marR="0" lvl="0" indent="0" defTabSz="914400" rtl="0" eaLnBrk="0" fontAlgn="base" latinLnBrk="0" hangingPunct="0">
              <a:lnSpc>
                <a:spcPct val="100000"/>
              </a:lnSpc>
              <a:spcBef>
                <a:spcPct val="0"/>
              </a:spcBef>
              <a:spcAft>
                <a:spcPct val="0"/>
              </a:spcAft>
              <a:buClrTx/>
              <a:buSzTx/>
              <a:buFontTx/>
              <a:buNone/>
              <a:tabLst/>
            </a:pPr>
            <a:endParaRPr lang="ru-RU" sz="1200" b="1" dirty="0">
              <a:solidFill>
                <a:schemeClr val="tx2"/>
              </a:solidFill>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2. Кого на лечение привела бабка </a:t>
            </a:r>
            <a:r>
              <a:rPr kumimoji="0" lang="ru-RU" sz="1200" b="1" i="0" u="none" strike="noStrike" cap="none" normalizeH="0" baseline="0" dirty="0" err="1" smtClean="0">
                <a:ln>
                  <a:noFill/>
                </a:ln>
                <a:solidFill>
                  <a:schemeClr val="tx2"/>
                </a:solidFill>
                <a:effectLst/>
                <a:latin typeface="Arial" pitchFamily="34" charset="0"/>
                <a:ea typeface="Times New Roman" pitchFamily="18" charset="0"/>
                <a:cs typeface="Calibri" pitchFamily="34" charset="0"/>
              </a:rPr>
              <a:t>Анисья</a:t>
            </a: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а) лису                                                            б) </a:t>
            </a:r>
            <a:r>
              <a:rPr lang="ru-RU" sz="1200" b="1" dirty="0" smtClean="0">
                <a:solidFill>
                  <a:srgbClr val="FF0000"/>
                </a:solidFill>
                <a:latin typeface="Arial" pitchFamily="34" charset="0"/>
                <a:ea typeface="Times New Roman" pitchFamily="18" charset="0"/>
                <a:cs typeface="Calibri" pitchFamily="34" charset="0"/>
              </a:rPr>
              <a:t>кошку</a:t>
            </a: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                                              в) козу</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3. Чем пахло у озера?</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а) дымом                                                        б) смолой                                           в) гвоздикой</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4. Почему заяц стонал?</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а) голодный                                                   б) усталый                                          в) обожженный</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5. Кто такой Карл Петрович?</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rgbClr val="FF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а) ветеринар                                                  б) аптекарь                                        в) детский врач</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6. Что обгорело у зайца?</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а) передние лапы                                          б) уши                                                в) задние лапы и живот</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rPr>
              <a:t>7. Почему дед так настырно старался вылечить зайца? </a:t>
            </a:r>
          </a:p>
          <a:p>
            <a:pPr marL="0" marR="0" lvl="0" indent="0" defTabSz="914400" rtl="0" eaLnBrk="0" fontAlgn="base" latinLnBrk="0" hangingPunct="0">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chemeClr val="tx2"/>
              </a:solidFill>
              <a:effectLst/>
              <a:latin typeface="Arial" pitchFamily="34" charset="0"/>
              <a:ea typeface="Times New Roman" pitchFamily="18" charset="0"/>
              <a:cs typeface="Calibri"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 а) он спас ему жизнь                                    б) хотел потом съесть                      в) ради интереса</a:t>
            </a:r>
            <a:endParaRPr kumimoji="0" lang="ru-RU" sz="1200" b="1" i="0" u="none" strike="noStrike" cap="none" normalizeH="0" baseline="0" dirty="0" smtClean="0">
              <a:ln>
                <a:noFill/>
              </a:ln>
              <a:solidFill>
                <a:srgbClr val="FF0000"/>
              </a:solidFill>
              <a:effectLst/>
              <a:latin typeface="Arial" pitchFamily="34" charset="0"/>
              <a:cs typeface="Arial" pitchFamily="34" charset="0"/>
            </a:endParaRPr>
          </a:p>
        </p:txBody>
      </p:sp>
      <p:sp>
        <p:nvSpPr>
          <p:cNvPr id="3" name="Заголовок 2"/>
          <p:cNvSpPr>
            <a:spLocks noGrp="1"/>
          </p:cNvSpPr>
          <p:nvPr>
            <p:ph type="title"/>
          </p:nvPr>
        </p:nvSpPr>
        <p:spPr>
          <a:xfrm>
            <a:off x="457200" y="274639"/>
            <a:ext cx="8229600" cy="654032"/>
          </a:xfrm>
        </p:spPr>
        <p:txBody>
          <a:bodyPr>
            <a:normAutofit fontScale="90000"/>
          </a:bodyPr>
          <a:lstStyle/>
          <a:p>
            <a:r>
              <a:rPr lang="ru-RU" dirty="0" smtClean="0">
                <a:solidFill>
                  <a:srgbClr val="002060"/>
                </a:solidFill>
              </a:rPr>
              <a:t>Тест по содержанию рассказа</a:t>
            </a:r>
            <a:endParaRPr lang="ru-RU"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Ответы </a:t>
            </a:r>
            <a:endParaRPr lang="ru-RU" dirty="0"/>
          </a:p>
        </p:txBody>
      </p:sp>
      <p:graphicFrame>
        <p:nvGraphicFramePr>
          <p:cNvPr id="5" name="Содержимое 4"/>
          <p:cNvGraphicFramePr>
            <a:graphicFrameLocks noGrp="1"/>
          </p:cNvGraphicFramePr>
          <p:nvPr>
            <p:ph idx="1"/>
          </p:nvPr>
        </p:nvGraphicFramePr>
        <p:xfrm>
          <a:off x="285725" y="1600200"/>
          <a:ext cx="8644004" cy="4757760"/>
        </p:xfrm>
        <a:graphic>
          <a:graphicData uri="http://schemas.openxmlformats.org/drawingml/2006/table">
            <a:tbl>
              <a:tblPr firstRow="1" bandRow="1">
                <a:tableStyleId>{5C22544A-7EE6-4342-B048-85BDC9FD1C3A}</a:tableStyleId>
              </a:tblPr>
              <a:tblGrid>
                <a:gridCol w="1042067"/>
                <a:gridCol w="1085991"/>
                <a:gridCol w="1085991"/>
                <a:gridCol w="1085991"/>
                <a:gridCol w="1085991"/>
                <a:gridCol w="1085991"/>
                <a:gridCol w="1085991"/>
                <a:gridCol w="1085991"/>
              </a:tblGrid>
              <a:tr h="1189440">
                <a:tc>
                  <a:txBody>
                    <a:bodyPr/>
                    <a:lstStyle/>
                    <a:p>
                      <a:pPr algn="l">
                        <a:lnSpc>
                          <a:spcPct val="115000"/>
                        </a:lnSpc>
                        <a:spcAft>
                          <a:spcPts val="1000"/>
                        </a:spcAft>
                      </a:pPr>
                      <a:r>
                        <a:rPr lang="ru-RU" sz="1200" dirty="0">
                          <a:latin typeface="Calibri"/>
                          <a:ea typeface="Times New Roman"/>
                          <a:cs typeface="Calibri"/>
                        </a:rPr>
                        <a:t>№</a:t>
                      </a:r>
                      <a:endParaRPr lang="ru-RU" sz="1100" dirty="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1</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2</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3</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4</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5</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6</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7</a:t>
                      </a:r>
                      <a:endParaRPr lang="ru-RU" sz="1100">
                        <a:latin typeface="Calibri"/>
                        <a:ea typeface="Times New Roman"/>
                        <a:cs typeface="Calibri"/>
                      </a:endParaRPr>
                    </a:p>
                  </a:txBody>
                  <a:tcPr marL="68580" marR="68580" marT="0" marB="0"/>
                </a:tc>
              </a:tr>
              <a:tr h="1189440">
                <a:tc>
                  <a:txBody>
                    <a:bodyPr/>
                    <a:lstStyle/>
                    <a:p>
                      <a:pPr algn="l">
                        <a:lnSpc>
                          <a:spcPct val="115000"/>
                        </a:lnSpc>
                        <a:spcAft>
                          <a:spcPts val="1000"/>
                        </a:spcAft>
                      </a:pPr>
                      <a:r>
                        <a:rPr lang="ru-RU" sz="1200">
                          <a:latin typeface="Calibri"/>
                          <a:ea typeface="Times New Roman"/>
                          <a:cs typeface="Calibri"/>
                        </a:rPr>
                        <a:t>А</a:t>
                      </a:r>
                      <a:endParaRPr lang="ru-RU" sz="11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a:t>
                      </a:r>
                      <a:endParaRPr lang="ru-RU" sz="1100">
                        <a:latin typeface="Calibri"/>
                        <a:ea typeface="Times New Roman"/>
                        <a:cs typeface="Calibri"/>
                      </a:endParaRPr>
                    </a:p>
                  </a:txBody>
                  <a:tcPr marL="68580" marR="68580" marT="0" marB="0"/>
                </a:tc>
              </a:tr>
              <a:tr h="1189440">
                <a:tc>
                  <a:txBody>
                    <a:bodyPr/>
                    <a:lstStyle/>
                    <a:p>
                      <a:pPr algn="l">
                        <a:lnSpc>
                          <a:spcPct val="115000"/>
                        </a:lnSpc>
                        <a:spcAft>
                          <a:spcPts val="1000"/>
                        </a:spcAft>
                      </a:pPr>
                      <a:r>
                        <a:rPr lang="ru-RU" sz="1200">
                          <a:latin typeface="Calibri"/>
                          <a:ea typeface="Times New Roman"/>
                          <a:cs typeface="Calibri"/>
                        </a:rPr>
                        <a:t>Б</a:t>
                      </a:r>
                      <a:endParaRPr lang="ru-RU" sz="11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dirty="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c>
                  <a:txBody>
                    <a:bodyPr/>
                    <a:lstStyle/>
                    <a:p>
                      <a:pPr algn="l">
                        <a:lnSpc>
                          <a:spcPct val="115000"/>
                        </a:lnSpc>
                        <a:spcAft>
                          <a:spcPts val="1000"/>
                        </a:spcAft>
                      </a:pPr>
                      <a:endParaRPr lang="ru-RU" sz="1200">
                        <a:latin typeface="Calibri"/>
                        <a:ea typeface="Times New Roman"/>
                        <a:cs typeface="Calibri"/>
                      </a:endParaRPr>
                    </a:p>
                  </a:txBody>
                  <a:tcPr marL="68580" marR="68580" marT="0" marB="0"/>
                </a:tc>
              </a:tr>
              <a:tr h="1189440">
                <a:tc>
                  <a:txBody>
                    <a:bodyPr/>
                    <a:lstStyle/>
                    <a:p>
                      <a:pPr algn="l">
                        <a:lnSpc>
                          <a:spcPct val="115000"/>
                        </a:lnSpc>
                        <a:spcAft>
                          <a:spcPts val="1000"/>
                        </a:spcAft>
                      </a:pPr>
                      <a:r>
                        <a:rPr lang="ru-RU" sz="1200">
                          <a:latin typeface="Calibri"/>
                          <a:ea typeface="Times New Roman"/>
                          <a:cs typeface="Calibri"/>
                        </a:rPr>
                        <a:t>В</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dirty="0">
                          <a:latin typeface="Calibri"/>
                          <a:ea typeface="Times New Roman"/>
                          <a:cs typeface="Calibri"/>
                        </a:rPr>
                        <a:t>*</a:t>
                      </a:r>
                      <a:endParaRPr lang="ru-RU" sz="1100" dirty="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r>
                        <a:rPr lang="ru-RU" sz="1200">
                          <a:latin typeface="Calibri"/>
                          <a:ea typeface="Times New Roman"/>
                          <a:cs typeface="Calibri"/>
                        </a:rPr>
                        <a:t>*</a:t>
                      </a:r>
                      <a:endParaRPr lang="ru-RU" sz="1100">
                        <a:latin typeface="Calibri"/>
                        <a:ea typeface="Times New Roman"/>
                        <a:cs typeface="Calibri"/>
                      </a:endParaRPr>
                    </a:p>
                  </a:txBody>
                  <a:tcPr marL="68580" marR="68580" marT="0" marB="0"/>
                </a:tc>
                <a:tc>
                  <a:txBody>
                    <a:bodyPr/>
                    <a:lstStyle/>
                    <a:p>
                      <a:pPr algn="ctr">
                        <a:lnSpc>
                          <a:spcPct val="115000"/>
                        </a:lnSpc>
                        <a:spcAft>
                          <a:spcPts val="1000"/>
                        </a:spcAft>
                      </a:pPr>
                      <a:endParaRPr lang="ru-RU" sz="1200" dirty="0">
                        <a:latin typeface="Calibri"/>
                        <a:ea typeface="Times New Roman"/>
                        <a:cs typeface="Calibri"/>
                      </a:endParaRPr>
                    </a:p>
                  </a:txBody>
                  <a:tcPr marL="68580" marR="68580" marT="0" marB="0"/>
                </a:tc>
              </a:tr>
            </a:tbl>
          </a:graphicData>
        </a:graphic>
      </p:graphicFrame>
      <p:cxnSp>
        <p:nvCxnSpPr>
          <p:cNvPr id="7" name="Прямая соединительная линия 6"/>
          <p:cNvCxnSpPr/>
          <p:nvPr/>
        </p:nvCxnSpPr>
        <p:spPr>
          <a:xfrm>
            <a:off x="1785918" y="5286389"/>
            <a:ext cx="5500727" cy="15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rot="5400000" flipH="1" flipV="1">
            <a:off x="6643702" y="3571875"/>
            <a:ext cx="2357454" cy="107157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r>
              <a:rPr lang="ru-RU" dirty="0" smtClean="0">
                <a:solidFill>
                  <a:srgbClr val="FF0000"/>
                </a:solidFill>
              </a:rPr>
              <a:t>Беседа по вопросам теста</a:t>
            </a:r>
            <a:r>
              <a:rPr lang="ru-RU" dirty="0" smtClean="0"/>
              <a:t/>
            </a:r>
            <a:br>
              <a:rPr lang="ru-RU" dirty="0" smtClean="0"/>
            </a:br>
            <a:endParaRPr lang="ru-RU" dirty="0"/>
          </a:p>
        </p:txBody>
      </p:sp>
      <p:sp>
        <p:nvSpPr>
          <p:cNvPr id="32769" name="Rectangle 1"/>
          <p:cNvSpPr>
            <a:spLocks noChangeArrowheads="1"/>
          </p:cNvSpPr>
          <p:nvPr/>
        </p:nvSpPr>
        <p:spPr bwMode="auto">
          <a:xfrm>
            <a:off x="500034" y="1500174"/>
            <a:ext cx="835824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a:t>
            </a: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Определите профессии:</a:t>
            </a:r>
            <a:r>
              <a:rPr kumimoji="0" lang="ru-RU" sz="2400" b="0" i="0" u="none" strike="noStrike" cap="none" normalizeH="0" dirty="0" smtClean="0">
                <a:ln>
                  <a:noFill/>
                </a:ln>
                <a:solidFill>
                  <a:srgbClr val="0070C0"/>
                </a:solidFill>
                <a:effectLst/>
                <a:latin typeface="Arial" pitchFamily="34" charset="0"/>
                <a:ea typeface="Times New Roman" pitchFamily="18" charset="0"/>
                <a:cs typeface="Calibri" pitchFamily="34" charset="0"/>
              </a:rPr>
              <a:t> лесник, ветеринар, зоотехник.</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Почему бабка </a:t>
            </a:r>
            <a:r>
              <a:rPr kumimoji="0" lang="ru-RU" sz="2400" b="0" i="0" u="none" strike="noStrike" cap="none" normalizeH="0" baseline="0" dirty="0" err="1" smtClean="0">
                <a:ln>
                  <a:noFill/>
                </a:ln>
                <a:solidFill>
                  <a:srgbClr val="0070C0"/>
                </a:solidFill>
                <a:effectLst/>
                <a:latin typeface="Arial" pitchFamily="34" charset="0"/>
                <a:ea typeface="Times New Roman" pitchFamily="18" charset="0"/>
                <a:cs typeface="Calibri" pitchFamily="34" charset="0"/>
              </a:rPr>
              <a:t>Анисья</a:t>
            </a: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привела именно козу?</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Как уцелели гвоздики?</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С самого начала какое ухо было у зайца?</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Почему детский врач согласился лечить зайца?</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С какой целью профессор из Москвы просил отправить зайца к нему?</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Обратите внимание на этот отрывок «заяц… во сне громко стучал задней лапой», почему он так делал?</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Что понял дед? ( именно заяц с рваным ухом спас его от пожара, а он еще до пожара хотел его убить). Что еще понял дед? Подумайте над этим вопросом.</a:t>
            </a:r>
            <a:endParaRPr kumimoji="0" lang="ru-RU" sz="2400" b="0" i="0" u="none" strike="noStrike" cap="none" normalizeH="0" baseline="0" dirty="0" smtClean="0">
              <a:ln>
                <a:noFill/>
              </a:ln>
              <a:solidFill>
                <a:srgbClr val="0070C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fontScale="90000"/>
          </a:bodyPr>
          <a:lstStyle/>
          <a:p>
            <a:r>
              <a:rPr lang="ru-RU" dirty="0" smtClean="0"/>
              <a:t> </a:t>
            </a:r>
            <a:br>
              <a:rPr lang="ru-RU" dirty="0" smtClean="0"/>
            </a:br>
            <a:r>
              <a:rPr lang="ru-RU" dirty="0" smtClean="0">
                <a:solidFill>
                  <a:srgbClr val="FF0000"/>
                </a:solidFill>
              </a:rPr>
              <a:t>Константин Паустовский – мастер изображения портрета</a:t>
            </a:r>
            <a:r>
              <a:rPr lang="ru-RU" dirty="0" smtClean="0"/>
              <a:t/>
            </a:r>
            <a:br>
              <a:rPr lang="ru-RU" dirty="0" smtClean="0"/>
            </a:br>
            <a:endParaRPr lang="ru-RU" dirty="0"/>
          </a:p>
        </p:txBody>
      </p:sp>
      <p:sp>
        <p:nvSpPr>
          <p:cNvPr id="3" name="Содержимое 2"/>
          <p:cNvSpPr>
            <a:spLocks noGrp="1"/>
          </p:cNvSpPr>
          <p:nvPr>
            <p:ph idx="1"/>
          </p:nvPr>
        </p:nvSpPr>
        <p:spPr/>
        <p:txBody>
          <a:bodyPr>
            <a:normAutofit/>
          </a:bodyPr>
          <a:lstStyle/>
          <a:p>
            <a:pPr>
              <a:buNone/>
            </a:pPr>
            <a:r>
              <a:rPr lang="ru-RU" dirty="0" smtClean="0">
                <a:solidFill>
                  <a:srgbClr val="C00000"/>
                </a:solidFill>
              </a:rPr>
              <a:t>   Он при помощи тончайших деталей и из речи героев дает характеристику своим героям:</a:t>
            </a:r>
          </a:p>
          <a:p>
            <a:pPr>
              <a:buNone/>
            </a:pPr>
            <a:r>
              <a:rPr lang="ru-RU" dirty="0" smtClean="0">
                <a:solidFill>
                  <a:srgbClr val="0070C0"/>
                </a:solidFill>
              </a:rPr>
              <a:t>* -«А вы не лайтесь, это заяц особенный… Пожженный он. Вот-вот, гляди, </a:t>
            </a:r>
            <a:r>
              <a:rPr lang="ru-RU" dirty="0" err="1" smtClean="0">
                <a:solidFill>
                  <a:srgbClr val="0070C0"/>
                </a:solidFill>
              </a:rPr>
              <a:t>умреть</a:t>
            </a:r>
            <a:r>
              <a:rPr lang="ru-RU" dirty="0" smtClean="0">
                <a:solidFill>
                  <a:srgbClr val="0070C0"/>
                </a:solidFill>
              </a:rPr>
              <a:t>»</a:t>
            </a:r>
          </a:p>
          <a:p>
            <a:pPr>
              <a:buNone/>
            </a:pPr>
            <a:r>
              <a:rPr lang="ru-RU" dirty="0" smtClean="0">
                <a:solidFill>
                  <a:srgbClr val="0070C0"/>
                </a:solidFill>
              </a:rPr>
              <a:t>* -«…бежал босиком по горячему песку» </a:t>
            </a:r>
          </a:p>
          <a:p>
            <a:pPr>
              <a:buNone/>
            </a:pPr>
            <a:r>
              <a:rPr lang="ru-RU" dirty="0" smtClean="0">
                <a:solidFill>
                  <a:srgbClr val="0070C0"/>
                </a:solidFill>
              </a:rPr>
              <a:t>* - «…заморгал глазами…» </a:t>
            </a:r>
          </a:p>
          <a:p>
            <a:pPr>
              <a:buNone/>
            </a:pPr>
            <a:r>
              <a:rPr lang="ru-RU" dirty="0" smtClean="0">
                <a:solidFill>
                  <a:srgbClr val="0070C0"/>
                </a:solidFill>
              </a:rPr>
              <a:t>* - «…надел чистые онучи и новые лапти и побрел в город» </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Композиция рассказа</a:t>
            </a:r>
            <a:endParaRPr lang="ru-RU" dirty="0">
              <a:solidFill>
                <a:srgbClr val="FF0000"/>
              </a:solidFill>
            </a:endParaRPr>
          </a:p>
        </p:txBody>
      </p:sp>
      <p:sp>
        <p:nvSpPr>
          <p:cNvPr id="4" name="Прямоугольник 3"/>
          <p:cNvSpPr/>
          <p:nvPr/>
        </p:nvSpPr>
        <p:spPr>
          <a:xfrm>
            <a:off x="500034" y="1413768"/>
            <a:ext cx="8429684" cy="4801314"/>
          </a:xfrm>
          <a:prstGeom prst="rect">
            <a:avLst/>
          </a:prstGeom>
        </p:spPr>
        <p:txBody>
          <a:bodyPr wrap="square">
            <a:spAutoFit/>
          </a:bodyPr>
          <a:lstStyle/>
          <a:p>
            <a:pPr algn="just"/>
            <a:r>
              <a:rPr lang="ru-RU" sz="3200" dirty="0" smtClean="0">
                <a:solidFill>
                  <a:srgbClr val="C00000"/>
                </a:solidFill>
              </a:rPr>
              <a:t>-Зачем автор не по порядку рассказывает нам, что произошло, а меняет порядок эпизодов?</a:t>
            </a:r>
            <a:r>
              <a:rPr lang="ru-RU" sz="3200" dirty="0" smtClean="0"/>
              <a:t/>
            </a:r>
            <a:br>
              <a:rPr lang="ru-RU" sz="3200" dirty="0" smtClean="0"/>
            </a:br>
            <a:r>
              <a:rPr lang="ru-RU" sz="3200" dirty="0" smtClean="0">
                <a:solidFill>
                  <a:srgbClr val="0070C0"/>
                </a:solidFill>
              </a:rPr>
              <a:t>(Автор хотел, чтобы читатели представили себя на месте рассказчика, который сам до последнего момента не понимает причины такой необычной заботы деда о больном зайце. Автор заставляет читателя испытать недоумение, удивление, затем понимание и откровение. Только в конце мы узнаем правду).</a:t>
            </a:r>
            <a:r>
              <a:rPr lang="ru-RU" dirty="0" smtClean="0">
                <a:solidFill>
                  <a:srgbClr val="0070C0"/>
                </a:solidFill>
              </a:rPr>
              <a:t/>
            </a:r>
            <a:br>
              <a:rPr lang="ru-RU" dirty="0" smtClean="0">
                <a:solidFill>
                  <a:srgbClr val="0070C0"/>
                </a:solidFill>
              </a:rPr>
            </a:br>
            <a:endParaRPr lang="ru-RU" dirty="0">
              <a:solidFill>
                <a:srgbClr val="0070C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r>
              <a:rPr lang="ru-RU" b="1" dirty="0" smtClean="0">
                <a:solidFill>
                  <a:schemeClr val="accent1"/>
                </a:solidFill>
              </a:rPr>
              <a:t>Рассказ</a:t>
            </a:r>
            <a:r>
              <a:rPr lang="ru-RU" dirty="0" smtClean="0"/>
              <a:t> </a:t>
            </a:r>
            <a:r>
              <a:rPr lang="ru-RU" b="1" dirty="0" smtClean="0">
                <a:solidFill>
                  <a:srgbClr val="FF0000"/>
                </a:solidFill>
              </a:rPr>
              <a:t>«Заячьи лапы» </a:t>
            </a:r>
            <a:endParaRPr lang="ru-RU" b="1" dirty="0">
              <a:solidFill>
                <a:srgbClr val="FF0000"/>
              </a:solidFill>
            </a:endParaRPr>
          </a:p>
        </p:txBody>
      </p:sp>
      <p:pic>
        <p:nvPicPr>
          <p:cNvPr id="1026" name="i-main-pic" descr="Картинка 1 из 17">
            <a:hlinkClick r:id="rId2"/>
          </p:cNvPr>
          <p:cNvPicPr>
            <a:picLocks noChangeAspect="1" noChangeArrowheads="1"/>
          </p:cNvPicPr>
          <p:nvPr/>
        </p:nvPicPr>
        <p:blipFill>
          <a:blip r:embed="rId3"/>
          <a:srcRect/>
          <a:stretch>
            <a:fillRect/>
          </a:stretch>
        </p:blipFill>
        <p:spPr bwMode="auto">
          <a:xfrm>
            <a:off x="857225" y="1857364"/>
            <a:ext cx="2992441" cy="4574432"/>
          </a:xfrm>
          <a:prstGeom prst="rect">
            <a:avLst/>
          </a:prstGeom>
          <a:noFill/>
          <a:ln w="9525">
            <a:noFill/>
            <a:miter lim="800000"/>
            <a:headEnd/>
            <a:tailEnd/>
          </a:ln>
        </p:spPr>
      </p:pic>
      <p:pic>
        <p:nvPicPr>
          <p:cNvPr id="1027" name="Рисунок 1" descr="C:\Users\1\Pictures\1001951.jpg"/>
          <p:cNvPicPr>
            <a:picLocks noChangeAspect="1" noChangeArrowheads="1"/>
          </p:cNvPicPr>
          <p:nvPr/>
        </p:nvPicPr>
        <p:blipFill>
          <a:blip r:embed="rId4"/>
          <a:srcRect/>
          <a:stretch>
            <a:fillRect/>
          </a:stretch>
        </p:blipFill>
        <p:spPr bwMode="auto">
          <a:xfrm>
            <a:off x="4500562" y="1857365"/>
            <a:ext cx="3411503" cy="45201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p:txBody>
          <a:bodyPr/>
          <a:lstStyle/>
          <a:p>
            <a:r>
              <a:rPr lang="ru-RU" dirty="0" smtClean="0">
                <a:hlinkClick r:id="rId2" action="ppaction://hlinkfile"/>
              </a:rPr>
              <a:t>..\Лесной_пожар.3</a:t>
            </a:r>
            <a:r>
              <a:rPr lang="en-US" dirty="0" err="1" smtClean="0">
                <a:hlinkClick r:id="rId2" action="ppaction://hlinkfile"/>
              </a:rPr>
              <a:t>gp</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338</TotalTime>
  <Words>665</Words>
  <Application>Microsoft Office PowerPoint</Application>
  <PresentationFormat>Экран (4:3)</PresentationFormat>
  <Paragraphs>100</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Апекс</vt:lpstr>
      <vt:lpstr>Человек и природа  (Обобщающий урок в 5 классе по рассказу К.Г.Паустовского «Заячьи лапы») Интегрированный урок по русской литературе и обж с использованием информационной технологии Учитель: Федорова О.С.</vt:lpstr>
      <vt:lpstr>Слайд 2</vt:lpstr>
      <vt:lpstr>Тест по содержанию рассказа</vt:lpstr>
      <vt:lpstr>Ответы </vt:lpstr>
      <vt:lpstr> Беседа по вопросам теста </vt:lpstr>
      <vt:lpstr>  Константин Паустовский – мастер изображения портрета </vt:lpstr>
      <vt:lpstr>Композиция рассказа</vt:lpstr>
      <vt:lpstr>Рассказ «Заячьи лапы» </vt:lpstr>
      <vt:lpstr>Слайд 9</vt:lpstr>
      <vt:lpstr>Слайд 10</vt:lpstr>
      <vt:lpstr>Слайд 11</vt:lpstr>
      <vt:lpstr>Слайд 12</vt:lpstr>
      <vt:lpstr>Слайд 13</vt:lpstr>
      <vt:lpstr>Слайд 14</vt:lpstr>
      <vt:lpstr>Слайд 15</vt:lpstr>
      <vt:lpstr>Слайд 16</vt:lpstr>
      <vt:lpstr>Памятка о лесном пожаре </vt:lpstr>
      <vt:lpstr>Слайд 18</vt:lpstr>
      <vt:lpstr>Вывод</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Customer</dc:creator>
  <cp:lastModifiedBy>Customer</cp:lastModifiedBy>
  <cp:revision>31</cp:revision>
  <dcterms:created xsi:type="dcterms:W3CDTF">2009-04-01T06:54:27Z</dcterms:created>
  <dcterms:modified xsi:type="dcterms:W3CDTF">2010-03-19T02:11:28Z</dcterms:modified>
</cp:coreProperties>
</file>