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348" r:id="rId3"/>
    <p:sldId id="271" r:id="rId4"/>
    <p:sldId id="339" r:id="rId5"/>
    <p:sldId id="340" r:id="rId6"/>
    <p:sldId id="344" r:id="rId7"/>
    <p:sldId id="341" r:id="rId8"/>
    <p:sldId id="346" r:id="rId9"/>
    <p:sldId id="342" r:id="rId10"/>
    <p:sldId id="343" r:id="rId11"/>
    <p:sldId id="347" r:id="rId12"/>
    <p:sldId id="345" r:id="rId13"/>
    <p:sldId id="349" r:id="rId14"/>
    <p:sldId id="317" r:id="rId15"/>
    <p:sldId id="318" r:id="rId16"/>
    <p:sldId id="307" r:id="rId17"/>
    <p:sldId id="321" r:id="rId18"/>
    <p:sldId id="350" r:id="rId19"/>
    <p:sldId id="356" r:id="rId20"/>
    <p:sldId id="351" r:id="rId21"/>
    <p:sldId id="354" r:id="rId22"/>
    <p:sldId id="352" r:id="rId23"/>
    <p:sldId id="357" r:id="rId24"/>
    <p:sldId id="319" r:id="rId25"/>
    <p:sldId id="320" r:id="rId26"/>
    <p:sldId id="358" r:id="rId27"/>
    <p:sldId id="359" r:id="rId28"/>
    <p:sldId id="360" r:id="rId29"/>
    <p:sldId id="298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004"/>
    <a:srgbClr val="881C0A"/>
    <a:srgbClr val="0B1487"/>
    <a:srgbClr val="367121"/>
    <a:srgbClr val="BF5019"/>
    <a:srgbClr val="CC0000"/>
    <a:srgbClr val="FFCC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59" autoAdjust="0"/>
    <p:restoredTop sz="94660" autoAdjust="0"/>
  </p:normalViewPr>
  <p:slideViewPr>
    <p:cSldViewPr>
      <p:cViewPr varScale="1">
        <p:scale>
          <a:sx n="101" d="100"/>
          <a:sy n="101" d="100"/>
        </p:scale>
        <p:origin x="-3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B8E26-7B5F-4C44-A634-9F7869FAF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0EE2A-1D3D-45ED-A5E1-93458C1EE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349BE-F2C6-47C6-9FD5-DCB88B1FB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76201-3DAD-4617-B8EF-48A72068C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1BE95-6AC2-4DF5-993D-867959F80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7ABF1-DEF4-4CAA-960E-4420424F6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346DF-17CE-4B4F-A8BF-7A76AD01A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A79B8-07A9-4DD2-81C7-A85FC469D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410CF-7F15-4923-9871-BB7CBA5BE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8E0E6-ED40-44C1-9BFF-4F47B809C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9D609-7EDB-4CDA-B647-D00421D60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3DBA2C8-45AD-4BF3-B93F-DB76DE5DA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5229225"/>
            <a:ext cx="7858125" cy="13287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i="1" smtClean="0">
                <a:solidFill>
                  <a:srgbClr val="881C0A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ГОДУ РОССИЙСКОЙ ИСТОРИИ ПОСВЯЩАЮТСЯ</a:t>
            </a: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 rot="-997478">
            <a:off x="1333500" y="1276350"/>
            <a:ext cx="6608763" cy="3500438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90042"/>
              </a:avLst>
            </a:prstTxWarp>
            <a:scene3d>
              <a:camera prst="legacyPerspectiveFront">
                <a:rot lat="19799991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Bookman Old Style"/>
              </a:rPr>
              <a:t>ДЕЛЬФИЙСКИЕ </a:t>
            </a:r>
          </a:p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Bookman Old Style"/>
              </a:rPr>
              <a:t>ИГРЫ - 2012</a:t>
            </a:r>
          </a:p>
        </p:txBody>
      </p:sp>
      <p:pic>
        <p:nvPicPr>
          <p:cNvPr id="2052" name="Picture 6" descr="C:\Users\User\Desktop\дельфийские игры\11552-1360x7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5963" y="188913"/>
            <a:ext cx="313213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3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67544" y="260648"/>
            <a:ext cx="5472608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5288" y="4437063"/>
            <a:ext cx="84978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FF0000"/>
                </a:solidFill>
                <a:latin typeface="Book Antiqua" pitchFamily="18" charset="0"/>
              </a:rPr>
              <a:t>150 – летие</a:t>
            </a:r>
          </a:p>
          <a:p>
            <a:pPr algn="ctr"/>
            <a:r>
              <a:rPr lang="ru-RU" sz="3600" b="1" i="1">
                <a:solidFill>
                  <a:srgbClr val="FF0000"/>
                </a:solidFill>
                <a:latin typeface="Book Antiqua" pitchFamily="18" charset="0"/>
              </a:rPr>
              <a:t> со  дня рождения реформатора России </a:t>
            </a:r>
          </a:p>
          <a:p>
            <a:pPr algn="ctr"/>
            <a:r>
              <a:rPr lang="ru-RU" sz="3600" b="1" i="1">
                <a:solidFill>
                  <a:srgbClr val="FF0000"/>
                </a:solidFill>
                <a:latin typeface="Book Antiqua" pitchFamily="18" charset="0"/>
              </a:rPr>
              <a:t>Петра Столыпина</a:t>
            </a: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0" y="5373688"/>
            <a:ext cx="882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FF0000"/>
                </a:solidFill>
                <a:latin typeface="Book Antiqua" pitchFamily="18" charset="0"/>
                <a:ea typeface="Calibri" pitchFamily="34" charset="0"/>
                <a:cs typeface="Calibri" pitchFamily="34" charset="0"/>
              </a:rPr>
              <a:t>150 лет назад основана Санкт-Петербургская консерватория.</a:t>
            </a:r>
            <a:endParaRPr lang="ru-RU" sz="3600" i="1">
              <a:solidFill>
                <a:srgbClr val="FF0000"/>
              </a:solidFill>
              <a:latin typeface="Book Antiqua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2291" name="Picture 2" descr="C:\Users\User\Desktop\дельфийские игры\Sergeymila_conservat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431800"/>
            <a:ext cx="6583362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476250"/>
            <a:ext cx="4429125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4499992" y="2204864"/>
            <a:ext cx="4379979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9388" y="5373688"/>
            <a:ext cx="84597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FF0000"/>
                </a:solidFill>
                <a:latin typeface="Book Antiqua" pitchFamily="18" charset="0"/>
              </a:rPr>
              <a:t>70 – летие начала</a:t>
            </a:r>
          </a:p>
          <a:p>
            <a:pPr algn="ctr"/>
            <a:r>
              <a:rPr lang="ru-RU" sz="3600" b="1" i="1">
                <a:solidFill>
                  <a:srgbClr val="FF0000"/>
                </a:solidFill>
                <a:latin typeface="Book Antiqua" pitchFamily="18" charset="0"/>
              </a:rPr>
              <a:t> Сталинградской битвы</a:t>
            </a:r>
          </a:p>
        </p:txBody>
      </p:sp>
    </p:spTree>
  </p:cSld>
  <p:clrMapOvr>
    <a:masterClrMapping/>
  </p:clrMapOvr>
  <p:transition spd="med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5229225"/>
            <a:ext cx="7858125" cy="13287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i="1" smtClean="0">
                <a:solidFill>
                  <a:srgbClr val="881C0A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ГОДУ РОССИЙСКОЙ ИСТОРИИ ПОСВЯЩАЮТСЯ</a:t>
            </a: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 rot="-997478">
            <a:off x="1333500" y="1276350"/>
            <a:ext cx="6608763" cy="3500438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90042"/>
              </a:avLst>
            </a:prstTxWarp>
            <a:scene3d>
              <a:camera prst="legacyPerspectiveFront">
                <a:rot lat="19799991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Bookman Old Style"/>
              </a:rPr>
              <a:t>ДЕЛЬФИЙСКИЕ </a:t>
            </a:r>
          </a:p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Bookman Old Style"/>
              </a:rPr>
              <a:t>ИГРЫ - 2012</a:t>
            </a:r>
          </a:p>
        </p:txBody>
      </p:sp>
      <p:pic>
        <p:nvPicPr>
          <p:cNvPr id="14340" name="Picture 6" descr="C:\Users\User\Desktop\дельфийские игры\11552-1360x7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5963" y="188913"/>
            <a:ext cx="313213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332038"/>
            <a:ext cx="8229600" cy="4525962"/>
          </a:xfrm>
        </p:spPr>
        <p:txBody>
          <a:bodyPr/>
          <a:lstStyle/>
          <a:p>
            <a:pPr lvl="2" eaLnBrk="1" hangingPunct="1"/>
            <a:endParaRPr lang="ru-RU" smtClean="0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395288" y="2349500"/>
            <a:ext cx="842486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>
              <a:tabLst>
                <a:tab pos="228600" algn="l"/>
              </a:tabLst>
            </a:pPr>
            <a:r>
              <a:rPr lang="ru-RU" sz="4000" b="1">
                <a:solidFill>
                  <a:srgbClr val="FF0000"/>
                </a:solidFill>
                <a:latin typeface="Book Antiqua" pitchFamily="18" charset="0"/>
              </a:rPr>
              <a:t>«СТРАНИЦЫ РОССИЙСКОЙ ИСТОРИИ»</a:t>
            </a:r>
            <a:r>
              <a:rPr lang="ru-RU">
                <a:solidFill>
                  <a:srgbClr val="FF0000"/>
                </a:solidFill>
                <a:latin typeface="Book Antiqua" pitchFamily="18" charset="0"/>
              </a:rPr>
              <a:t>                                </a:t>
            </a:r>
          </a:p>
        </p:txBody>
      </p:sp>
      <p:sp>
        <p:nvSpPr>
          <p:cNvPr id="93190" name="WordArt 6"/>
          <p:cNvSpPr>
            <a:spLocks noChangeArrowheads="1" noChangeShapeType="1" noTextEdit="1"/>
          </p:cNvSpPr>
          <p:nvPr/>
        </p:nvSpPr>
        <p:spPr bwMode="auto">
          <a:xfrm>
            <a:off x="1475656" y="548680"/>
            <a:ext cx="6264696" cy="1196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67"/>
              </a:avLst>
            </a:prstTxWarp>
          </a:bodyPr>
          <a:lstStyle/>
          <a:p>
            <a:pPr algn="ctr">
              <a:defRPr/>
            </a:pPr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КОНКУРС </a:t>
            </a:r>
          </a:p>
          <a:p>
            <a:pPr algn="ctr">
              <a:defRPr/>
            </a:pPr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"ЮНЫЙ ХУДОЖНИК</a:t>
            </a:r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"</a:t>
            </a:r>
          </a:p>
        </p:txBody>
      </p:sp>
      <p:pic>
        <p:nvPicPr>
          <p:cNvPr id="15366" name="Picture 8" descr="C:\Users\User\Desktop\изо\filelAtAoX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475" y="3644900"/>
            <a:ext cx="2490788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484313"/>
            <a:ext cx="4038600" cy="4525962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7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331913" y="1125538"/>
            <a:ext cx="7812087" cy="8636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800" b="1" i="1" smtClean="0">
                <a:solidFill>
                  <a:srgbClr val="0B1487"/>
                </a:solidFill>
                <a:latin typeface="Book Antiqua" pitchFamily="18" charset="0"/>
              </a:rPr>
              <a:t>ВЫПОЛНИТЬ КОЛЛАЖ ПО ДОМАШНЕМУ ЭСКИЗУ, ПОДГОТОВИТЬ УСТНУЮ ЗАЩИТУ  И ПРЕДСТАВИТЬ РАБОТУ.</a:t>
            </a:r>
            <a:endParaRPr lang="ru-RU" sz="1800" b="1" smtClean="0">
              <a:solidFill>
                <a:schemeClr val="accent2"/>
              </a:solidFill>
              <a:latin typeface="Bookman Old Style" pitchFamily="18" charset="0"/>
            </a:endParaRPr>
          </a:p>
          <a:p>
            <a:pPr eaLnBrk="1" hangingPunct="1"/>
            <a:endParaRPr lang="ru-RU" sz="1800" smtClean="0">
              <a:solidFill>
                <a:schemeClr val="accent2"/>
              </a:solidFill>
            </a:endParaRP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1547813" y="260350"/>
            <a:ext cx="759618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C0000"/>
                </a:solidFill>
                <a:latin typeface="Book Antiqua" pitchFamily="18" charset="0"/>
              </a:rPr>
              <a:t>ЗАДАНИЕ КОНКУРСА «ЮНЫЙ ХУДОЖНИК»</a:t>
            </a:r>
          </a:p>
          <a:p>
            <a:pPr algn="ctr"/>
            <a:r>
              <a:rPr lang="ru-RU" sz="2400" b="1">
                <a:solidFill>
                  <a:srgbClr val="CC0000"/>
                </a:solidFill>
                <a:latin typeface="Book Antiqua" pitchFamily="18" charset="0"/>
              </a:rPr>
              <a:t>«</a:t>
            </a:r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СТРАНИЦЫ РОССИЙСКОЙ ИСТОРИИ»</a:t>
            </a:r>
            <a:r>
              <a:rPr lang="ru-RU" sz="240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800" b="1">
                <a:solidFill>
                  <a:srgbClr val="CC0000"/>
                </a:solidFill>
                <a:latin typeface="Book Antiqua" pitchFamily="18" charset="0"/>
              </a:rPr>
              <a:t> </a:t>
            </a:r>
          </a:p>
        </p:txBody>
      </p:sp>
      <p:pic>
        <p:nvPicPr>
          <p:cNvPr id="16389" name="Picture 7" descr="C:\Users\User\Desktop\изо\099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349500"/>
            <a:ext cx="6919912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775" y="4221163"/>
            <a:ext cx="7858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неизвестному солдату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3779838"/>
            <a:ext cx="100488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орден ов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4300" y="4797425"/>
            <a:ext cx="73183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 descr="p04_d1_0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3800" y="5180013"/>
            <a:ext cx="698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 descr="SDC1147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11413" y="4941888"/>
            <a:ext cx="93503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2" descr="SDC1147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63713" y="4076700"/>
            <a:ext cx="661987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6" descr="SDC1149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173788" y="4221163"/>
            <a:ext cx="8112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8" descr="C:\Users\User\Desktop\изо\filelAtAoX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79388" y="260350"/>
            <a:ext cx="1531937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1403648" y="2636912"/>
            <a:ext cx="662473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kern="10" dirty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 Antiqua" pitchFamily="18" charset="0"/>
              </a:rPr>
              <a:t>2012 год -  Год российской истории</a:t>
            </a:r>
            <a:endParaRPr lang="ru-RU" sz="2800" b="1" dirty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  <p:bldP spid="942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69850" y="2060575"/>
            <a:ext cx="90741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>
              <a:tabLst>
                <a:tab pos="228600" algn="l"/>
              </a:tabLst>
            </a:pPr>
            <a:endParaRPr lang="ru-RU" sz="2400" b="1">
              <a:solidFill>
                <a:schemeClr val="bg1"/>
              </a:solidFill>
              <a:latin typeface="Bookman Old Style" pitchFamily="18" charset="0"/>
            </a:endParaRPr>
          </a:p>
          <a:p>
            <a:pPr marL="342900" indent="-342900" algn="ctr">
              <a:tabLst>
                <a:tab pos="228600" algn="l"/>
              </a:tabLst>
            </a:pPr>
            <a:r>
              <a:rPr lang="ru-RU" sz="4000" b="1">
                <a:solidFill>
                  <a:srgbClr val="FF0000"/>
                </a:solidFill>
                <a:latin typeface="Book Antiqua" pitchFamily="18" charset="0"/>
              </a:rPr>
              <a:t>История России </a:t>
            </a:r>
          </a:p>
          <a:p>
            <a:pPr marL="342900" indent="-342900" algn="ctr">
              <a:tabLst>
                <a:tab pos="228600" algn="l"/>
              </a:tabLst>
            </a:pPr>
            <a:r>
              <a:rPr lang="ru-RU" sz="4000" b="1">
                <a:solidFill>
                  <a:srgbClr val="FF0000"/>
                </a:solidFill>
                <a:latin typeface="Book Antiqua" pitchFamily="18" charset="0"/>
              </a:rPr>
              <a:t>в произведениях искусства</a:t>
            </a:r>
          </a:p>
        </p:txBody>
      </p:sp>
      <p:sp>
        <p:nvSpPr>
          <p:cNvPr id="80902" name="WordArt 6"/>
          <p:cNvSpPr>
            <a:spLocks noChangeArrowheads="1" noChangeShapeType="1" noTextEdit="1"/>
          </p:cNvSpPr>
          <p:nvPr/>
        </p:nvSpPr>
        <p:spPr bwMode="auto">
          <a:xfrm>
            <a:off x="971550" y="1052513"/>
            <a:ext cx="7345363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ДОМАШНЕЕ ЗАДАНИЕ</a:t>
            </a:r>
          </a:p>
        </p:txBody>
      </p:sp>
      <p:pic>
        <p:nvPicPr>
          <p:cNvPr id="17414" name="Picture 10" descr="C:\Users\User\Desktop\дельфийские игры\делф игры -2012\произведения искусства\awesome_v3_jp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9338" y="4221163"/>
            <a:ext cx="367982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2" descr="C:\Users\User\Desktop\дельфийские игры\делф игры -2012\произведения искусства\eagles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1557338"/>
            <a:ext cx="1600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4" descr="C:\Users\User\Desktop\дельфийские игры\делф игры -2012\произведения искусства\i (1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292600"/>
            <a:ext cx="395446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/>
      <p:bldP spid="80902" grpId="0" animBg="1"/>
      <p:bldP spid="8090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0" y="1277938"/>
            <a:ext cx="93249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>
              <a:tabLst>
                <a:tab pos="228600" algn="l"/>
              </a:tabLst>
            </a:pPr>
            <a:r>
              <a:rPr lang="ru-RU" sz="4000" b="1">
                <a:solidFill>
                  <a:srgbClr val="FF0000"/>
                </a:solidFill>
                <a:latin typeface="Book Antiqua" pitchFamily="18" charset="0"/>
              </a:rPr>
              <a:t>«Исторические события России</a:t>
            </a:r>
          </a:p>
          <a:p>
            <a:pPr marL="342900" indent="-342900" algn="ctr">
              <a:tabLst>
                <a:tab pos="228600" algn="l"/>
              </a:tabLst>
            </a:pPr>
            <a:r>
              <a:rPr lang="ru-RU" sz="4000" b="1">
                <a:solidFill>
                  <a:srgbClr val="FF0000"/>
                </a:solidFill>
                <a:latin typeface="Book Antiqua" pitchFamily="18" charset="0"/>
              </a:rPr>
              <a:t> в  произведениях </a:t>
            </a:r>
          </a:p>
          <a:p>
            <a:pPr marL="342900" indent="-342900" algn="ctr">
              <a:tabLst>
                <a:tab pos="228600" algn="l"/>
              </a:tabLst>
            </a:pPr>
            <a:r>
              <a:rPr lang="ru-RU" sz="4000" b="1">
                <a:solidFill>
                  <a:srgbClr val="FF0000"/>
                </a:solidFill>
                <a:latin typeface="Book Antiqua" pitchFamily="18" charset="0"/>
              </a:rPr>
              <a:t>архитектуры, скульптуры и живописи»</a:t>
            </a:r>
            <a:endParaRPr lang="ru-RU" b="1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9334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84978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КОНКУРС "ЮНЫЙ ИСКУССТВОВЕД"</a:t>
            </a:r>
          </a:p>
        </p:txBody>
      </p:sp>
      <p:pic>
        <p:nvPicPr>
          <p:cNvPr id="18438" name="Picture 7" descr="C:\Users\User\Desktop\дельфийские игры\делф игры -2012\произведения искусства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221163"/>
            <a:ext cx="308451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C:\Users\User\Desktop\дельфийские игры\делф игры -2012\произведения искусства\blaharam_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938" y="3716338"/>
            <a:ext cx="2170112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4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>
            <a:off x="5868144" y="4293096"/>
            <a:ext cx="3035830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  <p:bldP spid="993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 Antiqua" pitchFamily="18" charset="0"/>
              </a:rPr>
              <a:t>КОНКУРС </a:t>
            </a:r>
            <a:b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 Antiqua" pitchFamily="18" charset="0"/>
              </a:rPr>
            </a:b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 Antiqua" pitchFamily="18" charset="0"/>
              </a:rPr>
              <a:t>«ЮНЫЙ ИСКУССТВОВЕД»</a:t>
            </a:r>
            <a:endParaRPr lang="ru-RU" sz="3600" dirty="0">
              <a:latin typeface="Book Antiqua" pitchFamily="18" charset="0"/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b="1" smtClean="0">
                <a:solidFill>
                  <a:srgbClr val="881C0A"/>
                </a:solidFill>
                <a:latin typeface="Book Antiqua" pitchFamily="18" charset="0"/>
              </a:rPr>
              <a:t>ТУР ПЕРВЫЙ</a:t>
            </a:r>
          </a:p>
          <a:p>
            <a:pPr algn="ctr">
              <a:buFontTx/>
              <a:buNone/>
            </a:pPr>
            <a:r>
              <a:rPr lang="ru-RU" sz="4800" b="1" smtClean="0">
                <a:solidFill>
                  <a:srgbClr val="FF0000"/>
                </a:solidFill>
                <a:latin typeface="Book Antiqua" pitchFamily="18" charset="0"/>
              </a:rPr>
              <a:t>ЗОДЧЕСТВО</a:t>
            </a:r>
          </a:p>
          <a:p>
            <a:pPr algn="ctr">
              <a:buFontTx/>
              <a:buNone/>
            </a:pPr>
            <a:r>
              <a:rPr lang="ru-RU" b="1" smtClean="0">
                <a:solidFill>
                  <a:srgbClr val="FF0000"/>
                </a:solidFill>
                <a:latin typeface="Book Antiqua" pitchFamily="18" charset="0"/>
              </a:rPr>
              <a:t>(архитектура)</a:t>
            </a:r>
          </a:p>
          <a:p>
            <a:pPr algn="ctr">
              <a:buFontTx/>
              <a:buNone/>
            </a:pPr>
            <a:endParaRPr lang="ru-RU" b="1" smtClean="0">
              <a:solidFill>
                <a:srgbClr val="FF0000"/>
              </a:solidFill>
              <a:latin typeface="Book Antiqua" pitchFamily="18" charset="0"/>
            </a:endParaRPr>
          </a:p>
          <a:p>
            <a:pPr>
              <a:buFontTx/>
              <a:buNone/>
            </a:pPr>
            <a:r>
              <a:rPr lang="ru-RU" b="1" i="1" smtClean="0">
                <a:solidFill>
                  <a:srgbClr val="020004"/>
                </a:solidFill>
                <a:latin typeface="Book Antiqua" pitchFamily="18" charset="0"/>
              </a:rPr>
              <a:t>«Сколько всего за века преревидели </a:t>
            </a:r>
          </a:p>
          <a:p>
            <a:pPr algn="r">
              <a:buFontTx/>
              <a:buNone/>
            </a:pPr>
            <a:r>
              <a:rPr lang="ru-RU" b="1" i="1" smtClean="0">
                <a:solidFill>
                  <a:srgbClr val="020004"/>
                </a:solidFill>
                <a:latin typeface="Book Antiqua" pitchFamily="18" charset="0"/>
              </a:rPr>
              <a:t>Белые церкви, осколки Руси»</a:t>
            </a:r>
          </a:p>
          <a:p>
            <a:pPr algn="r">
              <a:buFontTx/>
              <a:buNone/>
            </a:pPr>
            <a:r>
              <a:rPr lang="ru-RU" smtClean="0">
                <a:solidFill>
                  <a:srgbClr val="020004"/>
                </a:solidFill>
                <a:latin typeface="Book Antiqua" pitchFamily="18" charset="0"/>
              </a:rPr>
              <a:t>Иеромонах Роман</a:t>
            </a:r>
          </a:p>
          <a:p>
            <a:pPr algn="ctr">
              <a:buFontTx/>
              <a:buNone/>
            </a:pPr>
            <a:endParaRPr lang="ru-RU" b="1" smtClean="0">
              <a:solidFill>
                <a:srgbClr val="881C0A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23850" y="-171450"/>
            <a:ext cx="8362950" cy="2016125"/>
          </a:xfrm>
        </p:spPr>
        <p:txBody>
          <a:bodyPr/>
          <a:lstStyle/>
          <a:p>
            <a:r>
              <a:rPr lang="ru-RU" sz="3600" smtClean="0">
                <a:solidFill>
                  <a:srgbClr val="FF0000"/>
                </a:solidFill>
                <a:latin typeface="Book Antiqua" pitchFamily="18" charset="0"/>
              </a:rPr>
              <a:t>Сопоставь изображение с названием храма и историческим событием</a:t>
            </a:r>
            <a:br>
              <a:rPr lang="ru-RU" sz="360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3600" b="1" smtClean="0">
                <a:solidFill>
                  <a:srgbClr val="FF0000"/>
                </a:solidFill>
                <a:latin typeface="Book Antiqua" pitchFamily="18" charset="0"/>
              </a:rPr>
              <a:t>     1                2                 3                 4</a:t>
            </a:r>
          </a:p>
        </p:txBody>
      </p:sp>
      <p:pic>
        <p:nvPicPr>
          <p:cNvPr id="20483" name="Picture 2" descr="C:\Users\User\Desktop\дельфийские игры\делф игры -2012\произведения искусства\98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1844675"/>
            <a:ext cx="2068513" cy="2841625"/>
          </a:xfrm>
          <a:noFill/>
        </p:spPr>
      </p:pic>
      <p:pic>
        <p:nvPicPr>
          <p:cNvPr id="20484" name="Picture 3" descr="C:\Users\User\Desktop\дельфийские игры\делф игры -2012\произведения искусства\450px-St_Basils_Cathedral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1844675"/>
            <a:ext cx="2124075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C:\Users\User\Desktop\дельфийские игры\делф игры -2012\произведения искусства\blaharam_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413" y="1844675"/>
            <a:ext cx="2160587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 descr="C:\Users\User\Desktop\дельфийские игры\делф игры -2012\произведения искусства\moscow1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19925" y="1844675"/>
            <a:ext cx="1947863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Прямоугольник 7"/>
          <p:cNvSpPr>
            <a:spLocks noChangeArrowheads="1"/>
          </p:cNvSpPr>
          <p:nvPr/>
        </p:nvSpPr>
        <p:spPr bwMode="auto">
          <a:xfrm>
            <a:off x="0" y="4724400"/>
            <a:ext cx="91440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А</a:t>
            </a:r>
            <a:r>
              <a:rPr lang="ru-RU" b="1">
                <a:solidFill>
                  <a:srgbClr val="FF0000"/>
                </a:solidFill>
                <a:latin typeface="Book Antiqua" pitchFamily="18" charset="0"/>
              </a:rPr>
              <a:t>.</a:t>
            </a:r>
            <a:r>
              <a:rPr lang="ru-RU" sz="2400" b="1">
                <a:latin typeface="Book Antiqua" pitchFamily="18" charset="0"/>
              </a:rPr>
              <a:t> Храм Христа Спасителя       </a:t>
            </a:r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Д</a:t>
            </a:r>
            <a:r>
              <a:rPr lang="ru-RU" b="1">
                <a:solidFill>
                  <a:srgbClr val="FF0000"/>
                </a:solidFill>
                <a:latin typeface="Book Antiqua" pitchFamily="18" charset="0"/>
              </a:rPr>
              <a:t>.</a:t>
            </a:r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b="1">
                <a:solidFill>
                  <a:srgbClr val="020004"/>
                </a:solidFill>
                <a:latin typeface="Book Antiqua" pitchFamily="18" charset="0"/>
              </a:rPr>
              <a:t>Убийство императора Александра </a:t>
            </a:r>
            <a:r>
              <a:rPr lang="en-US" b="1">
                <a:solidFill>
                  <a:srgbClr val="020004"/>
                </a:solidFill>
                <a:latin typeface="Book Antiqua" pitchFamily="18" charset="0"/>
              </a:rPr>
              <a:t>I</a:t>
            </a:r>
            <a:r>
              <a:rPr lang="ru-RU" b="1">
                <a:solidFill>
                  <a:srgbClr val="020004"/>
                </a:solidFill>
                <a:latin typeface="Book Antiqua" pitchFamily="18" charset="0"/>
              </a:rPr>
              <a:t>.</a:t>
            </a:r>
          </a:p>
          <a:p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Б</a:t>
            </a:r>
            <a:r>
              <a:rPr lang="ru-RU" b="1">
                <a:solidFill>
                  <a:srgbClr val="FF0000"/>
                </a:solidFill>
                <a:latin typeface="Book Antiqua" pitchFamily="18" charset="0"/>
              </a:rPr>
              <a:t>. </a:t>
            </a:r>
            <a:r>
              <a:rPr lang="ru-RU" sz="2400" b="1">
                <a:latin typeface="Book Antiqua" pitchFamily="18" charset="0"/>
              </a:rPr>
              <a:t>Храм Василия Блаженного </a:t>
            </a:r>
            <a:r>
              <a:rPr lang="ru-RU" sz="2800" b="1">
                <a:solidFill>
                  <a:srgbClr val="FF0000"/>
                </a:solidFill>
                <a:latin typeface="Book Antiqua" pitchFamily="18" charset="0"/>
              </a:rPr>
              <a:t>Е</a:t>
            </a:r>
            <a:r>
              <a:rPr lang="ru-RU" b="1">
                <a:solidFill>
                  <a:srgbClr val="FF0000"/>
                </a:solidFill>
                <a:latin typeface="Book Antiqua" pitchFamily="18" charset="0"/>
              </a:rPr>
              <a:t>.</a:t>
            </a:r>
            <a:r>
              <a:rPr lang="ru-RU" b="1">
                <a:latin typeface="Book Antiqua" pitchFamily="18" charset="0"/>
              </a:rPr>
              <a:t>Победа в Отечественной войне 1812 г.</a:t>
            </a:r>
            <a:endParaRPr lang="ru-RU" b="1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В</a:t>
            </a:r>
            <a:r>
              <a:rPr lang="ru-RU" b="1">
                <a:solidFill>
                  <a:srgbClr val="FF0000"/>
                </a:solidFill>
                <a:latin typeface="Book Antiqua" pitchFamily="18" charset="0"/>
              </a:rPr>
              <a:t>.</a:t>
            </a:r>
            <a:r>
              <a:rPr lang="ru-RU" sz="2400" b="1">
                <a:latin typeface="Book Antiqua" pitchFamily="18" charset="0"/>
              </a:rPr>
              <a:t> Храм-на-Крови́ во и́мя         </a:t>
            </a:r>
            <a:r>
              <a:rPr lang="ru-RU" sz="2800" b="1">
                <a:solidFill>
                  <a:srgbClr val="FF0000"/>
                </a:solidFill>
                <a:latin typeface="Book Antiqua" pitchFamily="18" charset="0"/>
              </a:rPr>
              <a:t>З</a:t>
            </a:r>
            <a:r>
              <a:rPr lang="ru-RU" b="1">
                <a:solidFill>
                  <a:srgbClr val="FF0000"/>
                </a:solidFill>
                <a:latin typeface="Book Antiqua" pitchFamily="18" charset="0"/>
              </a:rPr>
              <a:t>.</a:t>
            </a:r>
            <a:r>
              <a:rPr lang="ru-RU" sz="2400" b="1">
                <a:latin typeface="Book Antiqua" pitchFamily="18" charset="0"/>
              </a:rPr>
              <a:t> </a:t>
            </a:r>
            <a:r>
              <a:rPr lang="ru-RU" b="1">
                <a:solidFill>
                  <a:srgbClr val="020004"/>
                </a:solidFill>
                <a:latin typeface="Book Antiqua" pitchFamily="18" charset="0"/>
              </a:rPr>
              <a:t>Взятие Казани в </a:t>
            </a:r>
            <a:r>
              <a:rPr lang="ru-RU" b="1">
                <a:latin typeface="Book Antiqua" pitchFamily="18" charset="0"/>
              </a:rPr>
              <a:t>1552 г. </a:t>
            </a:r>
            <a:endParaRPr lang="ru-RU" b="1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ru-RU" sz="2400" b="1">
                <a:latin typeface="Book Antiqua" pitchFamily="18" charset="0"/>
              </a:rPr>
              <a:t>Всех святы́х                                   </a:t>
            </a:r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Ж</a:t>
            </a:r>
            <a:r>
              <a:rPr lang="ru-RU" sz="2400">
                <a:solidFill>
                  <a:srgbClr val="FF0000"/>
                </a:solidFill>
                <a:latin typeface="Book Antiqua" pitchFamily="18" charset="0"/>
              </a:rPr>
              <a:t>.</a:t>
            </a:r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b="1">
                <a:latin typeface="Book Antiqua" pitchFamily="18" charset="0"/>
              </a:rPr>
              <a:t>Расстрел последнего российского</a:t>
            </a:r>
          </a:p>
          <a:p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Г</a:t>
            </a:r>
            <a:r>
              <a:rPr lang="ru-RU" b="1">
                <a:solidFill>
                  <a:srgbClr val="FF0000"/>
                </a:solidFill>
                <a:latin typeface="Book Antiqua" pitchFamily="18" charset="0"/>
              </a:rPr>
              <a:t>.</a:t>
            </a:r>
            <a:r>
              <a:rPr lang="ru-RU" sz="2400" b="1">
                <a:latin typeface="Book Antiqua" pitchFamily="18" charset="0"/>
              </a:rPr>
              <a:t> Храм Спас-на-Крови                  </a:t>
            </a:r>
            <a:r>
              <a:rPr lang="ru-RU" b="1">
                <a:latin typeface="Book Antiqua" pitchFamily="18" charset="0"/>
              </a:rPr>
              <a:t>императора Николая -2 и его семьи.</a:t>
            </a:r>
            <a:endParaRPr lang="ru-RU" b="1">
              <a:solidFill>
                <a:srgbClr val="FF0000"/>
              </a:solidFill>
              <a:latin typeface="Book Antiqua" pitchFamily="18" charset="0"/>
            </a:endParaRP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Picture 3" descr="C:\Users\User\Desktop\дельфийские игры\делф игры -2012\произведения искусства\41d3db1afe879182dc6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20713"/>
            <a:ext cx="8642350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:\Users\User\Desktop\дельфийские игры\делф игры -2012\произведения искусства\74637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700338" y="1125538"/>
            <a:ext cx="3614737" cy="5111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 Antiqua" pitchFamily="18" charset="0"/>
              </a:rPr>
              <a:t>КОНКУРС </a:t>
            </a:r>
            <a:b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 Antiqua" pitchFamily="18" charset="0"/>
              </a:rPr>
            </a:br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 Antiqua" pitchFamily="18" charset="0"/>
              </a:rPr>
              <a:t>«ЮНЫЙ ИСКУССТВОВЕД»</a:t>
            </a: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964613" cy="50688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smtClean="0">
                <a:solidFill>
                  <a:srgbClr val="881C0A"/>
                </a:solidFill>
                <a:latin typeface="Book Antiqua" pitchFamily="18" charset="0"/>
              </a:rPr>
              <a:t>ТУР ВТОРОЙ</a:t>
            </a:r>
          </a:p>
          <a:p>
            <a:pPr algn="ctr">
              <a:buFontTx/>
              <a:buNone/>
            </a:pPr>
            <a:r>
              <a:rPr lang="ru-RU" sz="4800" b="1" smtClean="0">
                <a:solidFill>
                  <a:srgbClr val="FF0000"/>
                </a:solidFill>
                <a:latin typeface="Book Antiqua" pitchFamily="18" charset="0"/>
              </a:rPr>
              <a:t>ВАЯНИЕ</a:t>
            </a:r>
          </a:p>
          <a:p>
            <a:pPr algn="ctr">
              <a:buFontTx/>
              <a:buNone/>
            </a:pPr>
            <a:r>
              <a:rPr lang="ru-RU" b="1" smtClean="0">
                <a:solidFill>
                  <a:srgbClr val="FF0000"/>
                </a:solidFill>
                <a:latin typeface="Book Antiqua" pitchFamily="18" charset="0"/>
              </a:rPr>
              <a:t>(скульптура)</a:t>
            </a:r>
          </a:p>
          <a:p>
            <a:pPr algn="ctr">
              <a:buFontTx/>
              <a:buNone/>
            </a:pPr>
            <a:endParaRPr lang="ru-RU" b="1" smtClean="0">
              <a:solidFill>
                <a:srgbClr val="FF0000"/>
              </a:solidFill>
              <a:latin typeface="Book Antiqua" pitchFamily="18" charset="0"/>
            </a:endParaRPr>
          </a:p>
          <a:p>
            <a:pPr>
              <a:buFontTx/>
              <a:buNone/>
            </a:pPr>
            <a:r>
              <a:rPr lang="ru-RU" sz="2800" b="1" i="1" smtClean="0">
                <a:latin typeface="Book Antiqua" pitchFamily="18" charset="0"/>
              </a:rPr>
              <a:t>    «Для мастера не может быть решенья </a:t>
            </a:r>
            <a:br>
              <a:rPr lang="ru-RU" sz="2800" b="1" i="1" smtClean="0">
                <a:latin typeface="Book Antiqua" pitchFamily="18" charset="0"/>
              </a:rPr>
            </a:br>
            <a:r>
              <a:rPr lang="ru-RU" sz="2800" b="1" i="1" smtClean="0">
                <a:latin typeface="Book Antiqua" pitchFamily="18" charset="0"/>
              </a:rPr>
              <a:t>         Вне мрамора, где кроется оно, </a:t>
            </a:r>
            <a:br>
              <a:rPr lang="ru-RU" sz="2800" b="1" i="1" smtClean="0">
                <a:latin typeface="Book Antiqua" pitchFamily="18" charset="0"/>
              </a:rPr>
            </a:br>
            <a:r>
              <a:rPr lang="ru-RU" sz="2800" b="1" i="1" smtClean="0">
                <a:latin typeface="Book Antiqua" pitchFamily="18" charset="0"/>
              </a:rPr>
              <a:t>                Пока в скульптуру не воплощено </a:t>
            </a:r>
            <a:br>
              <a:rPr lang="ru-RU" sz="2800" b="1" i="1" smtClean="0">
                <a:latin typeface="Book Antiqua" pitchFamily="18" charset="0"/>
              </a:rPr>
            </a:br>
            <a:r>
              <a:rPr lang="ru-RU" sz="2800" b="1" i="1" smtClean="0">
                <a:latin typeface="Book Antiqua" pitchFamily="18" charset="0"/>
              </a:rPr>
              <a:t>                        Рукой, послушной воле вдохновенья.»</a:t>
            </a:r>
          </a:p>
          <a:p>
            <a:pPr algn="r">
              <a:buFontTx/>
              <a:buNone/>
            </a:pPr>
            <a:r>
              <a:rPr lang="ru-RU" sz="2800" smtClean="0">
                <a:latin typeface="Book Antiqua" pitchFamily="18" charset="0"/>
              </a:rPr>
              <a:t>Микеланджело Буонарроти</a:t>
            </a:r>
          </a:p>
          <a:p>
            <a:pPr>
              <a:buFontTx/>
              <a:buNone/>
            </a:pPr>
            <a:endParaRPr lang="ru-RU" sz="2800" b="1" i="1" smtClean="0">
              <a:latin typeface="Book Antiqua" pitchFamily="18" charset="0"/>
            </a:endParaRPr>
          </a:p>
          <a:p>
            <a:pPr>
              <a:buFontTx/>
              <a:buNone/>
            </a:pPr>
            <a:endParaRPr lang="ru-RU" sz="2800" b="1" i="1" smtClean="0">
              <a:latin typeface="Book Antiqua" pitchFamily="18" charset="0"/>
            </a:endParaRPr>
          </a:p>
          <a:p>
            <a:pPr>
              <a:buFontTx/>
              <a:buNone/>
            </a:pPr>
            <a:r>
              <a:rPr lang="ru-RU" sz="2800" b="1" i="1" smtClean="0">
                <a:latin typeface="Book Antiqua" pitchFamily="18" charset="0"/>
              </a:rPr>
              <a:t> </a:t>
            </a:r>
            <a:endParaRPr lang="ru-RU" sz="2800" i="1" smtClean="0">
              <a:latin typeface="Book Antiqua" pitchFamily="18" charset="0"/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8964612" cy="1844675"/>
          </a:xfrm>
        </p:spPr>
        <p:txBody>
          <a:bodyPr/>
          <a:lstStyle/>
          <a:p>
            <a:r>
              <a:rPr lang="ru-RU" sz="2800" smtClean="0">
                <a:solidFill>
                  <a:srgbClr val="FF0000"/>
                </a:solidFill>
                <a:latin typeface="Book Antiqua" pitchFamily="18" charset="0"/>
              </a:rPr>
              <a:t>Сопоставь изображение с названием  памятника, именем автора и местом его расположения       </a:t>
            </a:r>
            <a:r>
              <a:rPr lang="ru-RU" sz="320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ru-RU" sz="320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3200" smtClean="0">
                <a:solidFill>
                  <a:srgbClr val="FF0000"/>
                </a:solidFill>
                <a:latin typeface="Book Antiqua" pitchFamily="18" charset="0"/>
              </a:rPr>
              <a:t>  </a:t>
            </a:r>
            <a:r>
              <a:rPr lang="ru-RU" sz="3200" b="1" smtClean="0">
                <a:solidFill>
                  <a:srgbClr val="FF0000"/>
                </a:solidFill>
                <a:latin typeface="Book Antiqua" pitchFamily="18" charset="0"/>
              </a:rPr>
              <a:t>1                  2                    3                   4</a:t>
            </a:r>
            <a:br>
              <a:rPr lang="ru-RU" sz="3200" b="1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3200" b="1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ru-RU" sz="3200" b="1" smtClean="0">
                <a:solidFill>
                  <a:srgbClr val="FF0000"/>
                </a:solidFill>
                <a:latin typeface="Book Antiqua" pitchFamily="18" charset="0"/>
              </a:rPr>
            </a:br>
            <a:endParaRPr lang="ru-RU" sz="3200" b="1" smtClean="0"/>
          </a:p>
        </p:txBody>
      </p:sp>
      <p:pic>
        <p:nvPicPr>
          <p:cNvPr id="22531" name="Picture 2" descr="C:\Users\User\Desktop\дельфийские игры\делф игры -2012\произведения искусства\393PX-~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t="-2337"/>
          <a:stretch>
            <a:fillRect/>
          </a:stretch>
        </p:blipFill>
        <p:spPr>
          <a:xfrm>
            <a:off x="2339975" y="1484313"/>
            <a:ext cx="1797050" cy="2808287"/>
          </a:xfrm>
          <a:noFill/>
        </p:spPr>
      </p:pic>
      <p:pic>
        <p:nvPicPr>
          <p:cNvPr id="22532" name="Picture 3" descr="C:\Users\User\Desktop\дельфийские игры\делф игры -2012\произведения искусства\666PX-~1.JPG"/>
          <p:cNvPicPr>
            <a:picLocks noChangeAspect="1" noChangeArrowheads="1"/>
          </p:cNvPicPr>
          <p:nvPr/>
        </p:nvPicPr>
        <p:blipFill>
          <a:blip r:embed="rId3" cstate="email"/>
          <a:srcRect t="-2438"/>
          <a:stretch>
            <a:fillRect/>
          </a:stretch>
        </p:blipFill>
        <p:spPr bwMode="auto">
          <a:xfrm>
            <a:off x="6588125" y="1484313"/>
            <a:ext cx="2273300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C:\Users\User\Desktop\дельфийские игры\делф игры -2012\произведения искусства\matzovt__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1557338"/>
            <a:ext cx="177165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Прямоугольник 7"/>
          <p:cNvSpPr>
            <a:spLocks noChangeArrowheads="1"/>
          </p:cNvSpPr>
          <p:nvPr/>
        </p:nvSpPr>
        <p:spPr bwMode="auto">
          <a:xfrm>
            <a:off x="250825" y="4437063"/>
            <a:ext cx="88931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А.</a:t>
            </a:r>
            <a:r>
              <a:rPr lang="ru-RU" b="1">
                <a:latin typeface="Book Antiqua" pitchFamily="18" charset="0"/>
              </a:rPr>
              <a:t>Родина Мать</a:t>
            </a:r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		</a:t>
            </a:r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Д.</a:t>
            </a:r>
            <a:r>
              <a:rPr lang="ru-RU" b="1">
                <a:latin typeface="Book Antiqua" pitchFamily="18" charset="0"/>
              </a:rPr>
              <a:t>Великий Новгород</a:t>
            </a:r>
            <a:r>
              <a:rPr lang="en-US" b="1">
                <a:latin typeface="Book Antiqua" pitchFamily="18" charset="0"/>
              </a:rPr>
              <a:t>	</a:t>
            </a:r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И.</a:t>
            </a:r>
            <a:r>
              <a:rPr lang="ru-RU" b="1">
                <a:latin typeface="Book Antiqua" pitchFamily="18" charset="0"/>
              </a:rPr>
              <a:t>Этьен Фальконе</a:t>
            </a:r>
          </a:p>
          <a:p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Б.</a:t>
            </a:r>
            <a:r>
              <a:rPr lang="ru-RU" b="1">
                <a:latin typeface="Book Antiqua" pitchFamily="18" charset="0"/>
              </a:rPr>
              <a:t>Медный всадник</a:t>
            </a:r>
            <a:r>
              <a:rPr lang="en-US" b="1">
                <a:latin typeface="Book Antiqua" pitchFamily="18" charset="0"/>
              </a:rPr>
              <a:t>	</a:t>
            </a:r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Е.</a:t>
            </a:r>
            <a:r>
              <a:rPr lang="ru-RU" b="1">
                <a:latin typeface="Book Antiqua" pitchFamily="18" charset="0"/>
              </a:rPr>
              <a:t>Волгоград</a:t>
            </a:r>
            <a:r>
              <a:rPr lang="en-US" b="1">
                <a:latin typeface="Book Antiqua" pitchFamily="18" charset="0"/>
              </a:rPr>
              <a:t>		</a:t>
            </a:r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К.</a:t>
            </a:r>
            <a:r>
              <a:rPr lang="ru-RU" b="1">
                <a:latin typeface="Book Antiqua" pitchFamily="18" charset="0"/>
              </a:rPr>
              <a:t>Иван Мартос</a:t>
            </a:r>
          </a:p>
          <a:p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В.</a:t>
            </a:r>
            <a:r>
              <a:rPr lang="ru-RU" b="1">
                <a:latin typeface="Book Antiqua" pitchFamily="18" charset="0"/>
              </a:rPr>
              <a:t>Тысячелетие России</a:t>
            </a:r>
            <a:r>
              <a:rPr lang="en-US" b="1">
                <a:latin typeface="Book Antiqua" pitchFamily="18" charset="0"/>
              </a:rPr>
              <a:t>	</a:t>
            </a:r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Ж. </a:t>
            </a:r>
            <a:r>
              <a:rPr lang="ru-RU" b="1">
                <a:latin typeface="Book Antiqua" pitchFamily="18" charset="0"/>
              </a:rPr>
              <a:t>Москва</a:t>
            </a:r>
            <a:r>
              <a:rPr lang="en-US" b="1">
                <a:latin typeface="Book Antiqua" pitchFamily="18" charset="0"/>
              </a:rPr>
              <a:t>		</a:t>
            </a:r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Л.</a:t>
            </a:r>
            <a:r>
              <a:rPr lang="ru-RU" b="1">
                <a:latin typeface="Book Antiqua" pitchFamily="18" charset="0"/>
              </a:rPr>
              <a:t>Михаил Микешин</a:t>
            </a:r>
          </a:p>
          <a:p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Г.</a:t>
            </a:r>
            <a:r>
              <a:rPr lang="ru-RU" b="1">
                <a:latin typeface="Book Antiqua" pitchFamily="18" charset="0"/>
              </a:rPr>
              <a:t>Минину и Пожарскому</a:t>
            </a:r>
            <a:r>
              <a:rPr lang="en-US" b="1">
                <a:latin typeface="Book Antiqua" pitchFamily="18" charset="0"/>
              </a:rPr>
              <a:t>   </a:t>
            </a:r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З.</a:t>
            </a:r>
            <a:r>
              <a:rPr lang="ru-RU" b="1">
                <a:latin typeface="Book Antiqua" pitchFamily="18" charset="0"/>
              </a:rPr>
              <a:t>Санкт-Петербург</a:t>
            </a:r>
            <a:r>
              <a:rPr lang="en-US" b="1">
                <a:latin typeface="Book Antiqua" pitchFamily="18" charset="0"/>
              </a:rPr>
              <a:t>	</a:t>
            </a:r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М.</a:t>
            </a:r>
            <a:r>
              <a:rPr lang="ru-RU" b="1">
                <a:latin typeface="Book Antiqua" pitchFamily="18" charset="0"/>
              </a:rPr>
              <a:t>Евгений Вучетич</a:t>
            </a:r>
          </a:p>
        </p:txBody>
      </p:sp>
      <p:pic>
        <p:nvPicPr>
          <p:cNvPr id="22535" name="Picture 6" descr="C:\Users\User\Desktop\дельфийские игры\делф игры -2012\произведения искусства\220px-Bronze_Horseman00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10075" y="1557338"/>
            <a:ext cx="1992313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 Antiqua" pitchFamily="18" charset="0"/>
              </a:rPr>
              <a:t>КОНКУРС </a:t>
            </a:r>
            <a:b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 Antiqua" pitchFamily="18" charset="0"/>
              </a:rPr>
            </a:br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 Antiqua" pitchFamily="18" charset="0"/>
              </a:rPr>
              <a:t>«ЮНЫЙ ИСКУССТВОВЕД»</a:t>
            </a:r>
            <a:endParaRPr lang="ru-RU" dirty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0" y="1700213"/>
            <a:ext cx="91440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smtClean="0">
                <a:solidFill>
                  <a:srgbClr val="881C0A"/>
                </a:solidFill>
                <a:latin typeface="Book Antiqua" pitchFamily="18" charset="0"/>
              </a:rPr>
              <a:t>ТУР ТРЕТИЙ</a:t>
            </a:r>
          </a:p>
          <a:p>
            <a:pPr algn="ctr">
              <a:buFontTx/>
              <a:buNone/>
            </a:pPr>
            <a:r>
              <a:rPr lang="ru-RU" sz="4800" b="1" smtClean="0">
                <a:solidFill>
                  <a:srgbClr val="FF0000"/>
                </a:solidFill>
                <a:latin typeface="Book Antiqua" pitchFamily="18" charset="0"/>
              </a:rPr>
              <a:t>ЖИВОПИСЬ</a:t>
            </a:r>
            <a:endParaRPr lang="ru-RU" sz="1600" b="1" smtClean="0">
              <a:solidFill>
                <a:srgbClr val="FF0000"/>
              </a:solidFill>
              <a:latin typeface="Book Antiqua" pitchFamily="18" charset="0"/>
            </a:endParaRPr>
          </a:p>
          <a:p>
            <a:pPr algn="ctr">
              <a:buFontTx/>
              <a:buNone/>
            </a:pPr>
            <a:endParaRPr lang="ru-RU" sz="4800" b="1" smtClean="0">
              <a:solidFill>
                <a:srgbClr val="FF0000"/>
              </a:solidFill>
              <a:latin typeface="Book Antiqua" pitchFamily="18" charset="0"/>
            </a:endParaRPr>
          </a:p>
          <a:p>
            <a:pPr>
              <a:buFontTx/>
              <a:buNone/>
            </a:pPr>
            <a:r>
              <a:rPr lang="ru-RU" sz="2800" b="1" i="1" smtClean="0">
                <a:latin typeface="Book Antiqua" pitchFamily="18" charset="0"/>
              </a:rPr>
              <a:t>«Творенье может пережить творца: </a:t>
            </a:r>
            <a:br>
              <a:rPr lang="ru-RU" sz="2800" b="1" i="1" smtClean="0">
                <a:latin typeface="Book Antiqua" pitchFamily="18" charset="0"/>
              </a:rPr>
            </a:br>
            <a:r>
              <a:rPr lang="ru-RU" sz="2800" b="1" i="1" smtClean="0">
                <a:latin typeface="Book Antiqua" pitchFamily="18" charset="0"/>
              </a:rPr>
              <a:t>      Творец уйдет, природой побежденный,</a:t>
            </a:r>
            <a:endParaRPr lang="ru-RU" sz="2800" i="1" smtClean="0">
              <a:latin typeface="Book Antiqua" pitchFamily="18" charset="0"/>
            </a:endParaRPr>
          </a:p>
          <a:p>
            <a:pPr>
              <a:buFontTx/>
              <a:buNone/>
            </a:pPr>
            <a:r>
              <a:rPr lang="ru-RU" sz="2800" b="1" i="1" smtClean="0">
                <a:latin typeface="Book Antiqua" pitchFamily="18" charset="0"/>
              </a:rPr>
              <a:t>                 Однако образ, им запечатленный, </a:t>
            </a:r>
            <a:br>
              <a:rPr lang="ru-RU" sz="2800" b="1" i="1" smtClean="0">
                <a:latin typeface="Book Antiqua" pitchFamily="18" charset="0"/>
              </a:rPr>
            </a:br>
            <a:r>
              <a:rPr lang="ru-RU" sz="2800" b="1" i="1" smtClean="0">
                <a:latin typeface="Book Antiqua" pitchFamily="18" charset="0"/>
              </a:rPr>
              <a:t>                        Веками будет согревать сердца.»</a:t>
            </a:r>
            <a:endParaRPr lang="ru-RU" sz="2800" i="1" smtClean="0">
              <a:latin typeface="Book Antiqua" pitchFamily="18" charset="0"/>
            </a:endParaRPr>
          </a:p>
          <a:p>
            <a:pPr algn="r">
              <a:buFontTx/>
              <a:buNone/>
            </a:pPr>
            <a:r>
              <a:rPr lang="ru-RU" sz="2800" smtClean="0">
                <a:latin typeface="Book Antiqua" pitchFamily="18" charset="0"/>
              </a:rPr>
              <a:t>Микеланджело Буонарроти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FF0000"/>
                </a:solidFill>
                <a:latin typeface="Book Antiqua" pitchFamily="18" charset="0"/>
              </a:rPr>
              <a:t>Сопоставь изображение с названием картины, именем автора и временем её создания.</a:t>
            </a:r>
            <a:br>
              <a:rPr lang="ru-RU" sz="280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2800" b="1" smtClean="0">
                <a:solidFill>
                  <a:srgbClr val="FF0000"/>
                </a:solidFill>
                <a:latin typeface="Book Antiqua" pitchFamily="18" charset="0"/>
              </a:rPr>
              <a:t>1                         2                     3</a:t>
            </a:r>
            <a:endParaRPr lang="ru-RU" smtClean="0"/>
          </a:p>
        </p:txBody>
      </p:sp>
      <p:pic>
        <p:nvPicPr>
          <p:cNvPr id="24579" name="Picture 2" descr="C:\Users\User\Desktop\дельфийские игры\делф игры -2012\произведения искусства\7106f5f5786dd855662d388e655_pre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11863" y="1557338"/>
            <a:ext cx="2916237" cy="1684337"/>
          </a:xfrm>
          <a:noFill/>
        </p:spPr>
      </p:pic>
      <p:pic>
        <p:nvPicPr>
          <p:cNvPr id="24580" name="Picture 3" descr="C:\Users\User\Desktop\дельфийские игры\делф игры -2012\произведения искусства\Bolelshiki_2498723_33027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2500" y="1484313"/>
            <a:ext cx="23749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C:\Users\User\Desktop\дельфийские игры\делф игры -2012\произведения искусства\x1-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1557338"/>
            <a:ext cx="2995613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C:\Users\User\Desktop\дельфийские игры\делф игры -2012\произведения искусства\oborona_sevastopoly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2138" y="5013325"/>
            <a:ext cx="334327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Прямоугольник 8"/>
          <p:cNvSpPr>
            <a:spLocks noChangeArrowheads="1"/>
          </p:cNvSpPr>
          <p:nvPr/>
        </p:nvSpPr>
        <p:spPr bwMode="auto">
          <a:xfrm>
            <a:off x="250825" y="3429000"/>
            <a:ext cx="88931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А.</a:t>
            </a:r>
            <a:r>
              <a:rPr lang="ru-RU" b="1"/>
              <a:t> </a:t>
            </a:r>
            <a:r>
              <a:rPr lang="ru-RU" b="1">
                <a:latin typeface="Book Antiqua" pitchFamily="18" charset="0"/>
              </a:rPr>
              <a:t>Трубачи первой конной Армии</a:t>
            </a:r>
            <a:r>
              <a:rPr lang="ru-RU" b="1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	</a:t>
            </a:r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Д.</a:t>
            </a:r>
            <a:r>
              <a:rPr lang="ru-RU" b="1">
                <a:latin typeface="Book Antiqua" pitchFamily="18" charset="0"/>
              </a:rPr>
              <a:t> Суриков В.И.</a:t>
            </a:r>
            <a:r>
              <a:rPr lang="en-US" b="1">
                <a:latin typeface="Book Antiqua" pitchFamily="18" charset="0"/>
              </a:rPr>
              <a:t>	</a:t>
            </a:r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И. </a:t>
            </a:r>
            <a:r>
              <a:rPr lang="ru-RU" b="1">
                <a:latin typeface="Book Antiqua" pitchFamily="18" charset="0"/>
              </a:rPr>
              <a:t>1934г</a:t>
            </a:r>
          </a:p>
          <a:p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Б.</a:t>
            </a:r>
            <a:r>
              <a:rPr lang="ru-RU" b="1">
                <a:latin typeface="Book Antiqua" pitchFamily="18" charset="0"/>
              </a:rPr>
              <a:t> Оборона Севастополя</a:t>
            </a:r>
            <a:r>
              <a:rPr lang="en-US" b="1">
                <a:latin typeface="Book Antiqua" pitchFamily="18" charset="0"/>
              </a:rPr>
              <a:t>		</a:t>
            </a:r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Е.</a:t>
            </a:r>
            <a:r>
              <a:rPr lang="ru-RU" b="1">
                <a:latin typeface="Book Antiqua" pitchFamily="18" charset="0"/>
              </a:rPr>
              <a:t> Авилов М.И.</a:t>
            </a:r>
            <a:r>
              <a:rPr lang="en-US" b="1">
                <a:latin typeface="Book Antiqua" pitchFamily="18" charset="0"/>
              </a:rPr>
              <a:t>		</a:t>
            </a:r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К.</a:t>
            </a:r>
            <a:r>
              <a:rPr lang="ru-RU" b="1">
                <a:latin typeface="Book Antiqua" pitchFamily="18" charset="0"/>
              </a:rPr>
              <a:t> 1943г.</a:t>
            </a:r>
          </a:p>
          <a:p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В.</a:t>
            </a:r>
            <a:r>
              <a:rPr lang="en-US" sz="2400" b="1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b="1">
                <a:latin typeface="Book Antiqua" pitchFamily="18" charset="0"/>
              </a:rPr>
              <a:t>Утро стрелецкой казни</a:t>
            </a:r>
            <a:r>
              <a:rPr lang="en-US" b="1">
                <a:latin typeface="Book Antiqua" pitchFamily="18" charset="0"/>
              </a:rPr>
              <a:t>		</a:t>
            </a:r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Ж. </a:t>
            </a:r>
            <a:r>
              <a:rPr lang="ru-RU" b="1">
                <a:latin typeface="Book Antiqua" pitchFamily="18" charset="0"/>
              </a:rPr>
              <a:t>Дейнека  А.</a:t>
            </a:r>
            <a:r>
              <a:rPr lang="en-US" b="1">
                <a:latin typeface="Book Antiqua" pitchFamily="18" charset="0"/>
              </a:rPr>
              <a:t>		</a:t>
            </a:r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Л.</a:t>
            </a:r>
            <a:r>
              <a:rPr lang="ru-RU" b="1">
                <a:latin typeface="Book Antiqua" pitchFamily="18" charset="0"/>
              </a:rPr>
              <a:t> 1942г.</a:t>
            </a:r>
          </a:p>
          <a:p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Г.</a:t>
            </a:r>
            <a:r>
              <a:rPr lang="en-US" sz="2400" b="1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b="1">
                <a:latin typeface="Book Antiqua" pitchFamily="18" charset="0"/>
              </a:rPr>
              <a:t>Поединок Пересвета с Челубеем</a:t>
            </a:r>
            <a:r>
              <a:rPr lang="en-US" b="1">
                <a:latin typeface="Book Antiqua" pitchFamily="18" charset="0"/>
              </a:rPr>
              <a:t>	</a:t>
            </a:r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З.</a:t>
            </a:r>
            <a:r>
              <a:rPr lang="ru-RU" b="1">
                <a:latin typeface="Book Antiqua" pitchFamily="18" charset="0"/>
              </a:rPr>
              <a:t> Греков М.</a:t>
            </a:r>
            <a:r>
              <a:rPr lang="en-US" b="1">
                <a:latin typeface="Book Antiqua" pitchFamily="18" charset="0"/>
              </a:rPr>
              <a:t>		</a:t>
            </a:r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М.</a:t>
            </a:r>
            <a:r>
              <a:rPr lang="ru-RU" b="1">
                <a:latin typeface="Book Antiqua" pitchFamily="18" charset="0"/>
              </a:rPr>
              <a:t>1881 г.</a:t>
            </a:r>
          </a:p>
        </p:txBody>
      </p:sp>
      <p:sp>
        <p:nvSpPr>
          <p:cNvPr id="24584" name="Прямоугольник 9"/>
          <p:cNvSpPr>
            <a:spLocks noChangeArrowheads="1"/>
          </p:cNvSpPr>
          <p:nvPr/>
        </p:nvSpPr>
        <p:spPr bwMode="auto">
          <a:xfrm>
            <a:off x="2627313" y="5661025"/>
            <a:ext cx="365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Book Antiqua" pitchFamily="18" charset="0"/>
              </a:rPr>
              <a:t>4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507412" cy="48529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-180975" y="2949575"/>
            <a:ext cx="93249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>
              <a:tabLst>
                <a:tab pos="228600" algn="l"/>
              </a:tabLst>
            </a:pPr>
            <a:r>
              <a:rPr lang="ru-RU" sz="4800" b="1">
                <a:solidFill>
                  <a:srgbClr val="FF0000"/>
                </a:solidFill>
                <a:latin typeface="Book Antiqua" pitchFamily="18" charset="0"/>
              </a:rPr>
              <a:t>«УГАДАЙ МЕЛОДИЮ»</a:t>
            </a:r>
            <a:endParaRPr lang="ru-RU" sz="480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5238" name="WordArt 6"/>
          <p:cNvSpPr>
            <a:spLocks noChangeArrowheads="1" noChangeShapeType="1" noTextEdit="1"/>
          </p:cNvSpPr>
          <p:nvPr/>
        </p:nvSpPr>
        <p:spPr bwMode="auto">
          <a:xfrm>
            <a:off x="250824" y="549274"/>
            <a:ext cx="8893175" cy="15835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 Antiqua" pitchFamily="18" charset="0"/>
              </a:rPr>
              <a:t>КОНКУРС </a:t>
            </a:r>
          </a:p>
          <a:p>
            <a:pPr algn="ctr">
              <a:defRPr/>
            </a:pPr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 Antiqua" pitchFamily="18" charset="0"/>
              </a:rPr>
              <a:t>"ЮНЫЙ МУЗЫКАНТ</a:t>
            </a:r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"</a:t>
            </a:r>
          </a:p>
        </p:txBody>
      </p:sp>
      <p:pic>
        <p:nvPicPr>
          <p:cNvPr id="25606" name="Picture 7" descr="C:\Users\User\Desktop\дельфийские игры\делф игры -2012\произведения искусства\i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789363"/>
            <a:ext cx="39957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484313"/>
            <a:ext cx="4038600" cy="4525962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4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700" smtClean="0"/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1547813" y="260350"/>
            <a:ext cx="7596187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>
                <a:solidFill>
                  <a:srgbClr val="FF0000"/>
                </a:solidFill>
                <a:latin typeface="Book Antiqua" pitchFamily="18" charset="0"/>
              </a:rPr>
              <a:t>УГАДАЙ МЕЛОДИЮ ПЕСЕН  С ИСТОРИЧЕСКОЙ ТЕМАТИКОЙ</a:t>
            </a:r>
          </a:p>
          <a:p>
            <a:pPr algn="ctr"/>
            <a:r>
              <a:rPr lang="ru-RU" sz="2600" b="1">
                <a:solidFill>
                  <a:srgbClr val="FF0000"/>
                </a:solidFill>
                <a:latin typeface="Book Antiqua" pitchFamily="18" charset="0"/>
              </a:rPr>
              <a:t>Проставить номера рядом с названием песен в порядке звучания</a:t>
            </a:r>
            <a:endParaRPr lang="ru-RU" sz="2000" b="1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97284" name="Picture 4" descr="Order_of_Victory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47813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2987675" y="1125538"/>
            <a:ext cx="48244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800" b="1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1042988" y="2130425"/>
            <a:ext cx="4891087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i="1">
                <a:solidFill>
                  <a:srgbClr val="CC0000"/>
                </a:solidFill>
                <a:latin typeface="Book Antiqua" pitchFamily="18" charset="0"/>
              </a:rPr>
              <a:t>СВЯЩЕННАЯ ВОЙНА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>
                <a:solidFill>
                  <a:schemeClr val="accent2"/>
                </a:solidFill>
                <a:latin typeface="Book Antiqua" pitchFamily="18" charset="0"/>
              </a:rPr>
              <a:t>ГИМН РОССИИ</a:t>
            </a:r>
          </a:p>
          <a:p>
            <a:pPr>
              <a:buFont typeface="Wingdings" pitchFamily="2" charset="2"/>
              <a:buNone/>
            </a:pPr>
            <a:endParaRPr lang="ru-RU" sz="800" b="1" i="1">
              <a:solidFill>
                <a:schemeClr val="accent2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i="1">
                <a:solidFill>
                  <a:srgbClr val="CC0000"/>
                </a:solidFill>
                <a:latin typeface="Book Antiqua" pitchFamily="18" charset="0"/>
              </a:rPr>
              <a:t>НА БЕЗЫМЯННОЙ ВЫСОТЕ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>
                <a:solidFill>
                  <a:schemeClr val="accent2"/>
                </a:solidFill>
                <a:latin typeface="Book Antiqua" pitchFamily="18" charset="0"/>
              </a:rPr>
              <a:t>ЗНАЕТЕ, КАКИМ ОН ПАРНЕМ БЫЛ</a:t>
            </a:r>
          </a:p>
          <a:p>
            <a:pPr>
              <a:buFont typeface="Wingdings" pitchFamily="2" charset="2"/>
              <a:buNone/>
            </a:pPr>
            <a:endParaRPr lang="ru-RU" sz="800" b="1" i="1">
              <a:solidFill>
                <a:srgbClr val="0B1487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i="1">
                <a:solidFill>
                  <a:srgbClr val="CC0000"/>
                </a:solidFill>
                <a:latin typeface="Book Antiqua" pitchFamily="18" charset="0"/>
              </a:rPr>
              <a:t>ГИМН ПИОНЕРИИ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>
                <a:solidFill>
                  <a:schemeClr val="accent2"/>
                </a:solidFill>
                <a:latin typeface="Book Antiqua" pitchFamily="18" charset="0"/>
              </a:rPr>
              <a:t>ДЕНЬ ПОБЕДЫ</a:t>
            </a:r>
          </a:p>
          <a:p>
            <a:pPr>
              <a:buFont typeface="Wingdings" pitchFamily="2" charset="2"/>
              <a:buNone/>
            </a:pPr>
            <a:endParaRPr lang="ru-RU" sz="800" b="1" i="1">
              <a:solidFill>
                <a:srgbClr val="CC0000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i="1">
                <a:solidFill>
                  <a:srgbClr val="0B1487"/>
                </a:solidFill>
                <a:latin typeface="Book Antiqua" pitchFamily="18" charset="0"/>
              </a:rPr>
              <a:t> </a:t>
            </a:r>
            <a:r>
              <a:rPr lang="ru-RU" sz="2400" b="1" i="1">
                <a:solidFill>
                  <a:srgbClr val="CC0000"/>
                </a:solidFill>
                <a:latin typeface="Book Antiqua" pitchFamily="18" charset="0"/>
              </a:rPr>
              <a:t>КАТЮША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>
                <a:solidFill>
                  <a:schemeClr val="accent2"/>
                </a:solidFill>
                <a:latin typeface="Book Antiqua" pitchFamily="18" charset="0"/>
              </a:rPr>
              <a:t>ОГОНЁК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>
                <a:solidFill>
                  <a:srgbClr val="CC0000"/>
                </a:solidFill>
                <a:latin typeface="Book Antiqua" pitchFamily="18" charset="0"/>
              </a:rPr>
              <a:t>МОЙ АДРЕС СОВЕТСКИЙ СОЮЗ</a:t>
            </a:r>
            <a:r>
              <a:rPr lang="ru-RU" sz="2400" b="1" i="1">
                <a:solidFill>
                  <a:srgbClr val="0B1487"/>
                </a:solidFill>
                <a:latin typeface="Book Antiqua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ru-RU" sz="2400">
              <a:solidFill>
                <a:srgbClr val="CC000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400">
              <a:solidFill>
                <a:srgbClr val="CC0000"/>
              </a:solidFill>
              <a:latin typeface="Bookman Old Style" pitchFamily="18" charset="0"/>
            </a:endParaRPr>
          </a:p>
        </p:txBody>
      </p:sp>
      <p:pic>
        <p:nvPicPr>
          <p:cNvPr id="26631" name="Picture 6" descr="C:\Users\User\Desktop\дельфийские игры\11552-1360x7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525" y="4868863"/>
            <a:ext cx="313213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/>
      <p:bldP spid="97285" grpId="0"/>
      <p:bldP spid="9728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332038"/>
            <a:ext cx="8229600" cy="4525962"/>
          </a:xfrm>
        </p:spPr>
        <p:txBody>
          <a:bodyPr/>
          <a:lstStyle/>
          <a:p>
            <a:pPr lvl="2" eaLnBrk="1" hangingPunct="1"/>
            <a:endParaRPr lang="ru-RU" smtClean="0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395288" y="2349500"/>
            <a:ext cx="842486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>
              <a:tabLst>
                <a:tab pos="228600" algn="l"/>
              </a:tabLst>
            </a:pPr>
            <a:r>
              <a:rPr lang="ru-RU" sz="4000" b="1">
                <a:solidFill>
                  <a:srgbClr val="FF0000"/>
                </a:solidFill>
                <a:latin typeface="Book Antiqua" pitchFamily="18" charset="0"/>
              </a:rPr>
              <a:t>«СТРАНИЦЫ РОССИЙСКОЙ ИСТОРИИ»</a:t>
            </a:r>
            <a:r>
              <a:rPr lang="ru-RU">
                <a:solidFill>
                  <a:srgbClr val="FF0000"/>
                </a:solidFill>
                <a:latin typeface="Book Antiqua" pitchFamily="18" charset="0"/>
              </a:rPr>
              <a:t>                                </a:t>
            </a:r>
          </a:p>
        </p:txBody>
      </p:sp>
      <p:sp>
        <p:nvSpPr>
          <p:cNvPr id="93190" name="WordArt 6"/>
          <p:cNvSpPr>
            <a:spLocks noChangeArrowheads="1" noChangeShapeType="1" noTextEdit="1"/>
          </p:cNvSpPr>
          <p:nvPr/>
        </p:nvSpPr>
        <p:spPr bwMode="auto">
          <a:xfrm>
            <a:off x="1475656" y="548680"/>
            <a:ext cx="6264696" cy="1196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67"/>
              </a:avLst>
            </a:prstTxWarp>
          </a:bodyPr>
          <a:lstStyle/>
          <a:p>
            <a:pPr algn="ctr">
              <a:defRPr/>
            </a:pPr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КОНКУРС </a:t>
            </a:r>
          </a:p>
          <a:p>
            <a:pPr algn="ctr">
              <a:defRPr/>
            </a:pPr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"ЮНЫЙ ХУДОЖНИК</a:t>
            </a:r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"</a:t>
            </a:r>
          </a:p>
        </p:txBody>
      </p:sp>
      <p:pic>
        <p:nvPicPr>
          <p:cNvPr id="27654" name="Picture 8" descr="C:\Users\User\Desktop\изо\filelAtAoX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475" y="3644900"/>
            <a:ext cx="2490788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484313"/>
            <a:ext cx="4038600" cy="4525962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7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331913" y="1125538"/>
            <a:ext cx="7812087" cy="8636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800" b="1" i="1" smtClean="0">
                <a:solidFill>
                  <a:srgbClr val="0B1487"/>
                </a:solidFill>
                <a:latin typeface="Book Antiqua" pitchFamily="18" charset="0"/>
              </a:rPr>
              <a:t>ВЫПОЛНИТЬ КОЛЛАЖ, ПО ДОМАШНЕМУ ЭСКИЗУ, ПОДГОТОВИТЬ УСТНУЮ ЗАЩИТУ   И ПРЕДСТАВИТЬ РАБОТУ.</a:t>
            </a:r>
            <a:endParaRPr lang="ru-RU" sz="1800" b="1" smtClean="0">
              <a:solidFill>
                <a:schemeClr val="accent2"/>
              </a:solidFill>
              <a:latin typeface="Bookman Old Style" pitchFamily="18" charset="0"/>
            </a:endParaRPr>
          </a:p>
          <a:p>
            <a:pPr eaLnBrk="1" hangingPunct="1"/>
            <a:endParaRPr lang="ru-RU" sz="1800" smtClean="0">
              <a:solidFill>
                <a:schemeClr val="accent2"/>
              </a:solidFill>
            </a:endParaRP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1547813" y="260350"/>
            <a:ext cx="759618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C0000"/>
                </a:solidFill>
                <a:latin typeface="Book Antiqua" pitchFamily="18" charset="0"/>
              </a:rPr>
              <a:t>ЗАДАНИЕ КОНКУРСА «ЮНЫЙ ХУДОЖНИК»</a:t>
            </a:r>
          </a:p>
          <a:p>
            <a:pPr algn="ctr"/>
            <a:r>
              <a:rPr lang="ru-RU" sz="2400" b="1">
                <a:solidFill>
                  <a:srgbClr val="CC0000"/>
                </a:solidFill>
                <a:latin typeface="Book Antiqua" pitchFamily="18" charset="0"/>
              </a:rPr>
              <a:t>«</a:t>
            </a:r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СТРАНИЦЫ РОССИЙСКОЙ ИСТОРИИ»</a:t>
            </a:r>
            <a:r>
              <a:rPr lang="ru-RU" sz="240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800" b="1">
                <a:solidFill>
                  <a:srgbClr val="CC0000"/>
                </a:solidFill>
                <a:latin typeface="Book Antiqua" pitchFamily="18" charset="0"/>
              </a:rPr>
              <a:t> </a:t>
            </a:r>
          </a:p>
        </p:txBody>
      </p:sp>
      <p:pic>
        <p:nvPicPr>
          <p:cNvPr id="28677" name="Picture 7" descr="C:\Users\User\Desktop\изо\099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349500"/>
            <a:ext cx="6919912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775" y="4221163"/>
            <a:ext cx="7858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неизвестному солдату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3779838"/>
            <a:ext cx="100488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орден ов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4300" y="4797425"/>
            <a:ext cx="73183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 descr="p04_d1_0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3800" y="5180013"/>
            <a:ext cx="698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 descr="SDC1147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11413" y="4941888"/>
            <a:ext cx="93503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2" descr="SDC1147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63713" y="4076700"/>
            <a:ext cx="661987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6" descr="SDC1149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173788" y="4221163"/>
            <a:ext cx="8112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8" descr="C:\Users\User\Desktop\изо\filelAtAoX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79388" y="260350"/>
            <a:ext cx="1531937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1403648" y="2636912"/>
            <a:ext cx="662473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kern="10" dirty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 Antiqua" pitchFamily="18" charset="0"/>
              </a:rPr>
              <a:t>2012 год -  Год российской истории</a:t>
            </a:r>
            <a:endParaRPr lang="ru-RU" sz="2800" b="1" dirty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  <p:bldP spid="942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5229225"/>
            <a:ext cx="7858125" cy="13287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i="1" smtClean="0">
                <a:solidFill>
                  <a:srgbClr val="881C0A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ГОДУ РОССИЙСКОЙ ИСТОРИИ ПОСВЯЩАЮТСЯ</a:t>
            </a: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 rot="-997478">
            <a:off x="1333500" y="1276350"/>
            <a:ext cx="6608763" cy="3500438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90042"/>
              </a:avLst>
            </a:prstTxWarp>
            <a:scene3d>
              <a:camera prst="legacyPerspectiveFront">
                <a:rot lat="19799991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Bookman Old Style"/>
              </a:rPr>
              <a:t>ДЕЛЬФИЙСКИЕ </a:t>
            </a:r>
          </a:p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Bookman Old Style"/>
              </a:rPr>
              <a:t>ИГРЫ - 2012</a:t>
            </a:r>
          </a:p>
        </p:txBody>
      </p:sp>
      <p:pic>
        <p:nvPicPr>
          <p:cNvPr id="29701" name="Picture 6" descr="C:\Users\User\Desktop\дельфийские игры\11552-1360x7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5963" y="188913"/>
            <a:ext cx="313213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685" name="WordArt 5"/>
          <p:cNvSpPr>
            <a:spLocks noChangeArrowheads="1" noChangeShapeType="1" noTextEdit="1"/>
          </p:cNvSpPr>
          <p:nvPr/>
        </p:nvSpPr>
        <p:spPr bwMode="auto">
          <a:xfrm rot="-997478">
            <a:off x="804863" y="2286000"/>
            <a:ext cx="8005762" cy="3500438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9004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chemeClr val="accent2"/>
                </a:solidFill>
                <a:latin typeface="Bookman Old Style"/>
              </a:rPr>
              <a:t>ДО НОВЫХ</a:t>
            </a:r>
          </a:p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chemeClr val="accent2"/>
                </a:solidFill>
                <a:latin typeface="Bookman Old Style"/>
              </a:rPr>
              <a:t>ВСТРЕЧ!</a:t>
            </a:r>
          </a:p>
        </p:txBody>
      </p:sp>
      <p:pic>
        <p:nvPicPr>
          <p:cNvPr id="30725" name="Picture 7" descr="C:\Users\User\Desktop\изо\0992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260350"/>
            <a:ext cx="401796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60032" y="260648"/>
            <a:ext cx="3961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kern="10" dirty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 Antiqua" pitchFamily="18" charset="0"/>
              </a:rPr>
              <a:t>2012 год -  Год российской истории</a:t>
            </a:r>
            <a:endParaRPr lang="ru-RU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nimBg="1"/>
      <p:bldP spid="7168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8" name="WordArt 10"/>
          <p:cNvSpPr>
            <a:spLocks noChangeArrowheads="1" noChangeShapeType="1" noTextEdit="1"/>
          </p:cNvSpPr>
          <p:nvPr/>
        </p:nvSpPr>
        <p:spPr bwMode="auto">
          <a:xfrm>
            <a:off x="3492500" y="1844675"/>
            <a:ext cx="266382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32"/>
              </a:avLst>
            </a:prstTxWarp>
          </a:bodyPr>
          <a:lstStyle/>
          <a:p>
            <a:endParaRPr lang="ru-RU" sz="28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Bookman Old Style"/>
            </a:endParaRPr>
          </a:p>
        </p:txBody>
      </p:sp>
      <p:pic>
        <p:nvPicPr>
          <p:cNvPr id="4101" name="Рисунок 1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684213" y="404813"/>
            <a:ext cx="7564437" cy="615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15616" y="2967335"/>
            <a:ext cx="72008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i="1" kern="10" dirty="0">
                <a:ln w="12700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Book Antiqua" pitchFamily="18" charset="0"/>
              </a:rPr>
              <a:t>«</a:t>
            </a:r>
            <a:r>
              <a:rPr lang="ru-RU" sz="4000" b="1" i="1" kern="10" dirty="0">
                <a:ln w="12700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Book Antiqua" pitchFamily="18" charset="0"/>
              </a:rPr>
              <a:t>Знай прошлое, </a:t>
            </a:r>
          </a:p>
          <a:p>
            <a:pPr algn="ctr">
              <a:defRPr/>
            </a:pPr>
            <a:r>
              <a:rPr lang="ru-RU" sz="4000" b="1" i="1" kern="10" dirty="0">
                <a:ln w="12700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Book Antiqua" pitchFamily="18" charset="0"/>
              </a:rPr>
              <a:t>живи настоящим, </a:t>
            </a:r>
          </a:p>
          <a:p>
            <a:pPr algn="r">
              <a:defRPr/>
            </a:pPr>
            <a:r>
              <a:rPr lang="ru-RU" sz="4000" b="1" i="1" kern="10" dirty="0">
                <a:ln w="12700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Book Antiqua" pitchFamily="18" charset="0"/>
              </a:rPr>
              <a:t>думай о будущем"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836712"/>
            <a:ext cx="325874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881C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 Antiqua" pitchFamily="18" charset="0"/>
              </a:rPr>
              <a:t>ПРОЛОГ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3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779838" y="1665288"/>
            <a:ext cx="50038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7188" y="5429250"/>
            <a:ext cx="8215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Calibri" pitchFamily="34" charset="0"/>
              </a:rPr>
              <a:t>862 год – начало российской государственности</a:t>
            </a:r>
          </a:p>
        </p:txBody>
      </p:sp>
      <p:pic>
        <p:nvPicPr>
          <p:cNvPr id="5124" name="Picture 3" descr="C:\Users\User\Desktop\дельфийские игры\делф игры -2012\произведения искусства\393PX-~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620713"/>
            <a:ext cx="3027362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0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>
            <a:off x="179388" y="188913"/>
            <a:ext cx="1692275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дельфийские игры\1550025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40250" y="3357563"/>
            <a:ext cx="73025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User\Desktop\дельфийские игры\1550025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765175"/>
            <a:ext cx="2592388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0" y="188913"/>
            <a:ext cx="89646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FF0000"/>
                </a:solidFill>
                <a:latin typeface="Book Antiqua" pitchFamily="18" charset="0"/>
              </a:rPr>
              <a:t>770 – летие победы в Невской битве</a:t>
            </a:r>
          </a:p>
        </p:txBody>
      </p:sp>
      <p:pic>
        <p:nvPicPr>
          <p:cNvPr id="6149" name="Picture 4" descr="C:\Users\User\Desktop\дельфийские игры\433px-Nevski_Psk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836613"/>
            <a:ext cx="4198937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0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692275" y="620713"/>
            <a:ext cx="6107113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7544" y="5301208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400 – </a:t>
            </a:r>
            <a:r>
              <a:rPr lang="ru-RU" sz="3600" b="1" i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летие</a:t>
            </a:r>
            <a:r>
              <a:rPr lang="ru-RU" sz="3600" b="1" i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изгнания захватчиков из Москвы. Завершение Смуты</a:t>
            </a:r>
          </a:p>
        </p:txBody>
      </p:sp>
    </p:spTree>
  </p:cSld>
  <p:clrMapOvr>
    <a:masterClrMapping/>
  </p:clrMapOvr>
  <p:transition spd="med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2771775" y="404813"/>
            <a:ext cx="5641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i="1">
                <a:solidFill>
                  <a:srgbClr val="FF0000"/>
                </a:solidFill>
                <a:latin typeface="Book Antiqua" pitchFamily="18" charset="0"/>
              </a:rPr>
              <a:t>340 лет со дня рождения </a:t>
            </a:r>
          </a:p>
          <a:p>
            <a:pPr algn="ctr"/>
            <a:r>
              <a:rPr lang="ru-RU" sz="3600" b="1" i="1">
                <a:solidFill>
                  <a:srgbClr val="FF0000"/>
                </a:solidFill>
                <a:latin typeface="Book Antiqua" pitchFamily="18" charset="0"/>
              </a:rPr>
              <a:t>Петра Великого</a:t>
            </a:r>
          </a:p>
        </p:txBody>
      </p:sp>
      <p:pic>
        <p:nvPicPr>
          <p:cNvPr id="8195" name="Picture 3" descr="C:\Users\User\Desktop\дельфийские игры\800px-Peter_the_Great_Interrogating_the_Tsarevich_Alexei_Petrovic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675" y="2276475"/>
            <a:ext cx="5768975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" descr="C:\Users\User\Desktop\дельфийские игры\200px-Lomonosov_PeterI_mosaic_17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25538"/>
            <a:ext cx="3186113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468313" y="5373688"/>
            <a:ext cx="8424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FF0000"/>
                </a:solidFill>
                <a:latin typeface="Book Antiqua" pitchFamily="18" charset="0"/>
                <a:ea typeface="Calibri" pitchFamily="34" charset="0"/>
                <a:cs typeface="Calibri" pitchFamily="34" charset="0"/>
              </a:rPr>
              <a:t>255 лет назад  основана Российская Академия Художеств.</a:t>
            </a:r>
          </a:p>
        </p:txBody>
      </p:sp>
      <p:pic>
        <p:nvPicPr>
          <p:cNvPr id="9219" name="Picture 2" descr="C:\Users\User\Desktop\дельфийские игры\600px-Moscow,_Prechistenka_19-12_Aug_2008_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333375"/>
            <a:ext cx="4968875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684213" y="4868863"/>
            <a:ext cx="77041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FF0000"/>
                </a:solidFill>
                <a:latin typeface="Book Antiqua" pitchFamily="18" charset="0"/>
              </a:rPr>
              <a:t>200 – летие победы </a:t>
            </a:r>
          </a:p>
          <a:p>
            <a:pPr algn="ctr"/>
            <a:r>
              <a:rPr lang="ru-RU" sz="3600" b="1" i="1">
                <a:solidFill>
                  <a:srgbClr val="FF0000"/>
                </a:solidFill>
                <a:latin typeface="Book Antiqua" pitchFamily="18" charset="0"/>
              </a:rPr>
              <a:t>в Отечественной войне </a:t>
            </a:r>
          </a:p>
          <a:p>
            <a:pPr algn="ctr"/>
            <a:r>
              <a:rPr lang="ru-RU" sz="3600" b="1" i="1">
                <a:solidFill>
                  <a:srgbClr val="FF0000"/>
                </a:solidFill>
                <a:latin typeface="Book Antiqua" pitchFamily="18" charset="0"/>
              </a:rPr>
              <a:t>1812 года</a:t>
            </a:r>
            <a:endParaRPr lang="ru-RU" sz="3600" i="1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10243" name="Picture 2" descr="C:\Users\User\Desktop\дельфийские игры\001ff94944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458788"/>
            <a:ext cx="6119812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3802952</TotalTime>
  <Words>405</Words>
  <Application>Microsoft PowerPoint</Application>
  <PresentationFormat>Экран (4:3)</PresentationFormat>
  <Paragraphs>112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Arial Unicode MS</vt:lpstr>
      <vt:lpstr>Book Antiqua</vt:lpstr>
      <vt:lpstr>Bookman Old Style</vt:lpstr>
      <vt:lpstr>Wingdings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КОНКУРС  «ЮНЫЙ ИСКУССТВОВЕД»</vt:lpstr>
      <vt:lpstr>Сопоставь изображение с названием храма и историческим событием      1                2                 3                 4</vt:lpstr>
      <vt:lpstr>КОНКУРС  «ЮНЫЙ ИСКУССТВОВЕД»</vt:lpstr>
      <vt:lpstr>Сопоставь изображение с названием  памятника, именем автора и местом его расположения          1                  2                    3                   4  </vt:lpstr>
      <vt:lpstr>КОНКУРС  «ЮНЫЙ ИСКУССТВОВЕД»</vt:lpstr>
      <vt:lpstr>Сопоставь изображение с названием картины, именем автора и временем её создания. 1                         2                     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Бытовая медь</dc:title>
  <dc:creator>User</dc:creator>
  <cp:lastModifiedBy>Tata</cp:lastModifiedBy>
  <cp:revision>201</cp:revision>
  <dcterms:created xsi:type="dcterms:W3CDTF">2006-05-02T13:56:16Z</dcterms:created>
  <dcterms:modified xsi:type="dcterms:W3CDTF">2014-04-28T15:58:08Z</dcterms:modified>
</cp:coreProperties>
</file>